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3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803405"/>
            <a:ext cx="97536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632201"/>
            <a:ext cx="97536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2" y="4323848"/>
            <a:ext cx="306323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4323849"/>
            <a:ext cx="65074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70"/>
            <a:ext cx="28956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6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7"/>
            <a:ext cx="1060704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2" y="3641726"/>
            <a:ext cx="1060704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5" y="381004"/>
            <a:ext cx="8895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2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482" y="2194560"/>
            <a:ext cx="5214105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467" y="2194560"/>
            <a:ext cx="5210053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6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50392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5039" y="2183802"/>
            <a:ext cx="491154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481" y="3132670"/>
            <a:ext cx="521410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2026" y="2183802"/>
            <a:ext cx="490749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466" y="3132670"/>
            <a:ext cx="521005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8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0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5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746760"/>
            <a:ext cx="6217920" cy="551688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3124200"/>
            <a:ext cx="41148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0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1" y="1524000"/>
            <a:ext cx="5434307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03365" y="751242"/>
            <a:ext cx="4898979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1" y="3124200"/>
            <a:ext cx="5434307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7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3" y="4697364"/>
            <a:ext cx="10608643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2473" y="977035"/>
            <a:ext cx="10600347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5516716"/>
            <a:ext cx="1060704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6"/>
            <a:ext cx="1060704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49134"/>
            <a:ext cx="103632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94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8" y="753534"/>
            <a:ext cx="10151533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509768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174600"/>
            <a:ext cx="10371669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9441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8611" y="80772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62311" y="302133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222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24705"/>
            <a:ext cx="1036637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89" y="3648319"/>
            <a:ext cx="10364811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78887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8887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46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3" y="762003"/>
            <a:ext cx="850391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92481" y="2202080"/>
            <a:ext cx="341376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9248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02983" y="2201333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01041" y="2904068"/>
            <a:ext cx="341376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5759" y="2192866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8576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3" y="762000"/>
            <a:ext cx="8509312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92480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92480" y="2331720"/>
            <a:ext cx="341376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92480" y="4796106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164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89163" y="2331720"/>
            <a:ext cx="341376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87811" y="4796105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91153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91152" y="2331724"/>
            <a:ext cx="341376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91029" y="4796103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2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0" y="2194560"/>
            <a:ext cx="10607040" cy="406908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01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747186"/>
            <a:ext cx="205740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2" y="746126"/>
            <a:ext cx="8370713" cy="424973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50392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0" y="2194560"/>
            <a:ext cx="1060704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9640" y="6356354"/>
            <a:ext cx="2849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" y="6355849"/>
            <a:ext cx="757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4"/>
            <a:ext cx="2636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8 Rectángulo"/>
          <p:cNvSpPr/>
          <p:nvPr/>
        </p:nvSpPr>
        <p:spPr>
          <a:xfrm>
            <a:off x="0" y="1732911"/>
            <a:ext cx="11913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GEOREFERENCIACIÓN DE IMGS</a:t>
            </a:r>
          </a:p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GOOGLE EARTH </a:t>
            </a: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PARA USARLAS </a:t>
            </a:r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EN ARCGIS E</a:t>
            </a:r>
          </a:p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IMÁGENES ESCANEADAS</a:t>
            </a:r>
          </a:p>
        </p:txBody>
      </p:sp>
      <p:pic>
        <p:nvPicPr>
          <p:cNvPr id="13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15" y="469754"/>
            <a:ext cx="1133709" cy="1095917"/>
          </a:xfrm>
          <a:prstGeom prst="rect">
            <a:avLst/>
          </a:prstGeom>
          <a:noFill/>
        </p:spPr>
      </p:pic>
      <p:pic>
        <p:nvPicPr>
          <p:cNvPr id="14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07673" y="555237"/>
            <a:ext cx="1169693" cy="1120271"/>
          </a:xfrm>
          <a:prstGeom prst="rect">
            <a:avLst/>
          </a:prstGeom>
          <a:noFill/>
        </p:spPr>
      </p:pic>
      <p:sp>
        <p:nvSpPr>
          <p:cNvPr id="15" name="Rectangle 167"/>
          <p:cNvSpPr>
            <a:spLocks noChangeArrowheads="1"/>
          </p:cNvSpPr>
          <p:nvPr/>
        </p:nvSpPr>
        <p:spPr bwMode="auto">
          <a:xfrm>
            <a:off x="5843521" y="4911035"/>
            <a:ext cx="4654401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s-MX" sz="1800" b="1" dirty="0">
                <a:solidFill>
                  <a:srgbClr val="292929"/>
                </a:solidFill>
              </a:rPr>
              <a:t>MC. </a:t>
            </a:r>
            <a:r>
              <a:rPr lang="en-US" altLang="es-MX" sz="1800" b="1" dirty="0" smtClean="0">
                <a:solidFill>
                  <a:srgbClr val="292929"/>
                </a:solidFill>
              </a:rPr>
              <a:t>Alba Lucian Martínez Haros</a:t>
            </a:r>
          </a:p>
          <a:p>
            <a:pPr algn="r"/>
            <a:r>
              <a:rPr lang="en-US" altLang="es-MX" sz="1800" b="1" dirty="0" smtClean="0">
                <a:solidFill>
                  <a:srgbClr val="292929"/>
                </a:solidFill>
              </a:rPr>
              <a:t> alba.mtz.h@gmail.com</a:t>
            </a:r>
            <a:endParaRPr lang="es-ES" altLang="es-MX" sz="1800" b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428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40528" b="25498"/>
          <a:stretch/>
        </p:blipFill>
        <p:spPr>
          <a:xfrm>
            <a:off x="239787" y="603476"/>
            <a:ext cx="7738027" cy="54499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8222" t="10733" r="17815" b="14809"/>
          <a:stretch/>
        </p:blipFill>
        <p:spPr>
          <a:xfrm>
            <a:off x="3828472" y="2673765"/>
            <a:ext cx="5649489" cy="369735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096000" y="268151"/>
            <a:ext cx="582689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Abrir </a:t>
            </a:r>
            <a:r>
              <a:rPr lang="es-MX" sz="2000" b="1" dirty="0" err="1"/>
              <a:t>google</a:t>
            </a:r>
            <a:r>
              <a:rPr lang="es-MX" sz="2000" b="1" dirty="0"/>
              <a:t> </a:t>
            </a:r>
            <a:r>
              <a:rPr lang="es-MX" sz="2000" b="1" dirty="0" err="1"/>
              <a:t>earth</a:t>
            </a:r>
            <a:r>
              <a:rPr lang="es-MX" sz="2000" b="1" dirty="0"/>
              <a:t> y ubicarse en el área de la imagen que queremos </a:t>
            </a:r>
            <a:r>
              <a:rPr lang="es-MX" sz="2000" b="1" dirty="0" err="1"/>
              <a:t>georreferenciar</a:t>
            </a:r>
            <a:r>
              <a:rPr lang="es-MX" sz="2000" b="1" dirty="0"/>
              <a:t> en ARCGIS, utilizando el buscador de </a:t>
            </a:r>
            <a:r>
              <a:rPr lang="es-MX" sz="2000" b="1" dirty="0" err="1"/>
              <a:t>google</a:t>
            </a:r>
            <a:r>
              <a:rPr lang="es-MX" sz="2000" b="1" dirty="0"/>
              <a:t> </a:t>
            </a:r>
            <a:r>
              <a:rPr lang="es-MX" sz="2000" b="1" dirty="0" err="1"/>
              <a:t>earth</a:t>
            </a:r>
            <a:r>
              <a:rPr lang="es-MX" sz="2000" b="1" dirty="0"/>
              <a:t> arriba a la izquierda de la pantalla del programa.</a:t>
            </a:r>
          </a:p>
          <a:p>
            <a:r>
              <a:rPr lang="es-MX" sz="2000" b="1" dirty="0"/>
              <a:t>1.- Cambiar a UTM la vista de Google </a:t>
            </a:r>
            <a:r>
              <a:rPr lang="es-MX" sz="2000" b="1" dirty="0" err="1"/>
              <a:t>Earth</a:t>
            </a:r>
            <a:r>
              <a:rPr lang="es-MX" sz="2000" b="1" dirty="0"/>
              <a:t> </a:t>
            </a:r>
          </a:p>
          <a:p>
            <a:endParaRPr lang="es-MX" sz="2000" b="1" dirty="0"/>
          </a:p>
        </p:txBody>
      </p: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90656" t="28166" r="788" b="34277"/>
          <a:stretch/>
        </p:blipFill>
        <p:spPr>
          <a:xfrm>
            <a:off x="8442043" y="338001"/>
            <a:ext cx="1572814" cy="11749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782" y="1993135"/>
            <a:ext cx="4234218" cy="4295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844" r="62473" b="84375"/>
          <a:stretch/>
        </p:blipFill>
        <p:spPr>
          <a:xfrm>
            <a:off x="2181256" y="260250"/>
            <a:ext cx="4252526" cy="1143001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6713522" y="856986"/>
            <a:ext cx="1591293" cy="17927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8091055" y="1577111"/>
            <a:ext cx="1306286" cy="23923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36104" y="2707894"/>
            <a:ext cx="567193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2.- </a:t>
            </a:r>
            <a:r>
              <a:rPr lang="es-MX" sz="2000" b="1" dirty="0" err="1"/>
              <a:t>Click</a:t>
            </a:r>
            <a:r>
              <a:rPr lang="es-MX" sz="2000" b="1" dirty="0"/>
              <a:t> en el botón de agregar marca de posición.</a:t>
            </a:r>
          </a:p>
          <a:p>
            <a:r>
              <a:rPr lang="es-MX" sz="2000" b="1" dirty="0"/>
              <a:t>3.- En la ventana que se abre se le da </a:t>
            </a:r>
            <a:r>
              <a:rPr lang="es-MX" sz="2000" b="1" dirty="0" err="1"/>
              <a:t>click</a:t>
            </a:r>
            <a:r>
              <a:rPr lang="es-MX" sz="2000" b="1" dirty="0"/>
              <a:t> en “la tachuela” para cambiar el ícono y se selecciona uno </a:t>
            </a:r>
            <a:r>
              <a:rPr lang="es-MX" sz="2000" b="1" dirty="0" smtClean="0"/>
              <a:t>donde </a:t>
            </a:r>
            <a:r>
              <a:rPr lang="es-MX" sz="2000" b="1" dirty="0"/>
              <a:t>sea más fácil ver el centro de la imagen.</a:t>
            </a:r>
          </a:p>
          <a:p>
            <a:endParaRPr lang="es-MX" sz="2000" b="1" dirty="0"/>
          </a:p>
        </p:txBody>
      </p:sp>
      <p:sp>
        <p:nvSpPr>
          <p:cNvPr id="14" name="Rectángulo 13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251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739" t="4995" r="58757" b="58087"/>
          <a:stretch/>
        </p:blipFill>
        <p:spPr>
          <a:xfrm>
            <a:off x="7898298" y="2860242"/>
            <a:ext cx="3326293" cy="335709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5287" y="1075239"/>
            <a:ext cx="1158240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/>
              <a:t>4. Los puntos agregados se nombran con una secuencia de números o letras. Se coloca un punto en cada una de las esquinas.</a:t>
            </a:r>
          </a:p>
          <a:p>
            <a:pPr algn="just"/>
            <a:endParaRPr lang="es-MX" sz="2000" b="1" dirty="0"/>
          </a:p>
          <a:p>
            <a:pPr algn="just"/>
            <a:r>
              <a:rPr lang="es-MX" sz="2000" b="1" dirty="0"/>
              <a:t>Se pueden agregar un mínimo de 4 puntos O la cantidad de puntos que se deseé para aumentar la precisión.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252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654" t="5997"/>
          <a:stretch/>
        </p:blipFill>
        <p:spPr>
          <a:xfrm>
            <a:off x="3702931" y="313684"/>
            <a:ext cx="8204976" cy="546521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5738" y="1432181"/>
            <a:ext cx="790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5.- Revisar la </a:t>
            </a:r>
            <a:r>
              <a:rPr lang="es-MX" sz="2000" b="1" dirty="0" smtClean="0"/>
              <a:t>vista</a:t>
            </a:r>
          </a:p>
          <a:p>
            <a:r>
              <a:rPr lang="es-MX" sz="2000" b="1" dirty="0" smtClean="0"/>
              <a:t>completa </a:t>
            </a:r>
            <a:r>
              <a:rPr lang="es-MX" sz="2000" b="1" dirty="0"/>
              <a:t>con los 4 </a:t>
            </a:r>
            <a:r>
              <a:rPr lang="es-MX" sz="2000" b="1" dirty="0" smtClean="0"/>
              <a:t>puntos</a:t>
            </a:r>
          </a:p>
          <a:p>
            <a:r>
              <a:rPr lang="es-MX" sz="2000" b="1" dirty="0" smtClean="0"/>
              <a:t> </a:t>
            </a:r>
            <a:r>
              <a:rPr lang="es-MX" sz="2000" b="1" dirty="0"/>
              <a:t>superpuestos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7" name="Rectángulo 6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814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4509" r="52090" b="70186"/>
          <a:stretch/>
        </p:blipFill>
        <p:spPr>
          <a:xfrm>
            <a:off x="569040" y="869647"/>
            <a:ext cx="7776532" cy="30034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19738" y="4996071"/>
            <a:ext cx="913737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6.- Guardar la imagen dando </a:t>
            </a:r>
            <a:r>
              <a:rPr lang="es-MX" sz="2000" b="1" dirty="0" err="1"/>
              <a:t>click</a:t>
            </a:r>
            <a:r>
              <a:rPr lang="es-MX" sz="2000" b="1" dirty="0"/>
              <a:t> en las opciones de la imagen.</a:t>
            </a:r>
          </a:p>
          <a:p>
            <a:endParaRPr lang="es-MX" sz="2000" b="1" dirty="0"/>
          </a:p>
        </p:txBody>
      </p:sp>
      <p:grpSp>
        <p:nvGrpSpPr>
          <p:cNvPr id="4" name="Grupo 3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587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7929"/>
          <a:stretch/>
        </p:blipFill>
        <p:spPr>
          <a:xfrm>
            <a:off x="4688756" y="288973"/>
            <a:ext cx="2611003" cy="34491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241" y="861535"/>
            <a:ext cx="2303185" cy="1995272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7017180" y="1067773"/>
            <a:ext cx="760021" cy="5355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80831" y="1335540"/>
            <a:ext cx="4232144" cy="3754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7.- </a:t>
            </a:r>
            <a:r>
              <a:rPr lang="es-MX" sz="2000" b="1" dirty="0" err="1"/>
              <a:t>Click</a:t>
            </a:r>
            <a:r>
              <a:rPr lang="es-MX" sz="2000" b="1" dirty="0"/>
              <a:t> en “opciones de mapa” y se quita la selección a todas las opciones.</a:t>
            </a:r>
          </a:p>
          <a:p>
            <a:r>
              <a:rPr lang="es-MX" sz="2000" b="1" dirty="0"/>
              <a:t>8.- Seleccionar resolución máxima</a:t>
            </a:r>
          </a:p>
          <a:p>
            <a:r>
              <a:rPr lang="es-MX" sz="2000" b="1" dirty="0"/>
              <a:t>9.- Guardar imagen en la carpeta correspondiente</a:t>
            </a:r>
          </a:p>
          <a:p>
            <a:r>
              <a:rPr lang="es-MX" sz="2000" b="1" dirty="0"/>
              <a:t>10.- Desactivar puntos y todo lo que no es de la imagen para guardar una segunda imagen en la misma carpeta anterior</a:t>
            </a:r>
          </a:p>
          <a:p>
            <a:endParaRPr lang="es-MX" sz="2000" b="1" dirty="0"/>
          </a:p>
        </p:txBody>
      </p:sp>
      <p:grpSp>
        <p:nvGrpSpPr>
          <p:cNvPr id="8" name="Grupo 7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9" name="Rectángulo 8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5311" t="24346" r="4259" b="4291"/>
          <a:stretch/>
        </p:blipFill>
        <p:spPr>
          <a:xfrm>
            <a:off x="6096000" y="3232798"/>
            <a:ext cx="5540825" cy="3501801"/>
          </a:xfrm>
          <a:prstGeom prst="rect">
            <a:avLst/>
          </a:prstGeom>
        </p:spPr>
      </p:pic>
      <p:cxnSp>
        <p:nvCxnSpPr>
          <p:cNvPr id="13" name="Conector recto de flecha 12"/>
          <p:cNvCxnSpPr/>
          <p:nvPr/>
        </p:nvCxnSpPr>
        <p:spPr>
          <a:xfrm flipH="1">
            <a:off x="8600661" y="2856807"/>
            <a:ext cx="487401" cy="60201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57895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816" t="38429" r="59877" b="44341"/>
          <a:stretch/>
        </p:blipFill>
        <p:spPr>
          <a:xfrm>
            <a:off x="3956753" y="584947"/>
            <a:ext cx="1210962" cy="12603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131" y="1845336"/>
            <a:ext cx="2024977" cy="37000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234" y="2535132"/>
            <a:ext cx="5478069" cy="3848815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 flipH="1">
            <a:off x="3547207" y="2281217"/>
            <a:ext cx="996942" cy="3807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730833" y="3477496"/>
            <a:ext cx="1662802" cy="7614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5393635" y="991402"/>
            <a:ext cx="6029739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11.- Abrir la imagen de los puntos en </a:t>
            </a:r>
            <a:r>
              <a:rPr lang="es-MX" sz="2000" b="1" dirty="0" err="1"/>
              <a:t>Paint</a:t>
            </a:r>
            <a:r>
              <a:rPr lang="es-MX" sz="2000" b="1" dirty="0"/>
              <a:t> 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10" name="Rectángulo 9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239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9" descr="screenshot000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-912" r="64417" b="55229"/>
          <a:stretch/>
        </p:blipFill>
        <p:spPr bwMode="auto">
          <a:xfrm>
            <a:off x="471693" y="2239035"/>
            <a:ext cx="4620243" cy="39628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558" t="88862" r="78671" b="168"/>
          <a:stretch/>
        </p:blipFill>
        <p:spPr>
          <a:xfrm>
            <a:off x="1252683" y="796453"/>
            <a:ext cx="3058262" cy="112453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423239" y="910037"/>
            <a:ext cx="6503717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12.- Colocar el cursor sobre cada punto para ver la ubicación (filas y columnas) dentro de la imagen; en la parte de abajo a la derecha de la pantalla</a:t>
            </a:r>
          </a:p>
          <a:p>
            <a:r>
              <a:rPr lang="es-MX" b="1" dirty="0"/>
              <a:t>13.- Llenar una tabla en Excel donde las primeras 2 columnas contengan la localización de los puntos en la imagen (filas y columnas), y las siguientes dos con las coordenadas UTM.</a:t>
            </a:r>
          </a:p>
          <a:p>
            <a:r>
              <a:rPr lang="es-MX" b="1" dirty="0"/>
              <a:t>14.- La segunda columna (valores de Y de localización de los puntos) debe estar en negativo.</a:t>
            </a:r>
          </a:p>
          <a:p>
            <a:r>
              <a:rPr lang="es-MX" b="1" dirty="0"/>
              <a:t>15.- La tercer y cuarta columna se ponen las coordenadas UTM que se obtienen de Google </a:t>
            </a:r>
            <a:r>
              <a:rPr lang="es-MX" b="1" dirty="0" err="1"/>
              <a:t>Earth</a:t>
            </a:r>
            <a:r>
              <a:rPr lang="es-MX" b="1" dirty="0"/>
              <a:t> viendo las propiedades del punto.</a:t>
            </a:r>
          </a:p>
          <a:p>
            <a:r>
              <a:rPr lang="es-MX" b="1" dirty="0"/>
              <a:t>16.- Se copia la tabla, se pega en un bloc de notas y se guarda en la carpeta correspondiente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8" name="Rectángulo 7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0" name="Rectángulo 9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9056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html:file://C:\Users\Arturo\Desktop\pruebas%20de%20coordenadas\googleearth\Recording_20151021_1353.mht!file:///C:\Users\Arturo\Desktop\pruebas%20de%20coordenadas\googleearth\screenshot0001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ss-59" descr="screenshot005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3" t="384" r="68811" b="85253"/>
          <a:stretch/>
        </p:blipFill>
        <p:spPr bwMode="auto">
          <a:xfrm>
            <a:off x="1679580" y="259828"/>
            <a:ext cx="1447937" cy="864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8" t="6995" b="82203"/>
          <a:stretch/>
        </p:blipFill>
        <p:spPr bwMode="auto">
          <a:xfrm>
            <a:off x="3254165" y="330613"/>
            <a:ext cx="5326841" cy="79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6" t="9808" r="9038" b="87366"/>
          <a:stretch/>
        </p:blipFill>
        <p:spPr bwMode="auto">
          <a:xfrm>
            <a:off x="9611501" y="2687594"/>
            <a:ext cx="877331" cy="74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s-67" descr="screenshot0067.JPE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t="50167" r="77628" b="31264"/>
          <a:stretch/>
        </p:blipFill>
        <p:spPr bwMode="auto">
          <a:xfrm>
            <a:off x="8729727" y="4332970"/>
            <a:ext cx="1524597" cy="128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s-70" descr="screenshot0070.JPE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t="47672" r="51184" b="10925"/>
          <a:stretch/>
        </p:blipFill>
        <p:spPr bwMode="auto">
          <a:xfrm>
            <a:off x="1821169" y="4127160"/>
            <a:ext cx="5237018" cy="25942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ector recto de flecha 12"/>
          <p:cNvCxnSpPr/>
          <p:nvPr/>
        </p:nvCxnSpPr>
        <p:spPr>
          <a:xfrm flipH="1">
            <a:off x="7010401" y="4670860"/>
            <a:ext cx="1389412" cy="2811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9874413" y="3560271"/>
            <a:ext cx="243526" cy="5668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357809" y="1540623"/>
            <a:ext cx="889588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17.- Abrir documento nuevo de </a:t>
            </a:r>
            <a:r>
              <a:rPr lang="es-MX" sz="2000" b="1" dirty="0" err="1"/>
              <a:t>ArcGIS</a:t>
            </a:r>
            <a:r>
              <a:rPr lang="es-MX" sz="2000" b="1" dirty="0"/>
              <a:t> y ponerle coordenadas</a:t>
            </a:r>
          </a:p>
          <a:p>
            <a:r>
              <a:rPr lang="es-MX" sz="2000" b="1" dirty="0"/>
              <a:t>18.- Se agrega la imagen que no tiene marcados los puntos en </a:t>
            </a:r>
            <a:r>
              <a:rPr lang="es-MX" sz="2000" b="1" dirty="0" err="1"/>
              <a:t>ArcGIS</a:t>
            </a:r>
            <a:endParaRPr lang="es-MX" sz="2000" b="1" dirty="0"/>
          </a:p>
          <a:p>
            <a:r>
              <a:rPr lang="es-MX" sz="2000" b="1" dirty="0"/>
              <a:t>19.- En la barra de </a:t>
            </a:r>
            <a:r>
              <a:rPr lang="es-MX" sz="2000" b="1" dirty="0" err="1"/>
              <a:t>georrefencing</a:t>
            </a:r>
            <a:r>
              <a:rPr lang="es-MX" sz="2000" b="1" dirty="0"/>
              <a:t>, dar </a:t>
            </a:r>
            <a:r>
              <a:rPr lang="es-MX" sz="2000" b="1" dirty="0" err="1"/>
              <a:t>click</a:t>
            </a:r>
            <a:r>
              <a:rPr lang="es-MX" sz="2000" b="1" dirty="0"/>
              <a:t> en el icono “View Link </a:t>
            </a:r>
            <a:r>
              <a:rPr lang="es-MX" sz="2000" b="1" dirty="0" err="1"/>
              <a:t>Table</a:t>
            </a:r>
            <a:r>
              <a:rPr lang="es-MX" sz="2000" b="1" dirty="0"/>
              <a:t>”</a:t>
            </a:r>
          </a:p>
          <a:p>
            <a:r>
              <a:rPr lang="es-MX" sz="2000" b="1" dirty="0"/>
              <a:t>20.- Y se da en el botón “load” o “cargar” y en la ventana que se abre seleccionamos el archivo TXT con las coordenadas que guardamos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14" name="Rectángulo 1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6" name="Rectángulo 1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8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72" descr="screenshot0072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1" t="-1" r="23240" b="24668"/>
          <a:stretch/>
        </p:blipFill>
        <p:spPr bwMode="auto">
          <a:xfrm>
            <a:off x="371060" y="476956"/>
            <a:ext cx="5380383" cy="5933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6122503" y="1504862"/>
            <a:ext cx="5671932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21.- Se da </a:t>
            </a:r>
            <a:r>
              <a:rPr lang="es-MX" sz="2000" b="1" dirty="0" err="1"/>
              <a:t>click</a:t>
            </a:r>
            <a:r>
              <a:rPr lang="es-MX" sz="2000" b="1" dirty="0"/>
              <a:t> en la barra de </a:t>
            </a:r>
            <a:r>
              <a:rPr lang="es-MX" sz="2000" b="1" dirty="0" err="1"/>
              <a:t>georeferencing</a:t>
            </a:r>
            <a:r>
              <a:rPr lang="es-MX" sz="2000" b="1" dirty="0"/>
              <a:t> y se selecciona “</a:t>
            </a:r>
            <a:r>
              <a:rPr lang="es-MX" sz="2000" b="1" dirty="0" err="1"/>
              <a:t>Update</a:t>
            </a:r>
            <a:r>
              <a:rPr lang="es-MX" sz="2000" b="1" dirty="0"/>
              <a:t> </a:t>
            </a:r>
            <a:r>
              <a:rPr lang="es-MX" sz="2000" b="1" dirty="0" err="1"/>
              <a:t>Georeferencing</a:t>
            </a:r>
            <a:r>
              <a:rPr lang="es-MX" sz="2000" b="1" dirty="0"/>
              <a:t>” para guardar</a:t>
            </a:r>
          </a:p>
          <a:p>
            <a:r>
              <a:rPr lang="es-MX" sz="2000" b="1" dirty="0"/>
              <a:t>22.- Checar posición con otro </a:t>
            </a:r>
            <a:r>
              <a:rPr lang="es-MX" sz="2000" b="1" dirty="0" err="1"/>
              <a:t>shape</a:t>
            </a:r>
            <a:r>
              <a:rPr lang="es-MX" sz="2000" b="1" dirty="0"/>
              <a:t> o imagen que sirva de referencia 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8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203" t="3850" r="500" b="4122"/>
          <a:stretch/>
        </p:blipFill>
        <p:spPr>
          <a:xfrm>
            <a:off x="1391791" y="435933"/>
            <a:ext cx="9276209" cy="583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7454" b="8832"/>
          <a:stretch/>
        </p:blipFill>
        <p:spPr>
          <a:xfrm>
            <a:off x="2677563" y="7053"/>
            <a:ext cx="6836879" cy="6669157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5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508605"/>
            <a:ext cx="10243931" cy="57594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0" y="275181"/>
            <a:ext cx="10659111" cy="599282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73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5083" b="33107"/>
          <a:stretch/>
        </p:blipFill>
        <p:spPr>
          <a:xfrm>
            <a:off x="282815" y="494827"/>
            <a:ext cx="11577881" cy="458751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485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24944" b="12455"/>
          <a:stretch/>
        </p:blipFill>
        <p:spPr>
          <a:xfrm>
            <a:off x="563565" y="2154692"/>
            <a:ext cx="5133128" cy="336621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2246" y="348327"/>
            <a:ext cx="7514035" cy="615203"/>
          </a:xfrm>
        </p:spPr>
        <p:txBody>
          <a:bodyPr>
            <a:normAutofit/>
          </a:bodyPr>
          <a:lstStyle/>
          <a:p>
            <a:pPr algn="l"/>
            <a:r>
              <a:rPr lang="es-MX" sz="2100" b="1" dirty="0"/>
              <a:t>2. Georreferenciar mapas escaneados</a:t>
            </a:r>
            <a:endParaRPr lang="es-ES" sz="21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1310" t="25860" r="31310" b="30299"/>
          <a:stretch/>
        </p:blipFill>
        <p:spPr>
          <a:xfrm>
            <a:off x="6400800" y="2858914"/>
            <a:ext cx="4003839" cy="264013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34808" y="1111983"/>
            <a:ext cx="7650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Necesitas</a:t>
            </a:r>
          </a:p>
          <a:p>
            <a:pPr marL="214313" indent="-214313">
              <a:buFontTx/>
              <a:buChar char="-"/>
            </a:pPr>
            <a:r>
              <a:rPr lang="es-MX" sz="2000" b="1" dirty="0"/>
              <a:t>Un mapa escaneado en formato </a:t>
            </a:r>
            <a:r>
              <a:rPr lang="es-MX" sz="2000" b="1" dirty="0" err="1"/>
              <a:t>jpeg</a:t>
            </a:r>
            <a:r>
              <a:rPr lang="es-MX" sz="2000" b="1" dirty="0"/>
              <a:t> o </a:t>
            </a:r>
            <a:r>
              <a:rPr lang="es-MX" sz="2000" b="1" dirty="0" err="1"/>
              <a:t>tiff</a:t>
            </a:r>
            <a:endParaRPr lang="es-MX" sz="2000" b="1" dirty="0"/>
          </a:p>
          <a:p>
            <a:pPr marL="214313" indent="-214313">
              <a:buFontTx/>
              <a:buChar char="-"/>
            </a:pPr>
            <a:r>
              <a:rPr lang="es-MX" sz="2000" b="1" dirty="0"/>
              <a:t>Coordenadas de puntos de control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291948" y="1425314"/>
            <a:ext cx="4900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1.- Agregar Sistema de Coordenadas al documento</a:t>
            </a:r>
          </a:p>
          <a:p>
            <a:r>
              <a:rPr lang="es-MX" sz="2000" b="1" dirty="0"/>
              <a:t>WGS84 12 N</a:t>
            </a:r>
          </a:p>
          <a:p>
            <a:r>
              <a:rPr lang="es-MX" sz="2000" b="1" dirty="0"/>
              <a:t>2.- Agregar el mapa escaneado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696693" y="5584603"/>
            <a:ext cx="441819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350" dirty="0"/>
              <a:t>https://www.youtube.com/watch?v=008dXCj-xBQ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3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26" r="23111" b="1"/>
          <a:stretch/>
        </p:blipFill>
        <p:spPr>
          <a:xfrm>
            <a:off x="238541" y="702416"/>
            <a:ext cx="6526700" cy="47616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65991" b="45426"/>
          <a:stretch/>
        </p:blipFill>
        <p:spPr>
          <a:xfrm>
            <a:off x="7033591" y="2125322"/>
            <a:ext cx="4306025" cy="388489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33591" y="1008799"/>
            <a:ext cx="4601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3.- Identificar los puntos de control en el escaneado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8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4027" b="34013"/>
          <a:stretch/>
        </p:blipFill>
        <p:spPr>
          <a:xfrm>
            <a:off x="503583" y="362516"/>
            <a:ext cx="7493411" cy="36592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2296" t="14176" r="32176" b="48143"/>
          <a:stretch/>
        </p:blipFill>
        <p:spPr>
          <a:xfrm>
            <a:off x="6748673" y="3867571"/>
            <a:ext cx="5130223" cy="238721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03583" y="4316068"/>
            <a:ext cx="5443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4.- Agregar la herramienta </a:t>
            </a:r>
            <a:r>
              <a:rPr lang="es-MX" sz="2000" b="1" dirty="0" err="1"/>
              <a:t>Georeferencing</a:t>
            </a:r>
            <a:endParaRPr lang="es-MX" sz="2000" b="1" dirty="0"/>
          </a:p>
          <a:p>
            <a:r>
              <a:rPr lang="es-MX" sz="2000" b="1" dirty="0"/>
              <a:t>5.- Seleccionar </a:t>
            </a:r>
            <a:r>
              <a:rPr lang="es-MX" sz="2000" b="1" dirty="0" err="1"/>
              <a:t>Add</a:t>
            </a:r>
            <a:r>
              <a:rPr lang="es-MX" sz="2000" b="1" dirty="0"/>
              <a:t> Control </a:t>
            </a:r>
            <a:r>
              <a:rPr lang="es-MX" sz="2000" b="1" dirty="0" err="1"/>
              <a:t>Points</a:t>
            </a:r>
            <a:endParaRPr lang="es-MX" sz="2000" b="1" dirty="0"/>
          </a:p>
        </p:txBody>
      </p: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2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824" t="14357" r="14657" b="43796"/>
          <a:stretch/>
        </p:blipFill>
        <p:spPr>
          <a:xfrm>
            <a:off x="172278" y="762568"/>
            <a:ext cx="4870174" cy="1862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9509" t="38089" r="38491" b="42346"/>
          <a:stretch/>
        </p:blipFill>
        <p:spPr>
          <a:xfrm>
            <a:off x="4495802" y="786590"/>
            <a:ext cx="2146853" cy="10734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3315" t="16168" r="30953" b="40716"/>
          <a:stretch/>
        </p:blipFill>
        <p:spPr>
          <a:xfrm>
            <a:off x="8067269" y="1972609"/>
            <a:ext cx="3895463" cy="206485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2278" y="2592415"/>
            <a:ext cx="7894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6.- </a:t>
            </a:r>
            <a:r>
              <a:rPr lang="es-MX" sz="2000" b="1" dirty="0" err="1"/>
              <a:t>Click</a:t>
            </a:r>
            <a:r>
              <a:rPr lang="es-MX" sz="2000" b="1" dirty="0"/>
              <a:t> encima del escaneado en la intersección deseada</a:t>
            </a:r>
          </a:p>
          <a:p>
            <a:r>
              <a:rPr lang="es-MX" sz="2000" b="1" dirty="0"/>
              <a:t>7.- </a:t>
            </a:r>
            <a:r>
              <a:rPr lang="es-MX" sz="2000" b="1" dirty="0" err="1"/>
              <a:t>Click</a:t>
            </a:r>
            <a:r>
              <a:rPr lang="es-MX" sz="2000" b="1" dirty="0"/>
              <a:t> derecho y escribir las coordenadas reales; repetir procedimiento para todos los puntos de control</a:t>
            </a:r>
          </a:p>
          <a:p>
            <a:r>
              <a:rPr lang="es-MX" sz="2000" b="1" dirty="0"/>
              <a:t>8.- Checar cruces en verde, al cambiar coordenadas se vuelven rojas</a:t>
            </a:r>
          </a:p>
          <a:p>
            <a:r>
              <a:rPr lang="es-MX" sz="2000" b="1" dirty="0"/>
              <a:t>9.- Aplicar Zoom </a:t>
            </a:r>
            <a:r>
              <a:rPr lang="es-MX" sz="2000" b="1" dirty="0" err="1"/>
              <a:t>to</a:t>
            </a:r>
            <a:r>
              <a:rPr lang="es-MX" sz="2000" b="1" dirty="0"/>
              <a:t> </a:t>
            </a:r>
            <a:r>
              <a:rPr lang="es-MX" sz="2000" b="1" dirty="0" err="1"/>
              <a:t>layer</a:t>
            </a:r>
            <a:r>
              <a:rPr lang="es-MX" sz="2000" b="1" dirty="0"/>
              <a:t> para ver todo el documento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-417" t="19248" r="61204" b="36549"/>
          <a:stretch/>
        </p:blipFill>
        <p:spPr>
          <a:xfrm>
            <a:off x="5407239" y="4474010"/>
            <a:ext cx="2882348" cy="18267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23620" t="16712" r="21583" b="28034"/>
          <a:stretch/>
        </p:blipFill>
        <p:spPr>
          <a:xfrm>
            <a:off x="8736848" y="4471948"/>
            <a:ext cx="3225884" cy="18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5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130" t="14901" r="20731" b="14447"/>
          <a:stretch/>
        </p:blipFill>
        <p:spPr>
          <a:xfrm>
            <a:off x="559905" y="730124"/>
            <a:ext cx="4824707" cy="347573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9611" t="38632" r="39305" b="42346"/>
          <a:stretch/>
        </p:blipFill>
        <p:spPr>
          <a:xfrm>
            <a:off x="997229" y="3889265"/>
            <a:ext cx="2515654" cy="127605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4231" t="15443" r="17393" b="3456"/>
          <a:stretch/>
        </p:blipFill>
        <p:spPr>
          <a:xfrm>
            <a:off x="6183727" y="950414"/>
            <a:ext cx="5274364" cy="411983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9905" y="5165321"/>
            <a:ext cx="9206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10.- Verificar el cambio de color (verde a rojo) de  todos los puntos de control</a:t>
            </a:r>
          </a:p>
          <a:p>
            <a:r>
              <a:rPr lang="es-MX" sz="2000" b="1" dirty="0"/>
              <a:t>11.- Verificar las coordenadas reales del MXD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4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518" t="15082" r="3148" b="16199"/>
          <a:stretch/>
        </p:blipFill>
        <p:spPr>
          <a:xfrm>
            <a:off x="1205951" y="930928"/>
            <a:ext cx="9143996" cy="48175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43950" y="5859730"/>
            <a:ext cx="10184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12.- Verificar la existencia de los puntos de control encima del mapa escaneado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7971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9055" b="3759"/>
          <a:stretch/>
        </p:blipFill>
        <p:spPr>
          <a:xfrm>
            <a:off x="974035" y="167289"/>
            <a:ext cx="10243930" cy="609480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8238" y="4037771"/>
            <a:ext cx="46150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13.- Confirmar la </a:t>
            </a:r>
            <a:r>
              <a:rPr lang="es-MX" sz="2000" b="1" dirty="0" err="1"/>
              <a:t>Georeferenciación</a:t>
            </a:r>
            <a:r>
              <a:rPr lang="es-MX" sz="2000" b="1" dirty="0"/>
              <a:t> con un </a:t>
            </a:r>
            <a:r>
              <a:rPr lang="es-MX" sz="2000" b="1" dirty="0" err="1"/>
              <a:t>shape</a:t>
            </a:r>
            <a:r>
              <a:rPr lang="es-MX" sz="2000" b="1" dirty="0"/>
              <a:t> original, deben coincidir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4081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83096" y="1099930"/>
            <a:ext cx="111450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PRÁCTICA</a:t>
            </a:r>
          </a:p>
          <a:p>
            <a:r>
              <a:rPr lang="es-MX" dirty="0" smtClean="0"/>
              <a:t>1.- Cortar 4 porciones de imagen de satélite, 1 del área de </a:t>
            </a:r>
            <a:r>
              <a:rPr lang="es-MX" dirty="0" err="1" smtClean="0"/>
              <a:t>Caborca</a:t>
            </a:r>
            <a:r>
              <a:rPr lang="es-MX" dirty="0" smtClean="0"/>
              <a:t>, Sonora; </a:t>
            </a:r>
            <a:r>
              <a:rPr lang="es-MX" dirty="0" err="1" smtClean="0"/>
              <a:t>georeferenciarlas</a:t>
            </a:r>
            <a:r>
              <a:rPr lang="es-MX" dirty="0" smtClean="0"/>
              <a:t> desde </a:t>
            </a:r>
            <a:r>
              <a:rPr lang="es-MX" b="1" dirty="0" smtClean="0"/>
              <a:t>Google </a:t>
            </a:r>
            <a:r>
              <a:rPr lang="es-MX" b="1" dirty="0" err="1" smtClean="0"/>
              <a:t>Earth</a:t>
            </a:r>
            <a:r>
              <a:rPr lang="es-MX" b="1" dirty="0" smtClean="0"/>
              <a:t> con el procedimiento de los 4 puntos </a:t>
            </a:r>
            <a:r>
              <a:rPr lang="es-MX" dirty="0" smtClean="0"/>
              <a:t>y visualizarlas en </a:t>
            </a:r>
            <a:r>
              <a:rPr lang="es-MX" dirty="0" err="1" smtClean="0"/>
              <a:t>ArcGIS</a:t>
            </a:r>
            <a:r>
              <a:rPr lang="es-MX" dirty="0" smtClean="0"/>
              <a:t>. Corroborar una o dos con los </a:t>
            </a:r>
            <a:r>
              <a:rPr lang="es-MX" dirty="0" err="1" smtClean="0"/>
              <a:t>shapes</a:t>
            </a:r>
            <a:r>
              <a:rPr lang="es-MX" dirty="0" smtClean="0"/>
              <a:t> de la carpeta SHPS de la práctica 2 del curso.</a:t>
            </a:r>
          </a:p>
          <a:p>
            <a:r>
              <a:rPr lang="es-MX" dirty="0" smtClean="0"/>
              <a:t>2.- </a:t>
            </a:r>
            <a:r>
              <a:rPr lang="es-MX" dirty="0" err="1" smtClean="0"/>
              <a:t>Georeferenciar</a:t>
            </a:r>
            <a:r>
              <a:rPr lang="es-MX" dirty="0" smtClean="0"/>
              <a:t> la imagen dada (Río Mayo) directamente en </a:t>
            </a:r>
            <a:r>
              <a:rPr lang="es-MX" dirty="0" err="1" smtClean="0"/>
              <a:t>ArcGIS</a:t>
            </a:r>
            <a:r>
              <a:rPr lang="es-MX" dirty="0" smtClean="0"/>
              <a:t> desde el menú </a:t>
            </a:r>
            <a:r>
              <a:rPr lang="es-MX" b="1" dirty="0" err="1" smtClean="0"/>
              <a:t>Toolbars</a:t>
            </a:r>
            <a:r>
              <a:rPr lang="es-MX" b="1" dirty="0" smtClean="0"/>
              <a:t>/</a:t>
            </a:r>
            <a:r>
              <a:rPr lang="es-MX" b="1" dirty="0" err="1" smtClean="0"/>
              <a:t>Georeferencing</a:t>
            </a:r>
            <a:r>
              <a:rPr lang="es-MX" b="1" dirty="0" smtClean="0"/>
              <a:t> </a:t>
            </a:r>
            <a:r>
              <a:rPr lang="es-MX" dirty="0" smtClean="0"/>
              <a:t>con el procedimiento explicado en la presentación.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5491137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1012</TotalTime>
  <Words>925</Words>
  <Application>Microsoft Office PowerPoint</Application>
  <PresentationFormat>Panorámica</PresentationFormat>
  <Paragraphs>67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Century Gothic</vt:lpstr>
      <vt:lpstr>Estela de condensación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Georreferenciar mapas escaneados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Alba</cp:lastModifiedBy>
  <cp:revision>42</cp:revision>
  <dcterms:created xsi:type="dcterms:W3CDTF">2015-10-21T05:02:06Z</dcterms:created>
  <dcterms:modified xsi:type="dcterms:W3CDTF">2018-03-10T19:08:01Z</dcterms:modified>
</cp:coreProperties>
</file>