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5" r:id="rId3"/>
    <p:sldId id="286" r:id="rId4"/>
    <p:sldId id="287" r:id="rId5"/>
    <p:sldId id="288" r:id="rId6"/>
    <p:sldId id="290" r:id="rId7"/>
    <p:sldId id="291" r:id="rId8"/>
    <p:sldId id="292" r:id="rId9"/>
    <p:sldId id="293" r:id="rId10"/>
    <p:sldId id="294" r:id="rId11"/>
    <p:sldId id="295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>
        <p:scale>
          <a:sx n="162" d="100"/>
          <a:sy n="162" d="100"/>
        </p:scale>
        <p:origin x="-106" y="-187"/>
      </p:cViewPr>
      <p:guideLst>
        <p:guide orient="horz" pos="2160"/>
        <p:guide pos="29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0EBE-E0DE-4CF1-A6FF-E290AF981F1F}" type="datetimeFigureOut">
              <a:rPr lang="es-MX" smtClean="0"/>
              <a:t>27/03/2019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0A354-C9BD-421C-9144-1684E2758D2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6544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0EBE-E0DE-4CF1-A6FF-E290AF981F1F}" type="datetimeFigureOut">
              <a:rPr lang="es-MX" smtClean="0"/>
              <a:t>27/03/2019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0A354-C9BD-421C-9144-1684E2758D2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66903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0EBE-E0DE-4CF1-A6FF-E290AF981F1F}" type="datetimeFigureOut">
              <a:rPr lang="es-MX" smtClean="0"/>
              <a:t>27/03/2019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0A354-C9BD-421C-9144-1684E2758D2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2225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0EBE-E0DE-4CF1-A6FF-E290AF981F1F}" type="datetimeFigureOut">
              <a:rPr lang="es-MX" smtClean="0"/>
              <a:t>27/03/2019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0A354-C9BD-421C-9144-1684E2758D2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60760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0EBE-E0DE-4CF1-A6FF-E290AF981F1F}" type="datetimeFigureOut">
              <a:rPr lang="es-MX" smtClean="0"/>
              <a:t>27/03/2019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0A354-C9BD-421C-9144-1684E2758D2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4259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0EBE-E0DE-4CF1-A6FF-E290AF981F1F}" type="datetimeFigureOut">
              <a:rPr lang="es-MX" smtClean="0"/>
              <a:t>27/03/2019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0A354-C9BD-421C-9144-1684E2758D2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8587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0EBE-E0DE-4CF1-A6FF-E290AF981F1F}" type="datetimeFigureOut">
              <a:rPr lang="es-MX" smtClean="0"/>
              <a:t>27/03/2019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0A354-C9BD-421C-9144-1684E2758D2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48110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0EBE-E0DE-4CF1-A6FF-E290AF981F1F}" type="datetimeFigureOut">
              <a:rPr lang="es-MX" smtClean="0"/>
              <a:t>27/03/2019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0A354-C9BD-421C-9144-1684E2758D2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53069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0EBE-E0DE-4CF1-A6FF-E290AF981F1F}" type="datetimeFigureOut">
              <a:rPr lang="es-MX" smtClean="0"/>
              <a:t>27/03/2019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0A354-C9BD-421C-9144-1684E2758D2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1010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0EBE-E0DE-4CF1-A6FF-E290AF981F1F}" type="datetimeFigureOut">
              <a:rPr lang="es-MX" smtClean="0"/>
              <a:t>27/03/2019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0A354-C9BD-421C-9144-1684E2758D2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5341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0EBE-E0DE-4CF1-A6FF-E290AF981F1F}" type="datetimeFigureOut">
              <a:rPr lang="es-MX" smtClean="0"/>
              <a:t>27/03/2019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0A354-C9BD-421C-9144-1684E2758D2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934896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6"/>
            <a:ext cx="7774782" cy="2511835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20"/>
            <a:ext cx="7773608" cy="999885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8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3/27/2019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1" y="378888"/>
            <a:ext cx="483065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7" y="381005"/>
            <a:ext cx="667174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120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50EBE-E0DE-4CF1-A6FF-E290AF981F1F}" type="datetimeFigureOut">
              <a:rPr lang="es-MX" smtClean="0"/>
              <a:t>27/03/2019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A0A354-C9BD-421C-9144-1684E2758D2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55921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5CBED1F1-AA88-4C1A-8096-BBADBCA4DA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0514" y="2966281"/>
            <a:ext cx="2207740" cy="1120272"/>
          </a:xfrm>
        </p:spPr>
        <p:txBody>
          <a:bodyPr/>
          <a:lstStyle/>
          <a:p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Manejo de</a:t>
            </a:r>
          </a:p>
          <a:p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tablas en</a:t>
            </a:r>
          </a:p>
        </p:txBody>
      </p:sp>
      <p:pic>
        <p:nvPicPr>
          <p:cNvPr id="4" name="Imagen 2">
            <a:extLst>
              <a:ext uri="{FF2B5EF4-FFF2-40B4-BE49-F238E27FC236}">
                <a16:creationId xmlns:a16="http://schemas.microsoft.com/office/drawing/2014/main" id="{2F6ED3C6-4F8F-4C13-B878-88A7446EF3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2784" y="418774"/>
            <a:ext cx="1607832" cy="1554235"/>
          </a:xfrm>
          <a:prstGeom prst="rect">
            <a:avLst/>
          </a:prstGeom>
          <a:noFill/>
        </p:spPr>
      </p:pic>
      <p:pic>
        <p:nvPicPr>
          <p:cNvPr id="5" name="Imagen 1">
            <a:extLst>
              <a:ext uri="{FF2B5EF4-FFF2-40B4-BE49-F238E27FC236}">
                <a16:creationId xmlns:a16="http://schemas.microsoft.com/office/drawing/2014/main" id="{EAF2D40B-2BE1-429D-8CD7-43006F38B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4169" y="1132392"/>
            <a:ext cx="1169693" cy="1120271"/>
          </a:xfrm>
          <a:prstGeom prst="rect">
            <a:avLst/>
          </a:prstGeom>
          <a:noFill/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AA78341-C46A-4323-9809-83CEB0D9A7AA}"/>
              </a:ext>
            </a:extLst>
          </p:cNvPr>
          <p:cNvSpPr txBox="1"/>
          <p:nvPr/>
        </p:nvSpPr>
        <p:spPr>
          <a:xfrm>
            <a:off x="3992262" y="5257800"/>
            <a:ext cx="439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/>
              <a:t>Alba Lucina Martínez </a:t>
            </a:r>
            <a:r>
              <a:rPr lang="es-MX" dirty="0" err="1"/>
              <a:t>Haros</a:t>
            </a:r>
            <a:endParaRPr lang="es-MX" dirty="0"/>
          </a:p>
          <a:p>
            <a:pPr algn="r"/>
            <a:r>
              <a:rPr lang="es-MX" dirty="0"/>
              <a:t>E-mail: alba.mtz.h@gmail.com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F85CDEF-4516-415F-80E7-DEFF640252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8513" y="2386012"/>
            <a:ext cx="2305050" cy="208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890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5120" y="1371601"/>
            <a:ext cx="7514035" cy="615203"/>
          </a:xfrm>
        </p:spPr>
        <p:txBody>
          <a:bodyPr>
            <a:normAutofit/>
          </a:bodyPr>
          <a:lstStyle/>
          <a:p>
            <a:pPr marL="342900" indent="-342900" algn="ctr">
              <a:buFont typeface="+mj-lt"/>
              <a:buAutoNum type="arabicPeriod"/>
            </a:pPr>
            <a:r>
              <a:rPr lang="es-MX" sz="2100" dirty="0"/>
              <a:t>MANEJO DE TABLAS O </a:t>
            </a:r>
            <a:r>
              <a:rPr lang="es-MX" sz="2100" dirty="0" err="1"/>
              <a:t>Display</a:t>
            </a:r>
            <a:r>
              <a:rPr lang="es-MX" sz="2100" dirty="0"/>
              <a:t> XY Data</a:t>
            </a:r>
          </a:p>
        </p:txBody>
      </p:sp>
      <p:sp>
        <p:nvSpPr>
          <p:cNvPr id="3" name="Rectángulo 2"/>
          <p:cNvSpPr/>
          <p:nvPr/>
        </p:nvSpPr>
        <p:spPr>
          <a:xfrm>
            <a:off x="149011" y="1887413"/>
            <a:ext cx="88855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Lucida Grande"/>
              </a:rPr>
              <a:t>Agregar datos tabulares al mapa que contengan ubicaciones geográficas en forma de coordenadas </a:t>
            </a:r>
            <a:r>
              <a:rPr lang="es-MX" dirty="0" err="1">
                <a:latin typeface="Lucida Grande"/>
              </a:rPr>
              <a:t>x,y</a:t>
            </a:r>
            <a:r>
              <a:rPr lang="es-MX" dirty="0">
                <a:latin typeface="Lucida Grande"/>
              </a:rPr>
              <a:t>. Si la tabla también contiene coordenadas Z, como por ejemplo valores de elevación, puede agregar datos tabulares como contenido 3D al globo o escena.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68966" y="3128936"/>
            <a:ext cx="888558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Lucida Grande"/>
              </a:rPr>
              <a:t>La tabla debe contener </a:t>
            </a:r>
            <a:r>
              <a:rPr lang="es-MX" b="1" dirty="0">
                <a:latin typeface="Lucida Grande"/>
              </a:rPr>
              <a:t>dos campos, uno para la coordenada X y otro para la coordenada Y</a:t>
            </a:r>
            <a:r>
              <a:rPr lang="es-MX" dirty="0">
                <a:latin typeface="Lucida Grande"/>
              </a:rPr>
              <a:t>. Los valores de los campos pueden representar cualquier sistema de coordenadas y unidades, como por ejemplo, latitud y longitud o metros. </a:t>
            </a:r>
            <a:r>
              <a:rPr lang="es-MX" b="1" dirty="0">
                <a:latin typeface="Lucida Grande"/>
              </a:rPr>
              <a:t>El campo de coordenadas z que habilite la geometría 3D es opcional.</a:t>
            </a:r>
          </a:p>
          <a:p>
            <a:pPr algn="just"/>
            <a:r>
              <a:rPr lang="es-MX" dirty="0">
                <a:latin typeface="Lucida Grande"/>
              </a:rPr>
              <a:t>Los campos deben ser </a:t>
            </a:r>
            <a:r>
              <a:rPr lang="es-MX" b="1" dirty="0">
                <a:latin typeface="Lucida Grande"/>
              </a:rPr>
              <a:t>numéricos (tipo de columna en Excel)</a:t>
            </a:r>
            <a:r>
              <a:rPr lang="es-MX" dirty="0">
                <a:latin typeface="Lucida Grande"/>
              </a:rPr>
              <a:t>. Si los campos no son numéricos, como cuando el valor de la coordenada se almacena en forma de grados, minutos y segundos (por ejemplo, -120 13 58), las coordenadas se convertirán y se mostrarán como grados decimales.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8E225E9-1DCB-4092-8B8E-1A3B4ED6367B}"/>
              </a:ext>
            </a:extLst>
          </p:cNvPr>
          <p:cNvSpPr txBox="1"/>
          <p:nvPr/>
        </p:nvSpPr>
        <p:spPr>
          <a:xfrm>
            <a:off x="-1408922" y="356992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11FE2E4-CFEF-47FD-8CAF-1AF03A1407F0}"/>
              </a:ext>
            </a:extLst>
          </p:cNvPr>
          <p:cNvSpPr txBox="1"/>
          <p:nvPr/>
        </p:nvSpPr>
        <p:spPr>
          <a:xfrm>
            <a:off x="-1761929" y="636309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3F1B1F8-6C38-46C8-A648-FB3ED76BE8B7}"/>
              </a:ext>
            </a:extLst>
          </p:cNvPr>
          <p:cNvSpPr txBox="1"/>
          <p:nvPr/>
        </p:nvSpPr>
        <p:spPr>
          <a:xfrm>
            <a:off x="-1614234" y="1025219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7AFB991-D0C0-4B82-9554-EB85EC19F82D}"/>
              </a:ext>
            </a:extLst>
          </p:cNvPr>
          <p:cNvSpPr txBox="1"/>
          <p:nvPr/>
        </p:nvSpPr>
        <p:spPr>
          <a:xfrm flipH="1">
            <a:off x="-1598683" y="1461616"/>
            <a:ext cx="755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87E08B4-B097-4ADB-A6B9-FC40C99425A2}"/>
              </a:ext>
            </a:extLst>
          </p:cNvPr>
          <p:cNvSpPr txBox="1"/>
          <p:nvPr/>
        </p:nvSpPr>
        <p:spPr>
          <a:xfrm>
            <a:off x="-1576581" y="1824245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B1CAE13-F967-402B-9AF3-CE3F3A1CDEAB}"/>
              </a:ext>
            </a:extLst>
          </p:cNvPr>
          <p:cNvSpPr txBox="1"/>
          <p:nvPr/>
        </p:nvSpPr>
        <p:spPr>
          <a:xfrm>
            <a:off x="-1542660" y="2313711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463740E-23E1-4E40-9E90-7B76B314A150}"/>
              </a:ext>
            </a:extLst>
          </p:cNvPr>
          <p:cNvSpPr txBox="1"/>
          <p:nvPr/>
        </p:nvSpPr>
        <p:spPr>
          <a:xfrm>
            <a:off x="-1542660" y="2690336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A4C1725-4D1C-4B55-995F-0B666B1C2913}"/>
              </a:ext>
            </a:extLst>
          </p:cNvPr>
          <p:cNvSpPr txBox="1"/>
          <p:nvPr/>
        </p:nvSpPr>
        <p:spPr>
          <a:xfrm>
            <a:off x="-1494453" y="3059668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D19B80FF-C9AF-4183-9F5A-4A3BEC43CF36}"/>
              </a:ext>
            </a:extLst>
          </p:cNvPr>
          <p:cNvSpPr/>
          <p:nvPr/>
        </p:nvSpPr>
        <p:spPr>
          <a:xfrm>
            <a:off x="-2360645" y="0"/>
            <a:ext cx="531845" cy="3569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74560D00-51B7-493E-B431-AEE524E45FFF}"/>
              </a:ext>
            </a:extLst>
          </p:cNvPr>
          <p:cNvCxnSpPr/>
          <p:nvPr/>
        </p:nvCxnSpPr>
        <p:spPr>
          <a:xfrm>
            <a:off x="-2080727" y="3508310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257CD3A1-0639-4CDB-8973-B8E5EC48E26E}"/>
              </a:ext>
            </a:extLst>
          </p:cNvPr>
          <p:cNvCxnSpPr/>
          <p:nvPr/>
        </p:nvCxnSpPr>
        <p:spPr>
          <a:xfrm>
            <a:off x="-2029097" y="4011771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D41FF7E4-6A95-4CD9-9957-74BE637695E4}"/>
              </a:ext>
            </a:extLst>
          </p:cNvPr>
          <p:cNvCxnSpPr/>
          <p:nvPr/>
        </p:nvCxnSpPr>
        <p:spPr>
          <a:xfrm>
            <a:off x="-2043074" y="4460632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272A4C7A-19C6-4A80-965B-472418B60901}"/>
              </a:ext>
            </a:extLst>
          </p:cNvPr>
          <p:cNvCxnSpPr/>
          <p:nvPr/>
        </p:nvCxnSpPr>
        <p:spPr>
          <a:xfrm>
            <a:off x="-2066750" y="4957665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0675060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n 40">
            <a:extLst>
              <a:ext uri="{FF2B5EF4-FFF2-40B4-BE49-F238E27FC236}">
                <a16:creationId xmlns:a16="http://schemas.microsoft.com/office/drawing/2014/main" id="{51C57A77-4319-472C-8DBD-59A718B61B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92" y="1591581"/>
            <a:ext cx="4657725" cy="405765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445343" y="381567"/>
            <a:ext cx="7613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Pasos para agregar datos </a:t>
            </a:r>
            <a:r>
              <a:rPr lang="es-MX" b="1" dirty="0" err="1"/>
              <a:t>x,y</a:t>
            </a:r>
            <a:r>
              <a:rPr lang="es-MX" b="1" dirty="0"/>
              <a:t> como una capa en ArcGIS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935894" y="2152308"/>
            <a:ext cx="42769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>
                <a:latin typeface="Lucida Grande"/>
              </a:rPr>
              <a:t>1 . Agregar datos &gt; Agregar datos XY.</a:t>
            </a:r>
          </a:p>
          <a:p>
            <a:r>
              <a:rPr lang="es-MX" b="1" dirty="0">
                <a:latin typeface="Lucida Grande"/>
              </a:rPr>
              <a:t>2. Seleccione la tabla que contiene los datos de coordenadas X, Y.</a:t>
            </a:r>
          </a:p>
          <a:p>
            <a:r>
              <a:rPr lang="es-MX" b="1" dirty="0">
                <a:latin typeface="Lucida Grande"/>
              </a:rPr>
              <a:t>3. Identifique las columnas que contienen las coordenadas x e y (y opcionalmente, la coordenada z).</a:t>
            </a:r>
          </a:p>
          <a:p>
            <a:r>
              <a:rPr lang="es-MX" b="1" dirty="0">
                <a:latin typeface="Lucida Grande"/>
              </a:rPr>
              <a:t>4. Especifique el sistema de coordenadas.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8F27E33-2531-4191-A5A6-1B031EDE58B2}"/>
              </a:ext>
            </a:extLst>
          </p:cNvPr>
          <p:cNvSpPr txBox="1"/>
          <p:nvPr/>
        </p:nvSpPr>
        <p:spPr>
          <a:xfrm>
            <a:off x="445343" y="775474"/>
            <a:ext cx="76133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Guardar un </a:t>
            </a:r>
            <a:r>
              <a:rPr lang="es-MX" b="1" dirty="0" err="1"/>
              <a:t>mxd</a:t>
            </a:r>
            <a:r>
              <a:rPr lang="es-MX" b="1" dirty="0"/>
              <a:t> con el nombre </a:t>
            </a:r>
            <a:r>
              <a:rPr lang="es-MX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2019-01 SR P06 ALMH</a:t>
            </a:r>
          </a:p>
          <a:p>
            <a:r>
              <a:rPr lang="es-MX" b="1" dirty="0"/>
              <a:t>Con el sistema de coordenadas WGS 1984 UTM </a:t>
            </a:r>
            <a:r>
              <a:rPr lang="es-MX" b="1" dirty="0" err="1"/>
              <a:t>Zone</a:t>
            </a:r>
            <a:r>
              <a:rPr lang="es-MX" b="1" dirty="0"/>
              <a:t> 12N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CB85691-6738-4348-BA4E-40C210D7B5E6}"/>
              </a:ext>
            </a:extLst>
          </p:cNvPr>
          <p:cNvSpPr txBox="1"/>
          <p:nvPr/>
        </p:nvSpPr>
        <p:spPr>
          <a:xfrm>
            <a:off x="-1408922" y="356992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A412866-205F-4C6C-ACF9-64E55DB641C3}"/>
              </a:ext>
            </a:extLst>
          </p:cNvPr>
          <p:cNvSpPr txBox="1"/>
          <p:nvPr/>
        </p:nvSpPr>
        <p:spPr>
          <a:xfrm>
            <a:off x="-1761929" y="636309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A872961-B67B-47F2-9B48-879151C2F654}"/>
              </a:ext>
            </a:extLst>
          </p:cNvPr>
          <p:cNvSpPr txBox="1"/>
          <p:nvPr/>
        </p:nvSpPr>
        <p:spPr>
          <a:xfrm>
            <a:off x="-1614234" y="1025219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81FF1CE-B867-467B-B5D4-B8CCFBD2D6E1}"/>
              </a:ext>
            </a:extLst>
          </p:cNvPr>
          <p:cNvSpPr txBox="1"/>
          <p:nvPr/>
        </p:nvSpPr>
        <p:spPr>
          <a:xfrm flipH="1">
            <a:off x="-1598683" y="1461616"/>
            <a:ext cx="755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92A0A2FB-6900-4165-B9E4-6F240C414F84}"/>
              </a:ext>
            </a:extLst>
          </p:cNvPr>
          <p:cNvSpPr txBox="1"/>
          <p:nvPr/>
        </p:nvSpPr>
        <p:spPr>
          <a:xfrm>
            <a:off x="-1576581" y="1824245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CB7DC84B-B18A-45E6-9DDF-B10F5E24610D}"/>
              </a:ext>
            </a:extLst>
          </p:cNvPr>
          <p:cNvSpPr txBox="1"/>
          <p:nvPr/>
        </p:nvSpPr>
        <p:spPr>
          <a:xfrm>
            <a:off x="-1542660" y="2313711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8DDACC96-BC48-4B6F-B7F4-7909B804F7E8}"/>
              </a:ext>
            </a:extLst>
          </p:cNvPr>
          <p:cNvSpPr txBox="1"/>
          <p:nvPr/>
        </p:nvSpPr>
        <p:spPr>
          <a:xfrm>
            <a:off x="-1542660" y="2690336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66480366-B9AF-4904-99F8-39ACAA39D3D6}"/>
              </a:ext>
            </a:extLst>
          </p:cNvPr>
          <p:cNvSpPr txBox="1"/>
          <p:nvPr/>
        </p:nvSpPr>
        <p:spPr>
          <a:xfrm>
            <a:off x="-1494453" y="3059668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A5FB7345-4FA4-42AD-B35E-675A402D7240}"/>
              </a:ext>
            </a:extLst>
          </p:cNvPr>
          <p:cNvSpPr/>
          <p:nvPr/>
        </p:nvSpPr>
        <p:spPr>
          <a:xfrm>
            <a:off x="-2360645" y="0"/>
            <a:ext cx="531845" cy="3569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11E76C5C-D3AA-45F1-BEA2-01A17027A88D}"/>
              </a:ext>
            </a:extLst>
          </p:cNvPr>
          <p:cNvCxnSpPr/>
          <p:nvPr/>
        </p:nvCxnSpPr>
        <p:spPr>
          <a:xfrm>
            <a:off x="-2080727" y="3508310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7F9F8A0C-CE90-41B6-A7C7-64D4F4C79292}"/>
              </a:ext>
            </a:extLst>
          </p:cNvPr>
          <p:cNvCxnSpPr/>
          <p:nvPr/>
        </p:nvCxnSpPr>
        <p:spPr>
          <a:xfrm>
            <a:off x="-2029097" y="4011771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B32F67D8-E5F1-4C7C-AD41-9DFC41E6277A}"/>
              </a:ext>
            </a:extLst>
          </p:cNvPr>
          <p:cNvCxnSpPr/>
          <p:nvPr/>
        </p:nvCxnSpPr>
        <p:spPr>
          <a:xfrm>
            <a:off x="-2043074" y="4460632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553E028F-3ABF-4AF6-B47E-8CA194A853BD}"/>
              </a:ext>
            </a:extLst>
          </p:cNvPr>
          <p:cNvCxnSpPr/>
          <p:nvPr/>
        </p:nvCxnSpPr>
        <p:spPr>
          <a:xfrm>
            <a:off x="-2066750" y="4957665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de flecha 34">
            <a:extLst>
              <a:ext uri="{FF2B5EF4-FFF2-40B4-BE49-F238E27FC236}">
                <a16:creationId xmlns:a16="http://schemas.microsoft.com/office/drawing/2014/main" id="{7AA51BD9-AECD-4F21-AFFA-212A6ED7ED2D}"/>
              </a:ext>
            </a:extLst>
          </p:cNvPr>
          <p:cNvCxnSpPr/>
          <p:nvPr/>
        </p:nvCxnSpPr>
        <p:spPr>
          <a:xfrm>
            <a:off x="-1928327" y="3660710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de flecha 35">
            <a:extLst>
              <a:ext uri="{FF2B5EF4-FFF2-40B4-BE49-F238E27FC236}">
                <a16:creationId xmlns:a16="http://schemas.microsoft.com/office/drawing/2014/main" id="{1D78B516-EA12-47F9-8F49-6C3414DBD03F}"/>
              </a:ext>
            </a:extLst>
          </p:cNvPr>
          <p:cNvCxnSpPr/>
          <p:nvPr/>
        </p:nvCxnSpPr>
        <p:spPr>
          <a:xfrm>
            <a:off x="-1876697" y="4164171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de flecha 36">
            <a:extLst>
              <a:ext uri="{FF2B5EF4-FFF2-40B4-BE49-F238E27FC236}">
                <a16:creationId xmlns:a16="http://schemas.microsoft.com/office/drawing/2014/main" id="{338B0401-9075-4AA3-AB3A-D91C9EC45733}"/>
              </a:ext>
            </a:extLst>
          </p:cNvPr>
          <p:cNvCxnSpPr/>
          <p:nvPr/>
        </p:nvCxnSpPr>
        <p:spPr>
          <a:xfrm>
            <a:off x="-1890674" y="4613032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de flecha 37">
            <a:extLst>
              <a:ext uri="{FF2B5EF4-FFF2-40B4-BE49-F238E27FC236}">
                <a16:creationId xmlns:a16="http://schemas.microsoft.com/office/drawing/2014/main" id="{33DF5FC3-AEBE-46AF-A1ED-28BF07295D6C}"/>
              </a:ext>
            </a:extLst>
          </p:cNvPr>
          <p:cNvCxnSpPr/>
          <p:nvPr/>
        </p:nvCxnSpPr>
        <p:spPr>
          <a:xfrm>
            <a:off x="-1914350" y="5110065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Imagen 38">
            <a:extLst>
              <a:ext uri="{FF2B5EF4-FFF2-40B4-BE49-F238E27FC236}">
                <a16:creationId xmlns:a16="http://schemas.microsoft.com/office/drawing/2014/main" id="{379ACF81-B6F3-430C-93F6-BA079FA86A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0586" y="3545632"/>
            <a:ext cx="3124200" cy="220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687459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30241" t="19428" r="17713" b="36550"/>
          <a:stretch/>
        </p:blipFill>
        <p:spPr>
          <a:xfrm>
            <a:off x="190668" y="1345510"/>
            <a:ext cx="8762665" cy="416698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AC21F8D-F9FA-472E-A8AD-6201E34C0F01}"/>
              </a:ext>
            </a:extLst>
          </p:cNvPr>
          <p:cNvSpPr txBox="1"/>
          <p:nvPr/>
        </p:nvSpPr>
        <p:spPr>
          <a:xfrm>
            <a:off x="-1408922" y="356992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8BFEB9E-CB5B-49C6-9CA7-26E961529170}"/>
              </a:ext>
            </a:extLst>
          </p:cNvPr>
          <p:cNvSpPr txBox="1"/>
          <p:nvPr/>
        </p:nvSpPr>
        <p:spPr>
          <a:xfrm>
            <a:off x="-1761929" y="636309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83BCE2D-A3AC-4BF1-9D98-5FA64D2E7BEF}"/>
              </a:ext>
            </a:extLst>
          </p:cNvPr>
          <p:cNvSpPr txBox="1"/>
          <p:nvPr/>
        </p:nvSpPr>
        <p:spPr>
          <a:xfrm>
            <a:off x="-1614234" y="1025219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6AEE42A-9445-4F9E-AC62-93D945AF9579}"/>
              </a:ext>
            </a:extLst>
          </p:cNvPr>
          <p:cNvSpPr txBox="1"/>
          <p:nvPr/>
        </p:nvSpPr>
        <p:spPr>
          <a:xfrm flipH="1">
            <a:off x="-1598683" y="1461616"/>
            <a:ext cx="755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CF9BB06-686D-466A-BB45-9A798AEF6798}"/>
              </a:ext>
            </a:extLst>
          </p:cNvPr>
          <p:cNvSpPr txBox="1"/>
          <p:nvPr/>
        </p:nvSpPr>
        <p:spPr>
          <a:xfrm>
            <a:off x="-1576581" y="1824245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34C9FF6-F767-47BA-AF8A-391995E207B2}"/>
              </a:ext>
            </a:extLst>
          </p:cNvPr>
          <p:cNvSpPr txBox="1"/>
          <p:nvPr/>
        </p:nvSpPr>
        <p:spPr>
          <a:xfrm>
            <a:off x="-1542660" y="2313711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220F6FD-629A-43B0-8BAC-907CFD15303D}"/>
              </a:ext>
            </a:extLst>
          </p:cNvPr>
          <p:cNvSpPr txBox="1"/>
          <p:nvPr/>
        </p:nvSpPr>
        <p:spPr>
          <a:xfrm>
            <a:off x="-1542660" y="2690336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D99F018-681A-472B-831A-303109F840D3}"/>
              </a:ext>
            </a:extLst>
          </p:cNvPr>
          <p:cNvSpPr txBox="1"/>
          <p:nvPr/>
        </p:nvSpPr>
        <p:spPr>
          <a:xfrm>
            <a:off x="-1494453" y="3059668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4EBC2653-B262-40F7-919C-E2A3A9A6E59F}"/>
              </a:ext>
            </a:extLst>
          </p:cNvPr>
          <p:cNvSpPr/>
          <p:nvPr/>
        </p:nvSpPr>
        <p:spPr>
          <a:xfrm>
            <a:off x="-2360645" y="0"/>
            <a:ext cx="531845" cy="3569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784AF66A-53A5-49D3-9DBE-0A4A6DD40982}"/>
              </a:ext>
            </a:extLst>
          </p:cNvPr>
          <p:cNvCxnSpPr/>
          <p:nvPr/>
        </p:nvCxnSpPr>
        <p:spPr>
          <a:xfrm>
            <a:off x="-2080727" y="3508310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FB5F3814-EC20-46AA-A05D-2B84DD03FAC4}"/>
              </a:ext>
            </a:extLst>
          </p:cNvPr>
          <p:cNvCxnSpPr/>
          <p:nvPr/>
        </p:nvCxnSpPr>
        <p:spPr>
          <a:xfrm>
            <a:off x="-2029097" y="4011771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9E8C7D1B-3B59-4E90-ADCD-185B7038779B}"/>
              </a:ext>
            </a:extLst>
          </p:cNvPr>
          <p:cNvCxnSpPr/>
          <p:nvPr/>
        </p:nvCxnSpPr>
        <p:spPr>
          <a:xfrm>
            <a:off x="-2043074" y="4460632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88A4FDEF-F5D6-4D73-B445-87ECE034F634}"/>
              </a:ext>
            </a:extLst>
          </p:cNvPr>
          <p:cNvCxnSpPr/>
          <p:nvPr/>
        </p:nvCxnSpPr>
        <p:spPr>
          <a:xfrm>
            <a:off x="-2066750" y="4957665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4145739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 l="33194" t="44476" r="45836" b="25182"/>
          <a:stretch/>
        </p:blipFill>
        <p:spPr>
          <a:xfrm>
            <a:off x="361111" y="1974571"/>
            <a:ext cx="3271805" cy="2661611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65917" y="1113831"/>
            <a:ext cx="4393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>
                <a:latin typeface="Avenir LT W01 35 Light"/>
              </a:rPr>
              <a:t>Guardar una capa </a:t>
            </a:r>
            <a:r>
              <a:rPr lang="es-MX" b="1" dirty="0" err="1">
                <a:latin typeface="Avenir LT W01 35 Light"/>
              </a:rPr>
              <a:t>x,y</a:t>
            </a:r>
            <a:r>
              <a:rPr lang="es-MX" b="1" dirty="0">
                <a:latin typeface="Avenir LT W01 35 Light"/>
              </a:rPr>
              <a:t> como clase de entidad</a:t>
            </a:r>
          </a:p>
        </p:txBody>
      </p:sp>
      <p:sp>
        <p:nvSpPr>
          <p:cNvPr id="5" name="Rectángulo 4"/>
          <p:cNvSpPr/>
          <p:nvPr/>
        </p:nvSpPr>
        <p:spPr>
          <a:xfrm>
            <a:off x="3727174" y="1862212"/>
            <a:ext cx="4915064" cy="3162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es-MX" sz="1650" dirty="0">
                <a:latin typeface="+mj-lt"/>
              </a:rPr>
              <a:t>Haga clic con el botón derecho del ratón en el nombre de la capa </a:t>
            </a:r>
            <a:r>
              <a:rPr lang="es-MX" b="1" dirty="0">
                <a:latin typeface="+mj-lt"/>
              </a:rPr>
              <a:t>X,Y. </a:t>
            </a:r>
            <a:r>
              <a:rPr lang="es-MX" sz="1650" dirty="0">
                <a:latin typeface="+mj-lt"/>
              </a:rPr>
              <a:t>y haga clic en </a:t>
            </a:r>
            <a:r>
              <a:rPr lang="es-MX" sz="1650" b="1" dirty="0">
                <a:latin typeface="+mj-lt"/>
              </a:rPr>
              <a:t>Datos &gt; Exportar datos</a:t>
            </a:r>
            <a:r>
              <a:rPr lang="es-MX" sz="1650" dirty="0">
                <a:latin typeface="+mj-lt"/>
              </a:rPr>
              <a:t>. Se abrirá el cuadro de diálogo Exportar datos.</a:t>
            </a:r>
          </a:p>
          <a:p>
            <a:pPr marL="342900" indent="-342900" algn="just">
              <a:buAutoNum type="arabicPeriod"/>
            </a:pPr>
            <a:endParaRPr lang="es-MX" sz="1650" dirty="0">
              <a:latin typeface="+mj-lt"/>
            </a:endParaRPr>
          </a:p>
          <a:p>
            <a:pPr algn="just"/>
            <a:r>
              <a:rPr lang="es-MX" sz="1650" dirty="0">
                <a:latin typeface="+mj-lt"/>
              </a:rPr>
              <a:t>2. Establezca el sistema de coordenadas de salida y especifique la ubicación y el nombre de la nueva clase de entidad.</a:t>
            </a:r>
          </a:p>
          <a:p>
            <a:pPr algn="just"/>
            <a:endParaRPr lang="es-MX" sz="1650" dirty="0">
              <a:latin typeface="+mj-lt"/>
            </a:endParaRPr>
          </a:p>
          <a:p>
            <a:pPr algn="just"/>
            <a:r>
              <a:rPr lang="es-MX" sz="1650" dirty="0">
                <a:latin typeface="+mj-lt"/>
              </a:rPr>
              <a:t>3. Haga clic en Aceptar para guardar la nueva clase de entidad.</a:t>
            </a:r>
          </a:p>
          <a:p>
            <a:pPr marL="342900" indent="-342900">
              <a:buAutoNum type="arabicPeriod"/>
            </a:pPr>
            <a:endParaRPr lang="es-MX" sz="1650" dirty="0">
              <a:latin typeface="+mj-lt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CDB2076-046D-4DC0-BC41-964B0145FC12}"/>
              </a:ext>
            </a:extLst>
          </p:cNvPr>
          <p:cNvSpPr txBox="1"/>
          <p:nvPr/>
        </p:nvSpPr>
        <p:spPr>
          <a:xfrm>
            <a:off x="-1408922" y="356992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A9949BC-CFCD-4692-A1C5-E9C0841F3D01}"/>
              </a:ext>
            </a:extLst>
          </p:cNvPr>
          <p:cNvSpPr txBox="1"/>
          <p:nvPr/>
        </p:nvSpPr>
        <p:spPr>
          <a:xfrm>
            <a:off x="-1761929" y="636309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408B90A-A89D-4528-AE8E-9FE85173AA7F}"/>
              </a:ext>
            </a:extLst>
          </p:cNvPr>
          <p:cNvSpPr txBox="1"/>
          <p:nvPr/>
        </p:nvSpPr>
        <p:spPr>
          <a:xfrm>
            <a:off x="-1614234" y="1025219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DD3C6EE-2060-47DB-BB9F-59DF4A9A9234}"/>
              </a:ext>
            </a:extLst>
          </p:cNvPr>
          <p:cNvSpPr txBox="1"/>
          <p:nvPr/>
        </p:nvSpPr>
        <p:spPr>
          <a:xfrm flipH="1">
            <a:off x="-1598683" y="1461616"/>
            <a:ext cx="755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F05A906-B353-4A14-92B7-BE1B47BA91C5}"/>
              </a:ext>
            </a:extLst>
          </p:cNvPr>
          <p:cNvSpPr txBox="1"/>
          <p:nvPr/>
        </p:nvSpPr>
        <p:spPr>
          <a:xfrm>
            <a:off x="-1576581" y="1824245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DB5008A-03FD-42A5-8488-CADBA23334F7}"/>
              </a:ext>
            </a:extLst>
          </p:cNvPr>
          <p:cNvSpPr txBox="1"/>
          <p:nvPr/>
        </p:nvSpPr>
        <p:spPr>
          <a:xfrm>
            <a:off x="-1542660" y="2313711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B022B7B-C5D0-4EED-9F93-8B20F9196DD6}"/>
              </a:ext>
            </a:extLst>
          </p:cNvPr>
          <p:cNvSpPr txBox="1"/>
          <p:nvPr/>
        </p:nvSpPr>
        <p:spPr>
          <a:xfrm>
            <a:off x="-1542660" y="2690336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3F772A2-045E-4357-A5AF-5F8305484455}"/>
              </a:ext>
            </a:extLst>
          </p:cNvPr>
          <p:cNvSpPr txBox="1"/>
          <p:nvPr/>
        </p:nvSpPr>
        <p:spPr>
          <a:xfrm>
            <a:off x="-1494453" y="3059668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2B650F06-92F2-48DA-9CF4-916F1032770E}"/>
              </a:ext>
            </a:extLst>
          </p:cNvPr>
          <p:cNvSpPr/>
          <p:nvPr/>
        </p:nvSpPr>
        <p:spPr>
          <a:xfrm>
            <a:off x="-2360645" y="0"/>
            <a:ext cx="531845" cy="3569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04504DBF-207C-4924-86B2-DAC27529FEB7}"/>
              </a:ext>
            </a:extLst>
          </p:cNvPr>
          <p:cNvCxnSpPr/>
          <p:nvPr/>
        </p:nvCxnSpPr>
        <p:spPr>
          <a:xfrm>
            <a:off x="-2080727" y="3508310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C1639C32-090E-4600-AD1D-2215C43E8125}"/>
              </a:ext>
            </a:extLst>
          </p:cNvPr>
          <p:cNvCxnSpPr/>
          <p:nvPr/>
        </p:nvCxnSpPr>
        <p:spPr>
          <a:xfrm>
            <a:off x="-2029097" y="4011771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D8ECD943-BF8F-4C55-9A65-0492CC6BDCCE}"/>
              </a:ext>
            </a:extLst>
          </p:cNvPr>
          <p:cNvCxnSpPr/>
          <p:nvPr/>
        </p:nvCxnSpPr>
        <p:spPr>
          <a:xfrm>
            <a:off x="-2043074" y="4460632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8E09FC53-282A-48FE-8D30-F33886859AB9}"/>
              </a:ext>
            </a:extLst>
          </p:cNvPr>
          <p:cNvCxnSpPr/>
          <p:nvPr/>
        </p:nvCxnSpPr>
        <p:spPr>
          <a:xfrm>
            <a:off x="-2066750" y="4957665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2837442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63750" b="12998"/>
          <a:stretch/>
        </p:blipFill>
        <p:spPr>
          <a:xfrm>
            <a:off x="259349" y="934278"/>
            <a:ext cx="3537399" cy="477326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31259" t="25589" r="31463" b="29665"/>
          <a:stretch/>
        </p:blipFill>
        <p:spPr>
          <a:xfrm>
            <a:off x="2564296" y="3252581"/>
            <a:ext cx="3637723" cy="245496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r="83102" b="2309"/>
          <a:stretch/>
        </p:blipFill>
        <p:spPr>
          <a:xfrm>
            <a:off x="7067654" y="857251"/>
            <a:ext cx="1648964" cy="5359676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966179" y="1787755"/>
            <a:ext cx="2932044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350" dirty="0"/>
              <a:t>4. </a:t>
            </a:r>
            <a:r>
              <a:rPr lang="es-MX" sz="1350" dirty="0" err="1"/>
              <a:t>Click</a:t>
            </a:r>
            <a:r>
              <a:rPr lang="es-MX" sz="1350" dirty="0"/>
              <a:t> derecho/</a:t>
            </a:r>
            <a:r>
              <a:rPr lang="es-MX" sz="1350" dirty="0" err="1"/>
              <a:t>Add</a:t>
            </a:r>
            <a:r>
              <a:rPr lang="es-MX" sz="1350" dirty="0"/>
              <a:t> Data</a:t>
            </a:r>
          </a:p>
          <a:p>
            <a:pPr algn="just"/>
            <a:r>
              <a:rPr lang="es-MX" sz="1350" dirty="0"/>
              <a:t>5. Seleccionar la tabla en formato .</a:t>
            </a:r>
            <a:r>
              <a:rPr lang="es-MX" sz="1350" dirty="0" err="1"/>
              <a:t>dbf</a:t>
            </a:r>
            <a:r>
              <a:rPr lang="es-MX" sz="1350" dirty="0"/>
              <a:t>/</a:t>
            </a:r>
            <a:r>
              <a:rPr lang="es-MX" sz="1350" dirty="0" err="1"/>
              <a:t>Add</a:t>
            </a:r>
            <a:endParaRPr lang="es-MX" sz="1350" dirty="0"/>
          </a:p>
          <a:p>
            <a:pPr algn="just"/>
            <a:r>
              <a:rPr lang="es-MX" sz="1350" dirty="0"/>
              <a:t>6. Automáticamente aparecerá en su Tabla de Contenidos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C9B0FB6-6121-44D0-9656-8F2C5309F388}"/>
              </a:ext>
            </a:extLst>
          </p:cNvPr>
          <p:cNvSpPr txBox="1"/>
          <p:nvPr/>
        </p:nvSpPr>
        <p:spPr>
          <a:xfrm>
            <a:off x="-1408922" y="356992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DFFBB7A-B5F6-485B-93B8-7BB0CD31F4E5}"/>
              </a:ext>
            </a:extLst>
          </p:cNvPr>
          <p:cNvSpPr txBox="1"/>
          <p:nvPr/>
        </p:nvSpPr>
        <p:spPr>
          <a:xfrm>
            <a:off x="-1761929" y="636309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EE981E4-4FF1-4C14-B87E-B69579D66FFB}"/>
              </a:ext>
            </a:extLst>
          </p:cNvPr>
          <p:cNvSpPr txBox="1"/>
          <p:nvPr/>
        </p:nvSpPr>
        <p:spPr>
          <a:xfrm>
            <a:off x="-1614234" y="1025219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4670548-BBAC-4D04-9492-608A9F53C66F}"/>
              </a:ext>
            </a:extLst>
          </p:cNvPr>
          <p:cNvSpPr txBox="1"/>
          <p:nvPr/>
        </p:nvSpPr>
        <p:spPr>
          <a:xfrm flipH="1">
            <a:off x="-1598683" y="1461616"/>
            <a:ext cx="755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92C29F8E-7F97-4805-827D-B90FD4449B72}"/>
              </a:ext>
            </a:extLst>
          </p:cNvPr>
          <p:cNvSpPr txBox="1"/>
          <p:nvPr/>
        </p:nvSpPr>
        <p:spPr>
          <a:xfrm>
            <a:off x="-1576581" y="1824245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1E6E8F0-B39A-413E-9D6F-84579A0576EA}"/>
              </a:ext>
            </a:extLst>
          </p:cNvPr>
          <p:cNvSpPr txBox="1"/>
          <p:nvPr/>
        </p:nvSpPr>
        <p:spPr>
          <a:xfrm>
            <a:off x="-1542660" y="2313711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9772916-0315-493A-82B2-C0027EE62165}"/>
              </a:ext>
            </a:extLst>
          </p:cNvPr>
          <p:cNvSpPr txBox="1"/>
          <p:nvPr/>
        </p:nvSpPr>
        <p:spPr>
          <a:xfrm>
            <a:off x="-1542660" y="2690336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D49C01C-D7E4-464E-95F5-27E89A958164}"/>
              </a:ext>
            </a:extLst>
          </p:cNvPr>
          <p:cNvSpPr txBox="1"/>
          <p:nvPr/>
        </p:nvSpPr>
        <p:spPr>
          <a:xfrm>
            <a:off x="-1494453" y="3059668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A30B61F0-976A-4182-8774-ED02A47DE05C}"/>
              </a:ext>
            </a:extLst>
          </p:cNvPr>
          <p:cNvSpPr/>
          <p:nvPr/>
        </p:nvSpPr>
        <p:spPr>
          <a:xfrm>
            <a:off x="-2360645" y="0"/>
            <a:ext cx="531845" cy="3569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91780BAF-1916-420C-929C-451FAD455D56}"/>
              </a:ext>
            </a:extLst>
          </p:cNvPr>
          <p:cNvCxnSpPr/>
          <p:nvPr/>
        </p:nvCxnSpPr>
        <p:spPr>
          <a:xfrm>
            <a:off x="-2080727" y="3508310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FB4CA199-623F-4283-B0DE-23B9F426AC3A}"/>
              </a:ext>
            </a:extLst>
          </p:cNvPr>
          <p:cNvCxnSpPr/>
          <p:nvPr/>
        </p:nvCxnSpPr>
        <p:spPr>
          <a:xfrm>
            <a:off x="-2029097" y="4011771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B2898538-A2CE-4F93-93A3-DB07A710265F}"/>
              </a:ext>
            </a:extLst>
          </p:cNvPr>
          <p:cNvCxnSpPr/>
          <p:nvPr/>
        </p:nvCxnSpPr>
        <p:spPr>
          <a:xfrm>
            <a:off x="-2043074" y="4460632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DAAAF97C-7EFB-43EC-AB34-3BA7BB303765}"/>
              </a:ext>
            </a:extLst>
          </p:cNvPr>
          <p:cNvCxnSpPr/>
          <p:nvPr/>
        </p:nvCxnSpPr>
        <p:spPr>
          <a:xfrm>
            <a:off x="-2066750" y="4957665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1637017"/>
      </p:ext>
    </p:extLst>
  </p:cSld>
  <p:clrMapOvr>
    <a:masterClrMapping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-316" t="15806" r="61306" b="4121"/>
          <a:stretch/>
        </p:blipFill>
        <p:spPr>
          <a:xfrm>
            <a:off x="357808" y="1135545"/>
            <a:ext cx="3806687" cy="439309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36657" t="10914" r="36658" b="14085"/>
          <a:stretch/>
        </p:blipFill>
        <p:spPr>
          <a:xfrm>
            <a:off x="3319135" y="1388395"/>
            <a:ext cx="1978956" cy="312705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r="83611" b="53034"/>
          <a:stretch/>
        </p:blipFill>
        <p:spPr>
          <a:xfrm>
            <a:off x="7256496" y="2951921"/>
            <a:ext cx="1599269" cy="257672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5298091" y="1231164"/>
            <a:ext cx="3737113" cy="1962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350" dirty="0"/>
              <a:t>7. </a:t>
            </a:r>
            <a:r>
              <a:rPr lang="es-MX" sz="1350" dirty="0" err="1"/>
              <a:t>Click</a:t>
            </a:r>
            <a:r>
              <a:rPr lang="es-MX" sz="1350" dirty="0"/>
              <a:t> derecho/</a:t>
            </a:r>
            <a:r>
              <a:rPr lang="es-MX" sz="1350" dirty="0" err="1"/>
              <a:t>Display</a:t>
            </a:r>
            <a:r>
              <a:rPr lang="es-MX" sz="1350" dirty="0"/>
              <a:t> XY Data</a:t>
            </a:r>
          </a:p>
          <a:p>
            <a:pPr algn="just"/>
            <a:r>
              <a:rPr lang="es-MX" sz="1350" dirty="0"/>
              <a:t>8. Seleccionar campos para cada columna del archivo de Excel (X Field para X, Y Field para Y </a:t>
            </a:r>
            <a:r>
              <a:rPr lang="es-MX" sz="1350" dirty="0" err="1"/>
              <a:t>y</a:t>
            </a:r>
            <a:r>
              <a:rPr lang="es-MX" sz="1350" dirty="0"/>
              <a:t> si existe Z, también)</a:t>
            </a:r>
          </a:p>
          <a:p>
            <a:pPr algn="just"/>
            <a:r>
              <a:rPr lang="es-MX" sz="1350" dirty="0"/>
              <a:t>9. </a:t>
            </a:r>
            <a:r>
              <a:rPr lang="es-MX" sz="1350" dirty="0" err="1"/>
              <a:t>Vereficar</a:t>
            </a:r>
            <a:r>
              <a:rPr lang="es-MX" sz="1350" dirty="0"/>
              <a:t> Sistema de Coordenadas; si no tiene, </a:t>
            </a:r>
            <a:r>
              <a:rPr lang="es-MX" sz="1350" dirty="0" err="1"/>
              <a:t>Click</a:t>
            </a:r>
            <a:r>
              <a:rPr lang="es-MX" sz="1350" dirty="0"/>
              <a:t> en </a:t>
            </a:r>
            <a:r>
              <a:rPr lang="es-MX" sz="1350" dirty="0" err="1"/>
              <a:t>Edit</a:t>
            </a:r>
            <a:r>
              <a:rPr lang="es-MX" sz="1350" dirty="0"/>
              <a:t> y seleccionar el correspondiente a la zona de estudio y al proyecto MXD en su mesa de trabajo.</a:t>
            </a:r>
          </a:p>
          <a:p>
            <a:pPr algn="just"/>
            <a:endParaRPr lang="es-MX" sz="135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E7D69DF-B2C4-4ECA-AB0C-A58A1D95F06B}"/>
              </a:ext>
            </a:extLst>
          </p:cNvPr>
          <p:cNvSpPr txBox="1"/>
          <p:nvPr/>
        </p:nvSpPr>
        <p:spPr>
          <a:xfrm>
            <a:off x="-1408922" y="356992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43F7D70-E6A9-428A-B4D0-FF20BDCCF48E}"/>
              </a:ext>
            </a:extLst>
          </p:cNvPr>
          <p:cNvSpPr txBox="1"/>
          <p:nvPr/>
        </p:nvSpPr>
        <p:spPr>
          <a:xfrm>
            <a:off x="-1761929" y="636309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A917716-B3C3-4A76-8CCF-D15F714B908A}"/>
              </a:ext>
            </a:extLst>
          </p:cNvPr>
          <p:cNvSpPr txBox="1"/>
          <p:nvPr/>
        </p:nvSpPr>
        <p:spPr>
          <a:xfrm>
            <a:off x="-1614234" y="1025219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6883AF0-E183-4626-BAD3-E0CFCEE06269}"/>
              </a:ext>
            </a:extLst>
          </p:cNvPr>
          <p:cNvSpPr txBox="1"/>
          <p:nvPr/>
        </p:nvSpPr>
        <p:spPr>
          <a:xfrm flipH="1">
            <a:off x="-1598683" y="1461616"/>
            <a:ext cx="755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71A473B-DB8E-4EF5-84E9-649EE7DF8183}"/>
              </a:ext>
            </a:extLst>
          </p:cNvPr>
          <p:cNvSpPr txBox="1"/>
          <p:nvPr/>
        </p:nvSpPr>
        <p:spPr>
          <a:xfrm>
            <a:off x="-1576581" y="1824245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A7B0D48-3142-4BEB-877C-B607082CB4BE}"/>
              </a:ext>
            </a:extLst>
          </p:cNvPr>
          <p:cNvSpPr txBox="1"/>
          <p:nvPr/>
        </p:nvSpPr>
        <p:spPr>
          <a:xfrm>
            <a:off x="-1542660" y="2313711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5DAE4F4-1E5D-43B8-8497-0731A3125A55}"/>
              </a:ext>
            </a:extLst>
          </p:cNvPr>
          <p:cNvSpPr txBox="1"/>
          <p:nvPr/>
        </p:nvSpPr>
        <p:spPr>
          <a:xfrm>
            <a:off x="-1542660" y="2690336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81EAE93-FAE3-4C7C-8F3A-CDF6E0EDC12B}"/>
              </a:ext>
            </a:extLst>
          </p:cNvPr>
          <p:cNvSpPr txBox="1"/>
          <p:nvPr/>
        </p:nvSpPr>
        <p:spPr>
          <a:xfrm>
            <a:off x="-1494453" y="3059668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7734D9AF-B01D-49A7-B8E1-3D161C7FBF3B}"/>
              </a:ext>
            </a:extLst>
          </p:cNvPr>
          <p:cNvSpPr/>
          <p:nvPr/>
        </p:nvSpPr>
        <p:spPr>
          <a:xfrm>
            <a:off x="-2360645" y="0"/>
            <a:ext cx="531845" cy="3569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8F7297C3-2829-481D-884A-AAF7E07EEE31}"/>
              </a:ext>
            </a:extLst>
          </p:cNvPr>
          <p:cNvCxnSpPr/>
          <p:nvPr/>
        </p:nvCxnSpPr>
        <p:spPr>
          <a:xfrm>
            <a:off x="-2080727" y="3508310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84DA2827-CAD6-40F6-9E44-F30EBE248D64}"/>
              </a:ext>
            </a:extLst>
          </p:cNvPr>
          <p:cNvCxnSpPr/>
          <p:nvPr/>
        </p:nvCxnSpPr>
        <p:spPr>
          <a:xfrm>
            <a:off x="-2029097" y="4011771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19A0FEDE-0CB9-48B5-952C-BF584020A870}"/>
              </a:ext>
            </a:extLst>
          </p:cNvPr>
          <p:cNvCxnSpPr/>
          <p:nvPr/>
        </p:nvCxnSpPr>
        <p:spPr>
          <a:xfrm>
            <a:off x="-2043074" y="4460632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4A4338F6-8B43-4240-BB58-76A22B2FAADE}"/>
              </a:ext>
            </a:extLst>
          </p:cNvPr>
          <p:cNvCxnSpPr/>
          <p:nvPr/>
        </p:nvCxnSpPr>
        <p:spPr>
          <a:xfrm>
            <a:off x="-2066750" y="4957665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2699111"/>
      </p:ext>
    </p:extLst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87" y="910673"/>
            <a:ext cx="8958426" cy="5036655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6182435" y="4101051"/>
            <a:ext cx="26708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350" dirty="0"/>
              <a:t>10. </a:t>
            </a:r>
            <a:r>
              <a:rPr lang="es-MX" sz="1350" dirty="0" err="1"/>
              <a:t>Click</a:t>
            </a:r>
            <a:r>
              <a:rPr lang="es-MX" sz="1350" dirty="0"/>
              <a:t> derecho sobre el nombre del archivo/Open y se abrirá el archivo con todos los registros y campos.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202A9D1-F269-471C-B72C-AFDBE36C0AC3}"/>
              </a:ext>
            </a:extLst>
          </p:cNvPr>
          <p:cNvSpPr txBox="1"/>
          <p:nvPr/>
        </p:nvSpPr>
        <p:spPr>
          <a:xfrm>
            <a:off x="-1408922" y="356992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9356E05-D342-4AAE-9650-642679ECB507}"/>
              </a:ext>
            </a:extLst>
          </p:cNvPr>
          <p:cNvSpPr txBox="1"/>
          <p:nvPr/>
        </p:nvSpPr>
        <p:spPr>
          <a:xfrm>
            <a:off x="-1761929" y="636309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3ED25B9-4708-431B-AE70-BC42D0CDB75B}"/>
              </a:ext>
            </a:extLst>
          </p:cNvPr>
          <p:cNvSpPr txBox="1"/>
          <p:nvPr/>
        </p:nvSpPr>
        <p:spPr>
          <a:xfrm>
            <a:off x="-1614234" y="1025219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1DB1B30-86F6-427C-8335-67D61AFFE3ED}"/>
              </a:ext>
            </a:extLst>
          </p:cNvPr>
          <p:cNvSpPr txBox="1"/>
          <p:nvPr/>
        </p:nvSpPr>
        <p:spPr>
          <a:xfrm flipH="1">
            <a:off x="-1598683" y="1461616"/>
            <a:ext cx="755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B077E70-3F37-48CB-B3E1-0257E5A3EDC8}"/>
              </a:ext>
            </a:extLst>
          </p:cNvPr>
          <p:cNvSpPr txBox="1"/>
          <p:nvPr/>
        </p:nvSpPr>
        <p:spPr>
          <a:xfrm>
            <a:off x="-1576581" y="1824245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7655390-AF9E-4A89-A77C-E9F78DE21BD2}"/>
              </a:ext>
            </a:extLst>
          </p:cNvPr>
          <p:cNvSpPr txBox="1"/>
          <p:nvPr/>
        </p:nvSpPr>
        <p:spPr>
          <a:xfrm>
            <a:off x="-1542660" y="2313711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4BAE7C4-E8B0-43A8-A08F-D95BD6E37242}"/>
              </a:ext>
            </a:extLst>
          </p:cNvPr>
          <p:cNvSpPr txBox="1"/>
          <p:nvPr/>
        </p:nvSpPr>
        <p:spPr>
          <a:xfrm>
            <a:off x="-1542660" y="2690336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2D195C1-92C0-4AFF-A9A5-6A78CEF815D7}"/>
              </a:ext>
            </a:extLst>
          </p:cNvPr>
          <p:cNvSpPr txBox="1"/>
          <p:nvPr/>
        </p:nvSpPr>
        <p:spPr>
          <a:xfrm>
            <a:off x="-1494453" y="3059668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5981DA16-6BD4-434A-8CCD-5A6CD9D4A99A}"/>
              </a:ext>
            </a:extLst>
          </p:cNvPr>
          <p:cNvSpPr/>
          <p:nvPr/>
        </p:nvSpPr>
        <p:spPr>
          <a:xfrm>
            <a:off x="-2360645" y="0"/>
            <a:ext cx="531845" cy="3569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AF9CD214-E628-4C35-B230-2DD0DF83DD18}"/>
              </a:ext>
            </a:extLst>
          </p:cNvPr>
          <p:cNvCxnSpPr/>
          <p:nvPr/>
        </p:nvCxnSpPr>
        <p:spPr>
          <a:xfrm>
            <a:off x="-2080727" y="3508310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469BAEB2-9846-4FEF-93A4-97FB67EF9EDF}"/>
              </a:ext>
            </a:extLst>
          </p:cNvPr>
          <p:cNvCxnSpPr/>
          <p:nvPr/>
        </p:nvCxnSpPr>
        <p:spPr>
          <a:xfrm>
            <a:off x="-2029097" y="4011771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A699E608-9843-4604-9F4D-F1D2923D76B9}"/>
              </a:ext>
            </a:extLst>
          </p:cNvPr>
          <p:cNvCxnSpPr/>
          <p:nvPr/>
        </p:nvCxnSpPr>
        <p:spPr>
          <a:xfrm>
            <a:off x="-2043074" y="4460632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F2909EC5-830A-4138-B280-3588B39BF64C}"/>
              </a:ext>
            </a:extLst>
          </p:cNvPr>
          <p:cNvCxnSpPr/>
          <p:nvPr/>
        </p:nvCxnSpPr>
        <p:spPr>
          <a:xfrm>
            <a:off x="-2066750" y="4957665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2591380"/>
      </p:ext>
    </p:extLst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6292992" y="2995582"/>
            <a:ext cx="2670829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350" dirty="0"/>
              <a:t>11. Cerrar la Tabla</a:t>
            </a:r>
          </a:p>
          <a:p>
            <a:r>
              <a:rPr lang="es-MX" sz="1350" dirty="0"/>
              <a:t>12. </a:t>
            </a:r>
            <a:r>
              <a:rPr lang="es-MX" sz="1350" dirty="0" err="1"/>
              <a:t>Click</a:t>
            </a:r>
            <a:r>
              <a:rPr lang="es-MX" sz="1350" dirty="0"/>
              <a:t> derecho sobre el archivo</a:t>
            </a:r>
          </a:p>
          <a:p>
            <a:r>
              <a:rPr lang="es-MX" sz="1350" dirty="0"/>
              <a:t>13. </a:t>
            </a:r>
            <a:r>
              <a:rPr lang="es-MX" sz="1350" dirty="0" err="1"/>
              <a:t>Click</a:t>
            </a:r>
            <a:r>
              <a:rPr lang="es-MX" sz="1350" dirty="0"/>
              <a:t> derecho/Data/</a:t>
            </a:r>
            <a:r>
              <a:rPr lang="es-MX" sz="1350" dirty="0" err="1"/>
              <a:t>Export</a:t>
            </a:r>
            <a:r>
              <a:rPr lang="es-MX" sz="1350" dirty="0"/>
              <a:t> Data para convertir de </a:t>
            </a:r>
            <a:r>
              <a:rPr lang="es-MX" sz="1350" dirty="0" err="1"/>
              <a:t>formto</a:t>
            </a:r>
            <a:r>
              <a:rPr lang="es-MX" sz="1350" dirty="0"/>
              <a:t> .</a:t>
            </a:r>
            <a:r>
              <a:rPr lang="es-MX" sz="1350" dirty="0" err="1"/>
              <a:t>dbf</a:t>
            </a:r>
            <a:r>
              <a:rPr lang="es-MX" sz="1350" dirty="0"/>
              <a:t> a formato .</a:t>
            </a:r>
            <a:r>
              <a:rPr lang="es-MX" sz="1350" dirty="0" err="1"/>
              <a:t>shp</a:t>
            </a:r>
            <a:endParaRPr lang="es-MX" sz="135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37778" b="7744"/>
          <a:stretch/>
        </p:blipFill>
        <p:spPr>
          <a:xfrm>
            <a:off x="110558" y="970570"/>
            <a:ext cx="6071877" cy="506150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8C7E771-3600-4BA4-8C0D-C0711F07BEC6}"/>
              </a:ext>
            </a:extLst>
          </p:cNvPr>
          <p:cNvSpPr txBox="1"/>
          <p:nvPr/>
        </p:nvSpPr>
        <p:spPr>
          <a:xfrm>
            <a:off x="-1408922" y="356992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EE38E8B-90BE-4D7C-8870-F87D5908B847}"/>
              </a:ext>
            </a:extLst>
          </p:cNvPr>
          <p:cNvSpPr txBox="1"/>
          <p:nvPr/>
        </p:nvSpPr>
        <p:spPr>
          <a:xfrm>
            <a:off x="-1761929" y="636309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73D7FE1-69EC-4335-AC85-F747541FB3FE}"/>
              </a:ext>
            </a:extLst>
          </p:cNvPr>
          <p:cNvSpPr txBox="1"/>
          <p:nvPr/>
        </p:nvSpPr>
        <p:spPr>
          <a:xfrm>
            <a:off x="-1614234" y="1025219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3122629-7C78-4E64-BE00-B8554B06D21B}"/>
              </a:ext>
            </a:extLst>
          </p:cNvPr>
          <p:cNvSpPr txBox="1"/>
          <p:nvPr/>
        </p:nvSpPr>
        <p:spPr>
          <a:xfrm flipH="1">
            <a:off x="-1598683" y="1461616"/>
            <a:ext cx="755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2753630-74A4-47F9-83EC-E877941B5A30}"/>
              </a:ext>
            </a:extLst>
          </p:cNvPr>
          <p:cNvSpPr txBox="1"/>
          <p:nvPr/>
        </p:nvSpPr>
        <p:spPr>
          <a:xfrm>
            <a:off x="-1576581" y="1824245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4FBDB39-988D-4709-AEBD-DCFF5CF82E6F}"/>
              </a:ext>
            </a:extLst>
          </p:cNvPr>
          <p:cNvSpPr txBox="1"/>
          <p:nvPr/>
        </p:nvSpPr>
        <p:spPr>
          <a:xfrm>
            <a:off x="-1542660" y="2313711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AB5B29F-8C93-49D5-A9C8-2A19EAC9BAC1}"/>
              </a:ext>
            </a:extLst>
          </p:cNvPr>
          <p:cNvSpPr txBox="1"/>
          <p:nvPr/>
        </p:nvSpPr>
        <p:spPr>
          <a:xfrm>
            <a:off x="-1542660" y="2690336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887E2E1-E1AE-4E17-826E-9F79DD0D0F2B}"/>
              </a:ext>
            </a:extLst>
          </p:cNvPr>
          <p:cNvSpPr txBox="1"/>
          <p:nvPr/>
        </p:nvSpPr>
        <p:spPr>
          <a:xfrm>
            <a:off x="-1494453" y="3059668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19720E05-E0F6-4DFF-BBD3-D85F2BB3B413}"/>
              </a:ext>
            </a:extLst>
          </p:cNvPr>
          <p:cNvSpPr/>
          <p:nvPr/>
        </p:nvSpPr>
        <p:spPr>
          <a:xfrm>
            <a:off x="-2360645" y="0"/>
            <a:ext cx="531845" cy="3569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E7DC2125-5D95-4E6C-8C63-56A64A8BF5CE}"/>
              </a:ext>
            </a:extLst>
          </p:cNvPr>
          <p:cNvCxnSpPr/>
          <p:nvPr/>
        </p:nvCxnSpPr>
        <p:spPr>
          <a:xfrm>
            <a:off x="-2080727" y="3508310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A38720D3-5D6A-4B4E-9ED8-442239101C35}"/>
              </a:ext>
            </a:extLst>
          </p:cNvPr>
          <p:cNvCxnSpPr/>
          <p:nvPr/>
        </p:nvCxnSpPr>
        <p:spPr>
          <a:xfrm>
            <a:off x="-2029097" y="4011771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07F22BF0-E891-4178-938A-4778AFD7D631}"/>
              </a:ext>
            </a:extLst>
          </p:cNvPr>
          <p:cNvCxnSpPr/>
          <p:nvPr/>
        </p:nvCxnSpPr>
        <p:spPr>
          <a:xfrm>
            <a:off x="-2043074" y="4460632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41399F01-B0BD-404E-997F-2BBC3B730002}"/>
              </a:ext>
            </a:extLst>
          </p:cNvPr>
          <p:cNvCxnSpPr/>
          <p:nvPr/>
        </p:nvCxnSpPr>
        <p:spPr>
          <a:xfrm>
            <a:off x="-2066750" y="4957665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3850253"/>
      </p:ext>
    </p:extLst>
  </p:cSld>
  <p:clrMapOvr>
    <a:masterClrMapping/>
  </p:clrMapOvr>
  <p:transition spd="slow">
    <p:wipe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35230" t="26857" r="2232" b="3397"/>
          <a:stretch/>
        </p:blipFill>
        <p:spPr>
          <a:xfrm>
            <a:off x="192684" y="1180272"/>
            <a:ext cx="5409146" cy="3391729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6299716" y="1595015"/>
            <a:ext cx="2670829" cy="2377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350" dirty="0"/>
              <a:t>14. Seleccionar sistema de coordenadas de la capa origen (primera opción) o sistema del cuadro de trabajo en su proyecto (segunda opción).</a:t>
            </a:r>
          </a:p>
          <a:p>
            <a:r>
              <a:rPr lang="es-MX" sz="1350" dirty="0"/>
              <a:t>15. Guardar el documento de salida (Output) en la carpeta correspondiente.</a:t>
            </a:r>
          </a:p>
          <a:p>
            <a:r>
              <a:rPr lang="es-MX" sz="1350" dirty="0"/>
              <a:t>16. </a:t>
            </a:r>
            <a:r>
              <a:rPr lang="es-MX" sz="1350" dirty="0" err="1"/>
              <a:t>Save</a:t>
            </a:r>
            <a:r>
              <a:rPr lang="es-MX" sz="1350" dirty="0"/>
              <a:t> de tipo </a:t>
            </a:r>
            <a:r>
              <a:rPr lang="es-MX" sz="1350" dirty="0" err="1"/>
              <a:t>Shapefile</a:t>
            </a:r>
            <a:endParaRPr lang="es-MX" sz="1350" dirty="0"/>
          </a:p>
          <a:p>
            <a:r>
              <a:rPr lang="es-MX" sz="1350" dirty="0"/>
              <a:t>17. Seleccione agregar al mapa actual, SI O NO?.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34620" t="40263" r="34213" b="38723"/>
          <a:stretch/>
        </p:blipFill>
        <p:spPr>
          <a:xfrm>
            <a:off x="5764695" y="4296778"/>
            <a:ext cx="3041375" cy="115293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B836DC5-702E-49F8-A506-AC86E85D4FEA}"/>
              </a:ext>
            </a:extLst>
          </p:cNvPr>
          <p:cNvSpPr txBox="1"/>
          <p:nvPr/>
        </p:nvSpPr>
        <p:spPr>
          <a:xfrm>
            <a:off x="-1408922" y="356992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88B3007-AB38-447C-8DE1-C51E28DAB496}"/>
              </a:ext>
            </a:extLst>
          </p:cNvPr>
          <p:cNvSpPr txBox="1"/>
          <p:nvPr/>
        </p:nvSpPr>
        <p:spPr>
          <a:xfrm>
            <a:off x="-1761929" y="636309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1AE5D0B-F4A6-457E-AB5B-50737186CD9E}"/>
              </a:ext>
            </a:extLst>
          </p:cNvPr>
          <p:cNvSpPr txBox="1"/>
          <p:nvPr/>
        </p:nvSpPr>
        <p:spPr>
          <a:xfrm>
            <a:off x="-1614234" y="1025219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369DD85-E87B-40B0-BC89-9A3FC037CF71}"/>
              </a:ext>
            </a:extLst>
          </p:cNvPr>
          <p:cNvSpPr txBox="1"/>
          <p:nvPr/>
        </p:nvSpPr>
        <p:spPr>
          <a:xfrm flipH="1">
            <a:off x="-1598683" y="1461616"/>
            <a:ext cx="755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6A1AC11-3932-4C88-B8EF-EA6BEF6ED9FA}"/>
              </a:ext>
            </a:extLst>
          </p:cNvPr>
          <p:cNvSpPr txBox="1"/>
          <p:nvPr/>
        </p:nvSpPr>
        <p:spPr>
          <a:xfrm>
            <a:off x="-1576581" y="1824245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AE8FFE1-6F13-4D2E-AD90-DEC8E0E99177}"/>
              </a:ext>
            </a:extLst>
          </p:cNvPr>
          <p:cNvSpPr txBox="1"/>
          <p:nvPr/>
        </p:nvSpPr>
        <p:spPr>
          <a:xfrm>
            <a:off x="-1542660" y="2313711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B6CA330-D940-459A-8A04-141D5761FA70}"/>
              </a:ext>
            </a:extLst>
          </p:cNvPr>
          <p:cNvSpPr txBox="1"/>
          <p:nvPr/>
        </p:nvSpPr>
        <p:spPr>
          <a:xfrm>
            <a:off x="-1542660" y="2690336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FCD7CE8-57BB-4564-B673-552E4F9E057B}"/>
              </a:ext>
            </a:extLst>
          </p:cNvPr>
          <p:cNvSpPr txBox="1"/>
          <p:nvPr/>
        </p:nvSpPr>
        <p:spPr>
          <a:xfrm>
            <a:off x="-1494453" y="3059668"/>
            <a:ext cx="43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48D7539D-9BC0-41F6-90DE-4C3BBE74F77D}"/>
              </a:ext>
            </a:extLst>
          </p:cNvPr>
          <p:cNvSpPr/>
          <p:nvPr/>
        </p:nvSpPr>
        <p:spPr>
          <a:xfrm>
            <a:off x="-2360645" y="0"/>
            <a:ext cx="531845" cy="3569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3655287C-9023-4373-B0FC-1A38715FD45B}"/>
              </a:ext>
            </a:extLst>
          </p:cNvPr>
          <p:cNvCxnSpPr/>
          <p:nvPr/>
        </p:nvCxnSpPr>
        <p:spPr>
          <a:xfrm>
            <a:off x="-2080727" y="3508310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A2D0A4DD-7E68-4657-9F27-4AE5100C1520}"/>
              </a:ext>
            </a:extLst>
          </p:cNvPr>
          <p:cNvCxnSpPr/>
          <p:nvPr/>
        </p:nvCxnSpPr>
        <p:spPr>
          <a:xfrm>
            <a:off x="-2029097" y="4011771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60C1E2FB-0C9D-4DF0-BF42-D74C9954605D}"/>
              </a:ext>
            </a:extLst>
          </p:cNvPr>
          <p:cNvCxnSpPr/>
          <p:nvPr/>
        </p:nvCxnSpPr>
        <p:spPr>
          <a:xfrm>
            <a:off x="-2043074" y="4460632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F8A39F57-95CD-4D59-A5C2-329409DAE8CF}"/>
              </a:ext>
            </a:extLst>
          </p:cNvPr>
          <p:cNvCxnSpPr/>
          <p:nvPr/>
        </p:nvCxnSpPr>
        <p:spPr>
          <a:xfrm>
            <a:off x="-2066750" y="4957665"/>
            <a:ext cx="905031" cy="8397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9022122"/>
      </p:ext>
    </p:extLst>
  </p:cSld>
  <p:clrMapOvr>
    <a:masterClrMapping/>
  </p:clrMapOvr>
  <p:transition spd="slow">
    <p:wipe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55982" y="1651517"/>
            <a:ext cx="5592173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350" dirty="0"/>
              <a:t>18. Si la opción fue SI, su </a:t>
            </a:r>
            <a:r>
              <a:rPr lang="es-MX" sz="1350" dirty="0" err="1"/>
              <a:t>shapefile</a:t>
            </a:r>
            <a:r>
              <a:rPr lang="es-MX" sz="1350" dirty="0"/>
              <a:t> se ubicará arriba en su Tabla de Contenidos;  ya es un </a:t>
            </a:r>
            <a:r>
              <a:rPr lang="es-MX" sz="1350" dirty="0" err="1"/>
              <a:t>shapefile</a:t>
            </a:r>
            <a:r>
              <a:rPr lang="es-MX" sz="1350" dirty="0"/>
              <a:t> que puede modificar dentro de su proyecto.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r="79028" b="6838"/>
          <a:stretch/>
        </p:blipFill>
        <p:spPr>
          <a:xfrm>
            <a:off x="6248155" y="873401"/>
            <a:ext cx="2046529" cy="511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4907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156</TotalTime>
  <Words>564</Words>
  <Application>Microsoft Office PowerPoint</Application>
  <PresentationFormat>Presentación en pantalla (4:3)</PresentationFormat>
  <Paragraphs>108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Arial</vt:lpstr>
      <vt:lpstr>Avenir LT W01 35 Light</vt:lpstr>
      <vt:lpstr>Lucida Grande</vt:lpstr>
      <vt:lpstr>Tema de Office</vt:lpstr>
      <vt:lpstr>Presentación de PowerPoint</vt:lpstr>
      <vt:lpstr>MANEJO DE TABLAS O Display XY Data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Alba Martinez</dc:creator>
  <cp:lastModifiedBy>Alba Martinez</cp:lastModifiedBy>
  <cp:revision>39</cp:revision>
  <dcterms:created xsi:type="dcterms:W3CDTF">2019-03-24T23:00:06Z</dcterms:created>
  <dcterms:modified xsi:type="dcterms:W3CDTF">2019-03-28T00:35:03Z</dcterms:modified>
</cp:coreProperties>
</file>