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257" r:id="rId4"/>
    <p:sldId id="258" r:id="rId5"/>
    <p:sldId id="271" r:id="rId6"/>
    <p:sldId id="272" r:id="rId7"/>
    <p:sldId id="273" r:id="rId8"/>
    <p:sldId id="274" r:id="rId9"/>
    <p:sldId id="275" r:id="rId10"/>
    <p:sldId id="277" r:id="rId11"/>
    <p:sldId id="285" r:id="rId12"/>
    <p:sldId id="278" r:id="rId13"/>
    <p:sldId id="279" r:id="rId14"/>
    <p:sldId id="280" r:id="rId15"/>
    <p:sldId id="281" r:id="rId16"/>
    <p:sldId id="282" r:id="rId17"/>
    <p:sldId id="283" r:id="rId18"/>
    <p:sldId id="288" r:id="rId19"/>
    <p:sldId id="284" r:id="rId20"/>
    <p:sldId id="28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39" y="77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654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690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22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0760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425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858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811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06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01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34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348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0EBE-E0DE-4CF1-A6FF-E290AF981F1F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592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CBED1F1-AA88-4C1A-8096-BBADBCA4DA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Descargar Curvas de Nivel</a:t>
            </a:r>
          </a:p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Descargar Imágenes</a:t>
            </a: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2F6ED3C6-4F8F-4C13-B878-88A7446EF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2784" y="418774"/>
            <a:ext cx="1607832" cy="1554235"/>
          </a:xfrm>
          <a:prstGeom prst="rect">
            <a:avLst/>
          </a:prstGeom>
          <a:noFill/>
        </p:spPr>
      </p:pic>
      <p:pic>
        <p:nvPicPr>
          <p:cNvPr id="5" name="Imagen 1">
            <a:extLst>
              <a:ext uri="{FF2B5EF4-FFF2-40B4-BE49-F238E27FC236}">
                <a16:creationId xmlns:a16="http://schemas.microsoft.com/office/drawing/2014/main" id="{EAF2D40B-2BE1-429D-8CD7-43006F38B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4169" y="1132392"/>
            <a:ext cx="1169693" cy="1120271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20A8AC-47ED-4303-8ABC-EC3D49BA4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596" y="2509815"/>
            <a:ext cx="5748807" cy="83507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AA78341-C46A-4323-9809-83CEB0D9A7AA}"/>
              </a:ext>
            </a:extLst>
          </p:cNvPr>
          <p:cNvSpPr txBox="1"/>
          <p:nvPr/>
        </p:nvSpPr>
        <p:spPr>
          <a:xfrm>
            <a:off x="3992262" y="5257800"/>
            <a:ext cx="439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/>
              <a:t>Alba Lucina Martínez </a:t>
            </a:r>
            <a:r>
              <a:rPr lang="es-MX" dirty="0" err="1"/>
              <a:t>Haros</a:t>
            </a:r>
            <a:endParaRPr lang="es-MX" dirty="0"/>
          </a:p>
          <a:p>
            <a:pPr algn="r"/>
            <a:r>
              <a:rPr lang="es-MX" dirty="0"/>
              <a:t>E-mail: alba.mtz.h@gmail.com</a:t>
            </a:r>
          </a:p>
        </p:txBody>
      </p:sp>
    </p:spTree>
    <p:extLst>
      <p:ext uri="{BB962C8B-B14F-4D97-AF65-F5344CB8AC3E}">
        <p14:creationId xmlns:p14="http://schemas.microsoft.com/office/powerpoint/2010/main" val="317789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10DDD-1917-4ABB-A676-B805FB0B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BE3436-64AA-44C5-980D-DB026E5E0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6BD9C4-1056-4480-904F-0A3C2F7619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" r="57596" b="-1"/>
          <a:stretch/>
        </p:blipFill>
        <p:spPr>
          <a:xfrm>
            <a:off x="254996" y="784836"/>
            <a:ext cx="3995243" cy="52883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528523-853F-4C59-B96F-57210111E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920" y="917154"/>
            <a:ext cx="4280718" cy="58801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ABB694A-C2A0-4F00-AEA3-539CE9A34377}"/>
              </a:ext>
            </a:extLst>
          </p:cNvPr>
          <p:cNvSpPr txBox="1"/>
          <p:nvPr/>
        </p:nvSpPr>
        <p:spPr>
          <a:xfrm>
            <a:off x="4425595" y="707040"/>
            <a:ext cx="4280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     1	      2       3	  4	  5	    6	      7	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C67157-44C8-4F95-A21F-6BBD8F4A2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033" y="1628447"/>
            <a:ext cx="2354400" cy="4956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27D2FB-CCCE-462B-AB8B-ADB3A65A0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825" y="2105121"/>
            <a:ext cx="2354400" cy="7072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83A599-604B-4737-8B72-7D153590B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175" y="2846246"/>
            <a:ext cx="2354400" cy="5661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63766F-7946-4524-8283-C3ABAC9C5B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1639" y="3412362"/>
            <a:ext cx="2354400" cy="4563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4136C73-8847-4637-B498-5ACF2D77BB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2233" y="3870502"/>
            <a:ext cx="2352675" cy="65722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09150A-905D-4065-89CE-6F87846CE0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1025" y="4504840"/>
            <a:ext cx="2438400" cy="6477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D49082D-0527-4694-9DF3-8F803071D6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6865" y="5162065"/>
            <a:ext cx="2390775" cy="66675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ECF9D14-3867-4116-8567-01A19651A61B}"/>
              </a:ext>
            </a:extLst>
          </p:cNvPr>
          <p:cNvSpPr/>
          <p:nvPr/>
        </p:nvSpPr>
        <p:spPr>
          <a:xfrm>
            <a:off x="346162" y="0"/>
            <a:ext cx="394242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TOOLBARS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062E09F-FFE3-407E-B051-B458385FBC2F}"/>
              </a:ext>
            </a:extLst>
          </p:cNvPr>
          <p:cNvSpPr txBox="1"/>
          <p:nvPr/>
        </p:nvSpPr>
        <p:spPr>
          <a:xfrm>
            <a:off x="6788570" y="167569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539990F-B259-47EC-AEB0-6FEF799FC731}"/>
              </a:ext>
            </a:extLst>
          </p:cNvPr>
          <p:cNvSpPr txBox="1"/>
          <p:nvPr/>
        </p:nvSpPr>
        <p:spPr>
          <a:xfrm>
            <a:off x="6976574" y="2193856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3AC5FC2-9A38-43E4-9D8B-D3913D856D38}"/>
              </a:ext>
            </a:extLst>
          </p:cNvPr>
          <p:cNvSpPr txBox="1"/>
          <p:nvPr/>
        </p:nvSpPr>
        <p:spPr>
          <a:xfrm>
            <a:off x="7337984" y="294507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23F132A-6286-4895-BD7E-3837AF5D34CA}"/>
              </a:ext>
            </a:extLst>
          </p:cNvPr>
          <p:cNvSpPr txBox="1"/>
          <p:nvPr/>
        </p:nvSpPr>
        <p:spPr>
          <a:xfrm>
            <a:off x="7599814" y="344601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51CD0C6-0720-4F64-BDE4-5FF1CAA66EE3}"/>
              </a:ext>
            </a:extLst>
          </p:cNvPr>
          <p:cNvSpPr txBox="1"/>
          <p:nvPr/>
        </p:nvSpPr>
        <p:spPr>
          <a:xfrm>
            <a:off x="7924145" y="395473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42CB456-6FDE-4563-BB9A-CC8B6F72D2AC}"/>
              </a:ext>
            </a:extLst>
          </p:cNvPr>
          <p:cNvSpPr txBox="1"/>
          <p:nvPr/>
        </p:nvSpPr>
        <p:spPr>
          <a:xfrm>
            <a:off x="8257984" y="460330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4D909A3-C735-4345-9322-61FE7CBA6494}"/>
              </a:ext>
            </a:extLst>
          </p:cNvPr>
          <p:cNvSpPr txBox="1"/>
          <p:nvPr/>
        </p:nvSpPr>
        <p:spPr>
          <a:xfrm>
            <a:off x="8614873" y="5310774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023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8E23D6-4770-4485-A55C-04EA71113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Abrir el archivo enviado en formato </a:t>
            </a:r>
            <a:r>
              <a:rPr lang="es-MX" sz="2000" dirty="0" err="1"/>
              <a:t>kmz</a:t>
            </a:r>
            <a:r>
              <a:rPr lang="es-MX" sz="2000" dirty="0"/>
              <a:t> Hermosillo-Sur La Colorada que se uso para la 2019-01 SR P05-01 ALMH*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B44D10-9B7D-415A-8FF0-5663B301F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6" y="1291133"/>
            <a:ext cx="5581231" cy="4234321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258EC583-7188-402C-BF3A-E6FFE30FB8AF}"/>
              </a:ext>
            </a:extLst>
          </p:cNvPr>
          <p:cNvSpPr/>
          <p:nvPr/>
        </p:nvSpPr>
        <p:spPr>
          <a:xfrm>
            <a:off x="2794146" y="3191681"/>
            <a:ext cx="2186076" cy="44632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A9229DB2-F9E9-4565-9F69-3D1885A71C27}"/>
              </a:ext>
            </a:extLst>
          </p:cNvPr>
          <p:cNvSpPr txBox="1">
            <a:spLocks/>
          </p:cNvSpPr>
          <p:nvPr/>
        </p:nvSpPr>
        <p:spPr>
          <a:xfrm>
            <a:off x="4414152" y="3132359"/>
            <a:ext cx="2416326" cy="490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solidFill>
                  <a:srgbClr val="FF0000"/>
                </a:solidFill>
              </a:rPr>
              <a:t>Dar doble clic </a:t>
            </a:r>
          </a:p>
          <a:p>
            <a:pPr algn="ctr"/>
            <a:r>
              <a:rPr lang="es-MX" sz="1200" dirty="0">
                <a:solidFill>
                  <a:srgbClr val="FF0000"/>
                </a:solidFill>
              </a:rPr>
              <a:t>botón izquierdo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390454D6-BA30-4FF6-948B-073097613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139" y="4619783"/>
            <a:ext cx="5297722" cy="1894550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E9264A1B-F9D2-4EED-B3A7-F0F7925225ED}"/>
              </a:ext>
            </a:extLst>
          </p:cNvPr>
          <p:cNvSpPr/>
          <p:nvPr/>
        </p:nvSpPr>
        <p:spPr>
          <a:xfrm>
            <a:off x="7543800" y="6235562"/>
            <a:ext cx="596900" cy="25382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6A3FFA87-C66E-4285-A5CA-CA5F3375E83B}"/>
              </a:ext>
            </a:extLst>
          </p:cNvPr>
          <p:cNvCxnSpPr>
            <a:cxnSpLocks/>
          </p:cNvCxnSpPr>
          <p:nvPr/>
        </p:nvCxnSpPr>
        <p:spPr>
          <a:xfrm>
            <a:off x="4980222" y="3662906"/>
            <a:ext cx="147252" cy="1759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8064BB04-9B2B-458B-B778-A50C68B94F07}"/>
              </a:ext>
            </a:extLst>
          </p:cNvPr>
          <p:cNvSpPr/>
          <p:nvPr/>
        </p:nvSpPr>
        <p:spPr>
          <a:xfrm>
            <a:off x="4673600" y="5398544"/>
            <a:ext cx="3649132" cy="23802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BF062A1-D276-4AD5-986D-FA66BAD41F82}"/>
              </a:ext>
            </a:extLst>
          </p:cNvPr>
          <p:cNvSpPr txBox="1"/>
          <p:nvPr/>
        </p:nvSpPr>
        <p:spPr>
          <a:xfrm>
            <a:off x="2362826" y="318667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5FAE948-C6E1-4B50-B53E-D424B51AB297}"/>
              </a:ext>
            </a:extLst>
          </p:cNvPr>
          <p:cNvSpPr txBox="1"/>
          <p:nvPr/>
        </p:nvSpPr>
        <p:spPr>
          <a:xfrm>
            <a:off x="4356340" y="531628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2DED4DE-07C2-4720-A904-15ED1472AA52}"/>
              </a:ext>
            </a:extLst>
          </p:cNvPr>
          <p:cNvSpPr txBox="1"/>
          <p:nvPr/>
        </p:nvSpPr>
        <p:spPr>
          <a:xfrm>
            <a:off x="7193484" y="6177806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67644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>
            <a:extLst>
              <a:ext uri="{FF2B5EF4-FFF2-40B4-BE49-F238E27FC236}">
                <a16:creationId xmlns:a16="http://schemas.microsoft.com/office/drawing/2014/main" id="{C694AE01-4E50-46E9-B61F-A05BEC76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48" y="1671414"/>
            <a:ext cx="6261915" cy="4748350"/>
          </a:xfrm>
          <a:prstGeom prst="rect">
            <a:avLst/>
          </a:prstGeom>
        </p:spPr>
      </p:pic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Se desplegara el archivo </a:t>
            </a:r>
            <a:r>
              <a:rPr lang="es-MX" sz="2000" dirty="0" err="1"/>
              <a:t>kmz</a:t>
            </a:r>
            <a:r>
              <a:rPr lang="es-MX" sz="2000" dirty="0"/>
              <a:t> Hermosillo-Sur La Colorado</a:t>
            </a:r>
          </a:p>
        </p:txBody>
      </p:sp>
    </p:spTree>
    <p:extLst>
      <p:ext uri="{BB962C8B-B14F-4D97-AF65-F5344CB8AC3E}">
        <p14:creationId xmlns:p14="http://schemas.microsoft.com/office/powerpoint/2010/main" val="172240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Para cambiar el sistema de coordenadas debemos de realizar los siguientes pasos: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2A0CD61-1050-49EA-86F0-D00649B0D2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306"/>
          <a:stretch/>
        </p:blipFill>
        <p:spPr>
          <a:xfrm>
            <a:off x="591897" y="1344383"/>
            <a:ext cx="6122875" cy="48718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E5AEDAF-06A1-4379-8A09-E4EF87435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069" y="1418752"/>
            <a:ext cx="3581034" cy="48582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888878" y="350208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4864314" y="1239699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4700057" y="265181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B1A870E-5ACE-477E-AFA5-5966BAF98937}"/>
              </a:ext>
            </a:extLst>
          </p:cNvPr>
          <p:cNvSpPr/>
          <p:nvPr/>
        </p:nvSpPr>
        <p:spPr>
          <a:xfrm>
            <a:off x="4990568" y="2762249"/>
            <a:ext cx="610132" cy="18955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70C3F96-83B9-4D3F-9532-BF53E28062F3}"/>
              </a:ext>
            </a:extLst>
          </p:cNvPr>
          <p:cNvSpPr/>
          <p:nvPr/>
        </p:nvSpPr>
        <p:spPr>
          <a:xfrm>
            <a:off x="1225131" y="3596221"/>
            <a:ext cx="1556352" cy="20371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967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Cambiar los datos como se muestra en las figuras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8BCDACA-3A82-4111-91A7-0C3AD5E8E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098" y="948925"/>
            <a:ext cx="4104902" cy="556329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6299680" y="111609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6084020" y="186650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4005712" y="614427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B1A870E-5ACE-477E-AFA5-5966BAF98937}"/>
              </a:ext>
            </a:extLst>
          </p:cNvPr>
          <p:cNvSpPr/>
          <p:nvPr/>
        </p:nvSpPr>
        <p:spPr>
          <a:xfrm>
            <a:off x="4415679" y="6262232"/>
            <a:ext cx="525740" cy="24998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329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En la parte inferior se observa el cambio en el sistema de coordenadas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6D5526-328E-4A9C-98E7-17CE11D15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617" y="1220474"/>
            <a:ext cx="4486883" cy="34290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8D23326-9FC0-4DB0-B537-28054B98C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77" y="5510382"/>
            <a:ext cx="8884246" cy="647107"/>
          </a:xfrm>
          <a:prstGeom prst="rect">
            <a:avLst/>
          </a:prstGeom>
        </p:spPr>
      </p:pic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6F7953A-06FD-452D-83F7-91CC0BC56999}"/>
              </a:ext>
            </a:extLst>
          </p:cNvPr>
          <p:cNvCxnSpPr>
            <a:cxnSpLocks/>
            <a:stCxn id="25" idx="2"/>
            <a:endCxn id="27" idx="0"/>
          </p:cNvCxnSpPr>
          <p:nvPr/>
        </p:nvCxnSpPr>
        <p:spPr>
          <a:xfrm flipH="1">
            <a:off x="4572000" y="4749800"/>
            <a:ext cx="1100465" cy="7605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B1A870E-5ACE-477E-AFA5-5966BAF98937}"/>
              </a:ext>
            </a:extLst>
          </p:cNvPr>
          <p:cNvSpPr/>
          <p:nvPr/>
        </p:nvSpPr>
        <p:spPr>
          <a:xfrm>
            <a:off x="4309130" y="4525186"/>
            <a:ext cx="2726670" cy="22461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966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621" y="207688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Descargar MED. Buscar la opción de TERRAIN DATA/ ASTER GDM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630CBAC-9C3F-41DA-87DD-607B7E8B55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44"/>
          <a:stretch/>
        </p:blipFill>
        <p:spPr>
          <a:xfrm>
            <a:off x="419070" y="944443"/>
            <a:ext cx="6451600" cy="5143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89386D6-6F52-4F6B-97B7-AC36BFDE6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671" y="1493277"/>
            <a:ext cx="4191000" cy="360199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2057670" y="2500071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4051651" y="183522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8127025" y="1628001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8E0C13E-D4B3-4955-A929-64B05D9214F3}"/>
              </a:ext>
            </a:extLst>
          </p:cNvPr>
          <p:cNvSpPr/>
          <p:nvPr/>
        </p:nvSpPr>
        <p:spPr>
          <a:xfrm>
            <a:off x="7601285" y="1750523"/>
            <a:ext cx="525740" cy="1242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B1A870E-5ACE-477E-AFA5-5966BAF98937}"/>
              </a:ext>
            </a:extLst>
          </p:cNvPr>
          <p:cNvSpPr/>
          <p:nvPr/>
        </p:nvSpPr>
        <p:spPr>
          <a:xfrm>
            <a:off x="486799" y="2636792"/>
            <a:ext cx="2112468" cy="15720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067F2B1-13C1-4081-8A1C-1C69FD944558}"/>
              </a:ext>
            </a:extLst>
          </p:cNvPr>
          <p:cNvSpPr/>
          <p:nvPr/>
        </p:nvSpPr>
        <p:spPr>
          <a:xfrm>
            <a:off x="4100817" y="1941290"/>
            <a:ext cx="3332018" cy="7860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5068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Se visualizara el MED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AE9C3FC3-014E-475F-82C9-38BDB7823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054282"/>
            <a:ext cx="7115964" cy="54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86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-1112807" y="-141529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-1093308" y="22780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-1099688" y="666476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3CBF332-852E-467F-9BB3-CF1EBA50FB69}"/>
              </a:ext>
            </a:extLst>
          </p:cNvPr>
          <p:cNvSpPr txBox="1"/>
          <p:nvPr/>
        </p:nvSpPr>
        <p:spPr>
          <a:xfrm>
            <a:off x="-1080189" y="103580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D363680-2E4C-4F55-9014-892D95415535}"/>
              </a:ext>
            </a:extLst>
          </p:cNvPr>
          <p:cNvSpPr txBox="1"/>
          <p:nvPr/>
        </p:nvSpPr>
        <p:spPr>
          <a:xfrm>
            <a:off x="-1112807" y="140514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C5C3632-15AD-4B99-B625-C38B4D3B5C0D}"/>
              </a:ext>
            </a:extLst>
          </p:cNvPr>
          <p:cNvSpPr txBox="1"/>
          <p:nvPr/>
        </p:nvSpPr>
        <p:spPr>
          <a:xfrm>
            <a:off x="-1093308" y="177447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180B02F-50E8-4D70-8A4A-72B05322294B}"/>
              </a:ext>
            </a:extLst>
          </p:cNvPr>
          <p:cNvSpPr txBox="1"/>
          <p:nvPr/>
        </p:nvSpPr>
        <p:spPr>
          <a:xfrm>
            <a:off x="-1099688" y="221314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619B619-FAC7-46E5-A459-4088A1FA736F}"/>
              </a:ext>
            </a:extLst>
          </p:cNvPr>
          <p:cNvSpPr txBox="1"/>
          <p:nvPr/>
        </p:nvSpPr>
        <p:spPr>
          <a:xfrm>
            <a:off x="-1080189" y="258247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28BE329-BEE3-4E60-8261-25248AEC8753}"/>
              </a:ext>
            </a:extLst>
          </p:cNvPr>
          <p:cNvSpPr txBox="1"/>
          <p:nvPr/>
        </p:nvSpPr>
        <p:spPr>
          <a:xfrm>
            <a:off x="-1112807" y="3733269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EEC7F76-A9E7-446E-B92D-450381E06C43}"/>
              </a:ext>
            </a:extLst>
          </p:cNvPr>
          <p:cNvSpPr txBox="1"/>
          <p:nvPr/>
        </p:nvSpPr>
        <p:spPr>
          <a:xfrm>
            <a:off x="-1170942" y="4102601"/>
            <a:ext cx="54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B380878-CAD1-49ED-9511-B590BB821B8B}"/>
              </a:ext>
            </a:extLst>
          </p:cNvPr>
          <p:cNvSpPr txBox="1"/>
          <p:nvPr/>
        </p:nvSpPr>
        <p:spPr>
          <a:xfrm>
            <a:off x="-1099688" y="4541274"/>
            <a:ext cx="478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1A9D45-9DB8-45A3-AFDC-35B53CC8CC78}"/>
              </a:ext>
            </a:extLst>
          </p:cNvPr>
          <p:cNvSpPr txBox="1"/>
          <p:nvPr/>
        </p:nvSpPr>
        <p:spPr>
          <a:xfrm>
            <a:off x="-1116941" y="4910606"/>
            <a:ext cx="46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9F1A62B-4EA5-43D6-AF80-9BBB6615F659}"/>
              </a:ext>
            </a:extLst>
          </p:cNvPr>
          <p:cNvSpPr txBox="1"/>
          <p:nvPr/>
        </p:nvSpPr>
        <p:spPr>
          <a:xfrm>
            <a:off x="-1112808" y="5279938"/>
            <a:ext cx="491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E43A1B4-C556-4DE1-972C-2A6CC5CF4B82}"/>
              </a:ext>
            </a:extLst>
          </p:cNvPr>
          <p:cNvSpPr txBox="1"/>
          <p:nvPr/>
        </p:nvSpPr>
        <p:spPr>
          <a:xfrm>
            <a:off x="-1093309" y="5649270"/>
            <a:ext cx="47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08C633F-ED69-4101-905C-0BF1A7937F69}"/>
              </a:ext>
            </a:extLst>
          </p:cNvPr>
          <p:cNvSpPr txBox="1"/>
          <p:nvPr/>
        </p:nvSpPr>
        <p:spPr>
          <a:xfrm>
            <a:off x="-1170942" y="6087943"/>
            <a:ext cx="50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9BF6340-1D30-4B28-841C-F41D7656B8CE}"/>
              </a:ext>
            </a:extLst>
          </p:cNvPr>
          <p:cNvSpPr txBox="1"/>
          <p:nvPr/>
        </p:nvSpPr>
        <p:spPr>
          <a:xfrm>
            <a:off x="-1116941" y="6457275"/>
            <a:ext cx="46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4AB48D7-42E1-455E-953B-EB0440243279}"/>
              </a:ext>
            </a:extLst>
          </p:cNvPr>
          <p:cNvSpPr txBox="1"/>
          <p:nvPr/>
        </p:nvSpPr>
        <p:spPr>
          <a:xfrm>
            <a:off x="-1112807" y="336124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E68461-7DA3-429E-B739-84A6190C0832}"/>
              </a:ext>
            </a:extLst>
          </p:cNvPr>
          <p:cNvSpPr txBox="1"/>
          <p:nvPr/>
        </p:nvSpPr>
        <p:spPr>
          <a:xfrm>
            <a:off x="-1116941" y="302115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9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6F7953A-06FD-452D-83F7-91CC0BC56999}"/>
              </a:ext>
            </a:extLst>
          </p:cNvPr>
          <p:cNvCxnSpPr>
            <a:cxnSpLocks/>
          </p:cNvCxnSpPr>
          <p:nvPr/>
        </p:nvCxnSpPr>
        <p:spPr>
          <a:xfrm>
            <a:off x="-2209162" y="-141529"/>
            <a:ext cx="816745" cy="290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5A11295C-CB83-4746-88BC-104DD09637EE}"/>
              </a:ext>
            </a:extLst>
          </p:cNvPr>
          <p:cNvCxnSpPr>
            <a:cxnSpLocks/>
          </p:cNvCxnSpPr>
          <p:nvPr/>
        </p:nvCxnSpPr>
        <p:spPr>
          <a:xfrm>
            <a:off x="-2196043" y="414033"/>
            <a:ext cx="816745" cy="290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8E0C13E-D4B3-4955-A929-64B05D9214F3}"/>
              </a:ext>
            </a:extLst>
          </p:cNvPr>
          <p:cNvSpPr/>
          <p:nvPr/>
        </p:nvSpPr>
        <p:spPr>
          <a:xfrm>
            <a:off x="-2820657" y="379659"/>
            <a:ext cx="525740" cy="1242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B1A870E-5ACE-477E-AFA5-5966BAF98937}"/>
              </a:ext>
            </a:extLst>
          </p:cNvPr>
          <p:cNvSpPr/>
          <p:nvPr/>
        </p:nvSpPr>
        <p:spPr>
          <a:xfrm>
            <a:off x="-2776018" y="-265817"/>
            <a:ext cx="525740" cy="1242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E5B461B2-02DC-4380-8671-9C56D350EBDB}"/>
              </a:ext>
            </a:extLst>
          </p:cNvPr>
          <p:cNvSpPr txBox="1">
            <a:spLocks/>
          </p:cNvSpPr>
          <p:nvPr/>
        </p:nvSpPr>
        <p:spPr>
          <a:xfrm>
            <a:off x="-3611608" y="1344383"/>
            <a:ext cx="2416326" cy="490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solidFill>
                  <a:srgbClr val="FF0000"/>
                </a:solidFill>
              </a:rPr>
              <a:t>Dar doble clic </a:t>
            </a:r>
          </a:p>
          <a:p>
            <a:pPr algn="ctr"/>
            <a:r>
              <a:rPr lang="es-MX" sz="1200" dirty="0">
                <a:solidFill>
                  <a:srgbClr val="FF0000"/>
                </a:solidFill>
              </a:rPr>
              <a:t>botón izquierdo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7688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Generar los contornos de las curvas de nivel. Se deberá de dar </a:t>
            </a:r>
            <a:r>
              <a:rPr lang="es-MX" sz="2000" dirty="0" err="1"/>
              <a:t>clik</a:t>
            </a:r>
            <a:r>
              <a:rPr lang="es-MX" sz="2000" dirty="0"/>
              <a:t> con el botón derecho sobre el </a:t>
            </a:r>
            <a:r>
              <a:rPr lang="es-MX" sz="2000" dirty="0" err="1"/>
              <a:t>kmz</a:t>
            </a:r>
            <a:r>
              <a:rPr lang="es-MX" sz="2000" dirty="0"/>
              <a:t> que se </a:t>
            </a:r>
            <a:r>
              <a:rPr lang="es-MX" sz="2000" dirty="0" err="1"/>
              <a:t>abrio</a:t>
            </a:r>
            <a:r>
              <a:rPr lang="es-MX" sz="2000" dirty="0"/>
              <a:t> y aparecerá el siguiente mensaje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6A8748E-21DF-4F23-B776-D418081E1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98" y="1220474"/>
            <a:ext cx="6104373" cy="465848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E16F915-AC1B-415E-83DE-B23F73546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667" y="3316777"/>
            <a:ext cx="1390650" cy="1495425"/>
          </a:xfrm>
          <a:prstGeom prst="rect">
            <a:avLst/>
          </a:prstGeom>
        </p:spPr>
      </p:pic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id="{5B2D708C-615D-473F-A6DA-EBE3C2D7CD58}"/>
              </a:ext>
            </a:extLst>
          </p:cNvPr>
          <p:cNvSpPr txBox="1">
            <a:spLocks/>
          </p:cNvSpPr>
          <p:nvPr/>
        </p:nvSpPr>
        <p:spPr>
          <a:xfrm>
            <a:off x="605017" y="5867212"/>
            <a:ext cx="7886700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MX" sz="2000" dirty="0"/>
              <a:t>Salir del cuadro de dialogo y dar </a:t>
            </a:r>
            <a:r>
              <a:rPr lang="es-MX" sz="2000" dirty="0" err="1"/>
              <a:t>clik</a:t>
            </a:r>
            <a:r>
              <a:rPr lang="es-MX" sz="2000" dirty="0"/>
              <a:t> con el botón izquierdo al </a:t>
            </a:r>
            <a:r>
              <a:rPr lang="es-MX" sz="2000" dirty="0" err="1"/>
              <a:t>kmz</a:t>
            </a:r>
            <a:r>
              <a:rPr lang="es-MX" sz="2000" dirty="0"/>
              <a:t> que abrimos</a:t>
            </a:r>
          </a:p>
        </p:txBody>
      </p:sp>
    </p:spTree>
    <p:extLst>
      <p:ext uri="{BB962C8B-B14F-4D97-AF65-F5344CB8AC3E}">
        <p14:creationId xmlns:p14="http://schemas.microsoft.com/office/powerpoint/2010/main" val="157448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F7C31FB-685A-4B5A-B10F-867F41E2D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117" y="1390197"/>
            <a:ext cx="5743766" cy="4351338"/>
          </a:xfrm>
          <a:prstGeom prst="rect">
            <a:avLst/>
          </a:prstGeom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A96D996-15FF-4CB3-882E-6D8FF3E706D4}"/>
              </a:ext>
            </a:extLst>
          </p:cNvPr>
          <p:cNvSpPr txBox="1">
            <a:spLocks/>
          </p:cNvSpPr>
          <p:nvPr/>
        </p:nvSpPr>
        <p:spPr>
          <a:xfrm>
            <a:off x="628650" y="565869"/>
            <a:ext cx="7886700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MX" sz="2000" dirty="0"/>
              <a:t>Se seleccionara el área donde se generaran las curvas de nivel</a:t>
            </a:r>
          </a:p>
        </p:txBody>
      </p:sp>
    </p:spTree>
    <p:extLst>
      <p:ext uri="{BB962C8B-B14F-4D97-AF65-F5344CB8AC3E}">
        <p14:creationId xmlns:p14="http://schemas.microsoft.com/office/powerpoint/2010/main" val="1081754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0CB7BA-EEBA-4932-AFE5-768286CB5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540" r="29524" b="2540"/>
          <a:stretch/>
        </p:blipFill>
        <p:spPr>
          <a:xfrm>
            <a:off x="1147120" y="1549224"/>
            <a:ext cx="4817779" cy="3845271"/>
          </a:xfrm>
          <a:prstGeom prst="rect">
            <a:avLst/>
          </a:prstGeom>
        </p:spPr>
      </p:pic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Seleccionar </a:t>
            </a:r>
            <a:r>
              <a:rPr lang="es-MX" sz="2000" dirty="0" err="1"/>
              <a:t>Generate</a:t>
            </a:r>
            <a:r>
              <a:rPr lang="es-MX" sz="2000" dirty="0"/>
              <a:t> </a:t>
            </a:r>
            <a:r>
              <a:rPr lang="es-MX" sz="2000" dirty="0" err="1"/>
              <a:t>Contours</a:t>
            </a:r>
            <a:r>
              <a:rPr lang="es-MX" sz="2000" dirty="0"/>
              <a:t>. Después escribir nombre de curvas de en el espacio de </a:t>
            </a:r>
            <a:r>
              <a:rPr lang="es-MX" sz="2000" dirty="0" err="1"/>
              <a:t>Description</a:t>
            </a:r>
            <a:r>
              <a:rPr lang="es-MX" sz="2000" dirty="0"/>
              <a:t>. Y dar OK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2D44396-B677-416F-BCBD-76AFD5AB7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881" y="1835228"/>
            <a:ext cx="3199781" cy="384527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3263605" y="2194571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6012557" y="207067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3CBF332-852E-467F-9BB3-CF1EBA50FB69}"/>
              </a:ext>
            </a:extLst>
          </p:cNvPr>
          <p:cNvSpPr txBox="1"/>
          <p:nvPr/>
        </p:nvSpPr>
        <p:spPr>
          <a:xfrm>
            <a:off x="6909687" y="6834530"/>
            <a:ext cx="36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D363680-2E4C-4F55-9014-892D95415535}"/>
              </a:ext>
            </a:extLst>
          </p:cNvPr>
          <p:cNvSpPr txBox="1"/>
          <p:nvPr/>
        </p:nvSpPr>
        <p:spPr>
          <a:xfrm>
            <a:off x="5603202" y="539449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3683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759" y="102269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Con el botón derecho del mouse dar </a:t>
            </a:r>
            <a:r>
              <a:rPr lang="es-MX" sz="2000" dirty="0" err="1"/>
              <a:t>clik</a:t>
            </a:r>
            <a:r>
              <a:rPr lang="es-MX" sz="2000" dirty="0"/>
              <a:t> a la capa de Curvas de Nivel y seleccionar la opción de </a:t>
            </a:r>
            <a:r>
              <a:rPr lang="es-MX" sz="2000" dirty="0" err="1"/>
              <a:t>Layer</a:t>
            </a:r>
            <a:r>
              <a:rPr lang="es-MX" sz="2000" dirty="0"/>
              <a:t> en la opción EXPORT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AAF177D-0031-4A6A-8532-27035EC59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11" y="754773"/>
            <a:ext cx="4641890" cy="354011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55017FB9-1DA4-4155-97D5-FDC20531D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619" y="754773"/>
            <a:ext cx="1855365" cy="191780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1538411" y="263387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3574985" y="281854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5178673" y="234647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88E4A65-1038-46B6-8DF5-35F73EF42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460" y="2594363"/>
            <a:ext cx="2628029" cy="147895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1F74DE3-782B-4CE2-A9D8-12DE82C00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7136" y="4195827"/>
            <a:ext cx="1753231" cy="228239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0D3AC0B-5B21-4690-B86F-3C712ACFA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8855" y="4986574"/>
            <a:ext cx="4157129" cy="1471166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9803FCD8-F75C-404F-8725-19172DA731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35" y="4492469"/>
            <a:ext cx="1753231" cy="226326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3CBF332-852E-467F-9BB3-CF1EBA50FB69}"/>
              </a:ext>
            </a:extLst>
          </p:cNvPr>
          <p:cNvSpPr txBox="1"/>
          <p:nvPr/>
        </p:nvSpPr>
        <p:spPr>
          <a:xfrm>
            <a:off x="6782409" y="378521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B4D0008-287F-41AF-A98A-5C4DDFD22783}"/>
              </a:ext>
            </a:extLst>
          </p:cNvPr>
          <p:cNvSpPr txBox="1"/>
          <p:nvPr/>
        </p:nvSpPr>
        <p:spPr>
          <a:xfrm flipH="1">
            <a:off x="8397032" y="4622206"/>
            <a:ext cx="10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DF54053-3A71-4389-B047-0E794B6379B9}"/>
              </a:ext>
            </a:extLst>
          </p:cNvPr>
          <p:cNvSpPr txBox="1"/>
          <p:nvPr/>
        </p:nvSpPr>
        <p:spPr>
          <a:xfrm flipH="1">
            <a:off x="4851401" y="4990903"/>
            <a:ext cx="10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5CC8123-C1DD-43FA-9BC1-337442C9CF52}"/>
              </a:ext>
            </a:extLst>
          </p:cNvPr>
          <p:cNvSpPr txBox="1"/>
          <p:nvPr/>
        </p:nvSpPr>
        <p:spPr>
          <a:xfrm flipH="1">
            <a:off x="3557195" y="5763982"/>
            <a:ext cx="10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31DF95A-507E-4607-AE42-E35950485E91}"/>
              </a:ext>
            </a:extLst>
          </p:cNvPr>
          <p:cNvSpPr txBox="1"/>
          <p:nvPr/>
        </p:nvSpPr>
        <p:spPr>
          <a:xfrm flipH="1">
            <a:off x="1034378" y="4690786"/>
            <a:ext cx="10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C4CE25C-445A-47D6-A832-61A87BDAF5C9}"/>
              </a:ext>
            </a:extLst>
          </p:cNvPr>
          <p:cNvSpPr txBox="1"/>
          <p:nvPr/>
        </p:nvSpPr>
        <p:spPr>
          <a:xfrm flipH="1">
            <a:off x="5309151" y="6108894"/>
            <a:ext cx="10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C96974F-0B54-4BA2-85B6-2CF63AE56268}"/>
              </a:ext>
            </a:extLst>
          </p:cNvPr>
          <p:cNvSpPr txBox="1"/>
          <p:nvPr/>
        </p:nvSpPr>
        <p:spPr>
          <a:xfrm flipH="1">
            <a:off x="378635" y="6488668"/>
            <a:ext cx="10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51373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De deberán de apagar todas las capas y abrir los archivos del </a:t>
            </a:r>
            <a:r>
              <a:rPr lang="es-MX" sz="2000" dirty="0" err="1"/>
              <a:t>shp</a:t>
            </a:r>
            <a:r>
              <a:rPr lang="es-MX" sz="2000" dirty="0"/>
              <a:t> que acabamos de exportar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F78BF24-B06E-4833-9F37-BE7AFB58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48" y="1123377"/>
            <a:ext cx="7241894" cy="549016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961908" y="1465896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6282852" y="266016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6714172" y="4006396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3CBF332-852E-467F-9BB3-CF1EBA50FB69}"/>
              </a:ext>
            </a:extLst>
          </p:cNvPr>
          <p:cNvSpPr txBox="1"/>
          <p:nvPr/>
        </p:nvSpPr>
        <p:spPr>
          <a:xfrm>
            <a:off x="6929832" y="435660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49902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>
            <a:extLst>
              <a:ext uri="{FF2B5EF4-FFF2-40B4-BE49-F238E27FC236}">
                <a16:creationId xmlns:a16="http://schemas.microsoft.com/office/drawing/2014/main" id="{51711D2E-C049-4ADC-B6EC-AE0748841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39" y="1344383"/>
            <a:ext cx="8519147" cy="4792020"/>
          </a:xfrm>
          <a:prstGeom prst="rect">
            <a:avLst/>
          </a:prstGeom>
        </p:spPr>
      </p:pic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Para descargar la imagen de satélite se lleva a cabo el siguiente proceso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419370" y="149860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4676247" y="286670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7976578" y="230088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83272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1">
            <a:extLst>
              <a:ext uri="{FF2B5EF4-FFF2-40B4-BE49-F238E27FC236}">
                <a16:creationId xmlns:a16="http://schemas.microsoft.com/office/drawing/2014/main" id="{E5B461B2-02DC-4380-8671-9C56D350EBDB}"/>
              </a:ext>
            </a:extLst>
          </p:cNvPr>
          <p:cNvSpPr txBox="1">
            <a:spLocks/>
          </p:cNvSpPr>
          <p:nvPr/>
        </p:nvSpPr>
        <p:spPr>
          <a:xfrm>
            <a:off x="6745738" y="3917935"/>
            <a:ext cx="2416326" cy="490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solidFill>
                  <a:srgbClr val="FF0000"/>
                </a:solidFill>
              </a:rPr>
              <a:t>Guardar la imagen en una carpeta llamada IMG </a:t>
            </a:r>
          </a:p>
          <a:p>
            <a:pPr algn="ctr"/>
            <a:r>
              <a:rPr lang="es-MX" sz="1200" dirty="0">
                <a:solidFill>
                  <a:srgbClr val="FF0000"/>
                </a:solidFill>
              </a:rPr>
              <a:t>Guardar imagen en formato </a:t>
            </a:r>
            <a:r>
              <a:rPr lang="es-MX" sz="1200" dirty="0" err="1">
                <a:solidFill>
                  <a:srgbClr val="FF0000"/>
                </a:solidFill>
              </a:rPr>
              <a:t>geoTIFF</a:t>
            </a:r>
            <a:r>
              <a:rPr lang="es-MX" sz="1200" dirty="0">
                <a:solidFill>
                  <a:srgbClr val="FF0000"/>
                </a:solidFill>
              </a:rPr>
              <a:t> y JPG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Se deberá de mantener seleccionada el </a:t>
            </a:r>
            <a:r>
              <a:rPr lang="es-MX" sz="2000" dirty="0" err="1"/>
              <a:t>kmz</a:t>
            </a:r>
            <a:r>
              <a:rPr lang="es-MX" sz="2000" dirty="0"/>
              <a:t> que sirve como área de  corte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F16783-A8D0-4539-B317-CCB087D44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655"/>
          <a:stretch/>
        </p:blipFill>
        <p:spPr>
          <a:xfrm>
            <a:off x="283779" y="1220474"/>
            <a:ext cx="6432331" cy="51435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8974E9E-2327-45D9-A329-30F955716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5" y="1379101"/>
            <a:ext cx="1419225" cy="20288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197330" y="4377004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2316642" y="240076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7805737" y="215305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6F7953A-06FD-452D-83F7-91CC0BC56999}"/>
              </a:ext>
            </a:extLst>
          </p:cNvPr>
          <p:cNvCxnSpPr>
            <a:cxnSpLocks/>
          </p:cNvCxnSpPr>
          <p:nvPr/>
        </p:nvCxnSpPr>
        <p:spPr>
          <a:xfrm flipV="1">
            <a:off x="3652839" y="1959138"/>
            <a:ext cx="3554518" cy="6880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862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1">
            <a:extLst>
              <a:ext uri="{FF2B5EF4-FFF2-40B4-BE49-F238E27FC236}">
                <a16:creationId xmlns:a16="http://schemas.microsoft.com/office/drawing/2014/main" id="{E5B461B2-02DC-4380-8671-9C56D350EBDB}"/>
              </a:ext>
            </a:extLst>
          </p:cNvPr>
          <p:cNvSpPr txBox="1">
            <a:spLocks/>
          </p:cNvSpPr>
          <p:nvPr/>
        </p:nvSpPr>
        <p:spPr>
          <a:xfrm>
            <a:off x="5421402" y="5947941"/>
            <a:ext cx="2416326" cy="490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solidFill>
                  <a:srgbClr val="FF0000"/>
                </a:solidFill>
              </a:rPr>
              <a:t>ESPERAR HASTA QUE LA ACCIÓN CONCLUYA</a:t>
            </a:r>
          </a:p>
          <a:p>
            <a:pPr algn="ctr"/>
            <a:r>
              <a:rPr lang="es-MX" sz="1200" dirty="0">
                <a:solidFill>
                  <a:srgbClr val="FF0000"/>
                </a:solidFill>
              </a:rPr>
              <a:t>GUARDAR LAS IMÁGENES CON EL MISMO NOMBRE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1025"/>
            <a:ext cx="7886700" cy="917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Se desplegara el archivo </a:t>
            </a:r>
            <a:r>
              <a:rPr lang="es-MX" sz="2000" dirty="0" err="1"/>
              <a:t>kmz</a:t>
            </a:r>
            <a:r>
              <a:rPr lang="es-MX" sz="2000" dirty="0"/>
              <a:t> Hermosillo-Sur La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F247A54-D738-4DDA-B278-6C9FB6DCB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885" y="984091"/>
            <a:ext cx="2779982" cy="56578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7991B33-4DFA-4992-9735-FB31DF607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57" y="149058"/>
            <a:ext cx="2731536" cy="54756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983DB0-3A00-44D6-8447-A9DF9AB7DA04}"/>
              </a:ext>
            </a:extLst>
          </p:cNvPr>
          <p:cNvSpPr txBox="1"/>
          <p:nvPr/>
        </p:nvSpPr>
        <p:spPr>
          <a:xfrm>
            <a:off x="772344" y="115971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BE2E44-13B4-4B4D-992C-9390BF62DC45}"/>
              </a:ext>
            </a:extLst>
          </p:cNvPr>
          <p:cNvSpPr txBox="1"/>
          <p:nvPr/>
        </p:nvSpPr>
        <p:spPr>
          <a:xfrm>
            <a:off x="7700125" y="25774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9B18FC-D02B-4C5A-85F9-819BBDF862F6}"/>
              </a:ext>
            </a:extLst>
          </p:cNvPr>
          <p:cNvSpPr txBox="1"/>
          <p:nvPr/>
        </p:nvSpPr>
        <p:spPr>
          <a:xfrm>
            <a:off x="8501512" y="87525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6AA209F3-89E2-4368-8665-E955BB5F2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882" y="1353274"/>
            <a:ext cx="3809162" cy="13663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3CBF332-852E-467F-9BB3-CF1EBA50FB69}"/>
              </a:ext>
            </a:extLst>
          </p:cNvPr>
          <p:cNvSpPr txBox="1"/>
          <p:nvPr/>
        </p:nvSpPr>
        <p:spPr>
          <a:xfrm>
            <a:off x="5950097" y="204013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D363680-2E4C-4F55-9014-892D95415535}"/>
              </a:ext>
            </a:extLst>
          </p:cNvPr>
          <p:cNvSpPr txBox="1"/>
          <p:nvPr/>
        </p:nvSpPr>
        <p:spPr>
          <a:xfrm>
            <a:off x="7464018" y="2433480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C5C3632-15AD-4B99-B625-C38B4D3B5C0D}"/>
              </a:ext>
            </a:extLst>
          </p:cNvPr>
          <p:cNvSpPr txBox="1"/>
          <p:nvPr/>
        </p:nvSpPr>
        <p:spPr>
          <a:xfrm>
            <a:off x="6165757" y="527055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6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36B4D69B-014C-4E66-8FF2-15EA267CD7E6}"/>
              </a:ext>
            </a:extLst>
          </p:cNvPr>
          <p:cNvCxnSpPr>
            <a:cxnSpLocks/>
          </p:cNvCxnSpPr>
          <p:nvPr/>
        </p:nvCxnSpPr>
        <p:spPr>
          <a:xfrm flipV="1">
            <a:off x="2335020" y="343473"/>
            <a:ext cx="3999337" cy="10491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252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A528523-853F-4C59-B96F-57210111E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920" y="917154"/>
            <a:ext cx="4280718" cy="58801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ABB694A-C2A0-4F00-AEA3-539CE9A34377}"/>
              </a:ext>
            </a:extLst>
          </p:cNvPr>
          <p:cNvSpPr txBox="1"/>
          <p:nvPr/>
        </p:nvSpPr>
        <p:spPr>
          <a:xfrm>
            <a:off x="4425595" y="707040"/>
            <a:ext cx="4280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     1	      2       3	  4	  5	    6	      7	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C67157-44C8-4F95-A21F-6BBD8F4A2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033" y="1628447"/>
            <a:ext cx="2354400" cy="4956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27D2FB-CCCE-462B-AB8B-ADB3A65A0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825" y="2105121"/>
            <a:ext cx="2354400" cy="7072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83A599-604B-4737-8B72-7D153590B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75" y="2846246"/>
            <a:ext cx="2354400" cy="5661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63766F-7946-4524-8283-C3ABAC9C5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1639" y="3412362"/>
            <a:ext cx="2354400" cy="4563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4136C73-8847-4637-B498-5ACF2D77B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2233" y="3870502"/>
            <a:ext cx="2352675" cy="65722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09150A-905D-4065-89CE-6F87846CE0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1025" y="4504840"/>
            <a:ext cx="2438400" cy="6477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D49082D-0527-4694-9DF3-8F803071D6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6865" y="5162065"/>
            <a:ext cx="2390775" cy="66675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ECF9D14-3867-4116-8567-01A19651A61B}"/>
              </a:ext>
            </a:extLst>
          </p:cNvPr>
          <p:cNvSpPr/>
          <p:nvPr/>
        </p:nvSpPr>
        <p:spPr>
          <a:xfrm>
            <a:off x="406882" y="1553187"/>
            <a:ext cx="39424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Guardar el proyecto en la carpeta de la práctica con las recomendaciones ya usadas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062E09F-FFE3-407E-B051-B458385FBC2F}"/>
              </a:ext>
            </a:extLst>
          </p:cNvPr>
          <p:cNvSpPr txBox="1"/>
          <p:nvPr/>
        </p:nvSpPr>
        <p:spPr>
          <a:xfrm>
            <a:off x="6788570" y="1675697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539990F-B259-47EC-AEB0-6FEF799FC731}"/>
              </a:ext>
            </a:extLst>
          </p:cNvPr>
          <p:cNvSpPr txBox="1"/>
          <p:nvPr/>
        </p:nvSpPr>
        <p:spPr>
          <a:xfrm>
            <a:off x="6976574" y="2193856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3AC5FC2-9A38-43E4-9D8B-D3913D856D38}"/>
              </a:ext>
            </a:extLst>
          </p:cNvPr>
          <p:cNvSpPr txBox="1"/>
          <p:nvPr/>
        </p:nvSpPr>
        <p:spPr>
          <a:xfrm>
            <a:off x="7337984" y="2945072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23F132A-6286-4895-BD7E-3837AF5D34CA}"/>
              </a:ext>
            </a:extLst>
          </p:cNvPr>
          <p:cNvSpPr txBox="1"/>
          <p:nvPr/>
        </p:nvSpPr>
        <p:spPr>
          <a:xfrm>
            <a:off x="7599814" y="3446013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51CD0C6-0720-4F64-BDE4-5FF1CAA66EE3}"/>
              </a:ext>
            </a:extLst>
          </p:cNvPr>
          <p:cNvSpPr txBox="1"/>
          <p:nvPr/>
        </p:nvSpPr>
        <p:spPr>
          <a:xfrm>
            <a:off x="7924145" y="3954738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42CB456-6FDE-4563-BB9A-CC8B6F72D2AC}"/>
              </a:ext>
            </a:extLst>
          </p:cNvPr>
          <p:cNvSpPr txBox="1"/>
          <p:nvPr/>
        </p:nvSpPr>
        <p:spPr>
          <a:xfrm>
            <a:off x="8257984" y="4603305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4D909A3-C735-4345-9322-61FE7CBA6494}"/>
              </a:ext>
            </a:extLst>
          </p:cNvPr>
          <p:cNvSpPr txBox="1"/>
          <p:nvPr/>
        </p:nvSpPr>
        <p:spPr>
          <a:xfrm>
            <a:off x="8614873" y="5310774"/>
            <a:ext cx="43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02553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4D2A53D5-317D-46D8-AFC7-F5EBF23F0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887" y="2695575"/>
            <a:ext cx="5610225" cy="1466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000" dirty="0"/>
              <a:t>Abrir ArcMap y verificar que los archivos realizados en Global </a:t>
            </a:r>
            <a:r>
              <a:rPr lang="es-MX" sz="2000" dirty="0" err="1"/>
              <a:t>Mapper</a:t>
            </a:r>
            <a:r>
              <a:rPr lang="es-MX" sz="2000" dirty="0"/>
              <a:t> v20 se visualicen.</a:t>
            </a:r>
          </a:p>
          <a:p>
            <a:pPr marL="0" indent="0" algn="ctr">
              <a:buNone/>
            </a:pPr>
            <a:r>
              <a:rPr lang="es-MX" sz="2000" dirty="0"/>
              <a:t>Guardar el proyecto en ArcMap con las recomendaciones ya utilizadas</a:t>
            </a:r>
          </a:p>
        </p:txBody>
      </p:sp>
    </p:spTree>
    <p:extLst>
      <p:ext uri="{BB962C8B-B14F-4D97-AF65-F5344CB8AC3E}">
        <p14:creationId xmlns:p14="http://schemas.microsoft.com/office/powerpoint/2010/main" val="1787236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30057-6885-4CE6-859B-13548022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33250"/>
          </a:xfrm>
        </p:spPr>
        <p:txBody>
          <a:bodyPr>
            <a:normAutofit fontScale="90000"/>
          </a:bodyPr>
          <a:lstStyle/>
          <a:p>
            <a:r>
              <a:rPr lang="es-MX" dirty="0"/>
              <a:t>Actividades y Preguntas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991745-0773-4EA2-9B4D-F939742CD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98377"/>
            <a:ext cx="7886700" cy="517858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s-MX" dirty="0"/>
              <a:t>Realizar diversos ejercicios donde los contornos generados con el MED sean de 1, 5, 10, 20 y 50 metros. Colocar los nombres de CN_1m,… y CN_50m.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Realizar diversas imágenes con tamaño de pixel diferentes para visualizar la calidad de la imagen (5 imágenes). Y explique cuando se deben de usar diferente pixel en la generación de imágenes.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¿Cuál es la diferencia entre las curvas de nivel descargadas de las cartas 50,000 y las generadas con Global </a:t>
            </a:r>
            <a:r>
              <a:rPr lang="es-MX" dirty="0" err="1"/>
              <a:t>Mapper</a:t>
            </a:r>
            <a:r>
              <a:rPr lang="es-MX" dirty="0"/>
              <a:t>?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¿Para que tipos de trabajos puedo utilizar las curvas generadas en Global </a:t>
            </a:r>
            <a:r>
              <a:rPr lang="es-MX" dirty="0" err="1"/>
              <a:t>Mapper</a:t>
            </a:r>
            <a:r>
              <a:rPr lang="es-MX" dirty="0"/>
              <a:t>?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Explique cuales la diferencia entre la imagen de Google </a:t>
            </a:r>
            <a:r>
              <a:rPr lang="es-MX" dirty="0" err="1"/>
              <a:t>Earth</a:t>
            </a:r>
            <a:r>
              <a:rPr lang="es-MX" dirty="0"/>
              <a:t> y la imagen de descargada de Global </a:t>
            </a:r>
            <a:r>
              <a:rPr lang="es-MX" dirty="0" err="1"/>
              <a:t>Mapper</a:t>
            </a:r>
            <a:r>
              <a:rPr lang="es-MX" dirty="0"/>
              <a:t> v20.</a:t>
            </a:r>
          </a:p>
          <a:p>
            <a:pPr marL="0" indent="0" algn="just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38451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536</Words>
  <Application>Microsoft Office PowerPoint</Application>
  <PresentationFormat>Presentación en pantalla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2" baseType="lpstr"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Actividades y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Martinez</dc:creator>
  <cp:lastModifiedBy>Alba Martinez</cp:lastModifiedBy>
  <cp:revision>34</cp:revision>
  <dcterms:created xsi:type="dcterms:W3CDTF">2019-03-24T23:00:06Z</dcterms:created>
  <dcterms:modified xsi:type="dcterms:W3CDTF">2019-03-25T18:51:20Z</dcterms:modified>
</cp:coreProperties>
</file>