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34" r:id="rId1"/>
  </p:sldMasterIdLst>
  <p:sldIdLst>
    <p:sldId id="256" r:id="rId2"/>
    <p:sldId id="28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14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5" r:id="rId33"/>
    <p:sldId id="316" r:id="rId34"/>
    <p:sldId id="318" r:id="rId35"/>
    <p:sldId id="317" r:id="rId36"/>
    <p:sldId id="319" r:id="rId37"/>
    <p:sldId id="320" r:id="rId38"/>
    <p:sldId id="321" r:id="rId39"/>
    <p:sldId id="322" r:id="rId40"/>
    <p:sldId id="323" r:id="rId41"/>
    <p:sldId id="324" r:id="rId42"/>
    <p:sldId id="325" r:id="rId43"/>
    <p:sldId id="326" r:id="rId44"/>
    <p:sldId id="283" r:id="rId4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3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26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12192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803405"/>
            <a:ext cx="97536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632201"/>
            <a:ext cx="97536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2" y="4323848"/>
            <a:ext cx="3063239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200" y="4323849"/>
            <a:ext cx="650748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70"/>
            <a:ext cx="28956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665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73" y="4697364"/>
            <a:ext cx="10608643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92473" y="977035"/>
            <a:ext cx="10600347" cy="340697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0" y="5516716"/>
            <a:ext cx="10607040" cy="746924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70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12192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" y="753536"/>
            <a:ext cx="1060704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649134"/>
            <a:ext cx="10363200" cy="1330852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16235" y="381004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92481" y="381004"/>
            <a:ext cx="644087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09956" y="381004"/>
            <a:ext cx="889565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294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12192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8" y="753534"/>
            <a:ext cx="10151533" cy="2756234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509768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174600"/>
            <a:ext cx="10371669" cy="821265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16235" y="381004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92481" y="379441"/>
            <a:ext cx="644087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09956" y="381004"/>
            <a:ext cx="889565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08611" y="80772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862311" y="302133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2223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12192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24705"/>
            <a:ext cx="1036637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89" y="3648319"/>
            <a:ext cx="10364811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416235" y="378887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792481" y="378887"/>
            <a:ext cx="644087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09956" y="381004"/>
            <a:ext cx="889565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462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3" y="762003"/>
            <a:ext cx="8503919" cy="130386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92481" y="2202080"/>
            <a:ext cx="3413760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792480" y="2904567"/>
            <a:ext cx="341376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02983" y="2201333"/>
            <a:ext cx="341376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01041" y="2904068"/>
            <a:ext cx="3413760" cy="335957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5759" y="2192866"/>
            <a:ext cx="3413760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85760" y="2904567"/>
            <a:ext cx="3413760" cy="335907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06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3" y="762000"/>
            <a:ext cx="8509312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792480" y="4113343"/>
            <a:ext cx="341376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92480" y="2331720"/>
            <a:ext cx="3413760" cy="15073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792480" y="4796106"/>
            <a:ext cx="341376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89164" y="4113343"/>
            <a:ext cx="341376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89163" y="2331720"/>
            <a:ext cx="3413760" cy="1509862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87811" y="4796105"/>
            <a:ext cx="341376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91153" y="4113343"/>
            <a:ext cx="3413760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91152" y="2331724"/>
            <a:ext cx="3413760" cy="1508919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91029" y="4796103"/>
            <a:ext cx="3413760" cy="1467537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228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480" y="2194560"/>
            <a:ext cx="10607040" cy="406908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2016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12192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42120" y="747186"/>
            <a:ext cx="2057400" cy="424867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92482" y="746126"/>
            <a:ext cx="8370713" cy="424973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16235" y="381004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2481" y="381004"/>
            <a:ext cx="644087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09956" y="381004"/>
            <a:ext cx="889565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1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551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95862"/>
            <a:ext cx="12192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" y="753537"/>
            <a:ext cx="10607040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482" y="3641726"/>
            <a:ext cx="10607041" cy="1354134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416235" y="381004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2481" y="381004"/>
            <a:ext cx="644087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09955" y="381004"/>
            <a:ext cx="889564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62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2482" y="2194560"/>
            <a:ext cx="5214105" cy="406908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467" y="2194560"/>
            <a:ext cx="5210053" cy="406908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569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50392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5039" y="2183802"/>
            <a:ext cx="4911545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92481" y="3132670"/>
            <a:ext cx="5214105" cy="31309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92026" y="2183802"/>
            <a:ext cx="4907495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9466" y="3132670"/>
            <a:ext cx="5210055" cy="31309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683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808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752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746760"/>
            <a:ext cx="6217920" cy="5516880"/>
          </a:xfrm>
        </p:spPr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0" y="3124200"/>
            <a:ext cx="4114800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409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481" y="1524000"/>
            <a:ext cx="5434307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03365" y="751242"/>
            <a:ext cx="4898979" cy="551239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2481" y="3124200"/>
            <a:ext cx="5434307" cy="313944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979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50392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480" y="2194560"/>
            <a:ext cx="10607040" cy="4069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49640" y="6356354"/>
            <a:ext cx="28498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92480" y="6355849"/>
            <a:ext cx="7574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4"/>
            <a:ext cx="26365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0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  <p:sldLayoutId id="2147483748" r:id="rId14"/>
    <p:sldLayoutId id="2147483749" r:id="rId15"/>
    <p:sldLayoutId id="2147483750" r:id="rId16"/>
    <p:sldLayoutId id="2147483751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8 Rectángulo"/>
          <p:cNvSpPr/>
          <p:nvPr/>
        </p:nvSpPr>
        <p:spPr>
          <a:xfrm>
            <a:off x="0" y="1732911"/>
            <a:ext cx="119137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s-ES" sz="36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1.-Manejo de tablas en </a:t>
            </a:r>
            <a:r>
              <a:rPr lang="es-ES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ArcGIS</a:t>
            </a:r>
            <a:endParaRPr lang="es-ES" sz="3600" b="1" dirty="0" smtClean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  <a:p>
            <a:pPr algn="ctr"/>
            <a:r>
              <a:rPr lang="es-ES" sz="36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2.- Descargar curvas de nivel (GM)</a:t>
            </a:r>
          </a:p>
          <a:p>
            <a:pPr algn="ctr"/>
            <a:r>
              <a:rPr lang="es-ES" sz="36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3.- Descargar imágenes en Global </a:t>
            </a:r>
            <a:r>
              <a:rPr lang="es-ES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Mapper</a:t>
            </a:r>
            <a:endParaRPr lang="es-ES" sz="36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pic>
        <p:nvPicPr>
          <p:cNvPr id="13" name="Imagen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815" y="469754"/>
            <a:ext cx="1133709" cy="1095917"/>
          </a:xfrm>
          <a:prstGeom prst="rect">
            <a:avLst/>
          </a:prstGeom>
          <a:noFill/>
        </p:spPr>
      </p:pic>
      <p:pic>
        <p:nvPicPr>
          <p:cNvPr id="14" name="Imagen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07673" y="555237"/>
            <a:ext cx="1169693" cy="1120271"/>
          </a:xfrm>
          <a:prstGeom prst="rect">
            <a:avLst/>
          </a:prstGeom>
          <a:noFill/>
        </p:spPr>
      </p:pic>
      <p:sp>
        <p:nvSpPr>
          <p:cNvPr id="7" name="Rectangle 167"/>
          <p:cNvSpPr>
            <a:spLocks noChangeArrowheads="1"/>
          </p:cNvSpPr>
          <p:nvPr/>
        </p:nvSpPr>
        <p:spPr bwMode="auto">
          <a:xfrm>
            <a:off x="5843521" y="4911035"/>
            <a:ext cx="4654401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r>
              <a:rPr lang="en-US" altLang="es-MX" sz="1800" b="1" dirty="0">
                <a:solidFill>
                  <a:srgbClr val="292929"/>
                </a:solidFill>
              </a:rPr>
              <a:t>MC. </a:t>
            </a:r>
            <a:r>
              <a:rPr lang="en-US" altLang="es-MX" sz="1800" b="1" dirty="0" smtClean="0">
                <a:solidFill>
                  <a:srgbClr val="292929"/>
                </a:solidFill>
              </a:rPr>
              <a:t>Alba Lucian Martínez Haros</a:t>
            </a:r>
          </a:p>
          <a:p>
            <a:pPr algn="r"/>
            <a:r>
              <a:rPr lang="en-US" altLang="es-MX" sz="1800" b="1" dirty="0" smtClean="0">
                <a:solidFill>
                  <a:srgbClr val="292929"/>
                </a:solidFill>
              </a:rPr>
              <a:t> alba.mtz.h@gmail.com</a:t>
            </a:r>
            <a:endParaRPr lang="es-ES" altLang="es-MX" sz="1800" b="1" dirty="0">
              <a:solidFill>
                <a:srgbClr val="2929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428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8390656" y="2851110"/>
            <a:ext cx="35611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11. Cerrar la Tabla</a:t>
            </a:r>
          </a:p>
          <a:p>
            <a:r>
              <a:rPr lang="es-MX" dirty="0" smtClean="0"/>
              <a:t>12. </a:t>
            </a:r>
            <a:r>
              <a:rPr lang="es-MX" dirty="0" err="1" smtClean="0"/>
              <a:t>Click</a:t>
            </a:r>
            <a:r>
              <a:rPr lang="es-MX" dirty="0" smtClean="0"/>
              <a:t> derecho sobre el archivo</a:t>
            </a:r>
          </a:p>
          <a:p>
            <a:r>
              <a:rPr lang="es-MX" dirty="0" smtClean="0"/>
              <a:t>13. </a:t>
            </a:r>
            <a:r>
              <a:rPr lang="es-MX" dirty="0" err="1" smtClean="0"/>
              <a:t>Click</a:t>
            </a:r>
            <a:r>
              <a:rPr lang="es-MX" dirty="0" smtClean="0"/>
              <a:t> derecho/Data/</a:t>
            </a:r>
            <a:r>
              <a:rPr lang="es-MX" dirty="0" err="1" smtClean="0"/>
              <a:t>Export</a:t>
            </a:r>
            <a:r>
              <a:rPr lang="es-MX" dirty="0" smtClean="0"/>
              <a:t> Data para convertir de </a:t>
            </a:r>
            <a:r>
              <a:rPr lang="es-MX" dirty="0" err="1" smtClean="0"/>
              <a:t>formto</a:t>
            </a:r>
            <a:r>
              <a:rPr lang="es-MX" dirty="0" smtClean="0"/>
              <a:t> .</a:t>
            </a:r>
            <a:r>
              <a:rPr lang="es-MX" dirty="0" err="1" smtClean="0"/>
              <a:t>dbf</a:t>
            </a:r>
            <a:r>
              <a:rPr lang="es-MX" dirty="0" smtClean="0"/>
              <a:t> a formato .</a:t>
            </a:r>
            <a:r>
              <a:rPr lang="es-MX" dirty="0" err="1" smtClean="0"/>
              <a:t>shp</a:t>
            </a:r>
            <a:endParaRPr lang="es-MX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r="37778" b="7744"/>
          <a:stretch/>
        </p:blipFill>
        <p:spPr>
          <a:xfrm>
            <a:off x="147410" y="151094"/>
            <a:ext cx="8095836" cy="674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50253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35230" t="26857" r="2232" b="3397"/>
          <a:stretch/>
        </p:blipFill>
        <p:spPr>
          <a:xfrm>
            <a:off x="256912" y="430695"/>
            <a:ext cx="7212194" cy="4522305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8399621" y="983687"/>
            <a:ext cx="356110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 smtClean="0"/>
              <a:t>14. Seleccionar sistema de coordenadas de la capa origen (primera opción) o sistema del cuadro de trabajo en su proyecto (segunda opción).</a:t>
            </a:r>
          </a:p>
          <a:p>
            <a:r>
              <a:rPr lang="es-MX" dirty="0" smtClean="0"/>
              <a:t>15. Guardar el documento de salida (Output) en la carpeta correspondiente.</a:t>
            </a:r>
          </a:p>
          <a:p>
            <a:r>
              <a:rPr lang="es-MX" dirty="0" smtClean="0"/>
              <a:t>16. </a:t>
            </a:r>
            <a:r>
              <a:rPr lang="es-MX" dirty="0" err="1" smtClean="0"/>
              <a:t>Save</a:t>
            </a:r>
            <a:r>
              <a:rPr lang="es-MX" dirty="0" smtClean="0"/>
              <a:t> de tipo </a:t>
            </a:r>
            <a:r>
              <a:rPr lang="es-MX" dirty="0" err="1" smtClean="0"/>
              <a:t>Shapefile</a:t>
            </a:r>
            <a:endParaRPr lang="es-MX" dirty="0" smtClean="0"/>
          </a:p>
          <a:p>
            <a:r>
              <a:rPr lang="es-MX" dirty="0" smtClean="0"/>
              <a:t>17. Seleccione agregar al mapa actual, SI O NO?.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34620" t="40263" r="34213" b="38723"/>
          <a:stretch/>
        </p:blipFill>
        <p:spPr>
          <a:xfrm>
            <a:off x="7686260" y="4586037"/>
            <a:ext cx="4055166" cy="153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2212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74643" y="1059022"/>
            <a:ext cx="74562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/>
              <a:t>18. Si la opción fue SI, su </a:t>
            </a:r>
            <a:r>
              <a:rPr lang="es-MX" dirty="0" err="1"/>
              <a:t>shapefile</a:t>
            </a:r>
            <a:r>
              <a:rPr lang="es-MX" dirty="0"/>
              <a:t> se ubicará arriba en su Tabla de </a:t>
            </a:r>
            <a:r>
              <a:rPr lang="es-MX" dirty="0" smtClean="0"/>
              <a:t>Contenidos;  ya </a:t>
            </a:r>
            <a:r>
              <a:rPr lang="es-MX" dirty="0"/>
              <a:t>es un </a:t>
            </a:r>
            <a:r>
              <a:rPr lang="es-MX" dirty="0" err="1"/>
              <a:t>shapefile</a:t>
            </a:r>
            <a:r>
              <a:rPr lang="es-MX" dirty="0"/>
              <a:t> que puede modificar dentro de su proyecto.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r="79028" b="6838"/>
          <a:stretch/>
        </p:blipFill>
        <p:spPr>
          <a:xfrm>
            <a:off x="8330873" y="21535"/>
            <a:ext cx="2728705" cy="681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0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2. DESCARGAR CURVAS DE NIVEL</a:t>
            </a:r>
            <a:endParaRPr lang="es-MX" b="1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MX" b="1" dirty="0" smtClean="0"/>
              <a:t>Desde Global </a:t>
            </a:r>
            <a:r>
              <a:rPr lang="es-MX" b="1" dirty="0" err="1" smtClean="0"/>
              <a:t>Mapper</a:t>
            </a:r>
            <a:r>
              <a:rPr lang="es-MX" b="1" dirty="0" smtClean="0"/>
              <a:t> para su despliegue en </a:t>
            </a:r>
            <a:r>
              <a:rPr lang="es-MX" b="1" dirty="0" err="1" smtClean="0"/>
              <a:t>ArcGIS</a:t>
            </a:r>
            <a:r>
              <a:rPr lang="es-MX" b="1" dirty="0" smtClean="0"/>
              <a:t> o cualquier otro programa que Usted utilice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78142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61" y="210292"/>
            <a:ext cx="11396869" cy="6407611"/>
          </a:xfrm>
          <a:prstGeom prst="rect">
            <a:avLst/>
          </a:prstGeom>
        </p:spPr>
      </p:pic>
      <p:cxnSp>
        <p:nvCxnSpPr>
          <p:cNvPr id="6" name="Conector recto de flecha 5"/>
          <p:cNvCxnSpPr/>
          <p:nvPr/>
        </p:nvCxnSpPr>
        <p:spPr>
          <a:xfrm flipH="1">
            <a:off x="7924800" y="2078001"/>
            <a:ext cx="1550504" cy="649356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/>
          <p:cNvSpPr txBox="1"/>
          <p:nvPr/>
        </p:nvSpPr>
        <p:spPr>
          <a:xfrm>
            <a:off x="9435549" y="1829858"/>
            <a:ext cx="2398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1 Abrir tu propio polígono del área que necesitas interpolar las curvas</a:t>
            </a:r>
            <a:endParaRPr lang="es-MX" dirty="0"/>
          </a:p>
        </p:txBody>
      </p:sp>
      <p:sp>
        <p:nvSpPr>
          <p:cNvPr id="8" name="CuadroTexto 7"/>
          <p:cNvSpPr txBox="1"/>
          <p:nvPr/>
        </p:nvSpPr>
        <p:spPr>
          <a:xfrm>
            <a:off x="795130" y="2774772"/>
            <a:ext cx="33329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Éstas son todas las opciones con las que puedes descargar datos; desde un archivo o usando el explorador de la ventana de visualización del programa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9506551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89" y="158991"/>
            <a:ext cx="11542645" cy="6489569"/>
          </a:xfrm>
          <a:prstGeom prst="rect">
            <a:avLst/>
          </a:prstGeom>
        </p:spPr>
      </p:pic>
      <p:cxnSp>
        <p:nvCxnSpPr>
          <p:cNvPr id="3" name="Conector recto de flecha 2"/>
          <p:cNvCxnSpPr/>
          <p:nvPr/>
        </p:nvCxnSpPr>
        <p:spPr>
          <a:xfrm flipH="1">
            <a:off x="7977809" y="3823253"/>
            <a:ext cx="1550504" cy="649356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uadroTexto 3"/>
          <p:cNvSpPr txBox="1"/>
          <p:nvPr/>
        </p:nvSpPr>
        <p:spPr>
          <a:xfrm>
            <a:off x="9462052" y="3114261"/>
            <a:ext cx="2398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 Abrir tu propio polígono del área que necesitas interpolar las curvas</a:t>
            </a:r>
            <a:endParaRPr lang="es-MX" dirty="0"/>
          </a:p>
        </p:txBody>
      </p:sp>
      <p:sp>
        <p:nvSpPr>
          <p:cNvPr id="5" name="CuadroTexto 4"/>
          <p:cNvSpPr txBox="1"/>
          <p:nvPr/>
        </p:nvSpPr>
        <p:spPr>
          <a:xfrm>
            <a:off x="9395791" y="2032912"/>
            <a:ext cx="2398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Si es con un archivo que delimita tu área de trabajo: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68906368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31532" y="315306"/>
            <a:ext cx="11987049" cy="6274677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 flipV="1">
              <a:off x="6241775" y="1683027"/>
              <a:ext cx="901147" cy="993912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7142922" y="2179983"/>
              <a:ext cx="23986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4 Descargar los datos necesitados de la plataforma</a:t>
              </a:r>
              <a:endParaRPr lang="es-MX" dirty="0"/>
            </a:p>
          </p:txBody>
        </p:sp>
        <p:cxnSp>
          <p:nvCxnSpPr>
            <p:cNvPr id="7" name="Conector recto de flecha 6"/>
            <p:cNvCxnSpPr/>
            <p:nvPr/>
          </p:nvCxnSpPr>
          <p:spPr>
            <a:xfrm flipH="1" flipV="1">
              <a:off x="10807151" y="3807840"/>
              <a:ext cx="602971" cy="1073929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uadroTexto 7"/>
            <p:cNvSpPr txBox="1"/>
            <p:nvPr/>
          </p:nvSpPr>
          <p:spPr>
            <a:xfrm>
              <a:off x="9932505" y="4881769"/>
              <a:ext cx="23986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3 Polígono abierto del área de estudio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8883776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57655" y="110357"/>
            <a:ext cx="11878237" cy="6684579"/>
            <a:chOff x="-409575" y="-228600"/>
            <a:chExt cx="13015706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 flipV="1">
              <a:off x="7593498" y="1457740"/>
              <a:ext cx="2429081" cy="216809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9674086" y="3625838"/>
              <a:ext cx="23986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5 Seleccionar el tipo de capa que ocupas</a:t>
              </a:r>
              <a:endParaRPr lang="es-MX" dirty="0"/>
            </a:p>
          </p:txBody>
        </p:sp>
        <p:cxnSp>
          <p:nvCxnSpPr>
            <p:cNvPr id="6" name="Conector recto de flecha 5"/>
            <p:cNvCxnSpPr/>
            <p:nvPr/>
          </p:nvCxnSpPr>
          <p:spPr>
            <a:xfrm flipH="1" flipV="1">
              <a:off x="9422296" y="811409"/>
              <a:ext cx="1570383" cy="84713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uadroTexto 6"/>
            <p:cNvSpPr txBox="1"/>
            <p:nvPr/>
          </p:nvSpPr>
          <p:spPr>
            <a:xfrm>
              <a:off x="10207488" y="1778442"/>
              <a:ext cx="23986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6 Conectar a la plataforma para descargar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059135289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47233" t="1281"/>
          <a:stretch/>
        </p:blipFill>
        <p:spPr>
          <a:xfrm>
            <a:off x="5785945" y="236482"/>
            <a:ext cx="6164317" cy="6483933"/>
          </a:xfrm>
          <a:prstGeom prst="rect">
            <a:avLst/>
          </a:prstGeom>
        </p:spPr>
      </p:pic>
      <p:cxnSp>
        <p:nvCxnSpPr>
          <p:cNvPr id="5" name="Conector recto de flecha 4"/>
          <p:cNvCxnSpPr/>
          <p:nvPr/>
        </p:nvCxnSpPr>
        <p:spPr>
          <a:xfrm flipV="1">
            <a:off x="4167810" y="3816626"/>
            <a:ext cx="4075042" cy="1501493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888662" y="4856454"/>
            <a:ext cx="2398643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dirty="0" smtClean="0"/>
              <a:t>Usted visualizará el Modelo digital del terreno cargado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099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204951" y="220716"/>
            <a:ext cx="11713779" cy="6448097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V="1">
              <a:off x="2623930" y="506069"/>
              <a:ext cx="1823416" cy="1574522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1289394" y="2179155"/>
              <a:ext cx="2521337" cy="27075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/>
                <a:t>7</a:t>
              </a:r>
              <a:r>
                <a:rPr lang="es-MX" dirty="0" smtClean="0"/>
                <a:t> Seleccionar editor y dar </a:t>
              </a:r>
              <a:r>
                <a:rPr lang="es-MX" dirty="0" err="1" smtClean="0"/>
                <a:t>click</a:t>
              </a:r>
              <a:r>
                <a:rPr lang="es-MX" dirty="0" smtClean="0"/>
                <a:t> en el centro del polígono, para seleccionar únicamente esa parte del modelo global digital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82874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1. Manejo de tablas</a:t>
            </a:r>
            <a:endParaRPr lang="es-MX" b="1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MX" b="1" dirty="0" smtClean="0"/>
              <a:t>Para su despliegue en </a:t>
            </a:r>
            <a:r>
              <a:rPr lang="es-MX" b="1" dirty="0" err="1" smtClean="0"/>
              <a:t>ArcGIS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6734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10359" y="63720"/>
            <a:ext cx="11871434" cy="6674423"/>
            <a:chOff x="110359" y="63720"/>
            <a:chExt cx="11871434" cy="6674423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359" y="63720"/>
              <a:ext cx="11871434" cy="6674423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V="1">
              <a:off x="4028661" y="1173051"/>
              <a:ext cx="106017" cy="2857176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2373382" y="3904099"/>
              <a:ext cx="3712108" cy="20313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endParaRPr lang="es-MX" dirty="0" smtClean="0"/>
            </a:p>
            <a:p>
              <a:r>
                <a:rPr lang="es-MX" dirty="0" smtClean="0"/>
                <a:t>8 </a:t>
              </a:r>
              <a:r>
                <a:rPr lang="es-MX" dirty="0" err="1" smtClean="0"/>
                <a:t>Click</a:t>
              </a:r>
              <a:r>
                <a:rPr lang="es-MX" dirty="0" smtClean="0"/>
                <a:t> en </a:t>
              </a:r>
              <a:r>
                <a:rPr lang="es-MX" dirty="0" err="1" smtClean="0"/>
                <a:t>Analysis</a:t>
              </a:r>
              <a:r>
                <a:rPr lang="es-MX" dirty="0" smtClean="0"/>
                <a:t> del menú principal</a:t>
              </a:r>
            </a:p>
            <a:p>
              <a:r>
                <a:rPr lang="es-MX" dirty="0" smtClean="0"/>
                <a:t>9 Generar contornos (crear curvas de nivel interpoladas), únicamente esa parte del modelo global digital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65103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26124" y="173421"/>
            <a:ext cx="11855670" cy="6495394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V="1">
              <a:off x="2703444" y="1391478"/>
              <a:ext cx="1046921" cy="182350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-271158" y="3214986"/>
              <a:ext cx="3717967" cy="16637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10 Seleccionar el intervalo entre curvas de nivel interpoladas, únicamente de esa parte del modelo global digital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29495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57655" y="90310"/>
            <a:ext cx="11761076" cy="6612377"/>
            <a:chOff x="157655" y="90310"/>
            <a:chExt cx="11761076" cy="6612377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7655" y="90310"/>
              <a:ext cx="11761076" cy="6612377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>
              <a:off x="2451653" y="4142638"/>
              <a:ext cx="1192695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796374" y="4142638"/>
              <a:ext cx="2398643" cy="120032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11 Seleccionar el área dentro del polígono con las curvas generadas</a:t>
              </a:r>
              <a:endParaRPr lang="es-MX" dirty="0"/>
            </a:p>
          </p:txBody>
        </p:sp>
        <p:cxnSp>
          <p:nvCxnSpPr>
            <p:cNvPr id="6" name="Conector recto de flecha 5"/>
            <p:cNvCxnSpPr/>
            <p:nvPr/>
          </p:nvCxnSpPr>
          <p:spPr>
            <a:xfrm flipH="1">
              <a:off x="6038193" y="5223086"/>
              <a:ext cx="463826" cy="767761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uadroTexto 6"/>
            <p:cNvSpPr txBox="1"/>
            <p:nvPr/>
          </p:nvSpPr>
          <p:spPr>
            <a:xfrm>
              <a:off x="6096000" y="5038420"/>
              <a:ext cx="2398643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12 </a:t>
              </a:r>
              <a:r>
                <a:rPr lang="es-MX" dirty="0" err="1" smtClean="0"/>
                <a:t>Click</a:t>
              </a:r>
              <a:r>
                <a:rPr lang="es-MX" dirty="0" smtClean="0"/>
                <a:t> OK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14020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10" y="178949"/>
            <a:ext cx="11666484" cy="655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1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/>
          <p:cNvGrpSpPr/>
          <p:nvPr/>
        </p:nvGrpSpPr>
        <p:grpSpPr>
          <a:xfrm>
            <a:off x="362607" y="205540"/>
            <a:ext cx="11571890" cy="6506012"/>
            <a:chOff x="362607" y="205540"/>
            <a:chExt cx="11571890" cy="6506012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607" y="205540"/>
              <a:ext cx="11571890" cy="6506012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 flipV="1">
              <a:off x="4887310" y="5218386"/>
              <a:ext cx="1334815" cy="82484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6096001" y="5038420"/>
              <a:ext cx="1818290" cy="6463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13 Curvas interpoladas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5144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38603" y="47294"/>
            <a:ext cx="11911659" cy="6697038"/>
            <a:chOff x="38603" y="47294"/>
            <a:chExt cx="11911659" cy="6697038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603" y="47294"/>
              <a:ext cx="11911659" cy="6697038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>
              <a:off x="8719931" y="2535115"/>
              <a:ext cx="954156" cy="2083039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9197009" y="2291906"/>
              <a:ext cx="1696964" cy="6463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14 Exportar vectores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416563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41889" y="81448"/>
            <a:ext cx="11745311" cy="6603513"/>
            <a:chOff x="141889" y="81448"/>
            <a:chExt cx="11745311" cy="6603513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89" y="81448"/>
              <a:ext cx="11745311" cy="6603513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>
              <a:off x="7686261" y="2661239"/>
              <a:ext cx="1802295" cy="767761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9197008" y="2291906"/>
              <a:ext cx="2390647" cy="6463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15 En formato  </a:t>
              </a:r>
              <a:r>
                <a:rPr lang="es-MX" dirty="0" err="1" smtClean="0"/>
                <a:t>shape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05231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73421" y="220716"/>
            <a:ext cx="11839903" cy="6448097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V="1">
              <a:off x="1046922" y="2067339"/>
              <a:ext cx="3392556" cy="1097483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231454" y="2795489"/>
              <a:ext cx="2922562" cy="32472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16 Exportar las líneas (curvas) y guardarlas con el nombre correspondiente en su carpeta, en formato  .</a:t>
              </a:r>
              <a:r>
                <a:rPr lang="es-MX" dirty="0" err="1" smtClean="0"/>
                <a:t>shp</a:t>
              </a:r>
              <a:endParaRPr lang="es-MX" dirty="0" smtClean="0"/>
            </a:p>
            <a:p>
              <a:endParaRPr lang="es-MX" dirty="0" smtClean="0"/>
            </a:p>
            <a:p>
              <a:endParaRPr lang="es-MX" dirty="0"/>
            </a:p>
            <a:p>
              <a:endParaRPr lang="es-MX" dirty="0"/>
            </a:p>
            <a:p>
              <a:r>
                <a:rPr lang="es-MX" dirty="0" smtClean="0"/>
                <a:t>17 </a:t>
              </a:r>
              <a:r>
                <a:rPr lang="es-MX" dirty="0" err="1" smtClean="0"/>
                <a:t>Click</a:t>
              </a:r>
              <a:r>
                <a:rPr lang="es-MX" dirty="0" smtClean="0"/>
                <a:t> en Guardar</a:t>
              </a:r>
              <a:endParaRPr lang="es-MX" dirty="0"/>
            </a:p>
          </p:txBody>
        </p:sp>
        <p:cxnSp>
          <p:nvCxnSpPr>
            <p:cNvPr id="6" name="Conector recto de flecha 5"/>
            <p:cNvCxnSpPr/>
            <p:nvPr/>
          </p:nvCxnSpPr>
          <p:spPr>
            <a:xfrm>
              <a:off x="3020794" y="5816725"/>
              <a:ext cx="6797824" cy="33243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174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41889" y="204952"/>
            <a:ext cx="11871435" cy="6448096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>
              <a:off x="1046922" y="3164823"/>
              <a:ext cx="4346713" cy="2785403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755373" y="2795490"/>
              <a:ext cx="2446381" cy="13617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18 </a:t>
              </a:r>
              <a:r>
                <a:rPr lang="es-MX" dirty="0" err="1" smtClean="0"/>
                <a:t>Click</a:t>
              </a:r>
              <a:r>
                <a:rPr lang="es-MX" dirty="0" smtClean="0"/>
                <a:t> en OK y dejar que procese los datos la computadora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65969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95" y="141890"/>
            <a:ext cx="11685102" cy="656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34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73493" y="685800"/>
            <a:ext cx="10018713" cy="820271"/>
          </a:xfrm>
        </p:spPr>
        <p:txBody>
          <a:bodyPr>
            <a:normAutofit/>
          </a:bodyPr>
          <a:lstStyle/>
          <a:p>
            <a:pPr marL="457200" indent="-457200" algn="ctr">
              <a:buFont typeface="+mj-lt"/>
              <a:buAutoNum type="arabicPeriod"/>
            </a:pPr>
            <a:r>
              <a:rPr lang="es-MX" sz="2800" dirty="0" smtClean="0"/>
              <a:t>MANEJO DE TABLAS O </a:t>
            </a:r>
            <a:r>
              <a:rPr lang="es-MX" sz="2800" dirty="0" err="1" smtClean="0"/>
              <a:t>Display</a:t>
            </a:r>
            <a:r>
              <a:rPr lang="es-MX" sz="2800" dirty="0" smtClean="0"/>
              <a:t> </a:t>
            </a:r>
            <a:r>
              <a:rPr lang="es-MX" sz="2800" dirty="0"/>
              <a:t>XY Data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98681" y="1373551"/>
            <a:ext cx="118474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400" dirty="0" smtClean="0">
                <a:latin typeface="Lucida Grande"/>
              </a:rPr>
              <a:t>Agregar </a:t>
            </a:r>
            <a:r>
              <a:rPr lang="es-MX" sz="2400" dirty="0">
                <a:latin typeface="Lucida Grande"/>
              </a:rPr>
              <a:t>datos tabulares al mapa que contengan ubicaciones geográficas en forma de coordenadas </a:t>
            </a:r>
            <a:r>
              <a:rPr lang="es-MX" sz="2400" dirty="0" err="1">
                <a:latin typeface="Lucida Grande"/>
              </a:rPr>
              <a:t>x,y</a:t>
            </a:r>
            <a:r>
              <a:rPr lang="es-MX" sz="2400" dirty="0">
                <a:latin typeface="Lucida Grande"/>
              </a:rPr>
              <a:t>. Si la tabla también contiene coordenadas Z, como por ejemplo valores de elevación, puede agregar datos tabulares como contenido 3D al globo o escena.</a:t>
            </a:r>
          </a:p>
        </p:txBody>
      </p:sp>
      <p:sp>
        <p:nvSpPr>
          <p:cNvPr id="5" name="Rectángulo 4"/>
          <p:cNvSpPr/>
          <p:nvPr/>
        </p:nvSpPr>
        <p:spPr>
          <a:xfrm>
            <a:off x="225288" y="3028915"/>
            <a:ext cx="118474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400" dirty="0" smtClean="0">
                <a:latin typeface="Lucida Grande"/>
              </a:rPr>
              <a:t>La </a:t>
            </a:r>
            <a:r>
              <a:rPr lang="es-MX" sz="2400" dirty="0">
                <a:latin typeface="Lucida Grande"/>
              </a:rPr>
              <a:t>tabla debe contener </a:t>
            </a:r>
            <a:r>
              <a:rPr lang="es-MX" sz="2400" b="1" dirty="0">
                <a:latin typeface="Lucida Grande"/>
              </a:rPr>
              <a:t>dos campos, uno para la coordenada </a:t>
            </a:r>
            <a:r>
              <a:rPr lang="es-MX" sz="2400" b="1" dirty="0" smtClean="0">
                <a:latin typeface="Lucida Grande"/>
              </a:rPr>
              <a:t>X </a:t>
            </a:r>
            <a:r>
              <a:rPr lang="es-MX" sz="2400" b="1" dirty="0">
                <a:latin typeface="Lucida Grande"/>
              </a:rPr>
              <a:t>y otro para la coordenada </a:t>
            </a:r>
            <a:r>
              <a:rPr lang="es-MX" sz="2400" b="1" dirty="0" smtClean="0">
                <a:latin typeface="Lucida Grande"/>
              </a:rPr>
              <a:t>Y</a:t>
            </a:r>
            <a:r>
              <a:rPr lang="es-MX" sz="2400" dirty="0" smtClean="0">
                <a:latin typeface="Lucida Grande"/>
              </a:rPr>
              <a:t>. </a:t>
            </a:r>
            <a:r>
              <a:rPr lang="es-MX" sz="2400" dirty="0">
                <a:latin typeface="Lucida Grande"/>
              </a:rPr>
              <a:t>Los valores de los campos pueden representar cualquier sistema de coordenadas y unidades, como por ejemplo, latitud y longitud o metros. </a:t>
            </a:r>
            <a:r>
              <a:rPr lang="es-MX" sz="2400" b="1" dirty="0">
                <a:latin typeface="Lucida Grande"/>
              </a:rPr>
              <a:t>El campo de coordenadas z que habilite la geometría 3D es opcional</a:t>
            </a:r>
            <a:r>
              <a:rPr lang="es-MX" sz="2400" b="1" dirty="0" smtClean="0">
                <a:latin typeface="Lucida Grande"/>
              </a:rPr>
              <a:t>.</a:t>
            </a:r>
          </a:p>
          <a:p>
            <a:pPr algn="just"/>
            <a:r>
              <a:rPr lang="es-MX" sz="2400" dirty="0">
                <a:latin typeface="Lucida Grande"/>
              </a:rPr>
              <a:t>Los campos deben ser </a:t>
            </a:r>
            <a:r>
              <a:rPr lang="es-MX" sz="2400" b="1" dirty="0" smtClean="0">
                <a:latin typeface="Lucida Grande"/>
              </a:rPr>
              <a:t>numéricos (tipo de columna en Excel)</a:t>
            </a:r>
            <a:r>
              <a:rPr lang="es-MX" sz="2400" dirty="0" smtClean="0">
                <a:latin typeface="Lucida Grande"/>
              </a:rPr>
              <a:t>. </a:t>
            </a:r>
            <a:r>
              <a:rPr lang="es-MX" sz="2400" dirty="0">
                <a:latin typeface="Lucida Grande"/>
              </a:rPr>
              <a:t>Si los campos no son numéricos, como cuando el valor de la coordenada se almacena en forma de grados, minutos y segundos (por ejemplo, -120 13 58), las coordenadas se convertirán y se mostrarán como grados decimales.</a:t>
            </a:r>
          </a:p>
        </p:txBody>
      </p:sp>
      <p:sp>
        <p:nvSpPr>
          <p:cNvPr id="7" name="Rectángulo 6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6750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189185" y="220717"/>
            <a:ext cx="11776843" cy="6448098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 flipV="1">
              <a:off x="6706840" y="1736035"/>
              <a:ext cx="2039595" cy="554144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8454886" y="1920846"/>
              <a:ext cx="3624152" cy="32472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19 Revisar en su carpeta si están todos los formatos que componen el </a:t>
              </a:r>
              <a:r>
                <a:rPr lang="es-MX" dirty="0" err="1" smtClean="0"/>
                <a:t>Shape</a:t>
              </a:r>
              <a:r>
                <a:rPr lang="es-MX" dirty="0" smtClean="0"/>
                <a:t> de las curvas que interpolaste</a:t>
              </a:r>
            </a:p>
            <a:p>
              <a:endParaRPr lang="es-MX" dirty="0"/>
            </a:p>
            <a:p>
              <a:r>
                <a:rPr lang="es-MX" dirty="0" smtClean="0"/>
                <a:t>20 Agregar las curvas a cualquier SIG y convertirlas nuevamente a </a:t>
              </a:r>
              <a:r>
                <a:rPr lang="es-MX" dirty="0" err="1" smtClean="0"/>
                <a:t>Shape</a:t>
              </a:r>
              <a:r>
                <a:rPr lang="es-MX" dirty="0" smtClean="0"/>
                <a:t> para </a:t>
              </a:r>
              <a:r>
                <a:rPr lang="es-MX" smtClean="0"/>
                <a:t>poder manipularlas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666828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3. DESCARGAR IMÁGENES DE SATÉLITE</a:t>
            </a:r>
            <a:endParaRPr lang="es-MX" b="1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s-MX" b="1" dirty="0" smtClean="0"/>
              <a:t>Desde Global </a:t>
            </a:r>
            <a:r>
              <a:rPr lang="es-MX" b="1" dirty="0" err="1" smtClean="0"/>
              <a:t>Mapper</a:t>
            </a:r>
            <a:r>
              <a:rPr lang="es-MX" b="1" dirty="0" smtClean="0"/>
              <a:t> para su despliegue en </a:t>
            </a:r>
            <a:r>
              <a:rPr lang="es-MX" b="1" dirty="0" err="1" smtClean="0"/>
              <a:t>ArcGIS</a:t>
            </a:r>
            <a:r>
              <a:rPr lang="es-MX" b="1" dirty="0" smtClean="0"/>
              <a:t> o cualquier otro programa que Usted utilice</a:t>
            </a:r>
          </a:p>
          <a:p>
            <a:r>
              <a:rPr lang="es-MX" b="1" dirty="0" smtClean="0"/>
              <a:t>Pueden ser de baja, media o alta resolución, según su preferencia y capacidad de su computadora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19924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61" y="210292"/>
            <a:ext cx="11396869" cy="6407611"/>
          </a:xfrm>
          <a:prstGeom prst="rect">
            <a:avLst/>
          </a:prstGeom>
        </p:spPr>
      </p:pic>
      <p:cxnSp>
        <p:nvCxnSpPr>
          <p:cNvPr id="6" name="Conector recto de flecha 5"/>
          <p:cNvCxnSpPr/>
          <p:nvPr/>
        </p:nvCxnSpPr>
        <p:spPr>
          <a:xfrm flipH="1">
            <a:off x="7924800" y="2078001"/>
            <a:ext cx="1550504" cy="649356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/>
          <p:cNvSpPr txBox="1"/>
          <p:nvPr/>
        </p:nvSpPr>
        <p:spPr>
          <a:xfrm>
            <a:off x="9435549" y="1829858"/>
            <a:ext cx="23986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1 Abrir tu propio polígono del área que necesitas descargar una imagen satelital</a:t>
            </a:r>
            <a:endParaRPr lang="es-MX" dirty="0"/>
          </a:p>
        </p:txBody>
      </p:sp>
      <p:sp>
        <p:nvSpPr>
          <p:cNvPr id="8" name="CuadroTexto 7"/>
          <p:cNvSpPr txBox="1"/>
          <p:nvPr/>
        </p:nvSpPr>
        <p:spPr>
          <a:xfrm>
            <a:off x="795130" y="2774772"/>
            <a:ext cx="333292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Éstas son todas las opciones con las que puedes descargar datos; desde un archivo o usando el explorador de la ventana de visualización del programa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722963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482" y="254799"/>
            <a:ext cx="11366939" cy="6390783"/>
          </a:xfrm>
          <a:prstGeom prst="rect">
            <a:avLst/>
          </a:prstGeom>
        </p:spPr>
      </p:pic>
      <p:cxnSp>
        <p:nvCxnSpPr>
          <p:cNvPr id="5" name="Conector recto de flecha 4"/>
          <p:cNvCxnSpPr/>
          <p:nvPr/>
        </p:nvCxnSpPr>
        <p:spPr>
          <a:xfrm flipH="1">
            <a:off x="7740869" y="3823253"/>
            <a:ext cx="1787444" cy="1048292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9462052" y="3114261"/>
            <a:ext cx="2398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2 Abrir tu propio polígono del área que necesitas interpolar las curvas</a:t>
            </a:r>
            <a:endParaRPr lang="es-MX" dirty="0"/>
          </a:p>
        </p:txBody>
      </p:sp>
      <p:sp>
        <p:nvSpPr>
          <p:cNvPr id="7" name="CuadroTexto 6"/>
          <p:cNvSpPr txBox="1"/>
          <p:nvPr/>
        </p:nvSpPr>
        <p:spPr>
          <a:xfrm>
            <a:off x="9395791" y="2032912"/>
            <a:ext cx="2398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Si es con un archivo que delimita tu área de trabajo: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6148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31532" y="315306"/>
            <a:ext cx="11987049" cy="6274677"/>
            <a:chOff x="-409575" y="-228600"/>
            <a:chExt cx="13011150" cy="7315200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409575" y="-228600"/>
              <a:ext cx="13011150" cy="731520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 flipV="1">
              <a:off x="6241775" y="1683027"/>
              <a:ext cx="901147" cy="993912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CuadroTexto 3"/>
            <p:cNvSpPr txBox="1"/>
            <p:nvPr/>
          </p:nvSpPr>
          <p:spPr>
            <a:xfrm>
              <a:off x="7142922" y="2179983"/>
              <a:ext cx="239864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4 Descargar los datos necesitados de la plataforma</a:t>
              </a:r>
              <a:endParaRPr lang="es-MX" dirty="0"/>
            </a:p>
          </p:txBody>
        </p:sp>
        <p:cxnSp>
          <p:nvCxnSpPr>
            <p:cNvPr id="7" name="Conector recto de flecha 6"/>
            <p:cNvCxnSpPr/>
            <p:nvPr/>
          </p:nvCxnSpPr>
          <p:spPr>
            <a:xfrm flipH="1" flipV="1">
              <a:off x="10807151" y="3807840"/>
              <a:ext cx="602971" cy="1073929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uadroTexto 7"/>
            <p:cNvSpPr txBox="1"/>
            <p:nvPr/>
          </p:nvSpPr>
          <p:spPr>
            <a:xfrm>
              <a:off x="9932505" y="4881769"/>
              <a:ext cx="23986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3 Polígono abierto del área de estudio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0993560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/>
          <p:cNvGrpSpPr/>
          <p:nvPr/>
        </p:nvGrpSpPr>
        <p:grpSpPr>
          <a:xfrm>
            <a:off x="362607" y="205540"/>
            <a:ext cx="11673285" cy="6488284"/>
            <a:chOff x="362607" y="205540"/>
            <a:chExt cx="11673285" cy="6488284"/>
          </a:xfrm>
        </p:grpSpPr>
        <p:pic>
          <p:nvPicPr>
            <p:cNvPr id="6" name="Imagen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2607" y="205540"/>
              <a:ext cx="11540359" cy="6488284"/>
            </a:xfrm>
            <a:prstGeom prst="rect">
              <a:avLst/>
            </a:prstGeom>
          </p:spPr>
        </p:pic>
        <p:cxnSp>
          <p:nvCxnSpPr>
            <p:cNvPr id="7" name="Conector recto de flecha 6"/>
            <p:cNvCxnSpPr/>
            <p:nvPr/>
          </p:nvCxnSpPr>
          <p:spPr>
            <a:xfrm flipH="1" flipV="1">
              <a:off x="7614745" y="2270234"/>
              <a:ext cx="2063378" cy="1362283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uadroTexto 7"/>
            <p:cNvSpPr txBox="1"/>
            <p:nvPr/>
          </p:nvSpPr>
          <p:spPr>
            <a:xfrm>
              <a:off x="9360084" y="3632516"/>
              <a:ext cx="2189021" cy="590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5 Seleccionar el tipo de capa que ocupas</a:t>
              </a:r>
              <a:endParaRPr lang="es-MX" dirty="0"/>
            </a:p>
          </p:txBody>
        </p:sp>
        <p:cxnSp>
          <p:nvCxnSpPr>
            <p:cNvPr id="9" name="Conector recto de flecha 8"/>
            <p:cNvCxnSpPr/>
            <p:nvPr/>
          </p:nvCxnSpPr>
          <p:spPr>
            <a:xfrm flipH="1" flipV="1">
              <a:off x="9191297" y="1161821"/>
              <a:ext cx="1372146" cy="672991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uadroTexto 9"/>
            <p:cNvSpPr txBox="1"/>
            <p:nvPr/>
          </p:nvSpPr>
          <p:spPr>
            <a:xfrm>
              <a:off x="9846871" y="1944378"/>
              <a:ext cx="2189021" cy="843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6 Conectar a la plataforma para descargar</a:t>
              </a:r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36183799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o 15"/>
          <p:cNvGrpSpPr/>
          <p:nvPr/>
        </p:nvGrpSpPr>
        <p:grpSpPr>
          <a:xfrm>
            <a:off x="126123" y="72584"/>
            <a:ext cx="11839905" cy="6656696"/>
            <a:chOff x="126123" y="72584"/>
            <a:chExt cx="11839905" cy="6656696"/>
          </a:xfrm>
        </p:grpSpPr>
        <p:pic>
          <p:nvPicPr>
            <p:cNvPr id="8" name="Imagen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123" y="72584"/>
              <a:ext cx="11839905" cy="6656696"/>
            </a:xfrm>
            <a:prstGeom prst="rect">
              <a:avLst/>
            </a:prstGeom>
          </p:spPr>
        </p:pic>
        <p:cxnSp>
          <p:nvCxnSpPr>
            <p:cNvPr id="9" name="Conector recto de flecha 8"/>
            <p:cNvCxnSpPr/>
            <p:nvPr/>
          </p:nvCxnSpPr>
          <p:spPr>
            <a:xfrm flipV="1">
              <a:off x="2333297" y="693680"/>
              <a:ext cx="2191407" cy="2049518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uadroTexto 9"/>
            <p:cNvSpPr txBox="1"/>
            <p:nvPr/>
          </p:nvSpPr>
          <p:spPr>
            <a:xfrm>
              <a:off x="308733" y="2701123"/>
              <a:ext cx="2189021" cy="258532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7 </a:t>
              </a:r>
              <a:r>
                <a:rPr lang="es-MX" dirty="0" err="1" smtClean="0"/>
                <a:t>Click</a:t>
              </a:r>
              <a:r>
                <a:rPr lang="es-MX" dirty="0" smtClean="0"/>
                <a:t> en Editor</a:t>
              </a:r>
            </a:p>
            <a:p>
              <a:r>
                <a:rPr lang="es-MX" dirty="0" smtClean="0"/>
                <a:t>8 </a:t>
              </a:r>
              <a:r>
                <a:rPr lang="es-MX" dirty="0" err="1" smtClean="0"/>
                <a:t>Click</a:t>
              </a:r>
              <a:r>
                <a:rPr lang="es-MX" dirty="0" smtClean="0"/>
                <a:t> en el centro del polígono del área de interés para seleccionar la parte que vas a descargar</a:t>
              </a:r>
            </a:p>
            <a:p>
              <a:endParaRPr lang="es-MX" dirty="0"/>
            </a:p>
          </p:txBody>
        </p:sp>
        <p:cxnSp>
          <p:nvCxnSpPr>
            <p:cNvPr id="13" name="Conector recto de flecha 12"/>
            <p:cNvCxnSpPr/>
            <p:nvPr/>
          </p:nvCxnSpPr>
          <p:spPr>
            <a:xfrm>
              <a:off x="2333297" y="4024162"/>
              <a:ext cx="3105806" cy="29559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929516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110359" y="63720"/>
            <a:ext cx="11871434" cy="6674423"/>
            <a:chOff x="110359" y="63720"/>
            <a:chExt cx="11871434" cy="6674423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359" y="63720"/>
              <a:ext cx="11871434" cy="6674423"/>
            </a:xfrm>
            <a:prstGeom prst="rect">
              <a:avLst/>
            </a:prstGeom>
          </p:spPr>
        </p:pic>
        <p:sp>
          <p:nvSpPr>
            <p:cNvPr id="3" name="CuadroTexto 2"/>
            <p:cNvSpPr txBox="1"/>
            <p:nvPr/>
          </p:nvSpPr>
          <p:spPr>
            <a:xfrm>
              <a:off x="8797159" y="2354282"/>
              <a:ext cx="2954953" cy="9233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9 File/</a:t>
              </a:r>
              <a:r>
                <a:rPr lang="es-MX" dirty="0" err="1" smtClean="0"/>
                <a:t>Export</a:t>
              </a:r>
              <a:r>
                <a:rPr lang="es-MX" dirty="0" smtClean="0"/>
                <a:t>/</a:t>
              </a:r>
              <a:r>
                <a:rPr lang="es-MX" dirty="0" err="1" smtClean="0"/>
                <a:t>Export</a:t>
              </a:r>
              <a:r>
                <a:rPr lang="es-MX" dirty="0" smtClean="0"/>
                <a:t> </a:t>
              </a:r>
              <a:r>
                <a:rPr lang="es-MX" dirty="0" err="1" smtClean="0"/>
                <a:t>Raster</a:t>
              </a:r>
              <a:r>
                <a:rPr lang="es-MX" dirty="0" smtClean="0"/>
                <a:t>/</a:t>
              </a:r>
              <a:r>
                <a:rPr lang="es-MX" dirty="0" err="1" smtClean="0"/>
                <a:t>image</a:t>
              </a:r>
              <a:r>
                <a:rPr lang="es-MX" dirty="0" smtClean="0"/>
                <a:t> </a:t>
              </a:r>
              <a:r>
                <a:rPr lang="es-MX" dirty="0" err="1" smtClean="0"/>
                <a:t>Format</a:t>
              </a:r>
              <a:endParaRPr lang="es-MX" dirty="0" smtClean="0"/>
            </a:p>
            <a:p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879364257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r="35056" b="12824"/>
          <a:stretch/>
        </p:blipFill>
        <p:spPr>
          <a:xfrm>
            <a:off x="157655" y="209391"/>
            <a:ext cx="7504058" cy="566326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35500" t="33513" r="35662" b="38254"/>
          <a:stretch/>
        </p:blipFill>
        <p:spPr>
          <a:xfrm>
            <a:off x="7882758" y="3807372"/>
            <a:ext cx="3752193" cy="2065283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8497614" y="1156102"/>
            <a:ext cx="2954953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dirty="0" smtClean="0"/>
              <a:t>10 Seleccionar el formato de salida</a:t>
            </a:r>
          </a:p>
          <a:p>
            <a:r>
              <a:rPr lang="es-MX" dirty="0" smtClean="0"/>
              <a:t>JPG (ligero y baja resolución)</a:t>
            </a:r>
          </a:p>
          <a:p>
            <a:r>
              <a:rPr lang="es-MX" dirty="0" err="1" smtClean="0"/>
              <a:t>GeoTIFF</a:t>
            </a:r>
            <a:r>
              <a:rPr lang="es-MX" dirty="0" smtClean="0"/>
              <a:t> (pesada y alta resolución)</a:t>
            </a:r>
          </a:p>
          <a:p>
            <a:r>
              <a:rPr lang="es-MX" dirty="0" smtClean="0"/>
              <a:t>11 </a:t>
            </a:r>
            <a:r>
              <a:rPr lang="es-MX" dirty="0" err="1" smtClean="0"/>
              <a:t>Click</a:t>
            </a:r>
            <a:r>
              <a:rPr lang="es-MX" dirty="0" smtClean="0"/>
              <a:t> OK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081055535"/>
      </p:ext>
    </p:extLst>
  </p:cSld>
  <p:clrMapOvr>
    <a:masterClrMapping/>
  </p:clrMapOvr>
  <p:transition spd="med">
    <p:pull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o 18"/>
          <p:cNvGrpSpPr/>
          <p:nvPr/>
        </p:nvGrpSpPr>
        <p:grpSpPr>
          <a:xfrm>
            <a:off x="165271" y="94593"/>
            <a:ext cx="11959748" cy="6683954"/>
            <a:chOff x="165271" y="94593"/>
            <a:chExt cx="11959748" cy="6683954"/>
          </a:xfrm>
        </p:grpSpPr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5271" y="94593"/>
              <a:ext cx="11888386" cy="6683954"/>
            </a:xfrm>
            <a:prstGeom prst="rect">
              <a:avLst/>
            </a:prstGeom>
          </p:spPr>
        </p:pic>
        <p:grpSp>
          <p:nvGrpSpPr>
            <p:cNvPr id="13" name="Grupo 12"/>
            <p:cNvGrpSpPr/>
            <p:nvPr/>
          </p:nvGrpSpPr>
          <p:grpSpPr>
            <a:xfrm>
              <a:off x="788273" y="1213945"/>
              <a:ext cx="8544913" cy="5046198"/>
              <a:chOff x="788273" y="1213945"/>
              <a:chExt cx="8544913" cy="5046198"/>
            </a:xfrm>
          </p:grpSpPr>
          <p:sp>
            <p:nvSpPr>
              <p:cNvPr id="5" name="CuadroTexto 4"/>
              <p:cNvSpPr txBox="1"/>
              <p:nvPr/>
            </p:nvSpPr>
            <p:spPr>
              <a:xfrm>
                <a:off x="788273" y="3180706"/>
                <a:ext cx="1954926" cy="175432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MX" dirty="0" smtClean="0"/>
                  <a:t>12 Escribir el tamaño del píxel de salida o tamaño de celda de su imagen</a:t>
                </a:r>
                <a:endParaRPr lang="es-MX" dirty="0"/>
              </a:p>
            </p:txBody>
          </p:sp>
          <p:cxnSp>
            <p:nvCxnSpPr>
              <p:cNvPr id="6" name="Conector recto de flecha 5"/>
              <p:cNvCxnSpPr/>
              <p:nvPr/>
            </p:nvCxnSpPr>
            <p:spPr>
              <a:xfrm flipV="1">
                <a:off x="2743199" y="1213945"/>
                <a:ext cx="2175642" cy="2262351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CuadroTexto 7"/>
              <p:cNvSpPr txBox="1"/>
              <p:nvPr/>
            </p:nvSpPr>
            <p:spPr>
              <a:xfrm>
                <a:off x="6913175" y="4057869"/>
                <a:ext cx="1954926" cy="1754326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MX" dirty="0" smtClean="0"/>
                  <a:t>13 Delimitar la descarga a sólo la porción contenida en su polígono</a:t>
                </a:r>
              </a:p>
              <a:p>
                <a:r>
                  <a:rPr lang="es-MX" dirty="0" smtClean="0"/>
                  <a:t>14 </a:t>
                </a:r>
                <a:r>
                  <a:rPr lang="es-MX" dirty="0" err="1" smtClean="0"/>
                  <a:t>Click</a:t>
                </a:r>
                <a:r>
                  <a:rPr lang="es-MX" dirty="0" smtClean="0"/>
                  <a:t> OK</a:t>
                </a:r>
                <a:endParaRPr lang="es-MX" dirty="0"/>
              </a:p>
            </p:txBody>
          </p:sp>
          <p:cxnSp>
            <p:nvCxnSpPr>
              <p:cNvPr id="11" name="Conector recto de flecha 10"/>
              <p:cNvCxnSpPr/>
              <p:nvPr/>
            </p:nvCxnSpPr>
            <p:spPr>
              <a:xfrm>
                <a:off x="8332148" y="5635490"/>
                <a:ext cx="1001038" cy="624653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ector recto de flecha 8"/>
              <p:cNvCxnSpPr/>
              <p:nvPr/>
            </p:nvCxnSpPr>
            <p:spPr>
              <a:xfrm>
                <a:off x="8607707" y="4213347"/>
                <a:ext cx="725479" cy="185232"/>
              </a:xfrm>
              <a:prstGeom prst="straightConnector1">
                <a:avLst/>
              </a:prstGeom>
              <a:ln w="444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" name="Imagen 15"/>
            <p:cNvPicPr>
              <a:picLocks noChangeAspect="1"/>
            </p:cNvPicPr>
            <p:nvPr/>
          </p:nvPicPr>
          <p:blipFill rotWithShape="1">
            <a:blip r:embed="rId3"/>
            <a:srcRect l="36833" t="2694" r="38206" b="7220"/>
            <a:stretch/>
          </p:blipFill>
          <p:spPr>
            <a:xfrm>
              <a:off x="9333186" y="907488"/>
              <a:ext cx="2791833" cy="56649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0425552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583096" y="371061"/>
            <a:ext cx="101511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/>
              <a:t>Pasos para agregar datos </a:t>
            </a:r>
            <a:r>
              <a:rPr lang="es-MX" sz="2400" b="1" dirty="0" err="1" smtClean="0"/>
              <a:t>x,y</a:t>
            </a:r>
            <a:r>
              <a:rPr lang="es-MX" sz="2400" b="1" dirty="0" smtClean="0"/>
              <a:t> como una capa en </a:t>
            </a:r>
            <a:r>
              <a:rPr lang="es-MX" sz="2400" b="1" dirty="0" err="1" smtClean="0"/>
              <a:t>ArcGIS</a:t>
            </a:r>
            <a:endParaRPr lang="es-MX" sz="2400" b="1" dirty="0"/>
          </a:p>
        </p:txBody>
      </p:sp>
      <p:sp>
        <p:nvSpPr>
          <p:cNvPr id="6" name="Rectángulo 5"/>
          <p:cNvSpPr/>
          <p:nvPr/>
        </p:nvSpPr>
        <p:spPr>
          <a:xfrm>
            <a:off x="3955773" y="2416861"/>
            <a:ext cx="79910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 smtClean="0">
                <a:latin typeface="Lucida Grande"/>
              </a:rPr>
              <a:t>2. Seleccione </a:t>
            </a:r>
            <a:r>
              <a:rPr lang="es-MX" sz="2400" b="1" dirty="0">
                <a:latin typeface="Lucida Grande"/>
              </a:rPr>
              <a:t>la tabla que contiene los datos de coordenadas </a:t>
            </a:r>
            <a:r>
              <a:rPr lang="es-MX" sz="2400" b="1" dirty="0" smtClean="0">
                <a:latin typeface="Lucida Grande"/>
              </a:rPr>
              <a:t>X, Y.</a:t>
            </a:r>
          </a:p>
          <a:p>
            <a:r>
              <a:rPr lang="es-MX" sz="2400" b="1" dirty="0" smtClean="0">
                <a:latin typeface="Lucida Grande"/>
              </a:rPr>
              <a:t>3. Identifique </a:t>
            </a:r>
            <a:r>
              <a:rPr lang="es-MX" sz="2400" b="1" dirty="0">
                <a:latin typeface="Lucida Grande"/>
              </a:rPr>
              <a:t>las columnas que contienen las coordenadas x e y (y opcionalmente, la coordenada z</a:t>
            </a:r>
            <a:r>
              <a:rPr lang="es-MX" sz="2400" b="1" dirty="0" smtClean="0">
                <a:latin typeface="Lucida Grande"/>
              </a:rPr>
              <a:t>).</a:t>
            </a:r>
          </a:p>
          <a:p>
            <a:r>
              <a:rPr lang="es-MX" sz="2400" b="1" dirty="0" smtClean="0">
                <a:latin typeface="Lucida Grande"/>
              </a:rPr>
              <a:t>4. Especifique </a:t>
            </a:r>
            <a:r>
              <a:rPr lang="es-MX" sz="2400" b="1" dirty="0">
                <a:latin typeface="Lucida Grande"/>
              </a:rPr>
              <a:t>el sistema de coordenadas.</a:t>
            </a:r>
            <a:endParaRPr lang="es-MX" sz="2400" b="1" i="0" dirty="0">
              <a:effectLst/>
              <a:latin typeface="Lucida Grande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675862" y="1070158"/>
            <a:ext cx="9289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b="1" dirty="0" smtClean="0">
                <a:latin typeface="Lucida Grande"/>
              </a:rPr>
              <a:t>1. Haga </a:t>
            </a:r>
            <a:r>
              <a:rPr lang="es-MX" sz="2400" b="1" dirty="0">
                <a:latin typeface="Lucida Grande"/>
              </a:rPr>
              <a:t>clic en Archivo &gt; Agregar datos &gt; Agregar datos XY.</a:t>
            </a:r>
            <a:endParaRPr lang="es-MX" sz="2400" b="1" dirty="0"/>
          </a:p>
        </p:txBody>
      </p:sp>
      <p:sp>
        <p:nvSpPr>
          <p:cNvPr id="9" name="Rectángulo 8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3250" t="29834" r="46820" b="17709"/>
          <a:stretch/>
        </p:blipFill>
        <p:spPr>
          <a:xfrm>
            <a:off x="384314" y="1531823"/>
            <a:ext cx="3432312" cy="507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6874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/>
        </p:nvGrpSpPr>
        <p:grpSpPr>
          <a:xfrm>
            <a:off x="141890" y="81448"/>
            <a:ext cx="11855670" cy="6665559"/>
            <a:chOff x="141890" y="81448"/>
            <a:chExt cx="11855670" cy="6665559"/>
          </a:xfrm>
        </p:grpSpPr>
        <p:sp>
          <p:nvSpPr>
            <p:cNvPr id="3" name="CuadroTexto 2"/>
            <p:cNvSpPr txBox="1"/>
            <p:nvPr/>
          </p:nvSpPr>
          <p:spPr>
            <a:xfrm>
              <a:off x="9238590" y="2660445"/>
              <a:ext cx="1954926" cy="286232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13 Buscar en qué carpeta guardará su pedazo de imagen, el nombre que le dará y su formato</a:t>
              </a:r>
            </a:p>
            <a:p>
              <a:r>
                <a:rPr lang="es-MX" dirty="0" smtClean="0"/>
                <a:t>14 </a:t>
              </a:r>
              <a:r>
                <a:rPr lang="es-MX" dirty="0" err="1" smtClean="0"/>
                <a:t>Click</a:t>
              </a:r>
              <a:r>
                <a:rPr lang="es-MX" dirty="0" smtClean="0"/>
                <a:t> Guardar</a:t>
              </a:r>
              <a:endParaRPr lang="es-MX" dirty="0"/>
            </a:p>
          </p:txBody>
        </p:sp>
        <p:pic>
          <p:nvPicPr>
            <p:cNvPr id="4" name="Imagen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890" y="81448"/>
              <a:ext cx="11855670" cy="6665559"/>
            </a:xfrm>
            <a:prstGeom prst="rect">
              <a:avLst/>
            </a:prstGeom>
          </p:spPr>
        </p:pic>
        <p:sp>
          <p:nvSpPr>
            <p:cNvPr id="5" name="CuadroTexto 4"/>
            <p:cNvSpPr txBox="1"/>
            <p:nvPr/>
          </p:nvSpPr>
          <p:spPr>
            <a:xfrm>
              <a:off x="362607" y="3180706"/>
              <a:ext cx="2380592" cy="230832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15 Escribir el nombre y tipo de archivo que tendrá la imagen de salida y en qué directorio la guardará</a:t>
              </a:r>
            </a:p>
            <a:p>
              <a:r>
                <a:rPr lang="es-MX" dirty="0" smtClean="0"/>
                <a:t>16 </a:t>
              </a:r>
              <a:r>
                <a:rPr lang="es-MX" dirty="0" err="1" smtClean="0"/>
                <a:t>Click</a:t>
              </a:r>
              <a:r>
                <a:rPr lang="es-MX" dirty="0" smtClean="0"/>
                <a:t> Guardar</a:t>
              </a:r>
              <a:endParaRPr lang="es-MX" dirty="0"/>
            </a:p>
          </p:txBody>
        </p:sp>
        <p:cxnSp>
          <p:nvCxnSpPr>
            <p:cNvPr id="6" name="Conector recto de flecha 5"/>
            <p:cNvCxnSpPr/>
            <p:nvPr/>
          </p:nvCxnSpPr>
          <p:spPr>
            <a:xfrm flipV="1">
              <a:off x="2727433" y="4481335"/>
              <a:ext cx="1308538" cy="476920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135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/>
          <p:cNvGrpSpPr/>
          <p:nvPr/>
        </p:nvGrpSpPr>
        <p:grpSpPr>
          <a:xfrm>
            <a:off x="788273" y="898634"/>
            <a:ext cx="10594428" cy="5155324"/>
            <a:chOff x="788273" y="898634"/>
            <a:chExt cx="10594428" cy="5155324"/>
          </a:xfrm>
        </p:grpSpPr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/>
            <a:srcRect l="4723" t="9591" r="13851" b="19935"/>
            <a:stretch/>
          </p:blipFill>
          <p:spPr>
            <a:xfrm>
              <a:off x="788273" y="898634"/>
              <a:ext cx="10594428" cy="5155324"/>
            </a:xfrm>
            <a:prstGeom prst="rect">
              <a:avLst/>
            </a:prstGeom>
          </p:spPr>
        </p:pic>
        <p:sp>
          <p:nvSpPr>
            <p:cNvPr id="2" name="CuadroTexto 1"/>
            <p:cNvSpPr txBox="1"/>
            <p:nvPr/>
          </p:nvSpPr>
          <p:spPr>
            <a:xfrm>
              <a:off x="7094480" y="3310545"/>
              <a:ext cx="1954926" cy="12003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17 Verificar si su imagen está en la carpeta que la guardó</a:t>
              </a:r>
              <a:endParaRPr lang="es-MX" dirty="0"/>
            </a:p>
          </p:txBody>
        </p:sp>
        <p:cxnSp>
          <p:nvCxnSpPr>
            <p:cNvPr id="3" name="Conector recto de flecha 2"/>
            <p:cNvCxnSpPr/>
            <p:nvPr/>
          </p:nvCxnSpPr>
          <p:spPr>
            <a:xfrm flipH="1" flipV="1">
              <a:off x="3831021" y="2191407"/>
              <a:ext cx="3042746" cy="1284889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233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410232" y="255976"/>
            <a:ext cx="9790060" cy="6275412"/>
            <a:chOff x="410232" y="255976"/>
            <a:chExt cx="9790060" cy="6275412"/>
          </a:xfrm>
        </p:grpSpPr>
        <p:sp>
          <p:nvSpPr>
            <p:cNvPr id="2" name="CuadroTexto 1"/>
            <p:cNvSpPr txBox="1"/>
            <p:nvPr/>
          </p:nvSpPr>
          <p:spPr>
            <a:xfrm>
              <a:off x="4477407" y="718671"/>
              <a:ext cx="5123793" cy="17543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smtClean="0"/>
                <a:t>Visualizarla en </a:t>
              </a:r>
              <a:r>
                <a:rPr lang="es-MX" dirty="0" err="1" smtClean="0"/>
                <a:t>ArcGIS</a:t>
              </a:r>
              <a:r>
                <a:rPr lang="es-MX" dirty="0" smtClean="0"/>
                <a:t> o plataforma de su conveniencia</a:t>
              </a:r>
            </a:p>
            <a:p>
              <a:endParaRPr lang="es-MX" dirty="0" smtClean="0"/>
            </a:p>
            <a:p>
              <a:r>
                <a:rPr lang="es-MX" dirty="0" smtClean="0"/>
                <a:t>18 </a:t>
              </a:r>
              <a:r>
                <a:rPr lang="es-MX" dirty="0" err="1" smtClean="0"/>
                <a:t>Layers</a:t>
              </a:r>
              <a:r>
                <a:rPr lang="es-MX" dirty="0" smtClean="0"/>
                <a:t>/</a:t>
              </a:r>
              <a:r>
                <a:rPr lang="es-MX" dirty="0" err="1" smtClean="0"/>
                <a:t>Add</a:t>
              </a:r>
              <a:r>
                <a:rPr lang="es-MX" dirty="0" smtClean="0"/>
                <a:t> Data</a:t>
              </a:r>
            </a:p>
            <a:p>
              <a:r>
                <a:rPr lang="es-MX" dirty="0" smtClean="0"/>
                <a:t>19 Seleccionar su carpeta e imagen</a:t>
              </a:r>
            </a:p>
            <a:p>
              <a:r>
                <a:rPr lang="es-MX" dirty="0" smtClean="0"/>
                <a:t>20 </a:t>
              </a:r>
              <a:r>
                <a:rPr lang="es-MX" dirty="0" err="1" smtClean="0"/>
                <a:t>Add</a:t>
              </a:r>
              <a:endParaRPr lang="es-MX" dirty="0"/>
            </a:p>
          </p:txBody>
        </p:sp>
        <p:pic>
          <p:nvPicPr>
            <p:cNvPr id="4" name="Imagen 3"/>
            <p:cNvPicPr>
              <a:picLocks noChangeAspect="1"/>
            </p:cNvPicPr>
            <p:nvPr/>
          </p:nvPicPr>
          <p:blipFill rotWithShape="1">
            <a:blip r:embed="rId2"/>
            <a:srcRect r="76980" b="16487"/>
            <a:stretch/>
          </p:blipFill>
          <p:spPr>
            <a:xfrm>
              <a:off x="410232" y="255976"/>
              <a:ext cx="2995120" cy="6109138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 rotWithShape="1">
            <a:blip r:embed="rId3"/>
            <a:srcRect l="31501" t="25538" r="31421" b="28341"/>
            <a:stretch/>
          </p:blipFill>
          <p:spPr>
            <a:xfrm>
              <a:off x="5376044" y="3157568"/>
              <a:ext cx="4824248" cy="3373820"/>
            </a:xfrm>
            <a:prstGeom prst="rect">
              <a:avLst/>
            </a:prstGeom>
          </p:spPr>
        </p:pic>
        <p:cxnSp>
          <p:nvCxnSpPr>
            <p:cNvPr id="3" name="Conector recto de flecha 2"/>
            <p:cNvCxnSpPr/>
            <p:nvPr/>
          </p:nvCxnSpPr>
          <p:spPr>
            <a:xfrm flipH="1">
              <a:off x="3090041" y="1180336"/>
              <a:ext cx="1387366" cy="995305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de flecha 8"/>
            <p:cNvCxnSpPr/>
            <p:nvPr/>
          </p:nvCxnSpPr>
          <p:spPr>
            <a:xfrm>
              <a:off x="5912069" y="2317630"/>
              <a:ext cx="488733" cy="995305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56309975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08" y="118242"/>
            <a:ext cx="11679188" cy="6566337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270235" y="4171320"/>
            <a:ext cx="3310761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s-MX" dirty="0" smtClean="0"/>
              <a:t>Checar coordenadas y si puede, verifíquelo con un </a:t>
            </a:r>
            <a:r>
              <a:rPr lang="es-MX" dirty="0" err="1" smtClean="0"/>
              <a:t>shape</a:t>
            </a:r>
            <a:r>
              <a:rPr lang="es-MX" dirty="0" smtClean="0"/>
              <a:t> que Usted conozca su referencia cartográfica y esté seguro que se despliega correctamente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2697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52020" y="1162992"/>
            <a:ext cx="115563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PRÁCTICA</a:t>
            </a:r>
          </a:p>
          <a:p>
            <a:r>
              <a:rPr lang="es-MX" dirty="0" smtClean="0"/>
              <a:t>1. Convierta a formato </a:t>
            </a:r>
            <a:r>
              <a:rPr lang="es-MX" dirty="0" err="1" smtClean="0"/>
              <a:t>shape</a:t>
            </a:r>
            <a:r>
              <a:rPr lang="es-MX" dirty="0" smtClean="0"/>
              <a:t> la tabla </a:t>
            </a:r>
            <a:r>
              <a:rPr lang="es-MX" dirty="0" err="1" smtClean="0"/>
              <a:t>Muestras_de_suelo</a:t>
            </a:r>
            <a:r>
              <a:rPr lang="es-MX" dirty="0" smtClean="0"/>
              <a:t> y visualícela en </a:t>
            </a:r>
            <a:r>
              <a:rPr lang="es-MX" dirty="0" err="1" smtClean="0"/>
              <a:t>ArcGIS</a:t>
            </a:r>
            <a:r>
              <a:rPr lang="es-MX" dirty="0" smtClean="0"/>
              <a:t>; descargue imagen del área que representan con </a:t>
            </a:r>
            <a:r>
              <a:rPr lang="es-MX" dirty="0" err="1" smtClean="0"/>
              <a:t>Goblal</a:t>
            </a:r>
            <a:r>
              <a:rPr lang="es-MX" dirty="0" smtClean="0"/>
              <a:t> </a:t>
            </a:r>
            <a:r>
              <a:rPr lang="es-MX" dirty="0" err="1" smtClean="0"/>
              <a:t>Mapper</a:t>
            </a:r>
            <a:r>
              <a:rPr lang="es-MX" dirty="0" smtClean="0"/>
              <a:t>, Usted decidirá el tamaño de píxel.</a:t>
            </a:r>
          </a:p>
          <a:p>
            <a:r>
              <a:rPr lang="es-MX" dirty="0" smtClean="0"/>
              <a:t>2. Del </a:t>
            </a:r>
            <a:r>
              <a:rPr lang="es-MX" b="1" dirty="0" err="1" smtClean="0"/>
              <a:t>límite_delta_yaqui.shp</a:t>
            </a:r>
            <a:r>
              <a:rPr lang="es-MX" dirty="0" smtClean="0"/>
              <a:t> de las prácticas anteriores, descargue las curvas de nivel a cada 20, 50 y 100 metros; así como las imágenes en formato JPG con un tamaño de píxel de 100x100, 50x50 y 10x10 metros.</a:t>
            </a:r>
          </a:p>
          <a:p>
            <a:r>
              <a:rPr lang="es-MX" dirty="0" smtClean="0"/>
              <a:t>3. Visualice todo en </a:t>
            </a:r>
            <a:r>
              <a:rPr lang="es-MX" dirty="0" err="1" smtClean="0"/>
              <a:t>ArcGIS</a:t>
            </a:r>
            <a:r>
              <a:rPr lang="es-MX" dirty="0" smtClean="0"/>
              <a:t> y confirme con el </a:t>
            </a:r>
            <a:r>
              <a:rPr lang="es-MX" dirty="0" err="1" smtClean="0"/>
              <a:t>shape</a:t>
            </a:r>
            <a:r>
              <a:rPr lang="es-MX" dirty="0" smtClean="0"/>
              <a:t> original que le </a:t>
            </a:r>
            <a:r>
              <a:rPr lang="es-MX" dirty="0"/>
              <a:t>pasé </a:t>
            </a:r>
            <a:r>
              <a:rPr lang="es-MX" b="1" dirty="0" err="1" smtClean="0"/>
              <a:t>límite_delta_yaqui.shp</a:t>
            </a:r>
            <a:endParaRPr lang="es-MX" b="1" dirty="0" smtClean="0"/>
          </a:p>
          <a:p>
            <a:r>
              <a:rPr lang="es-MX" dirty="0" smtClean="0"/>
              <a:t>4. Comente los resultados de su práctica y sus observaciones, agregue impresiones de pantalla de lo que obtuvo en el documento.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95491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0241" t="19428" r="17713" b="36550"/>
          <a:stretch/>
        </p:blipFill>
        <p:spPr>
          <a:xfrm>
            <a:off x="254223" y="651013"/>
            <a:ext cx="11683553" cy="555597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145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3194" t="44476" r="45836" b="25182"/>
          <a:stretch/>
        </p:blipFill>
        <p:spPr>
          <a:xfrm>
            <a:off x="481481" y="1489761"/>
            <a:ext cx="4362407" cy="3548814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487889" y="342108"/>
            <a:ext cx="66976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400" b="1" dirty="0">
                <a:latin typeface="Avenir LT W01 35 Light"/>
              </a:rPr>
              <a:t>Guardar una capa </a:t>
            </a:r>
            <a:r>
              <a:rPr lang="es-MX" sz="2400" b="1" dirty="0" err="1">
                <a:latin typeface="Avenir LT W01 35 Light"/>
              </a:rPr>
              <a:t>x,y</a:t>
            </a:r>
            <a:r>
              <a:rPr lang="es-MX" sz="2400" b="1" dirty="0">
                <a:latin typeface="Avenir LT W01 35 Light"/>
              </a:rPr>
              <a:t> como clase de entidad</a:t>
            </a:r>
            <a:endParaRPr lang="es-MX" sz="2400" b="1" i="0" dirty="0">
              <a:effectLst/>
              <a:latin typeface="Avenir LT W01 35 Light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969565" y="1339949"/>
            <a:ext cx="6553418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es-MX" sz="2200" dirty="0" smtClean="0">
                <a:latin typeface="+mj-lt"/>
              </a:rPr>
              <a:t>Haga </a:t>
            </a:r>
            <a:r>
              <a:rPr lang="es-MX" sz="2200" dirty="0">
                <a:latin typeface="+mj-lt"/>
              </a:rPr>
              <a:t>clic con el botón derecho del ratón en el nombre de la capa </a:t>
            </a:r>
            <a:r>
              <a:rPr lang="es-MX" sz="2400" b="1" dirty="0" smtClean="0">
                <a:latin typeface="+mj-lt"/>
              </a:rPr>
              <a:t>X,Y. </a:t>
            </a:r>
            <a:r>
              <a:rPr lang="es-MX" sz="2200" dirty="0" smtClean="0">
                <a:latin typeface="+mj-lt"/>
              </a:rPr>
              <a:t>y </a:t>
            </a:r>
            <a:r>
              <a:rPr lang="es-MX" sz="2200" dirty="0">
                <a:latin typeface="+mj-lt"/>
              </a:rPr>
              <a:t>haga clic en </a:t>
            </a:r>
            <a:r>
              <a:rPr lang="es-MX" sz="2200" b="1" dirty="0">
                <a:latin typeface="+mj-lt"/>
              </a:rPr>
              <a:t>Datos &gt; Exportar datos</a:t>
            </a:r>
            <a:r>
              <a:rPr lang="es-MX" sz="2200" dirty="0">
                <a:latin typeface="+mj-lt"/>
              </a:rPr>
              <a:t>. Se abrirá el cuadro de diálogo Exportar datos</a:t>
            </a:r>
            <a:r>
              <a:rPr lang="es-MX" sz="2200" dirty="0" smtClean="0">
                <a:latin typeface="+mj-lt"/>
              </a:rPr>
              <a:t>.</a:t>
            </a:r>
          </a:p>
          <a:p>
            <a:pPr marL="457200" indent="-457200" algn="just">
              <a:buAutoNum type="arabicPeriod"/>
            </a:pPr>
            <a:endParaRPr lang="es-MX" sz="2200" dirty="0" smtClean="0">
              <a:latin typeface="+mj-lt"/>
            </a:endParaRPr>
          </a:p>
          <a:p>
            <a:pPr algn="just"/>
            <a:r>
              <a:rPr lang="es-MX" sz="2200" dirty="0" smtClean="0">
                <a:latin typeface="+mj-lt"/>
              </a:rPr>
              <a:t>2. </a:t>
            </a:r>
            <a:r>
              <a:rPr lang="es-MX" sz="2200" dirty="0">
                <a:latin typeface="+mj-lt"/>
              </a:rPr>
              <a:t>Establezca el sistema de coordenadas de salida y especifique la ubicación y el nombre de la nueva clase de entidad.</a:t>
            </a:r>
          </a:p>
          <a:p>
            <a:pPr algn="just"/>
            <a:endParaRPr lang="es-MX" sz="2200" dirty="0" smtClean="0">
              <a:latin typeface="+mj-lt"/>
            </a:endParaRPr>
          </a:p>
          <a:p>
            <a:pPr algn="just"/>
            <a:r>
              <a:rPr lang="es-MX" sz="2200" dirty="0" smtClean="0">
                <a:latin typeface="+mj-lt"/>
              </a:rPr>
              <a:t>3. Haga </a:t>
            </a:r>
            <a:r>
              <a:rPr lang="es-MX" sz="2200" dirty="0">
                <a:latin typeface="+mj-lt"/>
              </a:rPr>
              <a:t>clic en Aceptar para guardar la nueva clase de entidad.</a:t>
            </a:r>
          </a:p>
          <a:p>
            <a:pPr marL="457200" indent="-457200">
              <a:buAutoNum type="arabicPeriod"/>
            </a:pPr>
            <a:endParaRPr lang="es-MX" sz="2200" dirty="0">
              <a:latin typeface="+mj-lt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8374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r="63750" b="12998"/>
          <a:stretch/>
        </p:blipFill>
        <p:spPr>
          <a:xfrm>
            <a:off x="345798" y="102704"/>
            <a:ext cx="4716532" cy="636435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1259" t="25589" r="31463" b="29665"/>
          <a:stretch/>
        </p:blipFill>
        <p:spPr>
          <a:xfrm>
            <a:off x="3419061" y="3193774"/>
            <a:ext cx="4850297" cy="32732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/>
          <a:srcRect r="83102" b="2309"/>
          <a:stretch/>
        </p:blipFill>
        <p:spPr>
          <a:xfrm>
            <a:off x="9423539" y="0"/>
            <a:ext cx="2198618" cy="7146235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5288238" y="1240673"/>
            <a:ext cx="39093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/>
              <a:t>4</a:t>
            </a:r>
            <a:r>
              <a:rPr lang="es-MX" dirty="0" smtClean="0"/>
              <a:t>. </a:t>
            </a:r>
            <a:r>
              <a:rPr lang="es-MX" dirty="0" err="1" smtClean="0"/>
              <a:t>Click</a:t>
            </a:r>
            <a:r>
              <a:rPr lang="es-MX" dirty="0" smtClean="0"/>
              <a:t> derecho/</a:t>
            </a:r>
            <a:r>
              <a:rPr lang="es-MX" dirty="0" err="1" smtClean="0"/>
              <a:t>Add</a:t>
            </a:r>
            <a:r>
              <a:rPr lang="es-MX" dirty="0" smtClean="0"/>
              <a:t> Data</a:t>
            </a:r>
          </a:p>
          <a:p>
            <a:pPr algn="just"/>
            <a:r>
              <a:rPr lang="es-MX" dirty="0" smtClean="0"/>
              <a:t>5. Seleccionar la tabla en formato .</a:t>
            </a:r>
            <a:r>
              <a:rPr lang="es-MX" dirty="0" err="1" smtClean="0"/>
              <a:t>dbf</a:t>
            </a:r>
            <a:r>
              <a:rPr lang="es-MX" dirty="0" smtClean="0"/>
              <a:t>/</a:t>
            </a:r>
            <a:r>
              <a:rPr lang="es-MX" dirty="0" err="1" smtClean="0"/>
              <a:t>Add</a:t>
            </a:r>
            <a:endParaRPr lang="es-MX" dirty="0" smtClean="0"/>
          </a:p>
          <a:p>
            <a:pPr algn="just"/>
            <a:r>
              <a:rPr lang="es-MX" dirty="0" smtClean="0"/>
              <a:t>6. Automáticamente aparecerá en su Tabla de Contenidos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216370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-316" t="15806" r="61306" b="4121"/>
          <a:stretch/>
        </p:blipFill>
        <p:spPr>
          <a:xfrm>
            <a:off x="477077" y="371060"/>
            <a:ext cx="5075583" cy="585746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36657" t="10914" r="36658" b="14085"/>
          <a:stretch/>
        </p:blipFill>
        <p:spPr>
          <a:xfrm>
            <a:off x="4425513" y="708193"/>
            <a:ext cx="2638608" cy="416940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r="83611" b="53034"/>
          <a:stretch/>
        </p:blipFill>
        <p:spPr>
          <a:xfrm>
            <a:off x="9675328" y="2792895"/>
            <a:ext cx="2132358" cy="343562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7064121" y="498551"/>
            <a:ext cx="49828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 smtClean="0"/>
              <a:t>7. </a:t>
            </a:r>
            <a:r>
              <a:rPr lang="es-MX" dirty="0" err="1" smtClean="0"/>
              <a:t>Click</a:t>
            </a:r>
            <a:r>
              <a:rPr lang="es-MX" dirty="0" smtClean="0"/>
              <a:t> derecho/</a:t>
            </a:r>
            <a:r>
              <a:rPr lang="es-MX" dirty="0" err="1" smtClean="0"/>
              <a:t>Display</a:t>
            </a:r>
            <a:r>
              <a:rPr lang="es-MX" dirty="0" smtClean="0"/>
              <a:t> XY Data</a:t>
            </a:r>
          </a:p>
          <a:p>
            <a:pPr algn="just"/>
            <a:r>
              <a:rPr lang="es-MX" dirty="0" smtClean="0"/>
              <a:t>8. Seleccionar campos para cada columna del archivo de Excel (X Field para X, Y Field para Y </a:t>
            </a:r>
            <a:r>
              <a:rPr lang="es-MX" dirty="0" err="1" smtClean="0"/>
              <a:t>y</a:t>
            </a:r>
            <a:r>
              <a:rPr lang="es-MX" dirty="0" smtClean="0"/>
              <a:t> si existe Z, también)</a:t>
            </a:r>
          </a:p>
          <a:p>
            <a:pPr algn="just"/>
            <a:r>
              <a:rPr lang="es-MX" dirty="0" smtClean="0"/>
              <a:t>9. </a:t>
            </a:r>
            <a:r>
              <a:rPr lang="es-MX" dirty="0" err="1" smtClean="0"/>
              <a:t>Vereficar</a:t>
            </a:r>
            <a:r>
              <a:rPr lang="es-MX" dirty="0" smtClean="0"/>
              <a:t> Sistema de Coordenadas; si no tiene, </a:t>
            </a:r>
            <a:r>
              <a:rPr lang="es-MX" dirty="0" err="1" smtClean="0"/>
              <a:t>Click</a:t>
            </a:r>
            <a:r>
              <a:rPr lang="es-MX" dirty="0" smtClean="0"/>
              <a:t> en </a:t>
            </a:r>
            <a:r>
              <a:rPr lang="es-MX" dirty="0" err="1" smtClean="0"/>
              <a:t>Edit</a:t>
            </a:r>
            <a:r>
              <a:rPr lang="es-MX" dirty="0" smtClean="0"/>
              <a:t> y seleccionar el correspondiente a la zona de estudio y al proyecto MXD en su mesa de trabajo.</a:t>
            </a:r>
          </a:p>
          <a:p>
            <a:pPr algn="just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726991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16" y="71230"/>
            <a:ext cx="11944568" cy="671554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0" y="6309320"/>
            <a:ext cx="12192000" cy="590444"/>
          </a:xfrm>
          <a:prstGeom prst="rect">
            <a:avLst/>
          </a:prstGeom>
          <a:solidFill>
            <a:srgbClr val="0000FF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rgbClr val="FFC000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8243246" y="4325068"/>
            <a:ext cx="3561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dirty="0" smtClean="0"/>
              <a:t>10. </a:t>
            </a:r>
            <a:r>
              <a:rPr lang="es-MX" dirty="0" err="1" smtClean="0"/>
              <a:t>Click</a:t>
            </a:r>
            <a:r>
              <a:rPr lang="es-MX" dirty="0" smtClean="0"/>
              <a:t> derecho sobre el nombre del archivo/Open y se abrirá el archivo con todos los registros y campos.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325913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stela de condensación">
  <a:themeElements>
    <a:clrScheme name="Estela de condensació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Estela de condensació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tela de condensació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TM04033937[[fn=Estela de condensación]]</Template>
  <TotalTime>1152</TotalTime>
  <Words>1222</Words>
  <Application>Microsoft Office PowerPoint</Application>
  <PresentationFormat>Panorámica</PresentationFormat>
  <Paragraphs>104</Paragraphs>
  <Slides>44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49" baseType="lpstr">
      <vt:lpstr>Arial</vt:lpstr>
      <vt:lpstr>Avenir LT W01 35 Light</vt:lpstr>
      <vt:lpstr>Century Gothic</vt:lpstr>
      <vt:lpstr>Lucida Grande</vt:lpstr>
      <vt:lpstr>Estela de condensación</vt:lpstr>
      <vt:lpstr>Presentación de PowerPoint</vt:lpstr>
      <vt:lpstr>1. Manejo de tablas</vt:lpstr>
      <vt:lpstr>MANEJO DE TABLAS O Display XY Data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2. DESCARGAR CURVAS DE NIVEL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3. DESCARGAR IMÁGENES DE SATÉLITE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Grisel_hp</dc:creator>
  <cp:lastModifiedBy>Alba</cp:lastModifiedBy>
  <cp:revision>60</cp:revision>
  <dcterms:created xsi:type="dcterms:W3CDTF">2015-10-21T05:02:06Z</dcterms:created>
  <dcterms:modified xsi:type="dcterms:W3CDTF">2018-03-10T19:09:16Z</dcterms:modified>
</cp:coreProperties>
</file>