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9" r:id="rId9"/>
    <p:sldId id="271" r:id="rId10"/>
    <p:sldId id="273" r:id="rId11"/>
    <p:sldId id="275" r:id="rId12"/>
    <p:sldId id="276" r:id="rId13"/>
    <p:sldId id="277" r:id="rId14"/>
    <p:sldId id="279" r:id="rId15"/>
    <p:sldId id="281" r:id="rId16"/>
    <p:sldId id="264" r:id="rId17"/>
    <p:sldId id="265" r:id="rId18"/>
    <p:sldId id="266" r:id="rId19"/>
    <p:sldId id="267" r:id="rId20"/>
    <p:sldId id="268" r:id="rId21"/>
  </p:sldIdLst>
  <p:sldSz cx="8496300" cy="9144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189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7223" y="1496484"/>
            <a:ext cx="7221855" cy="3183467"/>
          </a:xfrm>
        </p:spPr>
        <p:txBody>
          <a:bodyPr anchor="b"/>
          <a:lstStyle>
            <a:lvl1pPr algn="ctr">
              <a:defRPr sz="5575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2038" y="4802717"/>
            <a:ext cx="6372225" cy="2207683"/>
          </a:xfrm>
        </p:spPr>
        <p:txBody>
          <a:bodyPr/>
          <a:lstStyle>
            <a:lvl1pPr marL="0" indent="0" algn="ctr">
              <a:buNone/>
              <a:defRPr sz="2230"/>
            </a:lvl1pPr>
            <a:lvl2pPr marL="424830" indent="0" algn="ctr">
              <a:buNone/>
              <a:defRPr sz="1858"/>
            </a:lvl2pPr>
            <a:lvl3pPr marL="849660" indent="0" algn="ctr">
              <a:buNone/>
              <a:defRPr sz="1673"/>
            </a:lvl3pPr>
            <a:lvl4pPr marL="1274491" indent="0" algn="ctr">
              <a:buNone/>
              <a:defRPr sz="1487"/>
            </a:lvl4pPr>
            <a:lvl5pPr marL="1699321" indent="0" algn="ctr">
              <a:buNone/>
              <a:defRPr sz="1487"/>
            </a:lvl5pPr>
            <a:lvl6pPr marL="2124151" indent="0" algn="ctr">
              <a:buNone/>
              <a:defRPr sz="1487"/>
            </a:lvl6pPr>
            <a:lvl7pPr marL="2548981" indent="0" algn="ctr">
              <a:buNone/>
              <a:defRPr sz="1487"/>
            </a:lvl7pPr>
            <a:lvl8pPr marL="2973812" indent="0" algn="ctr">
              <a:buNone/>
              <a:defRPr sz="1487"/>
            </a:lvl8pPr>
            <a:lvl9pPr marL="3398642" indent="0" algn="ctr">
              <a:buNone/>
              <a:defRPr sz="1487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6722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8584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696" y="2279653"/>
            <a:ext cx="7328059" cy="3803649"/>
          </a:xfrm>
        </p:spPr>
        <p:txBody>
          <a:bodyPr anchor="b"/>
          <a:lstStyle>
            <a:lvl1pPr>
              <a:defRPr sz="5575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9696" y="6119286"/>
            <a:ext cx="7328059" cy="2000249"/>
          </a:xfrm>
        </p:spPr>
        <p:txBody>
          <a:bodyPr/>
          <a:lstStyle>
            <a:lvl1pPr marL="0" indent="0">
              <a:buNone/>
              <a:defRPr sz="2230">
                <a:solidFill>
                  <a:schemeClr val="tx1"/>
                </a:solidFill>
              </a:defRPr>
            </a:lvl1pPr>
            <a:lvl2pPr marL="424830" indent="0">
              <a:buNone/>
              <a:defRPr sz="1858">
                <a:solidFill>
                  <a:schemeClr val="tx1">
                    <a:tint val="75000"/>
                  </a:schemeClr>
                </a:solidFill>
              </a:defRPr>
            </a:lvl2pPr>
            <a:lvl3pPr marL="849660" indent="0">
              <a:buNone/>
              <a:defRPr sz="1673">
                <a:solidFill>
                  <a:schemeClr val="tx1">
                    <a:tint val="75000"/>
                  </a:schemeClr>
                </a:solidFill>
              </a:defRPr>
            </a:lvl3pPr>
            <a:lvl4pPr marL="1274491" indent="0">
              <a:buNone/>
              <a:defRPr sz="1487">
                <a:solidFill>
                  <a:schemeClr val="tx1">
                    <a:tint val="75000"/>
                  </a:schemeClr>
                </a:solidFill>
              </a:defRPr>
            </a:lvl4pPr>
            <a:lvl5pPr marL="1699321" indent="0">
              <a:buNone/>
              <a:defRPr sz="1487">
                <a:solidFill>
                  <a:schemeClr val="tx1">
                    <a:tint val="75000"/>
                  </a:schemeClr>
                </a:solidFill>
              </a:defRPr>
            </a:lvl5pPr>
            <a:lvl6pPr marL="2124151" indent="0">
              <a:buNone/>
              <a:defRPr sz="1487">
                <a:solidFill>
                  <a:schemeClr val="tx1">
                    <a:tint val="75000"/>
                  </a:schemeClr>
                </a:solidFill>
              </a:defRPr>
            </a:lvl6pPr>
            <a:lvl7pPr marL="2548981" indent="0">
              <a:buNone/>
              <a:defRPr sz="1487">
                <a:solidFill>
                  <a:schemeClr val="tx1">
                    <a:tint val="75000"/>
                  </a:schemeClr>
                </a:solidFill>
              </a:defRPr>
            </a:lvl7pPr>
            <a:lvl8pPr marL="2973812" indent="0">
              <a:buNone/>
              <a:defRPr sz="1487">
                <a:solidFill>
                  <a:schemeClr val="tx1">
                    <a:tint val="75000"/>
                  </a:schemeClr>
                </a:solidFill>
              </a:defRPr>
            </a:lvl8pPr>
            <a:lvl9pPr marL="3398642" indent="0">
              <a:buNone/>
              <a:defRPr sz="14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5797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4120" y="2434167"/>
            <a:ext cx="3610928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1252" y="2434167"/>
            <a:ext cx="3610928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7283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5227" y="486836"/>
            <a:ext cx="7328059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5228" y="2241551"/>
            <a:ext cx="3594333" cy="1098549"/>
          </a:xfrm>
        </p:spPr>
        <p:txBody>
          <a:bodyPr anchor="b"/>
          <a:lstStyle>
            <a:lvl1pPr marL="0" indent="0">
              <a:buNone/>
              <a:defRPr sz="2230" b="1"/>
            </a:lvl1pPr>
            <a:lvl2pPr marL="424830" indent="0">
              <a:buNone/>
              <a:defRPr sz="1858" b="1"/>
            </a:lvl2pPr>
            <a:lvl3pPr marL="849660" indent="0">
              <a:buNone/>
              <a:defRPr sz="1673" b="1"/>
            </a:lvl3pPr>
            <a:lvl4pPr marL="1274491" indent="0">
              <a:buNone/>
              <a:defRPr sz="1487" b="1"/>
            </a:lvl4pPr>
            <a:lvl5pPr marL="1699321" indent="0">
              <a:buNone/>
              <a:defRPr sz="1487" b="1"/>
            </a:lvl5pPr>
            <a:lvl6pPr marL="2124151" indent="0">
              <a:buNone/>
              <a:defRPr sz="1487" b="1"/>
            </a:lvl6pPr>
            <a:lvl7pPr marL="2548981" indent="0">
              <a:buNone/>
              <a:defRPr sz="1487" b="1"/>
            </a:lvl7pPr>
            <a:lvl8pPr marL="2973812" indent="0">
              <a:buNone/>
              <a:defRPr sz="1487" b="1"/>
            </a:lvl8pPr>
            <a:lvl9pPr marL="3398642" indent="0">
              <a:buNone/>
              <a:defRPr sz="1487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228" y="3340100"/>
            <a:ext cx="3594333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01252" y="2241551"/>
            <a:ext cx="3612034" cy="1098549"/>
          </a:xfrm>
        </p:spPr>
        <p:txBody>
          <a:bodyPr anchor="b"/>
          <a:lstStyle>
            <a:lvl1pPr marL="0" indent="0">
              <a:buNone/>
              <a:defRPr sz="2230" b="1"/>
            </a:lvl1pPr>
            <a:lvl2pPr marL="424830" indent="0">
              <a:buNone/>
              <a:defRPr sz="1858" b="1"/>
            </a:lvl2pPr>
            <a:lvl3pPr marL="849660" indent="0">
              <a:buNone/>
              <a:defRPr sz="1673" b="1"/>
            </a:lvl3pPr>
            <a:lvl4pPr marL="1274491" indent="0">
              <a:buNone/>
              <a:defRPr sz="1487" b="1"/>
            </a:lvl4pPr>
            <a:lvl5pPr marL="1699321" indent="0">
              <a:buNone/>
              <a:defRPr sz="1487" b="1"/>
            </a:lvl5pPr>
            <a:lvl6pPr marL="2124151" indent="0">
              <a:buNone/>
              <a:defRPr sz="1487" b="1"/>
            </a:lvl6pPr>
            <a:lvl7pPr marL="2548981" indent="0">
              <a:buNone/>
              <a:defRPr sz="1487" b="1"/>
            </a:lvl7pPr>
            <a:lvl8pPr marL="2973812" indent="0">
              <a:buNone/>
              <a:defRPr sz="1487" b="1"/>
            </a:lvl8pPr>
            <a:lvl9pPr marL="3398642" indent="0">
              <a:buNone/>
              <a:defRPr sz="1487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01252" y="3340100"/>
            <a:ext cx="3612034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6135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1622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0500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5227" y="609600"/>
            <a:ext cx="2740278" cy="2133600"/>
          </a:xfrm>
        </p:spPr>
        <p:txBody>
          <a:bodyPr anchor="b"/>
          <a:lstStyle>
            <a:lvl1pPr>
              <a:defRPr sz="2973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2034" y="1316569"/>
            <a:ext cx="4301252" cy="6498167"/>
          </a:xfrm>
        </p:spPr>
        <p:txBody>
          <a:bodyPr/>
          <a:lstStyle>
            <a:lvl1pPr>
              <a:defRPr sz="2973"/>
            </a:lvl1pPr>
            <a:lvl2pPr>
              <a:defRPr sz="2602"/>
            </a:lvl2pPr>
            <a:lvl3pPr>
              <a:defRPr sz="2230"/>
            </a:lvl3pPr>
            <a:lvl4pPr>
              <a:defRPr sz="1858"/>
            </a:lvl4pPr>
            <a:lvl5pPr>
              <a:defRPr sz="1858"/>
            </a:lvl5pPr>
            <a:lvl6pPr>
              <a:defRPr sz="1858"/>
            </a:lvl6pPr>
            <a:lvl7pPr>
              <a:defRPr sz="1858"/>
            </a:lvl7pPr>
            <a:lvl8pPr>
              <a:defRPr sz="1858"/>
            </a:lvl8pPr>
            <a:lvl9pPr>
              <a:defRPr sz="1858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5227" y="2743200"/>
            <a:ext cx="2740278" cy="5082117"/>
          </a:xfrm>
        </p:spPr>
        <p:txBody>
          <a:bodyPr/>
          <a:lstStyle>
            <a:lvl1pPr marL="0" indent="0">
              <a:buNone/>
              <a:defRPr sz="1487"/>
            </a:lvl1pPr>
            <a:lvl2pPr marL="424830" indent="0">
              <a:buNone/>
              <a:defRPr sz="1301"/>
            </a:lvl2pPr>
            <a:lvl3pPr marL="849660" indent="0">
              <a:buNone/>
              <a:defRPr sz="1115"/>
            </a:lvl3pPr>
            <a:lvl4pPr marL="1274491" indent="0">
              <a:buNone/>
              <a:defRPr sz="929"/>
            </a:lvl4pPr>
            <a:lvl5pPr marL="1699321" indent="0">
              <a:buNone/>
              <a:defRPr sz="929"/>
            </a:lvl5pPr>
            <a:lvl6pPr marL="2124151" indent="0">
              <a:buNone/>
              <a:defRPr sz="929"/>
            </a:lvl6pPr>
            <a:lvl7pPr marL="2548981" indent="0">
              <a:buNone/>
              <a:defRPr sz="929"/>
            </a:lvl7pPr>
            <a:lvl8pPr marL="2973812" indent="0">
              <a:buNone/>
              <a:defRPr sz="929"/>
            </a:lvl8pPr>
            <a:lvl9pPr marL="3398642" indent="0">
              <a:buNone/>
              <a:defRPr sz="92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7146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5227" y="609600"/>
            <a:ext cx="2740278" cy="2133600"/>
          </a:xfrm>
        </p:spPr>
        <p:txBody>
          <a:bodyPr anchor="b"/>
          <a:lstStyle>
            <a:lvl1pPr>
              <a:defRPr sz="2973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12034" y="1316569"/>
            <a:ext cx="4301252" cy="6498167"/>
          </a:xfrm>
        </p:spPr>
        <p:txBody>
          <a:bodyPr anchor="t"/>
          <a:lstStyle>
            <a:lvl1pPr marL="0" indent="0">
              <a:buNone/>
              <a:defRPr sz="2973"/>
            </a:lvl1pPr>
            <a:lvl2pPr marL="424830" indent="0">
              <a:buNone/>
              <a:defRPr sz="2602"/>
            </a:lvl2pPr>
            <a:lvl3pPr marL="849660" indent="0">
              <a:buNone/>
              <a:defRPr sz="2230"/>
            </a:lvl3pPr>
            <a:lvl4pPr marL="1274491" indent="0">
              <a:buNone/>
              <a:defRPr sz="1858"/>
            </a:lvl4pPr>
            <a:lvl5pPr marL="1699321" indent="0">
              <a:buNone/>
              <a:defRPr sz="1858"/>
            </a:lvl5pPr>
            <a:lvl6pPr marL="2124151" indent="0">
              <a:buNone/>
              <a:defRPr sz="1858"/>
            </a:lvl6pPr>
            <a:lvl7pPr marL="2548981" indent="0">
              <a:buNone/>
              <a:defRPr sz="1858"/>
            </a:lvl7pPr>
            <a:lvl8pPr marL="2973812" indent="0">
              <a:buNone/>
              <a:defRPr sz="1858"/>
            </a:lvl8pPr>
            <a:lvl9pPr marL="3398642" indent="0">
              <a:buNone/>
              <a:defRPr sz="1858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5227" y="2743200"/>
            <a:ext cx="2740278" cy="5082117"/>
          </a:xfrm>
        </p:spPr>
        <p:txBody>
          <a:bodyPr/>
          <a:lstStyle>
            <a:lvl1pPr marL="0" indent="0">
              <a:buNone/>
              <a:defRPr sz="1487"/>
            </a:lvl1pPr>
            <a:lvl2pPr marL="424830" indent="0">
              <a:buNone/>
              <a:defRPr sz="1301"/>
            </a:lvl2pPr>
            <a:lvl3pPr marL="849660" indent="0">
              <a:buNone/>
              <a:defRPr sz="1115"/>
            </a:lvl3pPr>
            <a:lvl4pPr marL="1274491" indent="0">
              <a:buNone/>
              <a:defRPr sz="929"/>
            </a:lvl4pPr>
            <a:lvl5pPr marL="1699321" indent="0">
              <a:buNone/>
              <a:defRPr sz="929"/>
            </a:lvl5pPr>
            <a:lvl6pPr marL="2124151" indent="0">
              <a:buNone/>
              <a:defRPr sz="929"/>
            </a:lvl6pPr>
            <a:lvl7pPr marL="2548981" indent="0">
              <a:buNone/>
              <a:defRPr sz="929"/>
            </a:lvl7pPr>
            <a:lvl8pPr marL="2973812" indent="0">
              <a:buNone/>
              <a:defRPr sz="929"/>
            </a:lvl8pPr>
            <a:lvl9pPr marL="3398642" indent="0">
              <a:buNone/>
              <a:defRPr sz="92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2537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641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80165" y="486834"/>
            <a:ext cx="1832015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4121" y="486834"/>
            <a:ext cx="5389840" cy="77491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5244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4121" y="486836"/>
            <a:ext cx="732805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4121" y="2434167"/>
            <a:ext cx="732805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4120" y="8475136"/>
            <a:ext cx="191166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0B80F-BF22-4932-ADC5-0CDB10F6612E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4400" y="8475136"/>
            <a:ext cx="286750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00512" y="8475136"/>
            <a:ext cx="191166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99020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849660" rtl="0" eaLnBrk="1" latinLnBrk="0" hangingPunct="1">
        <a:lnSpc>
          <a:spcPct val="90000"/>
        </a:lnSpc>
        <a:spcBef>
          <a:spcPct val="0"/>
        </a:spcBef>
        <a:buNone/>
        <a:defRPr sz="408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2415" indent="-212415" algn="l" defTabSz="849660" rtl="0" eaLnBrk="1" latinLnBrk="0" hangingPunct="1">
        <a:lnSpc>
          <a:spcPct val="90000"/>
        </a:lnSpc>
        <a:spcBef>
          <a:spcPts val="929"/>
        </a:spcBef>
        <a:buFont typeface="Arial" panose="020B0604020202020204" pitchFamily="34" charset="0"/>
        <a:buChar char="•"/>
        <a:defRPr sz="2602" kern="1200">
          <a:solidFill>
            <a:schemeClr val="tx1"/>
          </a:solidFill>
          <a:latin typeface="+mn-lt"/>
          <a:ea typeface="+mn-ea"/>
          <a:cs typeface="+mn-cs"/>
        </a:defRPr>
      </a:lvl1pPr>
      <a:lvl2pPr marL="637245" indent="-212415" algn="l" defTabSz="849660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2230" kern="1200">
          <a:solidFill>
            <a:schemeClr val="tx1"/>
          </a:solidFill>
          <a:latin typeface="+mn-lt"/>
          <a:ea typeface="+mn-ea"/>
          <a:cs typeface="+mn-cs"/>
        </a:defRPr>
      </a:lvl2pPr>
      <a:lvl3pPr marL="1062076" indent="-212415" algn="l" defTabSz="849660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858" kern="1200">
          <a:solidFill>
            <a:schemeClr val="tx1"/>
          </a:solidFill>
          <a:latin typeface="+mn-lt"/>
          <a:ea typeface="+mn-ea"/>
          <a:cs typeface="+mn-cs"/>
        </a:defRPr>
      </a:lvl3pPr>
      <a:lvl4pPr marL="1486906" indent="-212415" algn="l" defTabSz="849660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673" kern="1200">
          <a:solidFill>
            <a:schemeClr val="tx1"/>
          </a:solidFill>
          <a:latin typeface="+mn-lt"/>
          <a:ea typeface="+mn-ea"/>
          <a:cs typeface="+mn-cs"/>
        </a:defRPr>
      </a:lvl4pPr>
      <a:lvl5pPr marL="1911736" indent="-212415" algn="l" defTabSz="849660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673" kern="1200">
          <a:solidFill>
            <a:schemeClr val="tx1"/>
          </a:solidFill>
          <a:latin typeface="+mn-lt"/>
          <a:ea typeface="+mn-ea"/>
          <a:cs typeface="+mn-cs"/>
        </a:defRPr>
      </a:lvl5pPr>
      <a:lvl6pPr marL="2336566" indent="-212415" algn="l" defTabSz="849660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673" kern="1200">
          <a:solidFill>
            <a:schemeClr val="tx1"/>
          </a:solidFill>
          <a:latin typeface="+mn-lt"/>
          <a:ea typeface="+mn-ea"/>
          <a:cs typeface="+mn-cs"/>
        </a:defRPr>
      </a:lvl6pPr>
      <a:lvl7pPr marL="2761397" indent="-212415" algn="l" defTabSz="849660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673" kern="1200">
          <a:solidFill>
            <a:schemeClr val="tx1"/>
          </a:solidFill>
          <a:latin typeface="+mn-lt"/>
          <a:ea typeface="+mn-ea"/>
          <a:cs typeface="+mn-cs"/>
        </a:defRPr>
      </a:lvl7pPr>
      <a:lvl8pPr marL="3186227" indent="-212415" algn="l" defTabSz="849660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673" kern="1200">
          <a:solidFill>
            <a:schemeClr val="tx1"/>
          </a:solidFill>
          <a:latin typeface="+mn-lt"/>
          <a:ea typeface="+mn-ea"/>
          <a:cs typeface="+mn-cs"/>
        </a:defRPr>
      </a:lvl8pPr>
      <a:lvl9pPr marL="3611057" indent="-212415" algn="l" defTabSz="849660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67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9660" rtl="0" eaLnBrk="1" latinLnBrk="0" hangingPunct="1">
        <a:defRPr sz="1673" kern="1200">
          <a:solidFill>
            <a:schemeClr val="tx1"/>
          </a:solidFill>
          <a:latin typeface="+mn-lt"/>
          <a:ea typeface="+mn-ea"/>
          <a:cs typeface="+mn-cs"/>
        </a:defRPr>
      </a:lvl1pPr>
      <a:lvl2pPr marL="424830" algn="l" defTabSz="849660" rtl="0" eaLnBrk="1" latinLnBrk="0" hangingPunct="1">
        <a:defRPr sz="1673" kern="1200">
          <a:solidFill>
            <a:schemeClr val="tx1"/>
          </a:solidFill>
          <a:latin typeface="+mn-lt"/>
          <a:ea typeface="+mn-ea"/>
          <a:cs typeface="+mn-cs"/>
        </a:defRPr>
      </a:lvl2pPr>
      <a:lvl3pPr marL="849660" algn="l" defTabSz="849660" rtl="0" eaLnBrk="1" latinLnBrk="0" hangingPunct="1">
        <a:defRPr sz="1673" kern="1200">
          <a:solidFill>
            <a:schemeClr val="tx1"/>
          </a:solidFill>
          <a:latin typeface="+mn-lt"/>
          <a:ea typeface="+mn-ea"/>
          <a:cs typeface="+mn-cs"/>
        </a:defRPr>
      </a:lvl3pPr>
      <a:lvl4pPr marL="1274491" algn="l" defTabSz="849660" rtl="0" eaLnBrk="1" latinLnBrk="0" hangingPunct="1">
        <a:defRPr sz="1673" kern="1200">
          <a:solidFill>
            <a:schemeClr val="tx1"/>
          </a:solidFill>
          <a:latin typeface="+mn-lt"/>
          <a:ea typeface="+mn-ea"/>
          <a:cs typeface="+mn-cs"/>
        </a:defRPr>
      </a:lvl4pPr>
      <a:lvl5pPr marL="1699321" algn="l" defTabSz="849660" rtl="0" eaLnBrk="1" latinLnBrk="0" hangingPunct="1">
        <a:defRPr sz="1673" kern="1200">
          <a:solidFill>
            <a:schemeClr val="tx1"/>
          </a:solidFill>
          <a:latin typeface="+mn-lt"/>
          <a:ea typeface="+mn-ea"/>
          <a:cs typeface="+mn-cs"/>
        </a:defRPr>
      </a:lvl5pPr>
      <a:lvl6pPr marL="2124151" algn="l" defTabSz="849660" rtl="0" eaLnBrk="1" latinLnBrk="0" hangingPunct="1">
        <a:defRPr sz="1673" kern="1200">
          <a:solidFill>
            <a:schemeClr val="tx1"/>
          </a:solidFill>
          <a:latin typeface="+mn-lt"/>
          <a:ea typeface="+mn-ea"/>
          <a:cs typeface="+mn-cs"/>
        </a:defRPr>
      </a:lvl6pPr>
      <a:lvl7pPr marL="2548981" algn="l" defTabSz="849660" rtl="0" eaLnBrk="1" latinLnBrk="0" hangingPunct="1">
        <a:defRPr sz="1673" kern="1200">
          <a:solidFill>
            <a:schemeClr val="tx1"/>
          </a:solidFill>
          <a:latin typeface="+mn-lt"/>
          <a:ea typeface="+mn-ea"/>
          <a:cs typeface="+mn-cs"/>
        </a:defRPr>
      </a:lvl7pPr>
      <a:lvl8pPr marL="2973812" algn="l" defTabSz="849660" rtl="0" eaLnBrk="1" latinLnBrk="0" hangingPunct="1">
        <a:defRPr sz="1673" kern="1200">
          <a:solidFill>
            <a:schemeClr val="tx1"/>
          </a:solidFill>
          <a:latin typeface="+mn-lt"/>
          <a:ea typeface="+mn-ea"/>
          <a:cs typeface="+mn-cs"/>
        </a:defRPr>
      </a:lvl8pPr>
      <a:lvl9pPr marL="3398642" algn="l" defTabSz="849660" rtl="0" eaLnBrk="1" latinLnBrk="0" hangingPunct="1">
        <a:defRPr sz="16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mailto:griselgtza@gmail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27358" r="66542" b="5661"/>
          <a:stretch/>
        </p:blipFill>
        <p:spPr>
          <a:xfrm>
            <a:off x="1508999" y="2878028"/>
            <a:ext cx="5419127" cy="609945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181459" y="1041285"/>
            <a:ext cx="6133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/>
              <a:t>Orientado a la interpretación de imágenes digitales y elaboración de planos a nivel profesional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685801" y="1656272"/>
            <a:ext cx="72096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Cómo </a:t>
            </a:r>
            <a:r>
              <a:rPr lang="es-MX" dirty="0" err="1"/>
              <a:t>accesar</a:t>
            </a:r>
            <a:r>
              <a:rPr lang="es-MX" dirty="0"/>
              <a:t> a la carpeta de </a:t>
            </a:r>
            <a:r>
              <a:rPr lang="es-MX" dirty="0" err="1"/>
              <a:t>ArcGIS</a:t>
            </a:r>
            <a:r>
              <a:rPr lang="es-MX" dirty="0"/>
              <a:t> y a sus diferentes módulos?</a:t>
            </a:r>
          </a:p>
          <a:p>
            <a:endParaRPr lang="es-MX" dirty="0"/>
          </a:p>
          <a:p>
            <a:r>
              <a:rPr lang="es-MX" dirty="0"/>
              <a:t>Cada vez que se necesite utilizar un módulo selecciónelo desde el buscador de Inicio o haga un acceso directo para cada módulo.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958958" y="366473"/>
            <a:ext cx="6578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Manual para el manejo de </a:t>
            </a:r>
            <a:r>
              <a:rPr lang="es-ES" sz="36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ArcGIS</a:t>
            </a:r>
            <a:endParaRPr lang="es-ES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175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143360" y="814640"/>
            <a:ext cx="6214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sz="1400" b="1" dirty="0"/>
          </a:p>
          <a:p>
            <a:endParaRPr lang="es-MX" sz="1400" b="1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/>
          <a:srcRect l="41145" t="88396" r="52956" b="9755"/>
          <a:stretch>
            <a:fillRect/>
          </a:stretch>
        </p:blipFill>
        <p:spPr bwMode="auto">
          <a:xfrm>
            <a:off x="1143360" y="1121351"/>
            <a:ext cx="11525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241812" y="1092822"/>
            <a:ext cx="1152525" cy="288925"/>
            <a:chOff x="1161" y="2653"/>
            <a:chExt cx="1407" cy="364"/>
          </a:xfrm>
        </p:grpSpPr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/>
            <a:srcRect l="18108" t="18509" r="77365" b="79532"/>
            <a:stretch>
              <a:fillRect/>
            </a:stretch>
          </p:blipFill>
          <p:spPr bwMode="auto">
            <a:xfrm>
              <a:off x="1525" y="2653"/>
              <a:ext cx="1043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3"/>
            <a:srcRect l="37196" t="4964" r="60625" b="92310"/>
            <a:stretch>
              <a:fillRect/>
            </a:stretch>
          </p:blipFill>
          <p:spPr bwMode="auto">
            <a:xfrm>
              <a:off x="1161" y="2653"/>
              <a:ext cx="364" cy="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4"/>
          <a:srcRect l="35234" t="19077" r="57808" b="78856"/>
          <a:stretch>
            <a:fillRect/>
          </a:stretch>
        </p:blipFill>
        <p:spPr bwMode="auto">
          <a:xfrm>
            <a:off x="2656867" y="1121351"/>
            <a:ext cx="1223963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CuadroTexto 15"/>
          <p:cNvSpPr txBox="1"/>
          <p:nvPr/>
        </p:nvSpPr>
        <p:spPr>
          <a:xfrm>
            <a:off x="228600" y="1404213"/>
            <a:ext cx="789549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dirty="0" err="1"/>
              <a:t>ArcMap</a:t>
            </a:r>
            <a:r>
              <a:rPr lang="es-MX" sz="1400" b="1" dirty="0"/>
              <a:t>. </a:t>
            </a:r>
            <a:r>
              <a:rPr lang="es-MX" sz="1400" dirty="0"/>
              <a:t>Esta utilería permite crear mapas completos ligados a bases de datos espaciales, donde se puede clasificar una innumerable cantidad de información, que se traduce en una enorme variedad de planos a partir de las capas o </a:t>
            </a:r>
            <a:r>
              <a:rPr lang="es-MX" sz="1400" dirty="0" err="1"/>
              <a:t>layers</a:t>
            </a:r>
            <a:r>
              <a:rPr lang="es-MX" sz="1400" dirty="0"/>
              <a:t> generadas. La información representada puede ser mostrada con colores y simbología mundialmente aceptada, gracias a sus herramientas de edición y leyendas que vienen precargadas en el sistema. </a:t>
            </a:r>
          </a:p>
          <a:p>
            <a:pPr algn="just"/>
            <a:endParaRPr lang="es-MX" sz="1400" dirty="0"/>
          </a:p>
          <a:p>
            <a:pPr algn="just"/>
            <a:r>
              <a:rPr lang="es-MX" sz="1400" b="1" dirty="0"/>
              <a:t>Interfaz gráfica de </a:t>
            </a:r>
            <a:r>
              <a:rPr lang="es-MX" sz="1400" b="1" dirty="0" err="1"/>
              <a:t>ArcMAP</a:t>
            </a:r>
            <a:endParaRPr lang="es-MX" sz="1400" b="1" dirty="0"/>
          </a:p>
          <a:p>
            <a:pPr algn="just"/>
            <a:endParaRPr lang="es-MX" sz="1400" dirty="0"/>
          </a:p>
        </p:txBody>
      </p:sp>
      <p:grpSp>
        <p:nvGrpSpPr>
          <p:cNvPr id="49" name="Grupo 48"/>
          <p:cNvGrpSpPr/>
          <p:nvPr/>
        </p:nvGrpSpPr>
        <p:grpSpPr>
          <a:xfrm>
            <a:off x="403402" y="3181015"/>
            <a:ext cx="6873824" cy="1475624"/>
            <a:chOff x="-415748" y="3658693"/>
            <a:chExt cx="6873824" cy="1475624"/>
          </a:xfrm>
        </p:grpSpPr>
        <p:pic>
          <p:nvPicPr>
            <p:cNvPr id="17" name="Picture 39"/>
            <p:cNvPicPr>
              <a:picLocks noChangeAspect="1" noChangeArrowheads="1"/>
            </p:cNvPicPr>
            <p:nvPr/>
          </p:nvPicPr>
          <p:blipFill>
            <a:blip r:embed="rId5"/>
            <a:srcRect r="56241" b="89536"/>
            <a:stretch>
              <a:fillRect/>
            </a:stretch>
          </p:blipFill>
          <p:spPr bwMode="auto">
            <a:xfrm>
              <a:off x="1560638" y="3658693"/>
              <a:ext cx="4897438" cy="936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 Box 40"/>
            <p:cNvSpPr txBox="1">
              <a:spLocks noChangeArrowheads="1"/>
            </p:cNvSpPr>
            <p:nvPr/>
          </p:nvSpPr>
          <p:spPr bwMode="auto">
            <a:xfrm>
              <a:off x="3823183" y="4621186"/>
              <a:ext cx="187166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sz="1200" dirty="0" err="1"/>
                <a:t>Guia</a:t>
              </a:r>
              <a:r>
                <a:rPr lang="es-ES" sz="1200" dirty="0"/>
                <a:t> de </a:t>
              </a:r>
              <a:r>
                <a:rPr lang="es-ES" sz="1200" dirty="0" err="1"/>
                <a:t>ArcMap</a:t>
              </a:r>
              <a:endParaRPr lang="es-ES" sz="1200" dirty="0"/>
            </a:p>
          </p:txBody>
        </p:sp>
        <p:sp>
          <p:nvSpPr>
            <p:cNvPr id="20" name="Text Box 43"/>
            <p:cNvSpPr txBox="1">
              <a:spLocks noChangeArrowheads="1"/>
            </p:cNvSpPr>
            <p:nvPr/>
          </p:nvSpPr>
          <p:spPr bwMode="auto">
            <a:xfrm>
              <a:off x="876301" y="4857318"/>
              <a:ext cx="367188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sz="1200" dirty="0"/>
                <a:t>Herramientas de Visualización</a:t>
              </a:r>
            </a:p>
          </p:txBody>
        </p:sp>
        <p:sp>
          <p:nvSpPr>
            <p:cNvPr id="21" name="Text Box 44"/>
            <p:cNvSpPr txBox="1">
              <a:spLocks noChangeArrowheads="1"/>
            </p:cNvSpPr>
            <p:nvPr/>
          </p:nvSpPr>
          <p:spPr bwMode="auto">
            <a:xfrm>
              <a:off x="-415748" y="4605385"/>
              <a:ext cx="280828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sz="1200" dirty="0"/>
                <a:t>Menús y Herramientas</a:t>
              </a:r>
            </a:p>
          </p:txBody>
        </p:sp>
        <p:sp>
          <p:nvSpPr>
            <p:cNvPr id="23" name="Line 50"/>
            <p:cNvSpPr>
              <a:spLocks noChangeShapeType="1"/>
            </p:cNvSpPr>
            <p:nvPr/>
          </p:nvSpPr>
          <p:spPr bwMode="auto">
            <a:xfrm flipV="1">
              <a:off x="876301" y="4161439"/>
              <a:ext cx="684338" cy="43387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4" name="Line 50"/>
            <p:cNvSpPr>
              <a:spLocks noChangeShapeType="1"/>
            </p:cNvSpPr>
            <p:nvPr/>
          </p:nvSpPr>
          <p:spPr bwMode="auto">
            <a:xfrm flipH="1" flipV="1">
              <a:off x="2235868" y="4605384"/>
              <a:ext cx="227748" cy="30860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5" name="Line 50"/>
            <p:cNvSpPr>
              <a:spLocks noChangeShapeType="1"/>
            </p:cNvSpPr>
            <p:nvPr/>
          </p:nvSpPr>
          <p:spPr bwMode="auto">
            <a:xfrm flipH="1" flipV="1">
              <a:off x="4148888" y="4040165"/>
              <a:ext cx="585209" cy="55572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4" name="Line 34"/>
          <p:cNvSpPr>
            <a:spLocks noChangeShapeType="1"/>
          </p:cNvSpPr>
          <p:nvPr/>
        </p:nvSpPr>
        <p:spPr bwMode="auto">
          <a:xfrm flipH="1">
            <a:off x="2259024" y="10669418"/>
            <a:ext cx="7921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grpSp>
        <p:nvGrpSpPr>
          <p:cNvPr id="48" name="Grupo 47"/>
          <p:cNvGrpSpPr/>
          <p:nvPr/>
        </p:nvGrpSpPr>
        <p:grpSpPr>
          <a:xfrm>
            <a:off x="998549" y="4665353"/>
            <a:ext cx="6278677" cy="4106842"/>
            <a:chOff x="179398" y="5238563"/>
            <a:chExt cx="6278677" cy="4106842"/>
          </a:xfrm>
        </p:grpSpPr>
        <p:sp>
          <p:nvSpPr>
            <p:cNvPr id="26" name="CuadroTexto 25"/>
            <p:cNvSpPr txBox="1"/>
            <p:nvPr/>
          </p:nvSpPr>
          <p:spPr>
            <a:xfrm>
              <a:off x="243738" y="5238563"/>
              <a:ext cx="62143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s-MX" sz="1400" b="1" dirty="0"/>
            </a:p>
          </p:txBody>
        </p:sp>
        <p:pic>
          <p:nvPicPr>
            <p:cNvPr id="27" name="Picture 49"/>
            <p:cNvPicPr>
              <a:picLocks noChangeAspect="1" noChangeArrowheads="1"/>
            </p:cNvPicPr>
            <p:nvPr/>
          </p:nvPicPr>
          <p:blipFill>
            <a:blip r:embed="rId6"/>
            <a:srcRect l="17053" t="13927" r="20000" b="19101"/>
            <a:stretch>
              <a:fillRect/>
            </a:stretch>
          </p:blipFill>
          <p:spPr bwMode="auto">
            <a:xfrm>
              <a:off x="863611" y="5773569"/>
              <a:ext cx="4199708" cy="3571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Text Box 28"/>
            <p:cNvSpPr txBox="1">
              <a:spLocks noChangeArrowheads="1"/>
            </p:cNvSpPr>
            <p:nvPr/>
          </p:nvSpPr>
          <p:spPr bwMode="auto">
            <a:xfrm>
              <a:off x="988395" y="5488126"/>
              <a:ext cx="309562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sz="1200" dirty="0"/>
                <a:t>Menús y Herramientas </a:t>
              </a:r>
              <a:r>
                <a:rPr lang="es-ES" sz="1200" dirty="0" err="1"/>
                <a:t>std</a:t>
              </a:r>
              <a:endParaRPr lang="es-ES" sz="1200" dirty="0"/>
            </a:p>
          </p:txBody>
        </p:sp>
        <p:sp>
          <p:nvSpPr>
            <p:cNvPr id="29" name="Text Box 29"/>
            <p:cNvSpPr txBox="1">
              <a:spLocks noChangeArrowheads="1"/>
            </p:cNvSpPr>
            <p:nvPr/>
          </p:nvSpPr>
          <p:spPr bwMode="auto">
            <a:xfrm>
              <a:off x="179398" y="7199115"/>
              <a:ext cx="194468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sz="1200" dirty="0"/>
                <a:t>Tabla de Contenido</a:t>
              </a:r>
            </a:p>
          </p:txBody>
        </p:sp>
        <p:sp>
          <p:nvSpPr>
            <p:cNvPr id="30" name="Text Box 30"/>
            <p:cNvSpPr txBox="1">
              <a:spLocks noChangeArrowheads="1"/>
            </p:cNvSpPr>
            <p:nvPr/>
          </p:nvSpPr>
          <p:spPr bwMode="auto">
            <a:xfrm>
              <a:off x="2249167" y="6634597"/>
              <a:ext cx="237648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sz="1200" dirty="0"/>
                <a:t>Ventana de Despliegue</a:t>
              </a:r>
            </a:p>
          </p:txBody>
        </p:sp>
        <p:sp>
          <p:nvSpPr>
            <p:cNvPr id="31" name="Text Box 31"/>
            <p:cNvSpPr txBox="1">
              <a:spLocks noChangeArrowheads="1"/>
            </p:cNvSpPr>
            <p:nvPr/>
          </p:nvSpPr>
          <p:spPr bwMode="auto">
            <a:xfrm>
              <a:off x="2517787" y="8617847"/>
              <a:ext cx="165576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sz="1200"/>
                <a:t>Herramientas de ArcTool box</a:t>
              </a:r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 flipH="1">
              <a:off x="1655772" y="5761782"/>
              <a:ext cx="647700" cy="22768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2303471" y="5817421"/>
              <a:ext cx="1" cy="38794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 flipH="1" flipV="1">
              <a:off x="1560637" y="8667645"/>
              <a:ext cx="1247659" cy="1520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7" name="Text Box 40"/>
            <p:cNvSpPr txBox="1">
              <a:spLocks noChangeArrowheads="1"/>
            </p:cNvSpPr>
            <p:nvPr/>
          </p:nvSpPr>
          <p:spPr bwMode="auto">
            <a:xfrm>
              <a:off x="4511198" y="5525672"/>
              <a:ext cx="115252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s-ES" sz="1200" dirty="0" err="1"/>
                <a:t>ArcCatalog</a:t>
              </a:r>
              <a:endParaRPr lang="es-ES" sz="1200" dirty="0"/>
            </a:p>
          </p:txBody>
        </p:sp>
        <p:sp>
          <p:nvSpPr>
            <p:cNvPr id="38" name="Line 41"/>
            <p:cNvSpPr>
              <a:spLocks noChangeShapeType="1"/>
            </p:cNvSpPr>
            <p:nvPr/>
          </p:nvSpPr>
          <p:spPr bwMode="auto">
            <a:xfrm flipH="1">
              <a:off x="3887797" y="5761782"/>
              <a:ext cx="843921" cy="37214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" name="Line 44"/>
            <p:cNvSpPr>
              <a:spLocks noChangeShapeType="1"/>
            </p:cNvSpPr>
            <p:nvPr/>
          </p:nvSpPr>
          <p:spPr bwMode="auto">
            <a:xfrm flipV="1">
              <a:off x="988395" y="6854653"/>
              <a:ext cx="91116" cy="34446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2" name="Text Box 45"/>
            <p:cNvSpPr txBox="1">
              <a:spLocks noChangeArrowheads="1"/>
            </p:cNvSpPr>
            <p:nvPr/>
          </p:nvSpPr>
          <p:spPr bwMode="auto">
            <a:xfrm>
              <a:off x="2808298" y="8390646"/>
              <a:ext cx="208756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sz="1200" dirty="0"/>
                <a:t>Barra de Herramientas Tools</a:t>
              </a:r>
            </a:p>
          </p:txBody>
        </p:sp>
        <p:sp>
          <p:nvSpPr>
            <p:cNvPr id="44" name="Line 47"/>
            <p:cNvSpPr>
              <a:spLocks noChangeShapeType="1"/>
            </p:cNvSpPr>
            <p:nvPr/>
          </p:nvSpPr>
          <p:spPr bwMode="auto">
            <a:xfrm flipH="1" flipV="1">
              <a:off x="1835953" y="8034012"/>
              <a:ext cx="972343" cy="47942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5" name="Text Box 50"/>
            <p:cNvSpPr txBox="1">
              <a:spLocks noChangeArrowheads="1"/>
            </p:cNvSpPr>
            <p:nvPr/>
          </p:nvSpPr>
          <p:spPr bwMode="auto">
            <a:xfrm>
              <a:off x="3887797" y="8772052"/>
              <a:ext cx="201612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s-ES" sz="1200" dirty="0"/>
                <a:t>Barra de Herramientas </a:t>
              </a:r>
              <a:r>
                <a:rPr lang="es-ES" sz="1200" dirty="0" err="1"/>
                <a:t>Draw</a:t>
              </a:r>
              <a:endParaRPr lang="es-ES" sz="1200" dirty="0"/>
            </a:p>
          </p:txBody>
        </p:sp>
        <p:sp>
          <p:nvSpPr>
            <p:cNvPr id="47" name="Line 52"/>
            <p:cNvSpPr>
              <a:spLocks noChangeShapeType="1"/>
            </p:cNvSpPr>
            <p:nvPr/>
          </p:nvSpPr>
          <p:spPr bwMode="auto">
            <a:xfrm flipH="1">
              <a:off x="4816720" y="9024278"/>
              <a:ext cx="583965" cy="12917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6" name="Rectángulo 35"/>
          <p:cNvSpPr/>
          <p:nvPr/>
        </p:nvSpPr>
        <p:spPr>
          <a:xfrm>
            <a:off x="757048" y="400982"/>
            <a:ext cx="69822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Módulos, apps o utilerías de </a:t>
            </a:r>
            <a:r>
              <a:rPr lang="es-ES" sz="36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ArcGIS</a:t>
            </a:r>
            <a:endParaRPr lang="es-ES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314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04446" y="80108"/>
            <a:ext cx="766689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dirty="0" err="1"/>
              <a:t>ArcCatalog</a:t>
            </a:r>
            <a:r>
              <a:rPr lang="es-MX" sz="1400" b="1" dirty="0"/>
              <a:t>. </a:t>
            </a:r>
            <a:r>
              <a:rPr lang="es-ES" sz="1400" dirty="0"/>
              <a:t>Es un explorador que permite buscar archivos cartográficos y alfanuméricos, contenidos en la Pc, permite </a:t>
            </a:r>
            <a:r>
              <a:rPr lang="es-ES" sz="1400" dirty="0" err="1"/>
              <a:t>previsualizar</a:t>
            </a:r>
            <a:r>
              <a:rPr lang="es-ES" sz="1400" dirty="0"/>
              <a:t> datos espaciales, visualizar metadatos y generar carpetas o nuevos archivos de digitalización</a:t>
            </a:r>
            <a:r>
              <a:rPr lang="es-MX" sz="1400" dirty="0"/>
              <a:t>. </a:t>
            </a:r>
          </a:p>
          <a:p>
            <a:pPr algn="just"/>
            <a:endParaRPr lang="es-MX" sz="1400" dirty="0"/>
          </a:p>
          <a:p>
            <a:pPr algn="just"/>
            <a:r>
              <a:rPr lang="es-MX" sz="2400" b="1" dirty="0"/>
              <a:t>Interfaz gráfica de </a:t>
            </a:r>
            <a:r>
              <a:rPr lang="es-MX" sz="2400" b="1" dirty="0" err="1"/>
              <a:t>ArcCatalog</a:t>
            </a:r>
            <a:endParaRPr lang="es-MX" sz="2400" b="1" dirty="0"/>
          </a:p>
          <a:p>
            <a:pPr algn="just"/>
            <a:endParaRPr lang="es-MX" sz="1400" dirty="0"/>
          </a:p>
        </p:txBody>
      </p:sp>
      <p:grpSp>
        <p:nvGrpSpPr>
          <p:cNvPr id="19" name="Grupo 18"/>
          <p:cNvGrpSpPr/>
          <p:nvPr/>
        </p:nvGrpSpPr>
        <p:grpSpPr>
          <a:xfrm>
            <a:off x="1203503" y="1272304"/>
            <a:ext cx="5678643" cy="4182911"/>
            <a:chOff x="384352" y="1558911"/>
            <a:chExt cx="5678643" cy="4182911"/>
          </a:xfrm>
        </p:grpSpPr>
        <p:pic>
          <p:nvPicPr>
            <p:cNvPr id="3" name="Picture 16"/>
            <p:cNvPicPr>
              <a:picLocks noChangeAspect="1" noChangeArrowheads="1"/>
            </p:cNvPicPr>
            <p:nvPr/>
          </p:nvPicPr>
          <p:blipFill>
            <a:blip r:embed="rId2"/>
            <a:srcRect l="28864" t="4103" r="17413" b="35898"/>
            <a:stretch>
              <a:fillRect/>
            </a:stretch>
          </p:blipFill>
          <p:spPr bwMode="auto">
            <a:xfrm>
              <a:off x="1212234" y="1754022"/>
              <a:ext cx="4467225" cy="398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 Box 7"/>
            <p:cNvSpPr txBox="1">
              <a:spLocks noChangeArrowheads="1"/>
            </p:cNvSpPr>
            <p:nvPr/>
          </p:nvSpPr>
          <p:spPr bwMode="auto">
            <a:xfrm>
              <a:off x="3087072" y="4880622"/>
              <a:ext cx="2016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sz="1200" dirty="0"/>
                <a:t>Contenido del Archivo Espacial</a:t>
              </a:r>
            </a:p>
          </p:txBody>
        </p:sp>
        <p:sp>
          <p:nvSpPr>
            <p:cNvPr id="6" name="Line 10"/>
            <p:cNvSpPr>
              <a:spLocks noChangeShapeType="1"/>
            </p:cNvSpPr>
            <p:nvPr/>
          </p:nvSpPr>
          <p:spPr bwMode="auto">
            <a:xfrm flipH="1" flipV="1">
              <a:off x="3374408" y="4589297"/>
              <a:ext cx="296839" cy="37848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 sz="1200"/>
            </a:p>
          </p:txBody>
        </p:sp>
        <p:sp>
          <p:nvSpPr>
            <p:cNvPr id="7" name="Text Box 11"/>
            <p:cNvSpPr txBox="1">
              <a:spLocks noChangeArrowheads="1"/>
            </p:cNvSpPr>
            <p:nvPr/>
          </p:nvSpPr>
          <p:spPr bwMode="auto">
            <a:xfrm>
              <a:off x="3183270" y="2940827"/>
              <a:ext cx="28797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sz="1200" dirty="0"/>
                <a:t>Ventana de Catalogo en modo </a:t>
              </a:r>
              <a:r>
                <a:rPr lang="es-ES" sz="1200" dirty="0" err="1"/>
                <a:t>previsualización</a:t>
              </a:r>
              <a:endParaRPr lang="es-ES" sz="1200" dirty="0"/>
            </a:p>
          </p:txBody>
        </p:sp>
        <p:sp>
          <p:nvSpPr>
            <p:cNvPr id="8" name="Text Box 14"/>
            <p:cNvSpPr txBox="1">
              <a:spLocks noChangeArrowheads="1"/>
            </p:cNvSpPr>
            <p:nvPr/>
          </p:nvSpPr>
          <p:spPr bwMode="auto">
            <a:xfrm>
              <a:off x="1219047" y="1558911"/>
              <a:ext cx="17272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sz="1200" dirty="0"/>
                <a:t>Barra de Menús</a:t>
              </a:r>
            </a:p>
          </p:txBody>
        </p:sp>
        <p:sp>
          <p:nvSpPr>
            <p:cNvPr id="9" name="Line 15"/>
            <p:cNvSpPr>
              <a:spLocks noChangeShapeType="1"/>
            </p:cNvSpPr>
            <p:nvPr/>
          </p:nvSpPr>
          <p:spPr bwMode="auto">
            <a:xfrm flipH="1">
              <a:off x="1502747" y="1754022"/>
              <a:ext cx="431800" cy="24288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 sz="1200"/>
            </a:p>
          </p:txBody>
        </p:sp>
        <p:sp>
          <p:nvSpPr>
            <p:cNvPr id="10" name="Text Box 17"/>
            <p:cNvSpPr txBox="1">
              <a:spLocks noChangeArrowheads="1"/>
            </p:cNvSpPr>
            <p:nvPr/>
          </p:nvSpPr>
          <p:spPr bwMode="auto">
            <a:xfrm>
              <a:off x="384352" y="3926664"/>
              <a:ext cx="12239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sz="1200" dirty="0"/>
                <a:t>Tabla de Contenidos</a:t>
              </a:r>
            </a:p>
          </p:txBody>
        </p:sp>
        <p:sp>
          <p:nvSpPr>
            <p:cNvPr id="12" name="Line 19"/>
            <p:cNvSpPr>
              <a:spLocks noChangeShapeType="1"/>
            </p:cNvSpPr>
            <p:nvPr/>
          </p:nvSpPr>
          <p:spPr bwMode="auto">
            <a:xfrm>
              <a:off x="926484" y="4157497"/>
              <a:ext cx="50323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 sz="1200"/>
            </a:p>
          </p:txBody>
        </p:sp>
        <p:sp>
          <p:nvSpPr>
            <p:cNvPr id="13" name="Text Box 20"/>
            <p:cNvSpPr txBox="1">
              <a:spLocks noChangeArrowheads="1"/>
            </p:cNvSpPr>
            <p:nvPr/>
          </p:nvSpPr>
          <p:spPr bwMode="auto">
            <a:xfrm>
              <a:off x="3374409" y="1576438"/>
              <a:ext cx="252095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sz="1200" dirty="0"/>
                <a:t>Herramientas Geográficas</a:t>
              </a:r>
            </a:p>
          </p:txBody>
        </p:sp>
        <p:sp>
          <p:nvSpPr>
            <p:cNvPr id="15" name="Line 22"/>
            <p:cNvSpPr>
              <a:spLocks noChangeShapeType="1"/>
            </p:cNvSpPr>
            <p:nvPr/>
          </p:nvSpPr>
          <p:spPr bwMode="auto">
            <a:xfrm flipH="1">
              <a:off x="4814272" y="1781318"/>
              <a:ext cx="0" cy="3769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 sz="1200"/>
            </a:p>
          </p:txBody>
        </p:sp>
      </p:grpSp>
      <p:sp>
        <p:nvSpPr>
          <p:cNvPr id="20" name="CuadroTexto 19"/>
          <p:cNvSpPr txBox="1"/>
          <p:nvPr/>
        </p:nvSpPr>
        <p:spPr>
          <a:xfrm>
            <a:off x="404446" y="5548350"/>
            <a:ext cx="7666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dirty="0" err="1"/>
              <a:t>ArcToolBox</a:t>
            </a:r>
            <a:r>
              <a:rPr lang="es-MX" sz="1400" b="1" dirty="0"/>
              <a:t>. </a:t>
            </a:r>
            <a:r>
              <a:rPr lang="es-ES" sz="1400" dirty="0"/>
              <a:t>Es una herramienta que permite realizar diferentes conversiones de datos espaciales a otros formatos así como introducir sistemas de coordenadas o cambio de proyecciones.</a:t>
            </a:r>
            <a:endParaRPr lang="es-MX" sz="1400" dirty="0"/>
          </a:p>
          <a:p>
            <a:pPr algn="just"/>
            <a:r>
              <a:rPr lang="es-MX" sz="1400" b="1" dirty="0"/>
              <a:t>Interfaz gráfica de </a:t>
            </a:r>
            <a:r>
              <a:rPr lang="es-MX" sz="1400" b="1" dirty="0" err="1"/>
              <a:t>ArcToolBox</a:t>
            </a:r>
            <a:endParaRPr lang="es-MX" sz="1400" b="1" dirty="0"/>
          </a:p>
          <a:p>
            <a:pPr algn="just"/>
            <a:endParaRPr lang="es-MX" sz="1400" dirty="0"/>
          </a:p>
        </p:txBody>
      </p:sp>
      <p:grpSp>
        <p:nvGrpSpPr>
          <p:cNvPr id="14" name="Grupo 13"/>
          <p:cNvGrpSpPr/>
          <p:nvPr/>
        </p:nvGrpSpPr>
        <p:grpSpPr>
          <a:xfrm>
            <a:off x="2065301" y="6021237"/>
            <a:ext cx="5371982" cy="2964028"/>
            <a:chOff x="1246151" y="6021237"/>
            <a:chExt cx="5371982" cy="2964028"/>
          </a:xfrm>
        </p:grpSpPr>
        <p:pic>
          <p:nvPicPr>
            <p:cNvPr id="16" name="Picture 7"/>
            <p:cNvPicPr>
              <a:picLocks noChangeAspect="1" noChangeArrowheads="1"/>
            </p:cNvPicPr>
            <p:nvPr/>
          </p:nvPicPr>
          <p:blipFill>
            <a:blip r:embed="rId3"/>
            <a:srcRect l="15742" t="9392" r="65950" b="44824"/>
            <a:stretch>
              <a:fillRect/>
            </a:stretch>
          </p:blipFill>
          <p:spPr bwMode="auto">
            <a:xfrm>
              <a:off x="5153913" y="6021237"/>
              <a:ext cx="1464220" cy="2929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8"/>
            <p:cNvPicPr>
              <a:picLocks noChangeAspect="1" noChangeArrowheads="1"/>
            </p:cNvPicPr>
            <p:nvPr/>
          </p:nvPicPr>
          <p:blipFill>
            <a:blip r:embed="rId4"/>
            <a:srcRect l="44688" t="21208" r="19882" b="45573"/>
            <a:stretch>
              <a:fillRect/>
            </a:stretch>
          </p:blipFill>
          <p:spPr bwMode="auto">
            <a:xfrm>
              <a:off x="1246151" y="6719903"/>
              <a:ext cx="3024188" cy="2265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" name="Conector recto de flecha 10"/>
            <p:cNvCxnSpPr/>
            <p:nvPr/>
          </p:nvCxnSpPr>
          <p:spPr>
            <a:xfrm flipH="1" flipV="1">
              <a:off x="4270339" y="7349706"/>
              <a:ext cx="1250567" cy="50287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8326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1037218" y="2859265"/>
            <a:ext cx="54108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600" b="1" dirty="0">
                <a:solidFill>
                  <a:prstClr val="black"/>
                </a:solidFill>
              </a:rPr>
              <a:t>Paso 1. </a:t>
            </a:r>
            <a:r>
              <a:rPr lang="es-ES" sz="1600" dirty="0">
                <a:solidFill>
                  <a:prstClr val="black"/>
                </a:solidFill>
              </a:rPr>
              <a:t>Abrir el programa desde inicio. Ver sig. Fig.</a:t>
            </a: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1037217" y="3343116"/>
            <a:ext cx="3123620" cy="1852775"/>
            <a:chOff x="0" y="703"/>
            <a:chExt cx="4065" cy="2211"/>
          </a:xfrm>
        </p:grpSpPr>
        <p:pic>
          <p:nvPicPr>
            <p:cNvPr id="4" name="Picture 9"/>
            <p:cNvPicPr>
              <a:picLocks noChangeAspect="1" noChangeArrowheads="1"/>
            </p:cNvPicPr>
            <p:nvPr/>
          </p:nvPicPr>
          <p:blipFill>
            <a:blip r:embed="rId2"/>
            <a:srcRect t="64014" r="74232"/>
            <a:stretch>
              <a:fillRect/>
            </a:stretch>
          </p:blipFill>
          <p:spPr bwMode="auto">
            <a:xfrm>
              <a:off x="0" y="703"/>
              <a:ext cx="1979" cy="2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10"/>
            <p:cNvPicPr>
              <a:picLocks noChangeAspect="1" noChangeArrowheads="1"/>
            </p:cNvPicPr>
            <p:nvPr/>
          </p:nvPicPr>
          <p:blipFill>
            <a:blip r:embed="rId2"/>
            <a:srcRect l="25624" t="74365" r="46837"/>
            <a:stretch>
              <a:fillRect/>
            </a:stretch>
          </p:blipFill>
          <p:spPr bwMode="auto">
            <a:xfrm>
              <a:off x="1950" y="1338"/>
              <a:ext cx="2115" cy="1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upo 5"/>
          <p:cNvGrpSpPr/>
          <p:nvPr/>
        </p:nvGrpSpPr>
        <p:grpSpPr>
          <a:xfrm>
            <a:off x="4433239" y="4269504"/>
            <a:ext cx="3131765" cy="2507209"/>
            <a:chOff x="1491995" y="5352474"/>
            <a:chExt cx="3131765" cy="2507209"/>
          </a:xfrm>
        </p:grpSpPr>
        <p:pic>
          <p:nvPicPr>
            <p:cNvPr id="7" name="Picture 12"/>
            <p:cNvPicPr>
              <a:picLocks noChangeAspect="1" noChangeArrowheads="1"/>
            </p:cNvPicPr>
            <p:nvPr/>
          </p:nvPicPr>
          <p:blipFill rotWithShape="1">
            <a:blip r:embed="rId3"/>
            <a:srcRect r="26067" b="32854"/>
            <a:stretch/>
          </p:blipFill>
          <p:spPr bwMode="auto">
            <a:xfrm>
              <a:off x="1491995" y="5352474"/>
              <a:ext cx="3131765" cy="2480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Oval 15"/>
            <p:cNvSpPr>
              <a:spLocks noChangeArrowheads="1"/>
            </p:cNvSpPr>
            <p:nvPr/>
          </p:nvSpPr>
          <p:spPr bwMode="auto">
            <a:xfrm>
              <a:off x="4032770" y="7464114"/>
              <a:ext cx="364112" cy="395569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MX">
                <a:solidFill>
                  <a:prstClr val="black"/>
                </a:solidFill>
              </a:endParaRPr>
            </a:p>
          </p:txBody>
        </p:sp>
        <p:sp>
          <p:nvSpPr>
            <p:cNvPr id="9" name="Line 16"/>
            <p:cNvSpPr>
              <a:spLocks noChangeShapeType="1"/>
            </p:cNvSpPr>
            <p:nvPr/>
          </p:nvSpPr>
          <p:spPr bwMode="auto">
            <a:xfrm>
              <a:off x="4215493" y="7529557"/>
              <a:ext cx="60018" cy="13234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>
                <a:solidFill>
                  <a:prstClr val="black"/>
                </a:solidFill>
              </a:endParaRPr>
            </a:p>
          </p:txBody>
        </p:sp>
        <p:sp>
          <p:nvSpPr>
            <p:cNvPr id="10" name="Line 17"/>
            <p:cNvSpPr>
              <a:spLocks noChangeShapeType="1"/>
            </p:cNvSpPr>
            <p:nvPr/>
          </p:nvSpPr>
          <p:spPr bwMode="auto">
            <a:xfrm flipV="1">
              <a:off x="4275511" y="7397216"/>
              <a:ext cx="181389" cy="26468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>
                <a:solidFill>
                  <a:prstClr val="black"/>
                </a:solidFill>
              </a:endParaRPr>
            </a:p>
          </p:txBody>
        </p:sp>
      </p:grpSp>
      <p:sp>
        <p:nvSpPr>
          <p:cNvPr id="11" name="14 CuadroTexto"/>
          <p:cNvSpPr txBox="1"/>
          <p:nvPr/>
        </p:nvSpPr>
        <p:spPr>
          <a:xfrm>
            <a:off x="4469150" y="3552068"/>
            <a:ext cx="27424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>
                <a:solidFill>
                  <a:prstClr val="black"/>
                </a:solidFill>
              </a:rPr>
              <a:t>Start</a:t>
            </a:r>
            <a:r>
              <a:rPr lang="es-ES" dirty="0">
                <a:solidFill>
                  <a:prstClr val="black"/>
                </a:solidFill>
              </a:rPr>
              <a:t> </a:t>
            </a:r>
            <a:r>
              <a:rPr lang="es-ES" dirty="0" err="1">
                <a:solidFill>
                  <a:prstClr val="black"/>
                </a:solidFill>
              </a:rPr>
              <a:t>using</a:t>
            </a:r>
            <a:r>
              <a:rPr lang="es-ES" dirty="0">
                <a:solidFill>
                  <a:prstClr val="black"/>
                </a:solidFill>
              </a:rPr>
              <a:t> </a:t>
            </a:r>
            <a:r>
              <a:rPr lang="es-ES" dirty="0" err="1">
                <a:solidFill>
                  <a:prstClr val="black"/>
                </a:solidFill>
              </a:rPr>
              <a:t>ArcMap</a:t>
            </a:r>
            <a:endParaRPr lang="es-ES" dirty="0">
              <a:solidFill>
                <a:prstClr val="black"/>
              </a:solidFill>
            </a:endParaRPr>
          </a:p>
          <a:p>
            <a:r>
              <a:rPr lang="es-ES" dirty="0" err="1">
                <a:solidFill>
                  <a:prstClr val="black"/>
                </a:solidFill>
              </a:rPr>
              <a:t>with</a:t>
            </a:r>
            <a:r>
              <a:rPr lang="es-ES" dirty="0">
                <a:solidFill>
                  <a:prstClr val="black"/>
                </a:solidFill>
              </a:rPr>
              <a:t> a New </a:t>
            </a:r>
            <a:r>
              <a:rPr lang="es-ES" dirty="0" err="1">
                <a:solidFill>
                  <a:prstClr val="black"/>
                </a:solidFill>
              </a:rPr>
              <a:t>Empty</a:t>
            </a:r>
            <a:r>
              <a:rPr lang="es-ES" dirty="0">
                <a:solidFill>
                  <a:prstClr val="black"/>
                </a:solidFill>
              </a:rPr>
              <a:t> </a:t>
            </a:r>
            <a:r>
              <a:rPr lang="es-ES" dirty="0" err="1">
                <a:solidFill>
                  <a:prstClr val="black"/>
                </a:solidFill>
              </a:rPr>
              <a:t>Map</a:t>
            </a:r>
            <a:r>
              <a:rPr lang="es-ES" dirty="0">
                <a:solidFill>
                  <a:prstClr val="black"/>
                </a:solidFill>
              </a:rPr>
              <a:t>/OK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281354" y="342900"/>
            <a:ext cx="7817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>
              <a:solidFill>
                <a:prstClr val="black"/>
              </a:solidFill>
            </a:endParaRPr>
          </a:p>
          <a:p>
            <a:endParaRPr lang="es-MX" dirty="0">
              <a:solidFill>
                <a:prstClr val="black"/>
              </a:solidFill>
            </a:endParaRPr>
          </a:p>
          <a:p>
            <a:pPr algn="just"/>
            <a:r>
              <a:rPr lang="es-MX" sz="1400" dirty="0">
                <a:solidFill>
                  <a:prstClr val="black"/>
                </a:solidFill>
              </a:rPr>
              <a:t>Debido a que no todos los usuarios de </a:t>
            </a:r>
            <a:r>
              <a:rPr lang="es-MX" sz="1400" dirty="0" err="1">
                <a:solidFill>
                  <a:prstClr val="black"/>
                </a:solidFill>
              </a:rPr>
              <a:t>ArcMap</a:t>
            </a:r>
            <a:r>
              <a:rPr lang="es-MX" sz="1400" dirty="0">
                <a:solidFill>
                  <a:prstClr val="black"/>
                </a:solidFill>
              </a:rPr>
              <a:t> cuentan con la versión más reciente o los equipos disponibles no tienen instalada la misma versión, no es posible hasta el momento unificar el manual para una sola; por lo tanto, se pide comprensión y astucia al usuario (ustedes) para ubicar las herramientas que se emplean en este manual, las instrucciones son básicamente las mismas, sólo hay que buscar la ubicación de las herramientas y pensar de una manera lógica en llegar al mismo resultado en todas las versiones, el procedimiento varía un poco nada más. Cualquier duda, pida ayuda.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4"/>
          <a:srcRect r="26050" b="74123"/>
          <a:stretch/>
        </p:blipFill>
        <p:spPr>
          <a:xfrm>
            <a:off x="860178" y="7566492"/>
            <a:ext cx="6713645" cy="1320831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860177" y="7272671"/>
            <a:ext cx="3300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solidFill>
                  <a:prstClr val="black"/>
                </a:solidFill>
              </a:rPr>
              <a:t>Menú principal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4797768" y="7258715"/>
            <a:ext cx="3300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solidFill>
                  <a:prstClr val="black"/>
                </a:solidFill>
              </a:rPr>
              <a:t>Barras de herramientas activas</a:t>
            </a:r>
          </a:p>
        </p:txBody>
      </p:sp>
      <p:cxnSp>
        <p:nvCxnSpPr>
          <p:cNvPr id="17" name="Conector recto de flecha 16"/>
          <p:cNvCxnSpPr/>
          <p:nvPr/>
        </p:nvCxnSpPr>
        <p:spPr>
          <a:xfrm>
            <a:off x="2137587" y="7426559"/>
            <a:ext cx="255182" cy="2501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 flipH="1">
            <a:off x="4976480" y="7566492"/>
            <a:ext cx="1669312" cy="3217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>
            <a:off x="6826546" y="7580448"/>
            <a:ext cx="231087" cy="2748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/>
          <p:nvPr/>
        </p:nvCxnSpPr>
        <p:spPr>
          <a:xfrm flipH="1">
            <a:off x="3849430" y="7551633"/>
            <a:ext cx="2371061" cy="4968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ángulo 19"/>
          <p:cNvSpPr/>
          <p:nvPr/>
        </p:nvSpPr>
        <p:spPr>
          <a:xfrm>
            <a:off x="1021420" y="282065"/>
            <a:ext cx="542667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INTRODUCCIÓN AL </a:t>
            </a:r>
            <a:r>
              <a:rPr lang="es-ES" sz="36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ArcMap</a:t>
            </a:r>
            <a:endParaRPr lang="es-ES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752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89272" y="159489"/>
            <a:ext cx="6156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prstClr val="black"/>
                </a:solidFill>
              </a:rPr>
              <a:t>Paso 2. Habilitar herramientas (</a:t>
            </a:r>
            <a:r>
              <a:rPr lang="es-MX" sz="1600" dirty="0" err="1">
                <a:solidFill>
                  <a:prstClr val="black"/>
                </a:solidFill>
              </a:rPr>
              <a:t>Toolbars</a:t>
            </a:r>
            <a:r>
              <a:rPr lang="es-MX" sz="1600" dirty="0">
                <a:solidFill>
                  <a:prstClr val="black"/>
                </a:solidFill>
              </a:rPr>
              <a:t>) y extensiones (</a:t>
            </a:r>
            <a:r>
              <a:rPr lang="es-MX" sz="1600" dirty="0" err="1">
                <a:solidFill>
                  <a:prstClr val="black"/>
                </a:solidFill>
              </a:rPr>
              <a:t>Extensions</a:t>
            </a:r>
            <a:r>
              <a:rPr lang="es-MX" sz="1600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69277" y="5090895"/>
            <a:ext cx="78075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prstClr val="black"/>
                </a:solidFill>
              </a:rPr>
              <a:t>Paso 3. Poner </a:t>
            </a:r>
            <a:r>
              <a:rPr lang="es-MX" sz="1600" dirty="0" err="1">
                <a:solidFill>
                  <a:prstClr val="black"/>
                </a:solidFill>
              </a:rPr>
              <a:t>georeferencia</a:t>
            </a:r>
            <a:r>
              <a:rPr lang="es-MX" sz="1600" dirty="0">
                <a:solidFill>
                  <a:prstClr val="black"/>
                </a:solidFill>
              </a:rPr>
              <a:t> al área de estudio. Por estar ubicados en Hermosillo y la mayor cantidad de ejercicios serán de regiones cercanas, debemos utilizar UTM, WGS84, Zona 12 N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1580870" y="467265"/>
            <a:ext cx="4973052" cy="4676718"/>
            <a:chOff x="761720" y="467265"/>
            <a:chExt cx="4973052" cy="4676718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r="43188" b="10965"/>
            <a:stretch/>
          </p:blipFill>
          <p:spPr>
            <a:xfrm>
              <a:off x="761720" y="467265"/>
              <a:ext cx="4973052" cy="4381817"/>
            </a:xfrm>
            <a:prstGeom prst="rect">
              <a:avLst/>
            </a:prstGeom>
          </p:spPr>
        </p:pic>
        <p:cxnSp>
          <p:nvCxnSpPr>
            <p:cNvPr id="7" name="Conector recto de flecha 6"/>
            <p:cNvCxnSpPr/>
            <p:nvPr/>
          </p:nvCxnSpPr>
          <p:spPr>
            <a:xfrm>
              <a:off x="1818167" y="4849082"/>
              <a:ext cx="829340" cy="1538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uadroTexto 7"/>
            <p:cNvSpPr txBox="1"/>
            <p:nvPr/>
          </p:nvSpPr>
          <p:spPr>
            <a:xfrm>
              <a:off x="2647501" y="4774651"/>
              <a:ext cx="2349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prstClr val="black"/>
                  </a:solidFill>
                </a:rPr>
                <a:t>Activar </a:t>
              </a:r>
              <a:r>
                <a:rPr lang="es-MX" dirty="0" err="1">
                  <a:solidFill>
                    <a:prstClr val="black"/>
                  </a:solidFill>
                </a:rPr>
                <a:t>Layout</a:t>
              </a:r>
              <a:r>
                <a:rPr lang="es-MX" dirty="0">
                  <a:solidFill>
                    <a:prstClr val="black"/>
                  </a:solidFill>
                </a:rPr>
                <a:t> </a:t>
              </a:r>
              <a:r>
                <a:rPr lang="es-MX" dirty="0" err="1">
                  <a:solidFill>
                    <a:prstClr val="black"/>
                  </a:solidFill>
                </a:rPr>
                <a:t>frame</a:t>
              </a:r>
              <a:endParaRPr lang="es-MX" dirty="0">
                <a:solidFill>
                  <a:prstClr val="black"/>
                </a:solidFill>
              </a:endParaRPr>
            </a:p>
          </p:txBody>
        </p:sp>
      </p:grp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/>
          <a:srcRect l="39797" t="15351" r="20872" b="17325"/>
          <a:stretch/>
        </p:blipFill>
        <p:spPr>
          <a:xfrm>
            <a:off x="1090375" y="5895522"/>
            <a:ext cx="3087265" cy="2971130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3931318" y="5895523"/>
            <a:ext cx="4245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prstClr val="black"/>
                </a:solidFill>
              </a:rPr>
              <a:t>Encender el recuadro azul cielo sobre el </a:t>
            </a:r>
            <a:r>
              <a:rPr lang="es-MX" sz="1600" dirty="0" err="1">
                <a:solidFill>
                  <a:prstClr val="black"/>
                </a:solidFill>
              </a:rPr>
              <a:t>Layout</a:t>
            </a:r>
            <a:r>
              <a:rPr lang="es-MX" sz="1600" dirty="0">
                <a:solidFill>
                  <a:prstClr val="black"/>
                </a:solidFill>
              </a:rPr>
              <a:t>, dando </a:t>
            </a:r>
            <a:r>
              <a:rPr lang="es-MX" sz="1600" dirty="0" err="1">
                <a:solidFill>
                  <a:prstClr val="black"/>
                </a:solidFill>
              </a:rPr>
              <a:t>click</a:t>
            </a:r>
            <a:r>
              <a:rPr lang="es-MX" sz="1600" dirty="0">
                <a:solidFill>
                  <a:prstClr val="black"/>
                </a:solidFill>
              </a:rPr>
              <a:t> </a:t>
            </a:r>
            <a:r>
              <a:rPr lang="es-MX" sz="1600" dirty="0" err="1">
                <a:solidFill>
                  <a:prstClr val="black"/>
                </a:solidFill>
              </a:rPr>
              <a:t>izq</a:t>
            </a:r>
            <a:r>
              <a:rPr lang="es-MX" sz="1600" dirty="0">
                <a:solidFill>
                  <a:prstClr val="black"/>
                </a:solidFill>
              </a:rPr>
              <a:t>, luego </a:t>
            </a:r>
            <a:r>
              <a:rPr lang="es-MX" sz="1600" dirty="0" err="1">
                <a:solidFill>
                  <a:prstClr val="black"/>
                </a:solidFill>
              </a:rPr>
              <a:t>click</a:t>
            </a:r>
            <a:r>
              <a:rPr lang="es-MX" sz="1600" dirty="0">
                <a:solidFill>
                  <a:prstClr val="black"/>
                </a:solidFill>
              </a:rPr>
              <a:t> derecho y se abre cuadro de diálogo, seleccionar </a:t>
            </a:r>
            <a:r>
              <a:rPr lang="es-MX" sz="1600" dirty="0" err="1">
                <a:solidFill>
                  <a:prstClr val="black"/>
                </a:solidFill>
              </a:rPr>
              <a:t>Properties</a:t>
            </a:r>
            <a:r>
              <a:rPr lang="es-MX" sz="1600" dirty="0">
                <a:solidFill>
                  <a:prstClr val="black"/>
                </a:solidFill>
              </a:rPr>
              <a:t>.</a:t>
            </a:r>
          </a:p>
          <a:p>
            <a:endParaRPr lang="es-MX" sz="1600" dirty="0">
              <a:solidFill>
                <a:prstClr val="black"/>
              </a:solidFill>
            </a:endParaRPr>
          </a:p>
          <a:p>
            <a:r>
              <a:rPr lang="es-MX" sz="1600" dirty="0">
                <a:solidFill>
                  <a:prstClr val="black"/>
                </a:solidFill>
              </a:rPr>
              <a:t>Se abrirá un cuadro llamado Data </a:t>
            </a:r>
            <a:r>
              <a:rPr lang="es-MX" sz="1600" dirty="0" err="1">
                <a:solidFill>
                  <a:prstClr val="black"/>
                </a:solidFill>
              </a:rPr>
              <a:t>Frame</a:t>
            </a:r>
            <a:r>
              <a:rPr lang="es-MX" sz="1600" dirty="0">
                <a:solidFill>
                  <a:prstClr val="black"/>
                </a:solidFill>
              </a:rPr>
              <a:t> </a:t>
            </a:r>
            <a:r>
              <a:rPr lang="es-MX" sz="1600" dirty="0" err="1">
                <a:solidFill>
                  <a:prstClr val="black"/>
                </a:solidFill>
              </a:rPr>
              <a:t>Properties</a:t>
            </a:r>
            <a:endParaRPr lang="es-MX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00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2400" t="6141" r="32091" b="12280"/>
          <a:stretch/>
        </p:blipFill>
        <p:spPr>
          <a:xfrm>
            <a:off x="1188118" y="1336434"/>
            <a:ext cx="3368844" cy="435142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04446" y="288757"/>
            <a:ext cx="76844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prstClr val="black"/>
                </a:solidFill>
              </a:rPr>
              <a:t>En el Data </a:t>
            </a:r>
            <a:r>
              <a:rPr lang="es-MX" sz="1600" dirty="0" err="1">
                <a:solidFill>
                  <a:prstClr val="black"/>
                </a:solidFill>
              </a:rPr>
              <a:t>Frame</a:t>
            </a:r>
            <a:r>
              <a:rPr lang="es-MX" sz="1600" dirty="0">
                <a:solidFill>
                  <a:prstClr val="black"/>
                </a:solidFill>
              </a:rPr>
              <a:t> </a:t>
            </a:r>
            <a:r>
              <a:rPr lang="es-MX" sz="1600" dirty="0" err="1">
                <a:solidFill>
                  <a:prstClr val="black"/>
                </a:solidFill>
              </a:rPr>
              <a:t>Properties</a:t>
            </a:r>
            <a:r>
              <a:rPr lang="es-MX" sz="1600" dirty="0">
                <a:solidFill>
                  <a:prstClr val="black"/>
                </a:solidFill>
              </a:rPr>
              <a:t> seleccionar la carpeta que se muestra en la figura siguiente y encontrar UTM, WGS84, Zona 12 N, Aceptar u OK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39551" t="18860" r="21858" b="4386"/>
          <a:stretch/>
        </p:blipFill>
        <p:spPr>
          <a:xfrm>
            <a:off x="4688644" y="2642014"/>
            <a:ext cx="3027054" cy="338488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183444" y="6026898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solidFill>
                  <a:prstClr val="black"/>
                </a:solidFill>
              </a:rPr>
              <a:t>Inmediatamente se observarán las coordenadas en UTM</a:t>
            </a:r>
          </a:p>
        </p:txBody>
      </p:sp>
      <p:cxnSp>
        <p:nvCxnSpPr>
          <p:cNvPr id="7" name="Conector recto de flecha 6"/>
          <p:cNvCxnSpPr/>
          <p:nvPr/>
        </p:nvCxnSpPr>
        <p:spPr>
          <a:xfrm flipV="1">
            <a:off x="3959166" y="6026899"/>
            <a:ext cx="2362427" cy="2969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00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77016" y="1021648"/>
            <a:ext cx="6393949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Cómo puedo comenzar a usar </a:t>
            </a:r>
            <a:r>
              <a:rPr lang="es-E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ArcMap</a:t>
            </a:r>
            <a:r>
              <a:rPr lang="es-E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algn="ctr"/>
            <a:r>
              <a:rPr lang="es-E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Para qué sirve?</a:t>
            </a:r>
          </a:p>
          <a:p>
            <a:pPr algn="ctr"/>
            <a:r>
              <a:rPr lang="es-E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Cómo descargo imágenes satelitales y las visualizo en </a:t>
            </a:r>
            <a:r>
              <a:rPr lang="es-E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ArcMap</a:t>
            </a:r>
            <a:r>
              <a:rPr lang="es-E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algn="ctr"/>
            <a:r>
              <a:rPr lang="es-E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Cómo creo mi propia información </a:t>
            </a:r>
            <a:r>
              <a:rPr lang="es-E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georeferenciada</a:t>
            </a:r>
            <a:r>
              <a:rPr lang="es-E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 su base de datos?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4044" t="42217" r="57392" b="24528"/>
          <a:stretch/>
        </p:blipFill>
        <p:spPr>
          <a:xfrm>
            <a:off x="2643596" y="3692106"/>
            <a:ext cx="3260786" cy="328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00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131677" y="2210533"/>
            <a:ext cx="4368902" cy="617006"/>
          </a:xfrm>
        </p:spPr>
        <p:txBody>
          <a:bodyPr>
            <a:normAutofit fontScale="55000" lnSpcReduction="20000"/>
          </a:bodyPr>
          <a:lstStyle/>
          <a:p>
            <a:r>
              <a:rPr lang="es-MX" dirty="0" smtClean="0">
                <a:solidFill>
                  <a:schemeClr val="tx1"/>
                </a:solidFill>
              </a:rPr>
              <a:t>Disponibles en una gran cantidad de formatos compatibles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Utilizando </a:t>
            </a:r>
            <a:r>
              <a:rPr lang="es-MX" dirty="0" err="1" smtClean="0">
                <a:solidFill>
                  <a:schemeClr val="tx1"/>
                </a:solidFill>
              </a:rPr>
              <a:t>SASPlanet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27192" r="64755" b="46"/>
          <a:stretch/>
        </p:blipFill>
        <p:spPr>
          <a:xfrm>
            <a:off x="994694" y="1413566"/>
            <a:ext cx="1918095" cy="2226292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623521" y="486016"/>
            <a:ext cx="4249497" cy="986938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es-ES" sz="3038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Cómo descargar imágenes</a:t>
            </a:r>
          </a:p>
          <a:p>
            <a:pPr algn="ctr"/>
            <a:r>
              <a:rPr lang="es-ES" sz="3038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listas para usar en </a:t>
            </a:r>
            <a:r>
              <a:rPr lang="es-ES" sz="3038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ArcGIS</a:t>
            </a:r>
            <a:endParaRPr lang="es-ES" sz="3038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089358" y="2732486"/>
            <a:ext cx="4587792" cy="248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013" dirty="0">
                <a:solidFill>
                  <a:srgbClr val="0000FF"/>
                </a:solidFill>
              </a:rPr>
              <a:t>https://drive.google.com/file/d/0B27DKCbNwlP9WkJncV9LUm91WE0/edit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963523" y="4187470"/>
            <a:ext cx="6537057" cy="3675300"/>
            <a:chOff x="149983" y="112594"/>
            <a:chExt cx="11621434" cy="6533866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9983" y="112594"/>
              <a:ext cx="11621434" cy="6533866"/>
            </a:xfrm>
            <a:prstGeom prst="rect">
              <a:avLst/>
            </a:prstGeom>
          </p:spPr>
        </p:pic>
        <p:sp>
          <p:nvSpPr>
            <p:cNvPr id="9" name="Flecha derecha 8"/>
            <p:cNvSpPr/>
            <p:nvPr/>
          </p:nvSpPr>
          <p:spPr>
            <a:xfrm rot="9665508">
              <a:off x="3089303" y="4279787"/>
              <a:ext cx="1459832" cy="4812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</p:spTree>
    <p:extLst>
      <p:ext uri="{BB962C8B-B14F-4D97-AF65-F5344CB8AC3E}">
        <p14:creationId xmlns:p14="http://schemas.microsoft.com/office/powerpoint/2010/main" val="2032631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1" y="0"/>
            <a:ext cx="8449306" cy="4861005"/>
            <a:chOff x="150125" y="160419"/>
            <a:chExt cx="11728252" cy="6497054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2418" y="160419"/>
              <a:ext cx="11555959" cy="6497054"/>
            </a:xfrm>
            <a:prstGeom prst="rect">
              <a:avLst/>
            </a:prstGeom>
          </p:spPr>
        </p:pic>
        <p:sp>
          <p:nvSpPr>
            <p:cNvPr id="3" name="Elipse 2"/>
            <p:cNvSpPr/>
            <p:nvPr/>
          </p:nvSpPr>
          <p:spPr>
            <a:xfrm>
              <a:off x="150125" y="2811439"/>
              <a:ext cx="736979" cy="6687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  <p:sp>
        <p:nvSpPr>
          <p:cNvPr id="5" name="Rectángulo 4"/>
          <p:cNvSpPr/>
          <p:nvPr/>
        </p:nvSpPr>
        <p:spPr>
          <a:xfrm>
            <a:off x="2519545" y="2139391"/>
            <a:ext cx="3429000" cy="4040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013" dirty="0"/>
              <a:t>https://drive.google.com/file/d/0B27DKCbNwlP9WkJncV9LUm91WE0/edit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44992" y="4068979"/>
            <a:ext cx="8451307" cy="4864005"/>
            <a:chOff x="0" y="204536"/>
            <a:chExt cx="11731029" cy="6501063"/>
          </a:xfrm>
        </p:grpSpPr>
        <p:grpSp>
          <p:nvGrpSpPr>
            <p:cNvPr id="7" name="Grupo 6"/>
            <p:cNvGrpSpPr/>
            <p:nvPr/>
          </p:nvGrpSpPr>
          <p:grpSpPr>
            <a:xfrm>
              <a:off x="167940" y="204536"/>
              <a:ext cx="11563089" cy="6501063"/>
              <a:chOff x="167940" y="204536"/>
              <a:chExt cx="11563089" cy="6501063"/>
            </a:xfrm>
          </p:grpSpPr>
          <p:pic>
            <p:nvPicPr>
              <p:cNvPr id="9" name="Imagen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7940" y="204536"/>
                <a:ext cx="11563089" cy="6501063"/>
              </a:xfrm>
              <a:prstGeom prst="rect">
                <a:avLst/>
              </a:prstGeom>
            </p:spPr>
          </p:pic>
          <p:sp>
            <p:nvSpPr>
              <p:cNvPr id="10" name="Flecha derecha 9"/>
              <p:cNvSpPr/>
              <p:nvPr/>
            </p:nvSpPr>
            <p:spPr>
              <a:xfrm rot="10800000">
                <a:off x="1973179" y="2326105"/>
                <a:ext cx="1459832" cy="481263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 sz="1013"/>
              </a:p>
            </p:txBody>
          </p:sp>
        </p:grpSp>
        <p:sp>
          <p:nvSpPr>
            <p:cNvPr id="8" name="Elipse 7"/>
            <p:cNvSpPr/>
            <p:nvPr/>
          </p:nvSpPr>
          <p:spPr>
            <a:xfrm>
              <a:off x="0" y="2807369"/>
              <a:ext cx="736979" cy="6687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</p:spTree>
    <p:extLst>
      <p:ext uri="{BB962C8B-B14F-4D97-AF65-F5344CB8AC3E}">
        <p14:creationId xmlns:p14="http://schemas.microsoft.com/office/powerpoint/2010/main" val="4092342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/>
          <p:cNvGrpSpPr/>
          <p:nvPr/>
        </p:nvGrpSpPr>
        <p:grpSpPr>
          <a:xfrm>
            <a:off x="910" y="87926"/>
            <a:ext cx="8052843" cy="4860104"/>
            <a:chOff x="75898" y="700840"/>
            <a:chExt cx="6676592" cy="3738061"/>
          </a:xfrm>
        </p:grpSpPr>
        <p:grpSp>
          <p:nvGrpSpPr>
            <p:cNvPr id="5" name="Grupo 4"/>
            <p:cNvGrpSpPr/>
            <p:nvPr/>
          </p:nvGrpSpPr>
          <p:grpSpPr>
            <a:xfrm>
              <a:off x="75898" y="700840"/>
              <a:ext cx="6676592" cy="3738061"/>
              <a:chOff x="150125" y="112295"/>
              <a:chExt cx="11869496" cy="6645442"/>
            </a:xfrm>
          </p:grpSpPr>
          <p:pic>
            <p:nvPicPr>
              <p:cNvPr id="2" name="Imagen 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99733" y="112295"/>
                <a:ext cx="11819888" cy="6645442"/>
              </a:xfrm>
              <a:prstGeom prst="rect">
                <a:avLst/>
              </a:prstGeom>
            </p:spPr>
          </p:pic>
          <p:sp>
            <p:nvSpPr>
              <p:cNvPr id="4" name="Elipse 3"/>
              <p:cNvSpPr/>
              <p:nvPr/>
            </p:nvSpPr>
            <p:spPr>
              <a:xfrm>
                <a:off x="150125" y="2811439"/>
                <a:ext cx="736979" cy="66874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 sz="1013"/>
              </a:p>
            </p:txBody>
          </p:sp>
        </p:grpSp>
        <p:sp>
          <p:nvSpPr>
            <p:cNvPr id="3" name="Flecha derecha 2"/>
            <p:cNvSpPr/>
            <p:nvPr/>
          </p:nvSpPr>
          <p:spPr>
            <a:xfrm rot="10800000">
              <a:off x="1847079" y="2136481"/>
              <a:ext cx="821156" cy="27071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0" y="4152918"/>
            <a:ext cx="8060955" cy="4867993"/>
            <a:chOff x="84445" y="2705009"/>
            <a:chExt cx="6683318" cy="3744129"/>
          </a:xfrm>
        </p:grpSpPr>
        <p:grpSp>
          <p:nvGrpSpPr>
            <p:cNvPr id="7" name="Grupo 6"/>
            <p:cNvGrpSpPr/>
            <p:nvPr/>
          </p:nvGrpSpPr>
          <p:grpSpPr>
            <a:xfrm>
              <a:off x="84445" y="2705009"/>
              <a:ext cx="6683318" cy="3744129"/>
              <a:chOff x="150125" y="109904"/>
              <a:chExt cx="11881454" cy="6656229"/>
            </a:xfrm>
          </p:grpSpPr>
          <p:pic>
            <p:nvPicPr>
              <p:cNvPr id="11" name="Imagen 1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2505" y="109904"/>
                <a:ext cx="11839074" cy="6656229"/>
              </a:xfrm>
              <a:prstGeom prst="rect">
                <a:avLst/>
              </a:prstGeom>
            </p:spPr>
          </p:pic>
          <p:sp>
            <p:nvSpPr>
              <p:cNvPr id="12" name="Elipse 11"/>
              <p:cNvSpPr/>
              <p:nvPr/>
            </p:nvSpPr>
            <p:spPr>
              <a:xfrm>
                <a:off x="150125" y="2811439"/>
                <a:ext cx="736979" cy="66874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 sz="1013"/>
              </a:p>
            </p:txBody>
          </p:sp>
          <p:sp>
            <p:nvSpPr>
              <p:cNvPr id="13" name="Elipse 12"/>
              <p:cNvSpPr/>
              <p:nvPr/>
            </p:nvSpPr>
            <p:spPr>
              <a:xfrm>
                <a:off x="7900738" y="2477069"/>
                <a:ext cx="736979" cy="66874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 sz="1013"/>
              </a:p>
            </p:txBody>
          </p:sp>
        </p:grpSp>
        <p:sp>
          <p:nvSpPr>
            <p:cNvPr id="8" name="Flecha derecha 7"/>
            <p:cNvSpPr/>
            <p:nvPr/>
          </p:nvSpPr>
          <p:spPr>
            <a:xfrm rot="16200000">
              <a:off x="3027446" y="5404436"/>
              <a:ext cx="821156" cy="27071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  <p:sp>
          <p:nvSpPr>
            <p:cNvPr id="9" name="Flecha derecha 8"/>
            <p:cNvSpPr/>
            <p:nvPr/>
          </p:nvSpPr>
          <p:spPr>
            <a:xfrm rot="16200000">
              <a:off x="3898232" y="5589422"/>
              <a:ext cx="821156" cy="27071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  <p:sp>
          <p:nvSpPr>
            <p:cNvPr id="10" name="Flecha derecha 9"/>
            <p:cNvSpPr/>
            <p:nvPr/>
          </p:nvSpPr>
          <p:spPr>
            <a:xfrm rot="10800000">
              <a:off x="4931445" y="4195261"/>
              <a:ext cx="821156" cy="27071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</p:spTree>
    <p:extLst>
      <p:ext uri="{BB962C8B-B14F-4D97-AF65-F5344CB8AC3E}">
        <p14:creationId xmlns:p14="http://schemas.microsoft.com/office/powerpoint/2010/main" val="784616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-1" r="44462" b="-770"/>
          <a:stretch/>
        </p:blipFill>
        <p:spPr>
          <a:xfrm>
            <a:off x="470282" y="93541"/>
            <a:ext cx="3890189" cy="3968507"/>
          </a:xfrm>
          <a:prstGeom prst="rect">
            <a:avLst/>
          </a:prstGeom>
        </p:spPr>
      </p:pic>
      <p:grpSp>
        <p:nvGrpSpPr>
          <p:cNvPr id="6" name="Grupo 5"/>
          <p:cNvGrpSpPr/>
          <p:nvPr/>
        </p:nvGrpSpPr>
        <p:grpSpPr>
          <a:xfrm>
            <a:off x="1360285" y="3851030"/>
            <a:ext cx="6851731" cy="5135659"/>
            <a:chOff x="3302668" y="1205205"/>
            <a:chExt cx="3555332" cy="2646774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 rotWithShape="1">
            <a:blip r:embed="rId3"/>
            <a:srcRect r="24478"/>
            <a:stretch/>
          </p:blipFill>
          <p:spPr>
            <a:xfrm>
              <a:off x="3302668" y="1205205"/>
              <a:ext cx="3555332" cy="2646774"/>
            </a:xfrm>
            <a:prstGeom prst="rect">
              <a:avLst/>
            </a:prstGeom>
          </p:spPr>
        </p:pic>
        <p:sp>
          <p:nvSpPr>
            <p:cNvPr id="4" name="Flecha derecha 3"/>
            <p:cNvSpPr/>
            <p:nvPr/>
          </p:nvSpPr>
          <p:spPr>
            <a:xfrm>
              <a:off x="5213452" y="3581269"/>
              <a:ext cx="821156" cy="27071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</p:spTree>
    <p:extLst>
      <p:ext uri="{BB962C8B-B14F-4D97-AF65-F5344CB8AC3E}">
        <p14:creationId xmlns:p14="http://schemas.microsoft.com/office/powerpoint/2010/main" val="1582129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927434" y="175844"/>
            <a:ext cx="4332984" cy="5831094"/>
            <a:chOff x="108285" y="2832685"/>
            <a:chExt cx="2625892" cy="3438024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l="39273" t="12116" r="24848" b="4332"/>
            <a:stretch/>
          </p:blipFill>
          <p:spPr>
            <a:xfrm>
              <a:off x="108285" y="2832685"/>
              <a:ext cx="2625892" cy="3438024"/>
            </a:xfrm>
            <a:prstGeom prst="rect">
              <a:avLst/>
            </a:prstGeom>
          </p:spPr>
        </p:pic>
        <p:sp>
          <p:nvSpPr>
            <p:cNvPr id="4" name="Flecha derecha 3"/>
            <p:cNvSpPr/>
            <p:nvPr/>
          </p:nvSpPr>
          <p:spPr>
            <a:xfrm rot="16200000">
              <a:off x="294483" y="5212514"/>
              <a:ext cx="821156" cy="27071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3657389" y="3885990"/>
            <a:ext cx="4728838" cy="4994990"/>
            <a:chOff x="2734177" y="2746960"/>
            <a:chExt cx="3185360" cy="3609474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 rotWithShape="1">
            <a:blip r:embed="rId3"/>
            <a:srcRect l="31999" t="6634" r="24478" b="5646"/>
            <a:stretch/>
          </p:blipFill>
          <p:spPr>
            <a:xfrm>
              <a:off x="2734177" y="2746960"/>
              <a:ext cx="3185360" cy="3609474"/>
            </a:xfrm>
            <a:prstGeom prst="rect">
              <a:avLst/>
            </a:prstGeom>
          </p:spPr>
        </p:pic>
        <p:sp>
          <p:nvSpPr>
            <p:cNvPr id="5" name="Flecha derecha 4"/>
            <p:cNvSpPr/>
            <p:nvPr/>
          </p:nvSpPr>
          <p:spPr>
            <a:xfrm rot="10800000">
              <a:off x="4115878" y="3537475"/>
              <a:ext cx="821155" cy="27071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  <p:sp>
        <p:nvSpPr>
          <p:cNvPr id="6" name="CuadroTexto 5"/>
          <p:cNvSpPr txBox="1"/>
          <p:nvPr/>
        </p:nvSpPr>
        <p:spPr>
          <a:xfrm>
            <a:off x="3778279" y="3296071"/>
            <a:ext cx="29642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 err="1"/>
              <a:t>Click</a:t>
            </a:r>
            <a:r>
              <a:rPr lang="es-MX" sz="1600" b="1" dirty="0"/>
              <a:t> der sobre la hoja</a:t>
            </a:r>
          </a:p>
        </p:txBody>
      </p:sp>
    </p:spTree>
    <p:extLst>
      <p:ext uri="{BB962C8B-B14F-4D97-AF65-F5344CB8AC3E}">
        <p14:creationId xmlns:p14="http://schemas.microsoft.com/office/powerpoint/2010/main" val="2630296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161734" y="0"/>
            <a:ext cx="4230257" cy="5812582"/>
            <a:chOff x="3577389" y="112294"/>
            <a:chExt cx="4780548" cy="6272463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l="30644" t="4660" r="32614" b="9594"/>
            <a:stretch/>
          </p:blipFill>
          <p:spPr>
            <a:xfrm>
              <a:off x="3577389" y="112294"/>
              <a:ext cx="4780548" cy="6272463"/>
            </a:xfrm>
            <a:prstGeom prst="rect">
              <a:avLst/>
            </a:prstGeom>
          </p:spPr>
        </p:pic>
        <p:sp>
          <p:nvSpPr>
            <p:cNvPr id="3" name="Flecha derecha 2"/>
            <p:cNvSpPr/>
            <p:nvPr/>
          </p:nvSpPr>
          <p:spPr>
            <a:xfrm rot="10800000">
              <a:off x="6733256" y="2629709"/>
              <a:ext cx="1459832" cy="4812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  <p:grpSp>
        <p:nvGrpSpPr>
          <p:cNvPr id="5" name="Grupo 4"/>
          <p:cNvGrpSpPr/>
          <p:nvPr/>
        </p:nvGrpSpPr>
        <p:grpSpPr>
          <a:xfrm>
            <a:off x="1575291" y="5111669"/>
            <a:ext cx="6625135" cy="3788533"/>
            <a:chOff x="-409575" y="-228600"/>
            <a:chExt cx="13011150" cy="7315200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09575" y="-228600"/>
              <a:ext cx="13011150" cy="7315200"/>
            </a:xfrm>
            <a:prstGeom prst="rect">
              <a:avLst/>
            </a:prstGeom>
          </p:spPr>
        </p:pic>
        <p:sp>
          <p:nvSpPr>
            <p:cNvPr id="7" name="Flecha derecha 6"/>
            <p:cNvSpPr/>
            <p:nvPr/>
          </p:nvSpPr>
          <p:spPr>
            <a:xfrm rot="10800000">
              <a:off x="8402950" y="3967189"/>
              <a:ext cx="1459832" cy="4812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</p:spTree>
    <p:extLst>
      <p:ext uri="{BB962C8B-B14F-4D97-AF65-F5344CB8AC3E}">
        <p14:creationId xmlns:p14="http://schemas.microsoft.com/office/powerpoint/2010/main" val="3938236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338520" y="150787"/>
            <a:ext cx="7583718" cy="4350885"/>
            <a:chOff x="122829" y="70732"/>
            <a:chExt cx="11900849" cy="669096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2829" y="70732"/>
              <a:ext cx="11900849" cy="6690960"/>
            </a:xfrm>
            <a:prstGeom prst="rect">
              <a:avLst/>
            </a:prstGeom>
          </p:spPr>
        </p:pic>
        <p:sp>
          <p:nvSpPr>
            <p:cNvPr id="3" name="Flecha derecha 2"/>
            <p:cNvSpPr/>
            <p:nvPr/>
          </p:nvSpPr>
          <p:spPr>
            <a:xfrm rot="16200000">
              <a:off x="4467727" y="3905496"/>
              <a:ext cx="1459832" cy="4812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  <p:sp>
          <p:nvSpPr>
            <p:cNvPr id="4" name="Flecha derecha 3"/>
            <p:cNvSpPr/>
            <p:nvPr/>
          </p:nvSpPr>
          <p:spPr>
            <a:xfrm rot="10800000">
              <a:off x="10322616" y="2520528"/>
              <a:ext cx="1459832" cy="4812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338520" y="4607182"/>
            <a:ext cx="7557470" cy="4237895"/>
            <a:chOff x="-409575" y="-228600"/>
            <a:chExt cx="13011150" cy="73152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09575" y="-228600"/>
              <a:ext cx="13011150" cy="7315200"/>
            </a:xfrm>
            <a:prstGeom prst="rect">
              <a:avLst/>
            </a:prstGeom>
          </p:spPr>
        </p:pic>
        <p:sp>
          <p:nvSpPr>
            <p:cNvPr id="8" name="Flecha derecha 7"/>
            <p:cNvSpPr/>
            <p:nvPr/>
          </p:nvSpPr>
          <p:spPr>
            <a:xfrm rot="5400000">
              <a:off x="8125326" y="5427502"/>
              <a:ext cx="1459832" cy="4812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</p:spTree>
    <p:extLst>
      <p:ext uri="{BB962C8B-B14F-4D97-AF65-F5344CB8AC3E}">
        <p14:creationId xmlns:p14="http://schemas.microsoft.com/office/powerpoint/2010/main" val="66089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211013" y="1318847"/>
            <a:ext cx="8127022" cy="5011616"/>
            <a:chOff x="1572127" y="146984"/>
            <a:chExt cx="9601200" cy="6571389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r="24725" b="823"/>
            <a:stretch/>
          </p:blipFill>
          <p:spPr>
            <a:xfrm>
              <a:off x="1572127" y="146984"/>
              <a:ext cx="8871284" cy="6571389"/>
            </a:xfrm>
            <a:prstGeom prst="rect">
              <a:avLst/>
            </a:prstGeom>
          </p:spPr>
        </p:pic>
        <p:sp>
          <p:nvSpPr>
            <p:cNvPr id="3" name="Flecha derecha 2"/>
            <p:cNvSpPr/>
            <p:nvPr/>
          </p:nvSpPr>
          <p:spPr>
            <a:xfrm rot="16200000">
              <a:off x="1901947" y="3025494"/>
              <a:ext cx="1459832" cy="4812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  <p:sp>
          <p:nvSpPr>
            <p:cNvPr id="4" name="Flecha derecha 3"/>
            <p:cNvSpPr/>
            <p:nvPr/>
          </p:nvSpPr>
          <p:spPr>
            <a:xfrm rot="10800000">
              <a:off x="9713495" y="3996042"/>
              <a:ext cx="1459832" cy="4812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  <p:sp>
          <p:nvSpPr>
            <p:cNvPr id="5" name="Flecha derecha 4"/>
            <p:cNvSpPr/>
            <p:nvPr/>
          </p:nvSpPr>
          <p:spPr>
            <a:xfrm>
              <a:off x="7129040" y="6109888"/>
              <a:ext cx="1459832" cy="4812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</p:spTree>
    <p:extLst>
      <p:ext uri="{BB962C8B-B14F-4D97-AF65-F5344CB8AC3E}">
        <p14:creationId xmlns:p14="http://schemas.microsoft.com/office/powerpoint/2010/main" val="3866169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30165" y="158263"/>
            <a:ext cx="64535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600" b="1" dirty="0"/>
              <a:t>Creación de nuevos archivos</a:t>
            </a:r>
          </a:p>
          <a:p>
            <a:r>
              <a:rPr lang="es-MX" sz="1400" dirty="0"/>
              <a:t>1. Abrir </a:t>
            </a:r>
            <a:r>
              <a:rPr lang="es-MX" sz="1400" dirty="0" err="1"/>
              <a:t>ArcCatalog</a:t>
            </a:r>
            <a:r>
              <a:rPr lang="es-MX" sz="1400" dirty="0"/>
              <a:t> desde el inicio del programa o directamente desde </a:t>
            </a:r>
            <a:r>
              <a:rPr lang="es-MX" sz="1400" dirty="0" err="1"/>
              <a:t>ArcMap</a:t>
            </a:r>
            <a:r>
              <a:rPr lang="es-MX" sz="1400" dirty="0"/>
              <a:t>, dando </a:t>
            </a:r>
            <a:r>
              <a:rPr lang="es-MX" sz="1400" dirty="0" err="1"/>
              <a:t>click</a:t>
            </a:r>
            <a:r>
              <a:rPr lang="es-MX" sz="1400" dirty="0"/>
              <a:t> en el icono</a:t>
            </a: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/>
          <a:srcRect r="53542" b="81036"/>
          <a:stretch>
            <a:fillRect/>
          </a:stretch>
        </p:blipFill>
        <p:spPr bwMode="auto">
          <a:xfrm>
            <a:off x="1871663" y="1122842"/>
            <a:ext cx="5040312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8"/>
          <p:cNvSpPr>
            <a:spLocks noChangeArrowheads="1"/>
          </p:cNvSpPr>
          <p:nvPr/>
        </p:nvSpPr>
        <p:spPr bwMode="auto">
          <a:xfrm>
            <a:off x="5688014" y="1556229"/>
            <a:ext cx="288925" cy="287338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/>
          <a:srcRect l="29922" t="16032" r="16927" b="25635"/>
          <a:stretch>
            <a:fillRect/>
          </a:stretch>
        </p:blipFill>
        <p:spPr bwMode="auto">
          <a:xfrm>
            <a:off x="2415444" y="2804963"/>
            <a:ext cx="3561494" cy="2824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5832475" y="1770543"/>
            <a:ext cx="15875" cy="1038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 rot="16200000">
            <a:off x="67470" y="2858751"/>
            <a:ext cx="309721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 dirty="0"/>
              <a:t>Vista principal de </a:t>
            </a:r>
            <a:r>
              <a:rPr lang="es-ES" sz="1200" dirty="0" err="1"/>
              <a:t>ArcCatalog</a:t>
            </a:r>
            <a:endParaRPr lang="es-ES" sz="1200" dirty="0"/>
          </a:p>
        </p:txBody>
      </p:sp>
      <p:sp>
        <p:nvSpPr>
          <p:cNvPr id="8" name="CuadroTexto 7"/>
          <p:cNvSpPr txBox="1"/>
          <p:nvPr/>
        </p:nvSpPr>
        <p:spPr>
          <a:xfrm>
            <a:off x="1030165" y="5587042"/>
            <a:ext cx="6453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/>
              <a:t>2. Crear una carpeta específica para los archivos EN C, ahí se guardarán los archivos generados o modificados</a:t>
            </a:r>
          </a:p>
        </p:txBody>
      </p:sp>
      <p:pic>
        <p:nvPicPr>
          <p:cNvPr id="9" name="Picture 18"/>
          <p:cNvPicPr>
            <a:picLocks noChangeAspect="1" noChangeArrowheads="1"/>
          </p:cNvPicPr>
          <p:nvPr/>
        </p:nvPicPr>
        <p:blipFill rotWithShape="1">
          <a:blip r:embed="rId4"/>
          <a:srcRect l="11914" t="19062" r="40625" b="57272"/>
          <a:stretch/>
        </p:blipFill>
        <p:spPr bwMode="auto">
          <a:xfrm>
            <a:off x="1442262" y="6110262"/>
            <a:ext cx="5231610" cy="1630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8672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82920" y="381996"/>
            <a:ext cx="6383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/>
              <a:t>3. Seleccionar directorio creado en el paso 2, </a:t>
            </a:r>
            <a:r>
              <a:rPr lang="es-MX" sz="1400" dirty="0" err="1"/>
              <a:t>click</a:t>
            </a:r>
            <a:r>
              <a:rPr lang="es-MX" sz="1400" dirty="0"/>
              <a:t> derecho, seleccionar New, </a:t>
            </a:r>
            <a:r>
              <a:rPr lang="es-MX" sz="1400" dirty="0" err="1"/>
              <a:t>click</a:t>
            </a:r>
            <a:r>
              <a:rPr lang="es-MX" sz="1400" dirty="0"/>
              <a:t> </a:t>
            </a:r>
            <a:r>
              <a:rPr lang="es-MX" sz="1400" dirty="0" err="1"/>
              <a:t>Shapefile</a:t>
            </a:r>
            <a:endParaRPr lang="es-MX" sz="1400" dirty="0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/>
          <a:srcRect l="30267" t="4462" r="17508" b="35469"/>
          <a:stretch>
            <a:fillRect/>
          </a:stretch>
        </p:blipFill>
        <p:spPr bwMode="auto">
          <a:xfrm>
            <a:off x="2253274" y="782122"/>
            <a:ext cx="3814453" cy="35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uadroTexto 4"/>
          <p:cNvSpPr txBox="1"/>
          <p:nvPr/>
        </p:nvSpPr>
        <p:spPr>
          <a:xfrm>
            <a:off x="1082920" y="4690771"/>
            <a:ext cx="6383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/>
              <a:t>4. Nombre, coordenadas y tipo del nuevo archivo. Después de creado el </a:t>
            </a:r>
            <a:r>
              <a:rPr lang="es-MX" sz="1400" dirty="0" err="1"/>
              <a:t>xxx.shp</a:t>
            </a:r>
            <a:r>
              <a:rPr lang="es-MX" sz="1400" dirty="0"/>
              <a:t>, cerrar </a:t>
            </a:r>
            <a:r>
              <a:rPr lang="es-MX" sz="1400" dirty="0" err="1"/>
              <a:t>ArcCatalog</a:t>
            </a:r>
            <a:endParaRPr lang="es-MX" sz="1400" dirty="0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/>
          <a:srcRect l="42734" t="13579" r="29718" b="44653"/>
          <a:stretch>
            <a:fillRect/>
          </a:stretch>
        </p:blipFill>
        <p:spPr bwMode="auto">
          <a:xfrm>
            <a:off x="2253273" y="5306320"/>
            <a:ext cx="3087688" cy="374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Line 16"/>
          <p:cNvSpPr>
            <a:spLocks noChangeShapeType="1"/>
          </p:cNvSpPr>
          <p:nvPr/>
        </p:nvSpPr>
        <p:spPr bwMode="auto">
          <a:xfrm flipH="1">
            <a:off x="4422931" y="8276780"/>
            <a:ext cx="1067142" cy="44901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 sz="1200"/>
          </a:p>
        </p:txBody>
      </p:sp>
      <p:sp>
        <p:nvSpPr>
          <p:cNvPr id="25" name="Text Box 14"/>
          <p:cNvSpPr txBox="1">
            <a:spLocks noChangeArrowheads="1"/>
          </p:cNvSpPr>
          <p:nvPr/>
        </p:nvSpPr>
        <p:spPr bwMode="auto">
          <a:xfrm>
            <a:off x="5417463" y="6440677"/>
            <a:ext cx="171448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dirty="0"/>
              <a:t>Se selecciona el sistema coordenado : </a:t>
            </a:r>
          </a:p>
          <a:p>
            <a:pPr>
              <a:spcBef>
                <a:spcPct val="50000"/>
              </a:spcBef>
            </a:pPr>
            <a:r>
              <a:rPr lang="es-ES" sz="1200" dirty="0" err="1"/>
              <a:t>Edit</a:t>
            </a:r>
            <a:r>
              <a:rPr lang="es-ES" sz="1200" dirty="0"/>
              <a:t>, </a:t>
            </a:r>
            <a:r>
              <a:rPr lang="es-ES" sz="1200" dirty="0" err="1"/>
              <a:t>Select</a:t>
            </a:r>
            <a:r>
              <a:rPr lang="es-ES" sz="1200" dirty="0"/>
              <a:t>, </a:t>
            </a:r>
            <a:r>
              <a:rPr lang="es-ES" sz="1200" dirty="0" err="1"/>
              <a:t>Projected</a:t>
            </a:r>
            <a:r>
              <a:rPr lang="es-ES" sz="1200" dirty="0"/>
              <a:t> </a:t>
            </a:r>
            <a:r>
              <a:rPr lang="es-ES" sz="1200" dirty="0" err="1"/>
              <a:t>Coordinate</a:t>
            </a:r>
            <a:r>
              <a:rPr lang="es-ES" sz="1200" dirty="0"/>
              <a:t> </a:t>
            </a:r>
            <a:r>
              <a:rPr lang="es-ES" sz="1200" dirty="0" err="1"/>
              <a:t>Systems</a:t>
            </a:r>
            <a:r>
              <a:rPr lang="es-ES" sz="1200" dirty="0"/>
              <a:t>, UTM, WGS 1984, WGS 1984 UTM </a:t>
            </a:r>
            <a:r>
              <a:rPr lang="es-ES" sz="1200" dirty="0" err="1"/>
              <a:t>Zone</a:t>
            </a:r>
            <a:r>
              <a:rPr lang="es-ES" sz="1200" dirty="0"/>
              <a:t> 12N, Aceptar</a:t>
            </a:r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5362290" y="5484097"/>
            <a:ext cx="100839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 dirty="0"/>
              <a:t>Nombre</a:t>
            </a:r>
            <a:endParaRPr lang="es-ES" sz="1200" i="1" dirty="0"/>
          </a:p>
        </p:txBody>
      </p:sp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5376199" y="5796280"/>
            <a:ext cx="100839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 dirty="0"/>
              <a:t>Tipo</a:t>
            </a:r>
            <a:endParaRPr lang="es-ES" sz="1200" i="1" dirty="0"/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5386832" y="6118479"/>
            <a:ext cx="100839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 dirty="0"/>
              <a:t>Referencia</a:t>
            </a:r>
            <a:endParaRPr lang="es-ES" sz="1200" i="1" dirty="0"/>
          </a:p>
        </p:txBody>
      </p:sp>
      <p:cxnSp>
        <p:nvCxnSpPr>
          <p:cNvPr id="30" name="Conector recto de flecha 29"/>
          <p:cNvCxnSpPr/>
          <p:nvPr/>
        </p:nvCxnSpPr>
        <p:spPr>
          <a:xfrm flipH="1">
            <a:off x="4912685" y="5645889"/>
            <a:ext cx="577388" cy="106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/>
          <p:cNvCxnSpPr/>
          <p:nvPr/>
        </p:nvCxnSpPr>
        <p:spPr>
          <a:xfrm flipH="1">
            <a:off x="5087504" y="5977128"/>
            <a:ext cx="577388" cy="106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/>
          <p:cNvCxnSpPr/>
          <p:nvPr/>
        </p:nvCxnSpPr>
        <p:spPr>
          <a:xfrm flipH="1">
            <a:off x="5340961" y="6276634"/>
            <a:ext cx="149112" cy="317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8"/>
          <p:cNvSpPr txBox="1">
            <a:spLocks noChangeArrowheads="1"/>
          </p:cNvSpPr>
          <p:nvPr/>
        </p:nvSpPr>
        <p:spPr bwMode="auto">
          <a:xfrm>
            <a:off x="5362289" y="8053375"/>
            <a:ext cx="100839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 dirty="0" err="1"/>
              <a:t>Click</a:t>
            </a:r>
            <a:endParaRPr lang="es-ES" sz="1200" i="1" dirty="0"/>
          </a:p>
        </p:txBody>
      </p:sp>
    </p:spTree>
    <p:extLst>
      <p:ext uri="{BB962C8B-B14F-4D97-AF65-F5344CB8AC3E}">
        <p14:creationId xmlns:p14="http://schemas.microsoft.com/office/powerpoint/2010/main" val="31292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1175268" y="1099051"/>
            <a:ext cx="3717925" cy="2022475"/>
            <a:chOff x="0" y="703"/>
            <a:chExt cx="4065" cy="2211"/>
          </a:xfrm>
        </p:grpSpPr>
        <p:pic>
          <p:nvPicPr>
            <p:cNvPr id="6" name="Picture 9"/>
            <p:cNvPicPr>
              <a:picLocks noChangeAspect="1" noChangeArrowheads="1"/>
            </p:cNvPicPr>
            <p:nvPr/>
          </p:nvPicPr>
          <p:blipFill>
            <a:blip r:embed="rId2"/>
            <a:srcRect t="64014" r="74232"/>
            <a:stretch>
              <a:fillRect/>
            </a:stretch>
          </p:blipFill>
          <p:spPr bwMode="auto">
            <a:xfrm>
              <a:off x="0" y="703"/>
              <a:ext cx="1979" cy="2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0"/>
            <p:cNvPicPr>
              <a:picLocks noChangeAspect="1" noChangeArrowheads="1"/>
            </p:cNvPicPr>
            <p:nvPr/>
          </p:nvPicPr>
          <p:blipFill>
            <a:blip r:embed="rId2"/>
            <a:srcRect l="25624" t="74365" r="46837"/>
            <a:stretch>
              <a:fillRect/>
            </a:stretch>
          </p:blipFill>
          <p:spPr bwMode="auto">
            <a:xfrm>
              <a:off x="1950" y="1338"/>
              <a:ext cx="2115" cy="1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12"/>
          <p:cNvPicPr>
            <a:picLocks noChangeAspect="1" noChangeArrowheads="1"/>
          </p:cNvPicPr>
          <p:nvPr/>
        </p:nvPicPr>
        <p:blipFill rotWithShape="1">
          <a:blip r:embed="rId3"/>
          <a:srcRect l="36478" t="31382" r="32523" b="34867"/>
          <a:stretch/>
        </p:blipFill>
        <p:spPr bwMode="auto">
          <a:xfrm>
            <a:off x="5085659" y="1080189"/>
            <a:ext cx="2030099" cy="1767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uadroTexto 11"/>
          <p:cNvSpPr txBox="1"/>
          <p:nvPr/>
        </p:nvSpPr>
        <p:spPr>
          <a:xfrm>
            <a:off x="819151" y="382851"/>
            <a:ext cx="6857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A) Digitalización de polígonos, líneas y puntos a partir de una imagen</a:t>
            </a:r>
          </a:p>
          <a:p>
            <a:r>
              <a:rPr lang="es-MX" sz="1400" dirty="0"/>
              <a:t>1. Abrir </a:t>
            </a:r>
            <a:r>
              <a:rPr lang="es-MX" sz="1400" dirty="0" err="1"/>
              <a:t>ArcMap</a:t>
            </a:r>
            <a:r>
              <a:rPr lang="es-MX" sz="1400" dirty="0"/>
              <a:t> desde inicio y comenzar usando la opción A New </a:t>
            </a:r>
            <a:r>
              <a:rPr lang="es-MX" sz="1400" dirty="0" err="1"/>
              <a:t>Empty</a:t>
            </a:r>
            <a:r>
              <a:rPr lang="es-MX" sz="1400" dirty="0"/>
              <a:t> </a:t>
            </a:r>
            <a:r>
              <a:rPr lang="es-MX" sz="1400" dirty="0" err="1"/>
              <a:t>Map</a:t>
            </a:r>
            <a:endParaRPr lang="es-MX" sz="14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969229" y="3223453"/>
            <a:ext cx="6383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/>
              <a:t>2. Agregar el </a:t>
            </a:r>
            <a:r>
              <a:rPr lang="es-MX" sz="1400" dirty="0" err="1"/>
              <a:t>shapefile</a:t>
            </a:r>
            <a:r>
              <a:rPr lang="es-MX" sz="1400" dirty="0"/>
              <a:t> creado anteriormente</a:t>
            </a: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51771" y="4210406"/>
            <a:ext cx="5400675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3896459" y="3489681"/>
            <a:ext cx="2889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200" b="1">
                <a:solidFill>
                  <a:srgbClr val="0033CC"/>
                </a:solidFill>
              </a:rPr>
              <a:t>1</a:t>
            </a: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4256820" y="3489681"/>
            <a:ext cx="19446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200" dirty="0" err="1"/>
              <a:t>Click</a:t>
            </a:r>
            <a:r>
              <a:rPr lang="es-ES" sz="1200" dirty="0"/>
              <a:t> al icono de </a:t>
            </a:r>
            <a:r>
              <a:rPr lang="es-ES" sz="1200" dirty="0" err="1"/>
              <a:t>Add</a:t>
            </a:r>
            <a:r>
              <a:rPr lang="es-ES" sz="1200" dirty="0"/>
              <a:t> Data</a:t>
            </a:r>
          </a:p>
        </p:txBody>
      </p:sp>
      <p:sp>
        <p:nvSpPr>
          <p:cNvPr id="18" name="Line 9"/>
          <p:cNvSpPr>
            <a:spLocks noChangeShapeType="1"/>
          </p:cNvSpPr>
          <p:nvPr/>
        </p:nvSpPr>
        <p:spPr bwMode="auto">
          <a:xfrm flipH="1">
            <a:off x="3104296" y="3705581"/>
            <a:ext cx="72072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>
            <a:off x="3104295" y="3705582"/>
            <a:ext cx="0" cy="7207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" name="Oval 11"/>
          <p:cNvSpPr>
            <a:spLocks noChangeArrowheads="1"/>
          </p:cNvSpPr>
          <p:nvPr/>
        </p:nvSpPr>
        <p:spPr bwMode="auto">
          <a:xfrm>
            <a:off x="3031270" y="4353281"/>
            <a:ext cx="217488" cy="2159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4544159" y="4856520"/>
            <a:ext cx="2889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200" b="1" dirty="0">
                <a:solidFill>
                  <a:srgbClr val="0033CC"/>
                </a:solidFill>
              </a:rPr>
              <a:t>2</a:t>
            </a:r>
          </a:p>
        </p:txBody>
      </p:sp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4904520" y="4858106"/>
            <a:ext cx="2159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200" dirty="0"/>
              <a:t>Buscar la ruta del archivo</a:t>
            </a:r>
          </a:p>
        </p:txBody>
      </p:sp>
      <p:sp>
        <p:nvSpPr>
          <p:cNvPr id="24" name="AutoShape 15"/>
          <p:cNvSpPr>
            <a:spLocks noChangeArrowheads="1"/>
          </p:cNvSpPr>
          <p:nvPr/>
        </p:nvSpPr>
        <p:spPr bwMode="auto">
          <a:xfrm>
            <a:off x="4975959" y="5578831"/>
            <a:ext cx="288925" cy="215900"/>
          </a:xfrm>
          <a:prstGeom prst="flowChartConnector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5" name="Line 16"/>
          <p:cNvSpPr>
            <a:spLocks noChangeShapeType="1"/>
          </p:cNvSpPr>
          <p:nvPr/>
        </p:nvSpPr>
        <p:spPr bwMode="auto">
          <a:xfrm>
            <a:off x="5120420" y="5218469"/>
            <a:ext cx="0" cy="3603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6" name="Text Box 19"/>
          <p:cNvSpPr txBox="1">
            <a:spLocks noChangeArrowheads="1"/>
          </p:cNvSpPr>
          <p:nvPr/>
        </p:nvSpPr>
        <p:spPr bwMode="auto">
          <a:xfrm>
            <a:off x="4471133" y="7379056"/>
            <a:ext cx="18732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200" dirty="0"/>
              <a:t>Seleccionar el archivo</a:t>
            </a:r>
          </a:p>
        </p:txBody>
      </p:sp>
      <p:sp>
        <p:nvSpPr>
          <p:cNvPr id="27" name="Line 20"/>
          <p:cNvSpPr>
            <a:spLocks noChangeShapeType="1"/>
          </p:cNvSpPr>
          <p:nvPr/>
        </p:nvSpPr>
        <p:spPr bwMode="auto">
          <a:xfrm flipV="1">
            <a:off x="4328258" y="6297970"/>
            <a:ext cx="0" cy="10810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8" name="AutoShape 23"/>
          <p:cNvSpPr>
            <a:spLocks noChangeArrowheads="1"/>
          </p:cNvSpPr>
          <p:nvPr/>
        </p:nvSpPr>
        <p:spPr bwMode="auto">
          <a:xfrm>
            <a:off x="5625245" y="6513870"/>
            <a:ext cx="431800" cy="288925"/>
          </a:xfrm>
          <a:prstGeom prst="flowChartConnector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9" name="Line 24"/>
          <p:cNvSpPr>
            <a:spLocks noChangeShapeType="1"/>
          </p:cNvSpPr>
          <p:nvPr/>
        </p:nvSpPr>
        <p:spPr bwMode="auto">
          <a:xfrm>
            <a:off x="6560283" y="6369407"/>
            <a:ext cx="0" cy="2889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0" name="Line 25"/>
          <p:cNvSpPr>
            <a:spLocks noChangeShapeType="1"/>
          </p:cNvSpPr>
          <p:nvPr/>
        </p:nvSpPr>
        <p:spPr bwMode="auto">
          <a:xfrm flipH="1">
            <a:off x="6057045" y="6658331"/>
            <a:ext cx="50323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1" name="Line 26"/>
          <p:cNvSpPr>
            <a:spLocks noChangeShapeType="1"/>
          </p:cNvSpPr>
          <p:nvPr/>
        </p:nvSpPr>
        <p:spPr bwMode="auto">
          <a:xfrm>
            <a:off x="5841145" y="6442432"/>
            <a:ext cx="71438" cy="1444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V="1">
            <a:off x="5912583" y="6297970"/>
            <a:ext cx="215900" cy="2889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4" name="Text Box 32"/>
          <p:cNvSpPr txBox="1">
            <a:spLocks noChangeArrowheads="1"/>
          </p:cNvSpPr>
          <p:nvPr/>
        </p:nvSpPr>
        <p:spPr bwMode="auto">
          <a:xfrm>
            <a:off x="6417409" y="6010631"/>
            <a:ext cx="2889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200" b="1">
                <a:solidFill>
                  <a:srgbClr val="0033CC"/>
                </a:solidFill>
              </a:rPr>
              <a:t>4</a:t>
            </a:r>
          </a:p>
        </p:txBody>
      </p:sp>
      <p:sp>
        <p:nvSpPr>
          <p:cNvPr id="36" name="Text Box 34"/>
          <p:cNvSpPr txBox="1">
            <a:spLocks noChangeArrowheads="1"/>
          </p:cNvSpPr>
          <p:nvPr/>
        </p:nvSpPr>
        <p:spPr bwMode="auto">
          <a:xfrm>
            <a:off x="4185384" y="7379056"/>
            <a:ext cx="2889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200" b="1">
                <a:solidFill>
                  <a:srgbClr val="0033CC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5939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30165" y="545274"/>
            <a:ext cx="64535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/>
              <a:t>3. Del mismo modo agregar la imagen que se usará para la digitalización (</a:t>
            </a:r>
            <a:r>
              <a:rPr lang="es-MX" sz="1400" dirty="0" err="1"/>
              <a:t>Add</a:t>
            </a:r>
            <a:r>
              <a:rPr lang="es-MX" sz="1400" dirty="0"/>
              <a:t> Data, ruta de la imagen, seleccionar imagen, </a:t>
            </a:r>
            <a:r>
              <a:rPr lang="es-MX" sz="1400" dirty="0" err="1"/>
              <a:t>Add</a:t>
            </a:r>
            <a:r>
              <a:rPr lang="es-MX" sz="1400" dirty="0"/>
              <a:t>); descargar una imagen de </a:t>
            </a:r>
            <a:r>
              <a:rPr lang="es-MX" sz="1400" dirty="0" err="1"/>
              <a:t>SASPlanet</a:t>
            </a:r>
            <a:r>
              <a:rPr lang="es-MX" sz="1400" dirty="0"/>
              <a:t> del Complejo Volcánico Tres Vírgenes y agregarla en </a:t>
            </a:r>
            <a:r>
              <a:rPr lang="es-MX" sz="1400" dirty="0" err="1"/>
              <a:t>ArcMap</a:t>
            </a:r>
            <a:r>
              <a:rPr lang="es-MX" sz="1400" dirty="0"/>
              <a:t>.</a:t>
            </a:r>
          </a:p>
        </p:txBody>
      </p:sp>
      <p:pic>
        <p:nvPicPr>
          <p:cNvPr id="18" name="Picture 28"/>
          <p:cNvPicPr>
            <a:picLocks noChangeAspect="1" noChangeArrowheads="1"/>
          </p:cNvPicPr>
          <p:nvPr/>
        </p:nvPicPr>
        <p:blipFill>
          <a:blip r:embed="rId2"/>
          <a:srcRect l="37592" t="33636" r="24341" b="34773"/>
          <a:stretch>
            <a:fillRect/>
          </a:stretch>
        </p:blipFill>
        <p:spPr bwMode="auto">
          <a:xfrm>
            <a:off x="3086499" y="1255411"/>
            <a:ext cx="2160588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0" name="Conector recto de flecha 29"/>
          <p:cNvCxnSpPr/>
          <p:nvPr/>
        </p:nvCxnSpPr>
        <p:spPr>
          <a:xfrm flipH="1">
            <a:off x="4425451" y="1415409"/>
            <a:ext cx="1242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de flecha 33"/>
          <p:cNvCxnSpPr/>
          <p:nvPr/>
        </p:nvCxnSpPr>
        <p:spPr>
          <a:xfrm>
            <a:off x="2323104" y="1780675"/>
            <a:ext cx="673685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/>
          <p:cNvCxnSpPr/>
          <p:nvPr/>
        </p:nvCxnSpPr>
        <p:spPr>
          <a:xfrm flipH="1" flipV="1">
            <a:off x="5144589" y="2352606"/>
            <a:ext cx="523290" cy="3217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Box 8"/>
          <p:cNvSpPr txBox="1">
            <a:spLocks noChangeArrowheads="1"/>
          </p:cNvSpPr>
          <p:nvPr/>
        </p:nvSpPr>
        <p:spPr bwMode="auto">
          <a:xfrm>
            <a:off x="5628742" y="1245196"/>
            <a:ext cx="19446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200" dirty="0"/>
              <a:t>Buscar ruta de la imagen</a:t>
            </a:r>
          </a:p>
        </p:txBody>
      </p:sp>
      <p:sp>
        <p:nvSpPr>
          <p:cNvPr id="39" name="Text Box 8"/>
          <p:cNvSpPr txBox="1">
            <a:spLocks noChangeArrowheads="1"/>
          </p:cNvSpPr>
          <p:nvPr/>
        </p:nvSpPr>
        <p:spPr bwMode="auto">
          <a:xfrm>
            <a:off x="969104" y="1708423"/>
            <a:ext cx="19446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200" dirty="0"/>
              <a:t>Selección de imagen</a:t>
            </a:r>
          </a:p>
        </p:txBody>
      </p:sp>
      <p:sp>
        <p:nvSpPr>
          <p:cNvPr id="40" name="Text Box 8"/>
          <p:cNvSpPr txBox="1">
            <a:spLocks noChangeArrowheads="1"/>
          </p:cNvSpPr>
          <p:nvPr/>
        </p:nvSpPr>
        <p:spPr bwMode="auto">
          <a:xfrm>
            <a:off x="5667879" y="2551604"/>
            <a:ext cx="19446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200" dirty="0"/>
              <a:t>Agregar</a:t>
            </a:r>
          </a:p>
        </p:txBody>
      </p:sp>
      <p:sp>
        <p:nvSpPr>
          <p:cNvPr id="41" name="Text Box 4"/>
          <p:cNvSpPr txBox="1">
            <a:spLocks noChangeArrowheads="1"/>
          </p:cNvSpPr>
          <p:nvPr/>
        </p:nvSpPr>
        <p:spPr bwMode="auto">
          <a:xfrm>
            <a:off x="1030165" y="2712411"/>
            <a:ext cx="6453554" cy="158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400" b="1" dirty="0"/>
              <a:t>4. </a:t>
            </a:r>
            <a:r>
              <a:rPr lang="es-ES" sz="1400" dirty="0"/>
              <a:t>Repetir el paso 3, para agregar más </a:t>
            </a:r>
            <a:r>
              <a:rPr lang="es-ES" sz="1400" dirty="0" err="1"/>
              <a:t>shapes</a:t>
            </a:r>
            <a:r>
              <a:rPr lang="es-ES" sz="1400" dirty="0"/>
              <a:t> o imágenes en caso de ser necesario.</a:t>
            </a:r>
          </a:p>
          <a:p>
            <a:pPr algn="just">
              <a:spcBef>
                <a:spcPct val="50000"/>
              </a:spcBef>
            </a:pPr>
            <a:r>
              <a:rPr lang="es-ES" sz="1400" dirty="0"/>
              <a:t>5. En la ventana principal aparecerán los archivos que fueron agregados y pueden modificarse en la vista de trabajo.  </a:t>
            </a:r>
          </a:p>
          <a:p>
            <a:pPr algn="just">
              <a:spcBef>
                <a:spcPct val="50000"/>
              </a:spcBef>
            </a:pPr>
            <a:endParaRPr lang="es-ES" b="1" dirty="0"/>
          </a:p>
          <a:p>
            <a:pPr algn="just">
              <a:spcBef>
                <a:spcPct val="50000"/>
              </a:spcBef>
            </a:pPr>
            <a:endParaRPr lang="es-ES" sz="1400" dirty="0"/>
          </a:p>
        </p:txBody>
      </p:sp>
      <p:grpSp>
        <p:nvGrpSpPr>
          <p:cNvPr id="42" name="Grupo 41"/>
          <p:cNvGrpSpPr/>
          <p:nvPr/>
        </p:nvGrpSpPr>
        <p:grpSpPr>
          <a:xfrm>
            <a:off x="1174549" y="4201300"/>
            <a:ext cx="5931284" cy="3429024"/>
            <a:chOff x="355399" y="5452588"/>
            <a:chExt cx="5931284" cy="3429024"/>
          </a:xfrm>
        </p:grpSpPr>
        <p:grpSp>
          <p:nvGrpSpPr>
            <p:cNvPr id="48" name="Grupo 47"/>
            <p:cNvGrpSpPr/>
            <p:nvPr/>
          </p:nvGrpSpPr>
          <p:grpSpPr>
            <a:xfrm>
              <a:off x="355399" y="5452588"/>
              <a:ext cx="5931284" cy="3429024"/>
              <a:chOff x="355399" y="5452588"/>
              <a:chExt cx="5931284" cy="3429024"/>
            </a:xfrm>
          </p:grpSpPr>
          <p:grpSp>
            <p:nvGrpSpPr>
              <p:cNvPr id="52" name="Grupo 51"/>
              <p:cNvGrpSpPr/>
              <p:nvPr/>
            </p:nvGrpSpPr>
            <p:grpSpPr>
              <a:xfrm>
                <a:off x="355399" y="5452588"/>
                <a:ext cx="5931284" cy="3429024"/>
                <a:chOff x="211015" y="3617280"/>
                <a:chExt cx="5931284" cy="3429024"/>
              </a:xfrm>
            </p:grpSpPr>
            <p:pic>
              <p:nvPicPr>
                <p:cNvPr id="55" name="Picture 7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 l="4101" t="5937" r="20898" b="24687"/>
                <a:stretch>
                  <a:fillRect/>
                </a:stretch>
              </p:blipFill>
              <p:spPr bwMode="auto">
                <a:xfrm>
                  <a:off x="211015" y="3617280"/>
                  <a:ext cx="5931284" cy="342902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56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531609" y="5436972"/>
                  <a:ext cx="1944688" cy="2746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just">
                    <a:spcBef>
                      <a:spcPct val="50000"/>
                    </a:spcBef>
                  </a:pPr>
                  <a:r>
                    <a:rPr lang="es-ES" sz="1200" dirty="0"/>
                    <a:t>Ventana principal</a:t>
                  </a:r>
                </a:p>
              </p:txBody>
            </p:sp>
            <p:sp>
              <p:nvSpPr>
                <p:cNvPr id="57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2094642" y="5711610"/>
                  <a:ext cx="1944688" cy="2746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just">
                    <a:spcBef>
                      <a:spcPct val="50000"/>
                    </a:spcBef>
                  </a:pPr>
                  <a:r>
                    <a:rPr lang="es-ES" sz="1200" dirty="0"/>
                    <a:t>Vista de trabajo</a:t>
                  </a:r>
                </a:p>
              </p:txBody>
            </p:sp>
          </p:grpSp>
          <p:sp>
            <p:nvSpPr>
              <p:cNvPr id="53" name="Text Box 8"/>
              <p:cNvSpPr txBox="1">
                <a:spLocks noChangeArrowheads="1"/>
              </p:cNvSpPr>
              <p:nvPr/>
            </p:nvSpPr>
            <p:spPr bwMode="auto">
              <a:xfrm>
                <a:off x="1959362" y="6486862"/>
                <a:ext cx="1944688" cy="274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s-ES" sz="1200" dirty="0"/>
                  <a:t>Editor</a:t>
                </a:r>
              </a:p>
            </p:txBody>
          </p:sp>
          <p:cxnSp>
            <p:nvCxnSpPr>
              <p:cNvPr id="54" name="Conector recto de flecha 53"/>
              <p:cNvCxnSpPr>
                <a:stCxn id="53" idx="1"/>
              </p:cNvCxnSpPr>
              <p:nvPr/>
            </p:nvCxnSpPr>
            <p:spPr>
              <a:xfrm flipH="1" flipV="1">
                <a:off x="770021" y="6160168"/>
                <a:ext cx="1189341" cy="464013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1" name="Imagen 50"/>
            <p:cNvPicPr>
              <a:picLocks noChangeAspect="1"/>
            </p:cNvPicPr>
            <p:nvPr/>
          </p:nvPicPr>
          <p:blipFill rotWithShape="1">
            <a:blip r:embed="rId4"/>
            <a:srcRect l="39921" t="12500" r="48736" b="38597"/>
            <a:stretch/>
          </p:blipFill>
          <p:spPr>
            <a:xfrm>
              <a:off x="4883587" y="6557324"/>
              <a:ext cx="703222" cy="17045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797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953965" y="382299"/>
            <a:ext cx="6453554" cy="603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400" dirty="0"/>
              <a:t>6. En la barra de herramientas Editor, seleccionar </a:t>
            </a:r>
            <a:r>
              <a:rPr lang="es-ES" sz="1400" dirty="0" err="1"/>
              <a:t>Start</a:t>
            </a:r>
            <a:r>
              <a:rPr lang="es-ES" sz="1400" dirty="0"/>
              <a:t> </a:t>
            </a:r>
            <a:r>
              <a:rPr lang="es-ES" sz="1400" dirty="0" err="1"/>
              <a:t>Editing</a:t>
            </a:r>
            <a:r>
              <a:rPr lang="es-ES" sz="1400" dirty="0"/>
              <a:t> y ubicar el archivo  </a:t>
            </a:r>
            <a:r>
              <a:rPr lang="es-ES" sz="1400" dirty="0" err="1"/>
              <a:t>x.shp</a:t>
            </a:r>
            <a:r>
              <a:rPr lang="es-ES" sz="1400" dirty="0"/>
              <a:t> que se digitalizará o la carpeta que contiene los archivos disponibles para digitalizar;  sobreponer el </a:t>
            </a:r>
            <a:r>
              <a:rPr lang="es-ES" sz="1400" dirty="0" err="1"/>
              <a:t>shape</a:t>
            </a:r>
            <a:r>
              <a:rPr lang="es-ES" sz="1400" dirty="0"/>
              <a:t> encima de la imagen y comenzar a digitalizar.</a:t>
            </a:r>
          </a:p>
          <a:p>
            <a:pPr algn="just">
              <a:spcBef>
                <a:spcPct val="50000"/>
              </a:spcBef>
            </a:pPr>
            <a:r>
              <a:rPr lang="es-ES" sz="1400" dirty="0"/>
              <a:t>7. Del mismo modo puedes crear </a:t>
            </a:r>
            <a:r>
              <a:rPr lang="es-ES" sz="1400" dirty="0" err="1"/>
              <a:t>shapes</a:t>
            </a:r>
            <a:r>
              <a:rPr lang="es-ES" sz="1400" dirty="0"/>
              <a:t> de polígonos, puntos y líneas desde al </a:t>
            </a:r>
            <a:r>
              <a:rPr lang="es-ES" sz="1400" dirty="0" err="1"/>
              <a:t>ArcCatalog</a:t>
            </a:r>
            <a:r>
              <a:rPr lang="es-ES" sz="1400" dirty="0"/>
              <a:t>, abrirlos en </a:t>
            </a:r>
            <a:r>
              <a:rPr lang="es-ES" sz="1400" dirty="0" err="1"/>
              <a:t>ArcMap</a:t>
            </a:r>
            <a:r>
              <a:rPr lang="es-ES" sz="1400" dirty="0"/>
              <a:t> y digitalizar e interpretar cualquier imagen; cómo lo hiciste en Google </a:t>
            </a:r>
            <a:r>
              <a:rPr lang="es-ES" sz="1400" dirty="0" err="1"/>
              <a:t>Earth</a:t>
            </a:r>
            <a:r>
              <a:rPr lang="es-ES" sz="1400" dirty="0"/>
              <a:t> y </a:t>
            </a:r>
            <a:r>
              <a:rPr lang="es-ES" sz="1400" dirty="0" err="1"/>
              <a:t>SASPlanet</a:t>
            </a:r>
            <a:r>
              <a:rPr lang="es-ES" sz="1400" dirty="0"/>
              <a:t>.</a:t>
            </a:r>
          </a:p>
          <a:p>
            <a:pPr algn="just">
              <a:spcBef>
                <a:spcPct val="50000"/>
              </a:spcBef>
            </a:pPr>
            <a:r>
              <a:rPr lang="es-ES" sz="1400" dirty="0"/>
              <a:t>8. Para digitalizar de izquierda a derecha, de arriba hacia abajo; es necesario que se esté editando el </a:t>
            </a:r>
            <a:r>
              <a:rPr lang="es-ES" sz="1400" dirty="0" err="1"/>
              <a:t>shape</a:t>
            </a:r>
            <a:r>
              <a:rPr lang="es-ES" sz="1400" dirty="0"/>
              <a:t> que se modificará. Seleccionar el </a:t>
            </a:r>
            <a:r>
              <a:rPr lang="es-ES" sz="1400" dirty="0" err="1"/>
              <a:t>shp</a:t>
            </a:r>
            <a:r>
              <a:rPr lang="es-ES" sz="1400" dirty="0"/>
              <a:t>, resaltándolo en su nombre y dar </a:t>
            </a:r>
            <a:r>
              <a:rPr lang="es-ES" sz="1400" dirty="0" err="1"/>
              <a:t>click</a:t>
            </a:r>
            <a:r>
              <a:rPr lang="es-ES" sz="1400" dirty="0"/>
              <a:t> en Editor, </a:t>
            </a:r>
            <a:r>
              <a:rPr lang="es-ES" sz="1400" dirty="0" err="1"/>
              <a:t>Start</a:t>
            </a:r>
            <a:r>
              <a:rPr lang="es-ES" sz="1400" dirty="0"/>
              <a:t> </a:t>
            </a:r>
            <a:r>
              <a:rPr lang="es-ES" sz="1400" dirty="0" err="1"/>
              <a:t>Editing</a:t>
            </a:r>
            <a:r>
              <a:rPr lang="es-ES" sz="1400" dirty="0"/>
              <a:t>. Listo, ya puedes comenzar a digitalizar. </a:t>
            </a:r>
          </a:p>
          <a:p>
            <a:pPr algn="just">
              <a:spcBef>
                <a:spcPct val="50000"/>
              </a:spcBef>
            </a:pPr>
            <a:endParaRPr lang="es-ES" sz="1400" b="1" dirty="0"/>
          </a:p>
          <a:p>
            <a:pPr algn="ctr">
              <a:spcBef>
                <a:spcPct val="50000"/>
              </a:spcBef>
            </a:pPr>
            <a:r>
              <a:rPr lang="es-ES" sz="2400" b="1" dirty="0" smtClean="0"/>
              <a:t>Práctica</a:t>
            </a:r>
            <a:endParaRPr lang="es-ES" sz="2400" b="1" dirty="0"/>
          </a:p>
          <a:p>
            <a:pPr marL="285750" indent="-285750" algn="just">
              <a:spcBef>
                <a:spcPct val="50000"/>
              </a:spcBef>
              <a:buFontTx/>
              <a:buChar char="-"/>
            </a:pPr>
            <a:r>
              <a:rPr lang="es-ES" sz="1400" dirty="0"/>
              <a:t>Descargar imagen de </a:t>
            </a:r>
            <a:r>
              <a:rPr lang="es-ES" sz="1400" dirty="0" err="1"/>
              <a:t>SASPlanet</a:t>
            </a:r>
            <a:r>
              <a:rPr lang="es-ES" sz="1400" dirty="0"/>
              <a:t> </a:t>
            </a:r>
            <a:r>
              <a:rPr lang="es-ES" sz="1400" dirty="0" smtClean="0"/>
              <a:t>y Global </a:t>
            </a:r>
            <a:r>
              <a:rPr lang="es-ES" sz="1400" dirty="0" err="1" smtClean="0"/>
              <a:t>Mapper</a:t>
            </a:r>
            <a:r>
              <a:rPr lang="es-ES" sz="1400" dirty="0" smtClean="0"/>
              <a:t>, digitalizar </a:t>
            </a:r>
            <a:r>
              <a:rPr lang="es-ES" sz="1400" dirty="0"/>
              <a:t>los contactos litológicos que tú interpretes del área que comprende la carta de San Felipe (lo que tú veas), y complementa tus límites con la propuesta de unidades litológicas que están en la carta Geológico Minera H11-3 San Felipe,, descargarla en </a:t>
            </a:r>
            <a:r>
              <a:rPr lang="es-ES" sz="1400" dirty="0" err="1"/>
              <a:t>pdf</a:t>
            </a:r>
            <a:r>
              <a:rPr lang="es-ES" sz="1400" dirty="0"/>
              <a:t> de la página del SGM. No calcar ni copiar, son dos diferentes escalas de trabajo.</a:t>
            </a:r>
          </a:p>
          <a:p>
            <a:pPr marL="285750" indent="-285750" algn="just">
              <a:spcBef>
                <a:spcPct val="50000"/>
              </a:spcBef>
              <a:buFontTx/>
              <a:buChar char="-"/>
            </a:pPr>
            <a:r>
              <a:rPr lang="es-ES" sz="1400" dirty="0"/>
              <a:t>Digitalizar líneas y puntos de interés sobre la imagen. Enviar los </a:t>
            </a:r>
            <a:r>
              <a:rPr lang="es-ES" sz="1400" dirty="0" err="1"/>
              <a:t>shapes</a:t>
            </a:r>
            <a:r>
              <a:rPr lang="es-ES" sz="1400" dirty="0"/>
              <a:t> (</a:t>
            </a:r>
            <a:r>
              <a:rPr lang="es-ES" sz="1400" dirty="0" err="1"/>
              <a:t>x.shp</a:t>
            </a:r>
            <a:r>
              <a:rPr lang="es-ES" sz="1400" dirty="0"/>
              <a:t>) a </a:t>
            </a:r>
            <a:r>
              <a:rPr lang="es-ES" sz="1400" dirty="0">
                <a:hlinkClick r:id="rId2"/>
              </a:rPr>
              <a:t>griselgtza@gmail.com</a:t>
            </a:r>
            <a:endParaRPr lang="es-ES" sz="1400" dirty="0"/>
          </a:p>
          <a:p>
            <a:pPr algn="just">
              <a:spcBef>
                <a:spcPct val="50000"/>
              </a:spcBef>
            </a:pPr>
            <a:endParaRPr lang="es-ES" sz="1400" dirty="0"/>
          </a:p>
          <a:p>
            <a:pPr algn="just">
              <a:spcBef>
                <a:spcPct val="50000"/>
              </a:spcBef>
            </a:pPr>
            <a:endParaRPr lang="es-ES" sz="1400" dirty="0"/>
          </a:p>
          <a:p>
            <a:pPr algn="just">
              <a:spcBef>
                <a:spcPct val="50000"/>
              </a:spcBef>
            </a:pPr>
            <a:endParaRPr lang="es-ES" sz="1400" dirty="0"/>
          </a:p>
        </p:txBody>
      </p:sp>
      <p:grpSp>
        <p:nvGrpSpPr>
          <p:cNvPr id="12" name="Grupo 11"/>
          <p:cNvGrpSpPr/>
          <p:nvPr/>
        </p:nvGrpSpPr>
        <p:grpSpPr>
          <a:xfrm>
            <a:off x="1030166" y="5286287"/>
            <a:ext cx="6429587" cy="3668583"/>
            <a:chOff x="211015" y="5286286"/>
            <a:chExt cx="6429587" cy="3668583"/>
          </a:xfrm>
        </p:grpSpPr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3"/>
            <a:srcRect l="19870" t="17529" r="68907" b="35970"/>
            <a:stretch>
              <a:fillRect/>
            </a:stretch>
          </p:blipFill>
          <p:spPr bwMode="auto">
            <a:xfrm>
              <a:off x="211015" y="5286286"/>
              <a:ext cx="1063625" cy="353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4" name="Grupo 13"/>
            <p:cNvGrpSpPr/>
            <p:nvPr/>
          </p:nvGrpSpPr>
          <p:grpSpPr>
            <a:xfrm>
              <a:off x="1814428" y="5286286"/>
              <a:ext cx="4826174" cy="3668583"/>
              <a:chOff x="466862" y="1421642"/>
              <a:chExt cx="6247837" cy="4585803"/>
            </a:xfrm>
          </p:grpSpPr>
          <p:pic>
            <p:nvPicPr>
              <p:cNvPr id="18" name="Imagen 17"/>
              <p:cNvPicPr>
                <a:picLocks noChangeAspect="1"/>
              </p:cNvPicPr>
              <p:nvPr/>
            </p:nvPicPr>
            <p:blipFill rotWithShape="1">
              <a:blip r:embed="rId4"/>
              <a:srcRect r="33768" b="19776"/>
              <a:stretch/>
            </p:blipFill>
            <p:spPr>
              <a:xfrm>
                <a:off x="466862" y="1910686"/>
                <a:ext cx="6015825" cy="4096759"/>
              </a:xfrm>
              <a:prstGeom prst="rect">
                <a:avLst/>
              </a:prstGeom>
            </p:spPr>
          </p:pic>
          <p:cxnSp>
            <p:nvCxnSpPr>
              <p:cNvPr id="19" name="Conector recto de flecha 18"/>
              <p:cNvCxnSpPr/>
              <p:nvPr/>
            </p:nvCxnSpPr>
            <p:spPr>
              <a:xfrm>
                <a:off x="3794078" y="1528549"/>
                <a:ext cx="368489" cy="87345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CuadroTexto 19"/>
              <p:cNvSpPr txBox="1"/>
              <p:nvPr/>
            </p:nvSpPr>
            <p:spPr>
              <a:xfrm>
                <a:off x="3978321" y="3968951"/>
                <a:ext cx="2736378" cy="11926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400" dirty="0"/>
                  <a:t>Seleccionar la carpeta que contiene el </a:t>
                </a:r>
                <a:r>
                  <a:rPr lang="es-MX" sz="1400" dirty="0" err="1"/>
                  <a:t>shp</a:t>
                </a:r>
                <a:r>
                  <a:rPr lang="es-MX" sz="1400" dirty="0"/>
                  <a:t> que modificarás o directamente el </a:t>
                </a:r>
                <a:r>
                  <a:rPr lang="es-MX" sz="1400" dirty="0" err="1"/>
                  <a:t>shp</a:t>
                </a:r>
                <a:endParaRPr lang="es-MX" sz="1400" dirty="0"/>
              </a:p>
            </p:txBody>
          </p:sp>
          <p:sp>
            <p:nvSpPr>
              <p:cNvPr id="21" name="CuadroTexto 20"/>
              <p:cNvSpPr txBox="1"/>
              <p:nvPr/>
            </p:nvSpPr>
            <p:spPr>
              <a:xfrm>
                <a:off x="3100316" y="1421642"/>
                <a:ext cx="2115403" cy="384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400" dirty="0" err="1"/>
                  <a:t>Click</a:t>
                </a:r>
                <a:r>
                  <a:rPr lang="es-MX" sz="1400" dirty="0"/>
                  <a:t> en Editor</a:t>
                </a:r>
              </a:p>
            </p:txBody>
          </p:sp>
          <p:cxnSp>
            <p:nvCxnSpPr>
              <p:cNvPr id="22" name="Conector recto de flecha 21"/>
              <p:cNvCxnSpPr/>
              <p:nvPr/>
            </p:nvCxnSpPr>
            <p:spPr>
              <a:xfrm flipH="1">
                <a:off x="4449170" y="4694830"/>
                <a:ext cx="368490" cy="464024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recto de flecha 22"/>
              <p:cNvCxnSpPr/>
              <p:nvPr/>
            </p:nvCxnSpPr>
            <p:spPr>
              <a:xfrm flipH="1" flipV="1">
                <a:off x="4162567" y="3398293"/>
                <a:ext cx="1053152" cy="57065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CuadroTexto 14"/>
            <p:cNvSpPr txBox="1"/>
            <p:nvPr/>
          </p:nvSpPr>
          <p:spPr>
            <a:xfrm>
              <a:off x="1731413" y="5286286"/>
              <a:ext cx="21963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/>
                <a:t>Versiones 9.3 y 10.2</a:t>
              </a:r>
            </a:p>
          </p:txBody>
        </p:sp>
        <p:cxnSp>
          <p:nvCxnSpPr>
            <p:cNvPr id="16" name="Conector recto de flecha 15"/>
            <p:cNvCxnSpPr/>
            <p:nvPr/>
          </p:nvCxnSpPr>
          <p:spPr>
            <a:xfrm flipH="1">
              <a:off x="1274640" y="5589056"/>
              <a:ext cx="566155" cy="2526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de flecha 16"/>
            <p:cNvCxnSpPr/>
            <p:nvPr/>
          </p:nvCxnSpPr>
          <p:spPr>
            <a:xfrm>
              <a:off x="3437792" y="5573541"/>
              <a:ext cx="435297" cy="43046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377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1088</Words>
  <Application>Microsoft Office PowerPoint</Application>
  <PresentationFormat>Personalizado</PresentationFormat>
  <Paragraphs>99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</dc:creator>
  <cp:lastModifiedBy>Grisel_hp</cp:lastModifiedBy>
  <cp:revision>10</cp:revision>
  <dcterms:created xsi:type="dcterms:W3CDTF">2015-03-02T15:54:53Z</dcterms:created>
  <dcterms:modified xsi:type="dcterms:W3CDTF">2018-02-25T20:25:40Z</dcterms:modified>
</cp:coreProperties>
</file>