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sldIdLst>
    <p:sldId id="269" r:id="rId2"/>
    <p:sldId id="256" r:id="rId3"/>
    <p:sldId id="257" r:id="rId4"/>
    <p:sldId id="258" r:id="rId5"/>
    <p:sldId id="271" r:id="rId6"/>
    <p:sldId id="259" r:id="rId7"/>
    <p:sldId id="272" r:id="rId8"/>
    <p:sldId id="260" r:id="rId9"/>
    <p:sldId id="261" r:id="rId10"/>
    <p:sldId id="262" r:id="rId11"/>
    <p:sldId id="267" r:id="rId12"/>
    <p:sldId id="268" r:id="rId13"/>
    <p:sldId id="273" r:id="rId14"/>
    <p:sldId id="274" r:id="rId15"/>
    <p:sldId id="277" r:id="rId16"/>
    <p:sldId id="279" r:id="rId17"/>
    <p:sldId id="281" r:id="rId18"/>
    <p:sldId id="283" r:id="rId19"/>
    <p:sldId id="285" r:id="rId20"/>
    <p:sldId id="287" r:id="rId21"/>
    <p:sldId id="289" r:id="rId22"/>
  </p:sldIdLst>
  <p:sldSz cx="7632700" cy="9144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20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6876" y="7112000"/>
            <a:ext cx="6487795" cy="939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2254">
                <a:solidFill>
                  <a:schemeClr val="bg1"/>
                </a:solidFill>
              </a:defRPr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6876" y="7823200"/>
            <a:ext cx="6487795" cy="7112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1502">
                <a:solidFill>
                  <a:schemeClr val="bg1"/>
                </a:solidFill>
              </a:defRPr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4157914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931" y="5875869"/>
            <a:ext cx="6487795" cy="1816100"/>
          </a:xfrm>
        </p:spPr>
        <p:txBody>
          <a:bodyPr anchor="t"/>
          <a:lstStyle>
            <a:lvl1pPr algn="l">
              <a:defRPr sz="2504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2931" y="3875618"/>
            <a:ext cx="6487795" cy="2000249"/>
          </a:xfrm>
        </p:spPr>
        <p:txBody>
          <a:bodyPr anchor="b"/>
          <a:lstStyle>
            <a:lvl1pPr marL="0" indent="0">
              <a:buNone/>
              <a:defRPr sz="1252"/>
            </a:lvl1pPr>
            <a:lvl2pPr marL="286207" indent="0">
              <a:buNone/>
              <a:defRPr sz="1127"/>
            </a:lvl2pPr>
            <a:lvl3pPr marL="572414" indent="0">
              <a:buNone/>
              <a:defRPr sz="1002"/>
            </a:lvl3pPr>
            <a:lvl4pPr marL="858622" indent="0">
              <a:buNone/>
              <a:defRPr sz="876"/>
            </a:lvl4pPr>
            <a:lvl5pPr marL="1144829" indent="0">
              <a:buNone/>
              <a:defRPr sz="876"/>
            </a:lvl5pPr>
            <a:lvl6pPr marL="1431036" indent="0">
              <a:buNone/>
              <a:defRPr sz="876"/>
            </a:lvl6pPr>
            <a:lvl7pPr marL="1717243" indent="0">
              <a:buNone/>
              <a:defRPr sz="876"/>
            </a:lvl7pPr>
            <a:lvl8pPr marL="2003450" indent="0">
              <a:buNone/>
              <a:defRPr sz="876"/>
            </a:lvl8pPr>
            <a:lvl9pPr marL="2289658" indent="0">
              <a:buNone/>
              <a:defRPr sz="876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03273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3270" y="3251200"/>
            <a:ext cx="2989474" cy="5588000"/>
          </a:xfrm>
        </p:spPr>
        <p:txBody>
          <a:bodyPr/>
          <a:lstStyle>
            <a:lvl1pPr>
              <a:defRPr sz="1753"/>
            </a:lvl1pPr>
            <a:lvl2pPr>
              <a:defRPr sz="1502"/>
            </a:lvl2pPr>
            <a:lvl3pPr>
              <a:defRPr sz="1252"/>
            </a:lvl3pPr>
            <a:lvl4pPr>
              <a:defRPr sz="1127"/>
            </a:lvl4pPr>
            <a:lvl5pPr>
              <a:defRPr sz="1127"/>
            </a:lvl5pPr>
            <a:lvl6pPr>
              <a:defRPr sz="1127"/>
            </a:lvl6pPr>
            <a:lvl7pPr>
              <a:defRPr sz="1127"/>
            </a:lvl7pPr>
            <a:lvl8pPr>
              <a:defRPr sz="1127"/>
            </a:lvl8pPr>
            <a:lvl9pPr>
              <a:defRPr sz="1127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79956" y="3251200"/>
            <a:ext cx="2989474" cy="5588000"/>
          </a:xfrm>
        </p:spPr>
        <p:txBody>
          <a:bodyPr/>
          <a:lstStyle>
            <a:lvl1pPr>
              <a:defRPr sz="1753"/>
            </a:lvl1pPr>
            <a:lvl2pPr>
              <a:defRPr sz="1502"/>
            </a:lvl2pPr>
            <a:lvl3pPr>
              <a:defRPr sz="1252"/>
            </a:lvl3pPr>
            <a:lvl4pPr>
              <a:defRPr sz="1127"/>
            </a:lvl4pPr>
            <a:lvl5pPr>
              <a:defRPr sz="1127"/>
            </a:lvl5pPr>
            <a:lvl6pPr>
              <a:defRPr sz="1127"/>
            </a:lvl6pPr>
            <a:lvl7pPr>
              <a:defRPr sz="1127"/>
            </a:lvl7pPr>
            <a:lvl8pPr>
              <a:defRPr sz="1127"/>
            </a:lvl8pPr>
            <a:lvl9pPr>
              <a:defRPr sz="1127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372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635" y="366184"/>
            <a:ext cx="686943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636" y="2046817"/>
            <a:ext cx="3372434" cy="853016"/>
          </a:xfrm>
        </p:spPr>
        <p:txBody>
          <a:bodyPr anchor="b"/>
          <a:lstStyle>
            <a:lvl1pPr marL="0" indent="0">
              <a:buNone/>
              <a:defRPr sz="1502" b="1"/>
            </a:lvl1pPr>
            <a:lvl2pPr marL="286207" indent="0">
              <a:buNone/>
              <a:defRPr sz="1252" b="1"/>
            </a:lvl2pPr>
            <a:lvl3pPr marL="572414" indent="0">
              <a:buNone/>
              <a:defRPr sz="1127" b="1"/>
            </a:lvl3pPr>
            <a:lvl4pPr marL="858622" indent="0">
              <a:buNone/>
              <a:defRPr sz="1002" b="1"/>
            </a:lvl4pPr>
            <a:lvl5pPr marL="1144829" indent="0">
              <a:buNone/>
              <a:defRPr sz="1002" b="1"/>
            </a:lvl5pPr>
            <a:lvl6pPr marL="1431036" indent="0">
              <a:buNone/>
              <a:defRPr sz="1002" b="1"/>
            </a:lvl6pPr>
            <a:lvl7pPr marL="1717243" indent="0">
              <a:buNone/>
              <a:defRPr sz="1002" b="1"/>
            </a:lvl7pPr>
            <a:lvl8pPr marL="2003450" indent="0">
              <a:buNone/>
              <a:defRPr sz="1002" b="1"/>
            </a:lvl8pPr>
            <a:lvl9pPr marL="2289658" indent="0">
              <a:buNone/>
              <a:defRPr sz="1002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636" y="2899833"/>
            <a:ext cx="3372434" cy="5268384"/>
          </a:xfrm>
        </p:spPr>
        <p:txBody>
          <a:bodyPr/>
          <a:lstStyle>
            <a:lvl1pPr>
              <a:defRPr sz="1502"/>
            </a:lvl1pPr>
            <a:lvl2pPr>
              <a:defRPr sz="1252"/>
            </a:lvl2pPr>
            <a:lvl3pPr>
              <a:defRPr sz="1127"/>
            </a:lvl3pPr>
            <a:lvl4pPr>
              <a:defRPr sz="1002"/>
            </a:lvl4pPr>
            <a:lvl5pPr>
              <a:defRPr sz="1002"/>
            </a:lvl5pPr>
            <a:lvl6pPr>
              <a:defRPr sz="1002"/>
            </a:lvl6pPr>
            <a:lvl7pPr>
              <a:defRPr sz="1002"/>
            </a:lvl7pPr>
            <a:lvl8pPr>
              <a:defRPr sz="1002"/>
            </a:lvl8pPr>
            <a:lvl9pPr>
              <a:defRPr sz="1002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77307" y="2046817"/>
            <a:ext cx="3373759" cy="853016"/>
          </a:xfrm>
        </p:spPr>
        <p:txBody>
          <a:bodyPr anchor="b"/>
          <a:lstStyle>
            <a:lvl1pPr marL="0" indent="0">
              <a:buNone/>
              <a:defRPr sz="1502" b="1"/>
            </a:lvl1pPr>
            <a:lvl2pPr marL="286207" indent="0">
              <a:buNone/>
              <a:defRPr sz="1252" b="1"/>
            </a:lvl2pPr>
            <a:lvl3pPr marL="572414" indent="0">
              <a:buNone/>
              <a:defRPr sz="1127" b="1"/>
            </a:lvl3pPr>
            <a:lvl4pPr marL="858622" indent="0">
              <a:buNone/>
              <a:defRPr sz="1002" b="1"/>
            </a:lvl4pPr>
            <a:lvl5pPr marL="1144829" indent="0">
              <a:buNone/>
              <a:defRPr sz="1002" b="1"/>
            </a:lvl5pPr>
            <a:lvl6pPr marL="1431036" indent="0">
              <a:buNone/>
              <a:defRPr sz="1002" b="1"/>
            </a:lvl6pPr>
            <a:lvl7pPr marL="1717243" indent="0">
              <a:buNone/>
              <a:defRPr sz="1002" b="1"/>
            </a:lvl7pPr>
            <a:lvl8pPr marL="2003450" indent="0">
              <a:buNone/>
              <a:defRPr sz="1002" b="1"/>
            </a:lvl8pPr>
            <a:lvl9pPr marL="2289658" indent="0">
              <a:buNone/>
              <a:defRPr sz="1002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77307" y="2899833"/>
            <a:ext cx="3373759" cy="5268384"/>
          </a:xfrm>
        </p:spPr>
        <p:txBody>
          <a:bodyPr/>
          <a:lstStyle>
            <a:lvl1pPr>
              <a:defRPr sz="1502"/>
            </a:lvl1pPr>
            <a:lvl2pPr>
              <a:defRPr sz="1252"/>
            </a:lvl2pPr>
            <a:lvl3pPr>
              <a:defRPr sz="1127"/>
            </a:lvl3pPr>
            <a:lvl4pPr>
              <a:defRPr sz="1002"/>
            </a:lvl4pPr>
            <a:lvl5pPr>
              <a:defRPr sz="1002"/>
            </a:lvl5pPr>
            <a:lvl6pPr>
              <a:defRPr sz="1002"/>
            </a:lvl6pPr>
            <a:lvl7pPr>
              <a:defRPr sz="1002"/>
            </a:lvl7pPr>
            <a:lvl8pPr>
              <a:defRPr sz="1002"/>
            </a:lvl8pPr>
            <a:lvl9pPr>
              <a:defRPr sz="1002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717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0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9373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635" y="364067"/>
            <a:ext cx="2511106" cy="1549400"/>
          </a:xfrm>
        </p:spPr>
        <p:txBody>
          <a:bodyPr anchor="b"/>
          <a:lstStyle>
            <a:lvl1pPr algn="l">
              <a:defRPr sz="1252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174" y="364069"/>
            <a:ext cx="4266892" cy="7804151"/>
          </a:xfrm>
        </p:spPr>
        <p:txBody>
          <a:bodyPr/>
          <a:lstStyle>
            <a:lvl1pPr>
              <a:defRPr sz="2003"/>
            </a:lvl1pPr>
            <a:lvl2pPr>
              <a:defRPr sz="1753"/>
            </a:lvl2pPr>
            <a:lvl3pPr>
              <a:defRPr sz="1502"/>
            </a:lvl3pPr>
            <a:lvl4pPr>
              <a:defRPr sz="1252"/>
            </a:lvl4pPr>
            <a:lvl5pPr>
              <a:defRPr sz="1252"/>
            </a:lvl5pPr>
            <a:lvl6pPr>
              <a:defRPr sz="1252"/>
            </a:lvl6pPr>
            <a:lvl7pPr>
              <a:defRPr sz="1252"/>
            </a:lvl7pPr>
            <a:lvl8pPr>
              <a:defRPr sz="1252"/>
            </a:lvl8pPr>
            <a:lvl9pPr>
              <a:defRPr sz="1252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635" y="1913469"/>
            <a:ext cx="2511106" cy="6254751"/>
          </a:xfrm>
        </p:spPr>
        <p:txBody>
          <a:bodyPr/>
          <a:lstStyle>
            <a:lvl1pPr marL="0" indent="0">
              <a:buNone/>
              <a:defRPr sz="876"/>
            </a:lvl1pPr>
            <a:lvl2pPr marL="286207" indent="0">
              <a:buNone/>
              <a:defRPr sz="751"/>
            </a:lvl2pPr>
            <a:lvl3pPr marL="572414" indent="0">
              <a:buNone/>
              <a:defRPr sz="626"/>
            </a:lvl3pPr>
            <a:lvl4pPr marL="858622" indent="0">
              <a:buNone/>
              <a:defRPr sz="563"/>
            </a:lvl4pPr>
            <a:lvl5pPr marL="1144829" indent="0">
              <a:buNone/>
              <a:defRPr sz="563"/>
            </a:lvl5pPr>
            <a:lvl6pPr marL="1431036" indent="0">
              <a:buNone/>
              <a:defRPr sz="563"/>
            </a:lvl6pPr>
            <a:lvl7pPr marL="1717243" indent="0">
              <a:buNone/>
              <a:defRPr sz="563"/>
            </a:lvl7pPr>
            <a:lvl8pPr marL="2003450" indent="0">
              <a:buNone/>
              <a:defRPr sz="563"/>
            </a:lvl8pPr>
            <a:lvl9pPr marL="2289658" indent="0">
              <a:buNone/>
              <a:defRPr sz="56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2946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6062" y="6400800"/>
            <a:ext cx="4579620" cy="755651"/>
          </a:xfrm>
        </p:spPr>
        <p:txBody>
          <a:bodyPr anchor="b"/>
          <a:lstStyle>
            <a:lvl1pPr algn="l">
              <a:defRPr sz="1252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96062" y="817033"/>
            <a:ext cx="4579620" cy="5486400"/>
          </a:xfrm>
        </p:spPr>
        <p:txBody>
          <a:bodyPr/>
          <a:lstStyle>
            <a:lvl1pPr marL="0" indent="0">
              <a:buNone/>
              <a:defRPr sz="2003"/>
            </a:lvl1pPr>
            <a:lvl2pPr marL="286207" indent="0">
              <a:buNone/>
              <a:defRPr sz="1753"/>
            </a:lvl2pPr>
            <a:lvl3pPr marL="572414" indent="0">
              <a:buNone/>
              <a:defRPr sz="1502"/>
            </a:lvl3pPr>
            <a:lvl4pPr marL="858622" indent="0">
              <a:buNone/>
              <a:defRPr sz="1252"/>
            </a:lvl4pPr>
            <a:lvl5pPr marL="1144829" indent="0">
              <a:buNone/>
              <a:defRPr sz="1252"/>
            </a:lvl5pPr>
            <a:lvl6pPr marL="1431036" indent="0">
              <a:buNone/>
              <a:defRPr sz="1252"/>
            </a:lvl6pPr>
            <a:lvl7pPr marL="1717243" indent="0">
              <a:buNone/>
              <a:defRPr sz="1252"/>
            </a:lvl7pPr>
            <a:lvl8pPr marL="2003450" indent="0">
              <a:buNone/>
              <a:defRPr sz="1252"/>
            </a:lvl8pPr>
            <a:lvl9pPr marL="2289658" indent="0">
              <a:buNone/>
              <a:defRPr sz="1252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6062" y="7156451"/>
            <a:ext cx="4579620" cy="1073149"/>
          </a:xfrm>
        </p:spPr>
        <p:txBody>
          <a:bodyPr/>
          <a:lstStyle>
            <a:lvl1pPr marL="0" indent="0">
              <a:buNone/>
              <a:defRPr sz="876"/>
            </a:lvl1pPr>
            <a:lvl2pPr marL="286207" indent="0">
              <a:buNone/>
              <a:defRPr sz="751"/>
            </a:lvl2pPr>
            <a:lvl3pPr marL="572414" indent="0">
              <a:buNone/>
              <a:defRPr sz="626"/>
            </a:lvl3pPr>
            <a:lvl4pPr marL="858622" indent="0">
              <a:buNone/>
              <a:defRPr sz="563"/>
            </a:lvl4pPr>
            <a:lvl5pPr marL="1144829" indent="0">
              <a:buNone/>
              <a:defRPr sz="563"/>
            </a:lvl5pPr>
            <a:lvl6pPr marL="1431036" indent="0">
              <a:buNone/>
              <a:defRPr sz="563"/>
            </a:lvl6pPr>
            <a:lvl7pPr marL="1717243" indent="0">
              <a:buNone/>
              <a:defRPr sz="563"/>
            </a:lvl7pPr>
            <a:lvl8pPr marL="2003450" indent="0">
              <a:buNone/>
              <a:defRPr sz="563"/>
            </a:lvl8pPr>
            <a:lvl9pPr marL="2289658" indent="0">
              <a:buNone/>
              <a:defRPr sz="56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64475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126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42890" y="1890184"/>
            <a:ext cx="1526540" cy="694901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3270" y="1890184"/>
            <a:ext cx="4452408" cy="6949016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00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3270" y="1890184"/>
            <a:ext cx="6106160" cy="95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3270" y="3251200"/>
            <a:ext cx="6106160" cy="55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6263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5pPr>
      <a:lvl6pPr marL="286207"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6pPr>
      <a:lvl7pPr marL="572414"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7pPr>
      <a:lvl8pPr marL="858622"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8pPr>
      <a:lvl9pPr marL="1144829"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9pPr>
    </p:titleStyle>
    <p:bodyStyle>
      <a:lvl1pPr marL="214655" indent="-214655" algn="l" rtl="0" eaLnBrk="1" fontAlgn="base" hangingPunct="1">
        <a:spcBef>
          <a:spcPct val="20000"/>
        </a:spcBef>
        <a:spcAft>
          <a:spcPct val="0"/>
        </a:spcAft>
        <a:buChar char="•"/>
        <a:defRPr sz="2003">
          <a:solidFill>
            <a:schemeClr val="tx1"/>
          </a:solidFill>
          <a:latin typeface="+mn-lt"/>
          <a:ea typeface="+mn-ea"/>
          <a:cs typeface="+mn-cs"/>
        </a:defRPr>
      </a:lvl1pPr>
      <a:lvl2pPr marL="465087" indent="-178880" algn="l" rtl="0" eaLnBrk="1" fontAlgn="base" hangingPunct="1">
        <a:spcBef>
          <a:spcPct val="20000"/>
        </a:spcBef>
        <a:spcAft>
          <a:spcPct val="0"/>
        </a:spcAft>
        <a:buChar char="–"/>
        <a:defRPr sz="1753">
          <a:solidFill>
            <a:schemeClr val="tx1"/>
          </a:solidFill>
          <a:latin typeface="+mn-lt"/>
        </a:defRPr>
      </a:lvl2pPr>
      <a:lvl3pPr marL="715518" indent="-143104" algn="l" rtl="0" eaLnBrk="1" fontAlgn="base" hangingPunct="1">
        <a:spcBef>
          <a:spcPct val="20000"/>
        </a:spcBef>
        <a:spcAft>
          <a:spcPct val="0"/>
        </a:spcAft>
        <a:buChar char="•"/>
        <a:defRPr sz="1502">
          <a:solidFill>
            <a:schemeClr val="tx1"/>
          </a:solidFill>
          <a:latin typeface="+mn-lt"/>
        </a:defRPr>
      </a:lvl3pPr>
      <a:lvl4pPr marL="1001725" indent="-143104" algn="l" rtl="0" eaLnBrk="1" fontAlgn="base" hangingPunct="1">
        <a:spcBef>
          <a:spcPct val="20000"/>
        </a:spcBef>
        <a:spcAft>
          <a:spcPct val="0"/>
        </a:spcAft>
        <a:buChar char="–"/>
        <a:defRPr sz="1252">
          <a:solidFill>
            <a:schemeClr val="tx1"/>
          </a:solidFill>
          <a:latin typeface="+mn-lt"/>
        </a:defRPr>
      </a:lvl4pPr>
      <a:lvl5pPr marL="1287932" indent="-143104" algn="l" rtl="0" eaLnBrk="1" fontAlgn="base" hangingPunct="1">
        <a:spcBef>
          <a:spcPct val="20000"/>
        </a:spcBef>
        <a:spcAft>
          <a:spcPct val="0"/>
        </a:spcAft>
        <a:buChar char="»"/>
        <a:defRPr sz="1252">
          <a:solidFill>
            <a:schemeClr val="tx1"/>
          </a:solidFill>
          <a:latin typeface="+mn-lt"/>
        </a:defRPr>
      </a:lvl5pPr>
      <a:lvl6pPr marL="1574140" indent="-143104" algn="l" rtl="0" eaLnBrk="1" fontAlgn="base" hangingPunct="1">
        <a:spcBef>
          <a:spcPct val="20000"/>
        </a:spcBef>
        <a:spcAft>
          <a:spcPct val="0"/>
        </a:spcAft>
        <a:buChar char="»"/>
        <a:defRPr sz="1252">
          <a:solidFill>
            <a:schemeClr val="tx1"/>
          </a:solidFill>
          <a:latin typeface="+mn-lt"/>
        </a:defRPr>
      </a:lvl6pPr>
      <a:lvl7pPr marL="1860347" indent="-143104" algn="l" rtl="0" eaLnBrk="1" fontAlgn="base" hangingPunct="1">
        <a:spcBef>
          <a:spcPct val="20000"/>
        </a:spcBef>
        <a:spcAft>
          <a:spcPct val="0"/>
        </a:spcAft>
        <a:buChar char="»"/>
        <a:defRPr sz="1252">
          <a:solidFill>
            <a:schemeClr val="tx1"/>
          </a:solidFill>
          <a:latin typeface="+mn-lt"/>
        </a:defRPr>
      </a:lvl7pPr>
      <a:lvl8pPr marL="2146554" indent="-143104" algn="l" rtl="0" eaLnBrk="1" fontAlgn="base" hangingPunct="1">
        <a:spcBef>
          <a:spcPct val="20000"/>
        </a:spcBef>
        <a:spcAft>
          <a:spcPct val="0"/>
        </a:spcAft>
        <a:buChar char="»"/>
        <a:defRPr sz="1252">
          <a:solidFill>
            <a:schemeClr val="tx1"/>
          </a:solidFill>
          <a:latin typeface="+mn-lt"/>
        </a:defRPr>
      </a:lvl8pPr>
      <a:lvl9pPr marL="2432761" indent="-143104" algn="l" rtl="0" eaLnBrk="1" fontAlgn="base" hangingPunct="1">
        <a:spcBef>
          <a:spcPct val="20000"/>
        </a:spcBef>
        <a:spcAft>
          <a:spcPct val="0"/>
        </a:spcAft>
        <a:buChar char="»"/>
        <a:defRPr sz="125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1pPr>
      <a:lvl2pPr marL="286207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2pPr>
      <a:lvl3pPr marL="572414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3pPr>
      <a:lvl4pPr marL="858622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4pPr>
      <a:lvl5pPr marL="1144829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5pPr>
      <a:lvl6pPr marL="1431036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6pPr>
      <a:lvl7pPr marL="1717243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7pPr>
      <a:lvl8pPr marL="2003450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8pPr>
      <a:lvl9pPr marL="2289658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4333" y="1328469"/>
            <a:ext cx="5915025" cy="3807008"/>
          </a:xfrm>
          <a:solidFill>
            <a:schemeClr val="bg1">
              <a:lumMod val="6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s-MX" sz="9600" b="1" dirty="0" smtClean="0"/>
              <a:t>Práctica</a:t>
            </a:r>
            <a:r>
              <a:rPr lang="es-MX" sz="9600" b="1" dirty="0"/>
              <a:t/>
            </a:r>
            <a:br>
              <a:rPr lang="es-MX" sz="9600" b="1" dirty="0"/>
            </a:br>
            <a:r>
              <a:rPr lang="es-MX" sz="9600" b="1" dirty="0"/>
              <a:t>MDT - </a:t>
            </a:r>
            <a:r>
              <a:rPr lang="es-MX" sz="9600" b="1" dirty="0" err="1"/>
              <a:t>Hillshade</a:t>
            </a:r>
            <a:endParaRPr lang="es-MX" sz="9600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824332" y="5451894"/>
            <a:ext cx="605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Modelos del relieve en tercera dimensión</a:t>
            </a:r>
          </a:p>
        </p:txBody>
      </p:sp>
    </p:spTree>
    <p:extLst>
      <p:ext uri="{BB962C8B-B14F-4D97-AF65-F5344CB8AC3E}">
        <p14:creationId xmlns:p14="http://schemas.microsoft.com/office/powerpoint/2010/main" val="523346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87350" y="313282"/>
            <a:ext cx="68580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MX" sz="2400" b="1" dirty="0"/>
              <a:t>Cómo se manejan las curvas de nivel?</a:t>
            </a:r>
          </a:p>
          <a:p>
            <a:endParaRPr lang="es-MX" dirty="0"/>
          </a:p>
          <a:p>
            <a:r>
              <a:rPr lang="es-MX" dirty="0"/>
              <a:t>Modelos Digitales del Terreno (MDT)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013" y="2946623"/>
            <a:ext cx="5652771" cy="3178132"/>
          </a:xfrm>
          <a:prstGeom prst="rect">
            <a:avLst/>
          </a:prstGeom>
        </p:spPr>
      </p:pic>
      <p:sp>
        <p:nvSpPr>
          <p:cNvPr id="2" name="Flecha abajo 1"/>
          <p:cNvSpPr/>
          <p:nvPr/>
        </p:nvSpPr>
        <p:spPr>
          <a:xfrm>
            <a:off x="3268548" y="1645327"/>
            <a:ext cx="1207698" cy="11695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7120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701" y="1449237"/>
            <a:ext cx="5983902" cy="336430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28890" y="362309"/>
            <a:ext cx="6245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Pasos para manejar las curvas de nivel</a:t>
            </a:r>
          </a:p>
          <a:p>
            <a:pPr algn="just"/>
            <a:r>
              <a:rPr lang="es-MX" dirty="0"/>
              <a:t>-ir a </a:t>
            </a:r>
            <a:r>
              <a:rPr lang="es-MX" dirty="0" err="1"/>
              <a:t>Arc</a:t>
            </a:r>
            <a:r>
              <a:rPr lang="es-MX" dirty="0"/>
              <a:t> </a:t>
            </a:r>
            <a:r>
              <a:rPr lang="es-MX" dirty="0" err="1"/>
              <a:t>Toolbox</a:t>
            </a:r>
            <a:r>
              <a:rPr lang="es-MX" dirty="0"/>
              <a:t>, </a:t>
            </a:r>
            <a:r>
              <a:rPr lang="es-MX" dirty="0" err="1"/>
              <a:t>click</a:t>
            </a:r>
            <a:r>
              <a:rPr lang="es-MX" dirty="0"/>
              <a:t> en </a:t>
            </a:r>
            <a:r>
              <a:rPr lang="es-MX" dirty="0" err="1"/>
              <a:t>Spatial</a:t>
            </a:r>
            <a:r>
              <a:rPr lang="es-MX" dirty="0"/>
              <a:t> </a:t>
            </a:r>
            <a:r>
              <a:rPr lang="es-MX" dirty="0" err="1"/>
              <a:t>Analyst</a:t>
            </a:r>
            <a:r>
              <a:rPr lang="es-MX" dirty="0"/>
              <a:t> Tools, </a:t>
            </a:r>
            <a:r>
              <a:rPr lang="es-MX" dirty="0" err="1"/>
              <a:t>click</a:t>
            </a:r>
            <a:r>
              <a:rPr lang="es-MX" dirty="0"/>
              <a:t> en </a:t>
            </a:r>
            <a:r>
              <a:rPr lang="es-MX" dirty="0" err="1"/>
              <a:t>Interpolation</a:t>
            </a:r>
            <a:r>
              <a:rPr lang="es-MX" dirty="0"/>
              <a:t> y por último </a:t>
            </a:r>
            <a:r>
              <a:rPr lang="es-MX" dirty="0" err="1"/>
              <a:t>click</a:t>
            </a:r>
            <a:r>
              <a:rPr lang="es-MX" dirty="0"/>
              <a:t> en Topo to </a:t>
            </a:r>
            <a:r>
              <a:rPr lang="es-MX" dirty="0" err="1"/>
              <a:t>Raster</a:t>
            </a:r>
            <a:r>
              <a:rPr lang="es-MX" dirty="0"/>
              <a:t>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759702" y="4977138"/>
            <a:ext cx="6114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-Aparecerá un recuadro donde debes de editar los campos para que se te genere algo como este ejemplo.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562" y="5623469"/>
            <a:ext cx="6053853" cy="340795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312283" y="1277317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443094" y="5459871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4964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80649" y="362310"/>
            <a:ext cx="6245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-Ir a </a:t>
            </a:r>
            <a:r>
              <a:rPr lang="es-MX" dirty="0" err="1"/>
              <a:t>Arc</a:t>
            </a:r>
            <a:r>
              <a:rPr lang="es-MX" dirty="0"/>
              <a:t> </a:t>
            </a:r>
            <a:r>
              <a:rPr lang="es-MX" dirty="0" err="1"/>
              <a:t>Toolbox</a:t>
            </a:r>
            <a:r>
              <a:rPr lang="es-MX" dirty="0"/>
              <a:t>, </a:t>
            </a:r>
            <a:r>
              <a:rPr lang="es-MX" dirty="0" err="1"/>
              <a:t>click</a:t>
            </a:r>
            <a:r>
              <a:rPr lang="es-MX" dirty="0"/>
              <a:t> en 3D </a:t>
            </a:r>
            <a:r>
              <a:rPr lang="es-MX" dirty="0" err="1"/>
              <a:t>Analyst</a:t>
            </a:r>
            <a:r>
              <a:rPr lang="es-MX" dirty="0"/>
              <a:t> Tools , </a:t>
            </a:r>
            <a:r>
              <a:rPr lang="es-MX" dirty="0" err="1"/>
              <a:t>click</a:t>
            </a:r>
            <a:r>
              <a:rPr lang="es-MX" dirty="0"/>
              <a:t> en Conversion, </a:t>
            </a:r>
            <a:r>
              <a:rPr lang="es-MX" dirty="0" err="1"/>
              <a:t>click</a:t>
            </a:r>
            <a:r>
              <a:rPr lang="es-MX" dirty="0"/>
              <a:t> en </a:t>
            </a:r>
            <a:r>
              <a:rPr lang="es-MX" dirty="0" err="1"/>
              <a:t>From</a:t>
            </a:r>
            <a:r>
              <a:rPr lang="es-MX" dirty="0"/>
              <a:t> </a:t>
            </a:r>
            <a:r>
              <a:rPr lang="es-MX" dirty="0" err="1"/>
              <a:t>Raster</a:t>
            </a:r>
            <a:r>
              <a:rPr lang="es-MX" dirty="0"/>
              <a:t>, por último </a:t>
            </a:r>
            <a:r>
              <a:rPr lang="es-MX" dirty="0" err="1"/>
              <a:t>click</a:t>
            </a:r>
            <a:r>
              <a:rPr lang="es-MX" dirty="0"/>
              <a:t> en </a:t>
            </a:r>
            <a:r>
              <a:rPr lang="es-MX" dirty="0" err="1"/>
              <a:t>Raster</a:t>
            </a:r>
            <a:r>
              <a:rPr lang="es-MX" dirty="0"/>
              <a:t> to TIN. Después aparecerá un recuadro donde se ingresará el </a:t>
            </a:r>
            <a:r>
              <a:rPr lang="es-MX" dirty="0" err="1"/>
              <a:t>shape</a:t>
            </a:r>
            <a:r>
              <a:rPr lang="es-MX" dirty="0"/>
              <a:t> y las características que desea obtener.</a:t>
            </a:r>
          </a:p>
          <a:p>
            <a:pPr algn="just"/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885" y="1631237"/>
            <a:ext cx="5828281" cy="32738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058" y="5140860"/>
            <a:ext cx="4315933" cy="302928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494853" y="1442782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825330" y="4921000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70374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9137" t="15566" r="27027" b="15566"/>
          <a:stretch/>
        </p:blipFill>
        <p:spPr>
          <a:xfrm>
            <a:off x="542627" y="586597"/>
            <a:ext cx="6435306" cy="462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4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323" y="136934"/>
            <a:ext cx="5450296" cy="521253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841960" y="-155453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t="19875" r="27955" b="12264"/>
          <a:stretch/>
        </p:blipFill>
        <p:spPr>
          <a:xfrm>
            <a:off x="607324" y="5349466"/>
            <a:ext cx="6418053" cy="339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020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508122" y="465828"/>
            <a:ext cx="66250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/>
              <a:t>Cómo se hace un </a:t>
            </a:r>
            <a:r>
              <a:rPr lang="es-MX" sz="2400" b="1" dirty="0" err="1"/>
              <a:t>Hillshade</a:t>
            </a:r>
            <a:r>
              <a:rPr lang="es-MX" sz="2400" b="1" dirty="0"/>
              <a:t> o sombreado del terreno?</a:t>
            </a:r>
          </a:p>
          <a:p>
            <a:pPr algn="just"/>
            <a:endParaRPr lang="es-MX" sz="2400" b="1" dirty="0"/>
          </a:p>
          <a:p>
            <a:pPr algn="just"/>
            <a:r>
              <a:rPr lang="es-MX" dirty="0"/>
              <a:t>Cuando se genera un Modelo Digital del Terreno, al ser una </a:t>
            </a:r>
          </a:p>
          <a:p>
            <a:pPr algn="just"/>
            <a:r>
              <a:rPr lang="es-MX" dirty="0"/>
              <a:t>interpolación de las elevaciones de un </a:t>
            </a:r>
            <a:r>
              <a:rPr lang="es-MX" dirty="0" err="1"/>
              <a:t>shape</a:t>
            </a:r>
            <a:r>
              <a:rPr lang="es-MX" dirty="0"/>
              <a:t> con curvas el</a:t>
            </a:r>
          </a:p>
          <a:p>
            <a:pPr algn="just"/>
            <a:r>
              <a:rPr lang="es-MX" dirty="0"/>
              <a:t>Archivo creado resulta muy pesado cuando las triangulaciones son muchas.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En cambio, si al archivo </a:t>
            </a:r>
            <a:r>
              <a:rPr lang="es-MX" dirty="0" err="1"/>
              <a:t>Raster</a:t>
            </a:r>
            <a:r>
              <a:rPr lang="es-MX" dirty="0"/>
              <a:t> le hacemos un </a:t>
            </a:r>
            <a:r>
              <a:rPr lang="es-MX" dirty="0" err="1"/>
              <a:t>Hillshade</a:t>
            </a:r>
            <a:r>
              <a:rPr lang="es-MX" dirty="0"/>
              <a:t>, se vuelve más práctico de manipular y la superficie se observa más suavizada.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3669" t="25944" r="27955" b="29010"/>
          <a:stretch/>
        </p:blipFill>
        <p:spPr>
          <a:xfrm>
            <a:off x="421856" y="3605149"/>
            <a:ext cx="3460918" cy="30889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44066" t="25472" r="28751" b="29481"/>
          <a:stretch/>
        </p:blipFill>
        <p:spPr>
          <a:xfrm>
            <a:off x="3882774" y="5479548"/>
            <a:ext cx="3284940" cy="306060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15154" y="6694099"/>
            <a:ext cx="1414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TIN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390008" y="8540151"/>
            <a:ext cx="2225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HILLSHADE</a:t>
            </a:r>
          </a:p>
        </p:txBody>
      </p:sp>
    </p:spTree>
    <p:extLst>
      <p:ext uri="{BB962C8B-B14F-4D97-AF65-F5344CB8AC3E}">
        <p14:creationId xmlns:p14="http://schemas.microsoft.com/office/powerpoint/2010/main" val="2920565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99" y="1569703"/>
            <a:ext cx="1859441" cy="334699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80648" y="138024"/>
            <a:ext cx="63490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-En </a:t>
            </a:r>
            <a:r>
              <a:rPr lang="es-MX" dirty="0" err="1"/>
              <a:t>ArcToolBox</a:t>
            </a:r>
            <a:r>
              <a:rPr lang="es-MX" dirty="0"/>
              <a:t>, abrir </a:t>
            </a:r>
            <a:r>
              <a:rPr lang="es-MX" dirty="0" err="1"/>
              <a:t>Spatial</a:t>
            </a:r>
            <a:r>
              <a:rPr lang="es-MX" dirty="0"/>
              <a:t> </a:t>
            </a:r>
            <a:r>
              <a:rPr lang="es-MX" dirty="0" err="1"/>
              <a:t>Analyst</a:t>
            </a:r>
            <a:r>
              <a:rPr lang="es-MX" dirty="0"/>
              <a:t> Tools, después Surface y dentro seleccionar </a:t>
            </a:r>
            <a:r>
              <a:rPr lang="es-MX" dirty="0" err="1"/>
              <a:t>Hillshade</a:t>
            </a:r>
            <a:r>
              <a:rPr lang="es-MX" dirty="0"/>
              <a:t> para suavizar el resultado del modelo y hacerlo más ligero para un manejo más sencillo de la topografía. Utilizar el archivo </a:t>
            </a:r>
            <a:r>
              <a:rPr lang="es-MX" dirty="0" err="1"/>
              <a:t>Raster</a:t>
            </a:r>
            <a:r>
              <a:rPr lang="es-MX" dirty="0"/>
              <a:t> creado anteriormente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574" y="1753956"/>
            <a:ext cx="3335051" cy="233972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250" y="5148049"/>
            <a:ext cx="5443374" cy="349618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698964" y="1461569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481964" y="1569704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914624" y="6610607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87023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371" y="822813"/>
            <a:ext cx="4162704" cy="314816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57" y="4117172"/>
            <a:ext cx="5781598" cy="324978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356922" y="810580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4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328835" y="3824784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2737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399" y="765187"/>
            <a:ext cx="6120914" cy="343844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723" y="4700844"/>
            <a:ext cx="6163590" cy="346892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479993" y="472800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6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479992" y="4408456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35088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62" y="836148"/>
            <a:ext cx="6044575" cy="339934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841" y="4833868"/>
            <a:ext cx="5938019" cy="334089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389816" y="543761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8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389816" y="4541481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91865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84" y="897113"/>
            <a:ext cx="5748103" cy="323081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784" y="4737425"/>
            <a:ext cx="5748103" cy="322751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136906" y="604725"/>
            <a:ext cx="763387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10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136905" y="4420312"/>
            <a:ext cx="763387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3958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80781" y="378042"/>
            <a:ext cx="6453554" cy="12003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CÓMO DESCARGAR CURVAS DE NIVEL INTERPOLADAS</a:t>
            </a:r>
          </a:p>
          <a:p>
            <a:pPr algn="ctr"/>
            <a:r>
              <a:rPr lang="es-MX" sz="2400" b="1" dirty="0"/>
              <a:t>DE GLOBAL MAPPER</a:t>
            </a:r>
            <a:endParaRPr lang="es-MX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64" y="2514600"/>
            <a:ext cx="7318772" cy="41148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>
            <a:off x="5083590" y="3664434"/>
            <a:ext cx="872159" cy="365263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6037747" y="3507893"/>
            <a:ext cx="1349237" cy="715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13" dirty="0"/>
              <a:t>1 Abrir tu propio polígono del área que necesitas interpolar las curvas</a:t>
            </a:r>
          </a:p>
        </p:txBody>
      </p:sp>
    </p:spTree>
    <p:extLst>
      <p:ext uri="{BB962C8B-B14F-4D97-AF65-F5344CB8AC3E}">
        <p14:creationId xmlns:p14="http://schemas.microsoft.com/office/powerpoint/2010/main" val="825715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58367" y="253460"/>
            <a:ext cx="7318772" cy="4114800"/>
            <a:chOff x="-283141" y="2514600"/>
            <a:chExt cx="7318772" cy="4114800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83141" y="2514600"/>
              <a:ext cx="7318772" cy="4114800"/>
            </a:xfrm>
            <a:prstGeom prst="rect">
              <a:avLst/>
            </a:prstGeom>
          </p:spPr>
        </p:pic>
        <p:cxnSp>
          <p:nvCxnSpPr>
            <p:cNvPr id="9" name="Conector recto de flecha 8"/>
            <p:cNvCxnSpPr/>
            <p:nvPr/>
          </p:nvCxnSpPr>
          <p:spPr>
            <a:xfrm flipH="1">
              <a:off x="4465155" y="5132940"/>
              <a:ext cx="872159" cy="365263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uadroTexto 9"/>
            <p:cNvSpPr txBox="1"/>
            <p:nvPr/>
          </p:nvSpPr>
          <p:spPr>
            <a:xfrm>
              <a:off x="5419311" y="4976399"/>
              <a:ext cx="1349237" cy="715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2 Abrir tu propio polígono del área que necesitas interpolar las curvas</a:t>
              </a:r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140680" y="4730262"/>
            <a:ext cx="7318772" cy="4114800"/>
            <a:chOff x="156964" y="2514600"/>
            <a:chExt cx="7318772" cy="4114800"/>
          </a:xfrm>
        </p:grpSpPr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13" name="Conector recto de flecha 12"/>
            <p:cNvCxnSpPr/>
            <p:nvPr/>
          </p:nvCxnSpPr>
          <p:spPr>
            <a:xfrm flipH="1" flipV="1">
              <a:off x="3898350" y="3589890"/>
              <a:ext cx="506895" cy="559076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/>
            <p:cNvSpPr txBox="1"/>
            <p:nvPr/>
          </p:nvSpPr>
          <p:spPr>
            <a:xfrm>
              <a:off x="4405245" y="3869429"/>
              <a:ext cx="1349237" cy="559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4 Descargar los datos necesitados de la plataforma</a:t>
              </a:r>
            </a:p>
          </p:txBody>
        </p:sp>
        <p:cxnSp>
          <p:nvCxnSpPr>
            <p:cNvPr id="15" name="Conector recto de flecha 14"/>
            <p:cNvCxnSpPr/>
            <p:nvPr/>
          </p:nvCxnSpPr>
          <p:spPr>
            <a:xfrm flipH="1" flipV="1">
              <a:off x="6466374" y="4785099"/>
              <a:ext cx="339171" cy="604085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uadroTexto 15"/>
            <p:cNvSpPr txBox="1"/>
            <p:nvPr/>
          </p:nvSpPr>
          <p:spPr>
            <a:xfrm>
              <a:off x="5974385" y="5389184"/>
              <a:ext cx="1349237" cy="404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3 Polígono abierto del área de estudio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4355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56964" y="163533"/>
            <a:ext cx="7695916" cy="4526280"/>
            <a:chOff x="156964" y="2514600"/>
            <a:chExt cx="7695916" cy="41148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H="1" flipV="1">
              <a:off x="4658693" y="3463167"/>
              <a:ext cx="1366358" cy="1219555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5829025" y="4682722"/>
              <a:ext cx="1349237" cy="404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5 Seleccionar el tipo de capa que ocupas</a:t>
              </a:r>
            </a:p>
          </p:txBody>
        </p:sp>
        <p:cxnSp>
          <p:nvCxnSpPr>
            <p:cNvPr id="6" name="Conector recto de flecha 5"/>
            <p:cNvCxnSpPr/>
            <p:nvPr/>
          </p:nvCxnSpPr>
          <p:spPr>
            <a:xfrm flipH="1" flipV="1">
              <a:off x="5687392" y="3099606"/>
              <a:ext cx="883340" cy="476511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uadroTexto 6"/>
            <p:cNvSpPr txBox="1"/>
            <p:nvPr/>
          </p:nvSpPr>
          <p:spPr>
            <a:xfrm>
              <a:off x="6503643" y="3576117"/>
              <a:ext cx="1349237" cy="559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6 Conectar a la plataforma para descargar</a:t>
              </a: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87925" y="4501657"/>
            <a:ext cx="7318772" cy="4114800"/>
            <a:chOff x="156964" y="2514600"/>
            <a:chExt cx="7318772" cy="4114800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10" name="Conector recto de flecha 9"/>
            <p:cNvCxnSpPr/>
            <p:nvPr/>
          </p:nvCxnSpPr>
          <p:spPr>
            <a:xfrm flipV="1">
              <a:off x="2731744" y="4790040"/>
              <a:ext cx="2292211" cy="844590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uadroTexto 10"/>
            <p:cNvSpPr txBox="1"/>
            <p:nvPr/>
          </p:nvSpPr>
          <p:spPr>
            <a:xfrm>
              <a:off x="2664654" y="5634631"/>
              <a:ext cx="1349237" cy="4040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7 Modelo digital del terreno cargado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7340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74548" y="404446"/>
            <a:ext cx="7318772" cy="4114800"/>
            <a:chOff x="156964" y="2514600"/>
            <a:chExt cx="7318772" cy="41148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V="1">
              <a:off x="685524" y="2927852"/>
              <a:ext cx="2203458" cy="527861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156965" y="3609276"/>
              <a:ext cx="1349237" cy="11834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8 Seleccionar editor y dar </a:t>
              </a:r>
              <a:r>
                <a:rPr lang="es-MX" sz="1013" dirty="0" err="1"/>
                <a:t>click</a:t>
              </a:r>
              <a:r>
                <a:rPr lang="es-MX" sz="1013" dirty="0"/>
                <a:t> en el centro del polígono, para seleccionar únicamente esa parte del modelo global digital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174548" y="4519246"/>
            <a:ext cx="7318772" cy="4114800"/>
            <a:chOff x="156964" y="2514600"/>
            <a:chExt cx="7318772" cy="41148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8" name="Conector recto de flecha 7"/>
            <p:cNvCxnSpPr/>
            <p:nvPr/>
          </p:nvCxnSpPr>
          <p:spPr>
            <a:xfrm flipV="1">
              <a:off x="2653473" y="3232081"/>
              <a:ext cx="59635" cy="1607162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uadroTexto 8"/>
            <p:cNvSpPr txBox="1"/>
            <p:nvPr/>
          </p:nvSpPr>
          <p:spPr>
            <a:xfrm>
              <a:off x="1722379" y="4839245"/>
              <a:ext cx="1349237" cy="102758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9 Generar contornos (crear curvas de nivel interpoladas), únicamente esa parte del modelo global digital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3711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93435" y="334106"/>
            <a:ext cx="7318772" cy="4114800"/>
            <a:chOff x="156964" y="2514600"/>
            <a:chExt cx="7318772" cy="41148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V="1">
              <a:off x="1908039" y="3425895"/>
              <a:ext cx="588893" cy="1025723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976944" y="4451618"/>
              <a:ext cx="1349237" cy="102758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10 Seleccionar el intervalo entre curvas de nivel interpoladas, únicamente de esa parte del modelo global digital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0" y="4448906"/>
            <a:ext cx="7318772" cy="4114800"/>
            <a:chOff x="156964" y="2514600"/>
            <a:chExt cx="7318772" cy="41148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8" name="Conector recto de flecha 7"/>
            <p:cNvCxnSpPr/>
            <p:nvPr/>
          </p:nvCxnSpPr>
          <p:spPr>
            <a:xfrm>
              <a:off x="1766406" y="4973421"/>
              <a:ext cx="670891" cy="0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uadroTexto 8"/>
            <p:cNvSpPr txBox="1"/>
            <p:nvPr/>
          </p:nvSpPr>
          <p:spPr>
            <a:xfrm>
              <a:off x="835312" y="4973423"/>
              <a:ext cx="1349237" cy="715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11 Seleccionar el área dentro del polígono con las curvas generadas</a:t>
              </a:r>
            </a:p>
          </p:txBody>
        </p:sp>
        <p:cxnSp>
          <p:nvCxnSpPr>
            <p:cNvPr id="10" name="Conector recto de flecha 9"/>
            <p:cNvCxnSpPr/>
            <p:nvPr/>
          </p:nvCxnSpPr>
          <p:spPr>
            <a:xfrm flipH="1">
              <a:off x="3719444" y="5685048"/>
              <a:ext cx="260902" cy="431866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uadroTexto 10"/>
            <p:cNvSpPr txBox="1"/>
            <p:nvPr/>
          </p:nvSpPr>
          <p:spPr>
            <a:xfrm>
              <a:off x="3816351" y="5477300"/>
              <a:ext cx="1349237" cy="2482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12 </a:t>
              </a:r>
              <a:r>
                <a:rPr lang="es-MX" sz="1013" dirty="0" err="1"/>
                <a:t>Click</a:t>
              </a:r>
              <a:r>
                <a:rPr lang="es-MX" sz="1013" dirty="0"/>
                <a:t> OK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6817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95" y="404446"/>
            <a:ext cx="7318772" cy="4114800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123095" y="4624756"/>
            <a:ext cx="7318772" cy="4114800"/>
            <a:chOff x="156964" y="2514600"/>
            <a:chExt cx="7318772" cy="4114800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5" name="Conector recto de flecha 4"/>
            <p:cNvCxnSpPr/>
            <p:nvPr/>
          </p:nvCxnSpPr>
          <p:spPr>
            <a:xfrm flipH="1">
              <a:off x="3719444" y="5685048"/>
              <a:ext cx="260902" cy="431866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CuadroTexto 5"/>
            <p:cNvSpPr txBox="1"/>
            <p:nvPr/>
          </p:nvSpPr>
          <p:spPr>
            <a:xfrm>
              <a:off x="3816351" y="5477300"/>
              <a:ext cx="1349237" cy="4040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13 Curvas interpoladas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3405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39379" y="281354"/>
            <a:ext cx="7318772" cy="4114800"/>
            <a:chOff x="156964" y="2514600"/>
            <a:chExt cx="7318772" cy="41148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H="1">
              <a:off x="5187951" y="4140136"/>
              <a:ext cx="536713" cy="1171709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5560668" y="3932386"/>
              <a:ext cx="1349237" cy="2482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14 Exportar vectores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139379" y="4463226"/>
            <a:ext cx="7318772" cy="4114800"/>
            <a:chOff x="156964" y="2514600"/>
            <a:chExt cx="7318772" cy="41148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8" name="Conector recto de flecha 7"/>
            <p:cNvCxnSpPr/>
            <p:nvPr/>
          </p:nvCxnSpPr>
          <p:spPr>
            <a:xfrm flipH="1">
              <a:off x="4710873" y="4140135"/>
              <a:ext cx="1013791" cy="431866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uadroTexto 8"/>
            <p:cNvSpPr txBox="1"/>
            <p:nvPr/>
          </p:nvSpPr>
          <p:spPr>
            <a:xfrm>
              <a:off x="5560668" y="3932386"/>
              <a:ext cx="1349237" cy="2482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15 En formato  </a:t>
              </a:r>
              <a:r>
                <a:rPr lang="es-MX" sz="1013" dirty="0" err="1"/>
                <a:t>shape</a:t>
              </a:r>
              <a:endParaRPr lang="es-MX" sz="1013" dirty="0"/>
            </a:p>
          </p:txBody>
        </p:sp>
      </p:grpSp>
    </p:spTree>
    <p:extLst>
      <p:ext uri="{BB962C8B-B14F-4D97-AF65-F5344CB8AC3E}">
        <p14:creationId xmlns:p14="http://schemas.microsoft.com/office/powerpoint/2010/main" val="4028814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58265" y="474784"/>
            <a:ext cx="7318772" cy="4114800"/>
            <a:chOff x="156964" y="2514600"/>
            <a:chExt cx="7318772" cy="41148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V="1">
              <a:off x="976245" y="3806066"/>
              <a:ext cx="1908313" cy="617334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812248" y="4215652"/>
              <a:ext cx="1349237" cy="165109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16 Exportar las líneas (curvas) y guardarlas con el nombre correspondiente en su carpeta, en formato  .</a:t>
              </a:r>
              <a:r>
                <a:rPr lang="es-MX" sz="1013" dirty="0" err="1"/>
                <a:t>shp</a:t>
              </a:r>
              <a:endParaRPr lang="es-MX" sz="1013" dirty="0"/>
            </a:p>
            <a:p>
              <a:endParaRPr lang="es-MX" sz="1013" dirty="0"/>
            </a:p>
            <a:p>
              <a:endParaRPr lang="es-MX" sz="1013" dirty="0"/>
            </a:p>
            <a:p>
              <a:endParaRPr lang="es-MX" sz="1013" dirty="0"/>
            </a:p>
            <a:p>
              <a:r>
                <a:rPr lang="es-MX" sz="1013" dirty="0"/>
                <a:t>17 </a:t>
              </a:r>
              <a:r>
                <a:rPr lang="es-MX" sz="1013" dirty="0" err="1"/>
                <a:t>Click</a:t>
              </a:r>
              <a:r>
                <a:rPr lang="es-MX" sz="1013" dirty="0"/>
                <a:t> en Guardar</a:t>
              </a:r>
            </a:p>
          </p:txBody>
        </p:sp>
        <p:cxnSp>
          <p:nvCxnSpPr>
            <p:cNvPr id="6" name="Conector recto de flecha 5"/>
            <p:cNvCxnSpPr/>
            <p:nvPr/>
          </p:nvCxnSpPr>
          <p:spPr>
            <a:xfrm>
              <a:off x="1930401" y="5803344"/>
              <a:ext cx="3979923" cy="298744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o 6"/>
          <p:cNvGrpSpPr/>
          <p:nvPr/>
        </p:nvGrpSpPr>
        <p:grpSpPr>
          <a:xfrm>
            <a:off x="158265" y="4589584"/>
            <a:ext cx="7318772" cy="4114800"/>
            <a:chOff x="156964" y="2514600"/>
            <a:chExt cx="7318772" cy="4114800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9" name="Conector recto de flecha 8"/>
            <p:cNvCxnSpPr/>
            <p:nvPr/>
          </p:nvCxnSpPr>
          <p:spPr>
            <a:xfrm>
              <a:off x="976244" y="4423402"/>
              <a:ext cx="2445026" cy="1566789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uadroTexto 9"/>
            <p:cNvSpPr txBox="1"/>
            <p:nvPr/>
          </p:nvSpPr>
          <p:spPr>
            <a:xfrm>
              <a:off x="812248" y="4215652"/>
              <a:ext cx="1349237" cy="5599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18 </a:t>
              </a:r>
              <a:r>
                <a:rPr lang="es-MX" sz="1013" dirty="0" err="1"/>
                <a:t>Click</a:t>
              </a:r>
              <a:r>
                <a:rPr lang="es-MX" sz="1013" dirty="0"/>
                <a:t> en OK y dejar que procese los datos la computadora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3608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50" y="316520"/>
            <a:ext cx="7318772" cy="4114800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175850" y="4484074"/>
            <a:ext cx="7318772" cy="4114800"/>
            <a:chOff x="156964" y="2514600"/>
            <a:chExt cx="7318772" cy="4114800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5" name="Conector recto de flecha 4"/>
            <p:cNvCxnSpPr/>
            <p:nvPr/>
          </p:nvCxnSpPr>
          <p:spPr>
            <a:xfrm flipH="1" flipV="1">
              <a:off x="4159948" y="3619707"/>
              <a:ext cx="1147272" cy="311706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CuadroTexto 5"/>
            <p:cNvSpPr txBox="1"/>
            <p:nvPr/>
          </p:nvSpPr>
          <p:spPr>
            <a:xfrm>
              <a:off x="5143225" y="3723663"/>
              <a:ext cx="1349237" cy="21187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/>
                <a:t>19 Revisar en su carpeta si están todos los formatos que componen el </a:t>
              </a:r>
              <a:r>
                <a:rPr lang="es-MX" sz="1013" dirty="0" err="1"/>
                <a:t>Shape</a:t>
              </a:r>
              <a:r>
                <a:rPr lang="es-MX" sz="1013" dirty="0"/>
                <a:t> de las curvas que interpolaste</a:t>
              </a:r>
            </a:p>
            <a:p>
              <a:endParaRPr lang="es-MX" sz="1013" dirty="0"/>
            </a:p>
            <a:p>
              <a:r>
                <a:rPr lang="es-MX" sz="1013" dirty="0"/>
                <a:t>20 Agregar las curvas a cualquier SIG y convertirlas nuevamente a </a:t>
              </a:r>
              <a:r>
                <a:rPr lang="es-MX" sz="1013" dirty="0" err="1"/>
                <a:t>Shape</a:t>
              </a:r>
              <a:r>
                <a:rPr lang="es-MX" sz="1013" dirty="0"/>
                <a:t> para </a:t>
              </a:r>
              <a:r>
                <a:rPr lang="es-MX" sz="1013"/>
                <a:t>poder manipularlas</a:t>
              </a:r>
              <a:endParaRPr lang="es-MX" sz="1013" dirty="0"/>
            </a:p>
          </p:txBody>
        </p:sp>
      </p:grpSp>
    </p:spTree>
    <p:extLst>
      <p:ext uri="{BB962C8B-B14F-4D97-AF65-F5344CB8AC3E}">
        <p14:creationId xmlns:p14="http://schemas.microsoft.com/office/powerpoint/2010/main" val="29883376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31">
  <a:themeElements>
    <a:clrScheme name="">
      <a:dk1>
        <a:srgbClr val="FFFFFF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DADADA"/>
      </a:accent4>
      <a:accent5>
        <a:srgbClr val="DEAAF0"/>
      </a:accent5>
      <a:accent6>
        <a:srgbClr val="E26418"/>
      </a:accent6>
      <a:hlink>
        <a:srgbClr val="FFBF07"/>
      </a:hlink>
      <a:folHlink>
        <a:srgbClr val="FFFFF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31" id="{482DE0A5-070F-4D3D-BA54-1B31571B5F00}" vid="{706F5160-DB61-4D9E-9C96-1B5AC3B6A6C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Tema31</Template>
  <TotalTime>407</TotalTime>
  <Words>465</Words>
  <Application>Microsoft Office PowerPoint</Application>
  <PresentationFormat>Personalizado</PresentationFormat>
  <Paragraphs>61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3" baseType="lpstr">
      <vt:lpstr>Microsoft Sans Serif</vt:lpstr>
      <vt:lpstr>Tema31</vt:lpstr>
      <vt:lpstr>Práctica MDT - Hillshade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</dc:creator>
  <cp:lastModifiedBy>Grisel_hp</cp:lastModifiedBy>
  <cp:revision>23</cp:revision>
  <dcterms:created xsi:type="dcterms:W3CDTF">2015-03-10T15:51:06Z</dcterms:created>
  <dcterms:modified xsi:type="dcterms:W3CDTF">2018-02-25T20:29:41Z</dcterms:modified>
</cp:coreProperties>
</file>