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  <p:sldMasterId id="2147483799" r:id="rId2"/>
  </p:sldMasterIdLst>
  <p:notesMasterIdLst>
    <p:notesMasterId r:id="rId53"/>
  </p:notesMasterIdLst>
  <p:sldIdLst>
    <p:sldId id="373" r:id="rId3"/>
    <p:sldId id="372" r:id="rId4"/>
    <p:sldId id="315" r:id="rId5"/>
    <p:sldId id="332" r:id="rId6"/>
    <p:sldId id="356" r:id="rId7"/>
    <p:sldId id="357" r:id="rId8"/>
    <p:sldId id="316" r:id="rId9"/>
    <p:sldId id="317" r:id="rId10"/>
    <p:sldId id="322" r:id="rId11"/>
    <p:sldId id="325" r:id="rId12"/>
    <p:sldId id="326" r:id="rId13"/>
    <p:sldId id="327" r:id="rId14"/>
    <p:sldId id="318" r:id="rId15"/>
    <p:sldId id="319" r:id="rId16"/>
    <p:sldId id="347" r:id="rId17"/>
    <p:sldId id="349" r:id="rId18"/>
    <p:sldId id="354" r:id="rId19"/>
    <p:sldId id="350" r:id="rId20"/>
    <p:sldId id="352" r:id="rId21"/>
    <p:sldId id="348" r:id="rId22"/>
    <p:sldId id="320" r:id="rId23"/>
    <p:sldId id="331" r:id="rId24"/>
    <p:sldId id="321" r:id="rId25"/>
    <p:sldId id="328" r:id="rId26"/>
    <p:sldId id="329" r:id="rId27"/>
    <p:sldId id="330" r:id="rId28"/>
    <p:sldId id="333" r:id="rId29"/>
    <p:sldId id="345" r:id="rId30"/>
    <p:sldId id="344" r:id="rId31"/>
    <p:sldId id="334" r:id="rId32"/>
    <p:sldId id="375" r:id="rId33"/>
    <p:sldId id="376" r:id="rId34"/>
    <p:sldId id="374" r:id="rId35"/>
    <p:sldId id="377" r:id="rId36"/>
    <p:sldId id="378" r:id="rId37"/>
    <p:sldId id="358" r:id="rId38"/>
    <p:sldId id="361" r:id="rId39"/>
    <p:sldId id="362" r:id="rId40"/>
    <p:sldId id="366" r:id="rId41"/>
    <p:sldId id="367" r:id="rId42"/>
    <p:sldId id="368" r:id="rId43"/>
    <p:sldId id="369" r:id="rId44"/>
    <p:sldId id="370" r:id="rId45"/>
    <p:sldId id="371" r:id="rId46"/>
    <p:sldId id="335" r:id="rId47"/>
    <p:sldId id="323" r:id="rId48"/>
    <p:sldId id="346" r:id="rId49"/>
    <p:sldId id="336" r:id="rId50"/>
    <p:sldId id="337" r:id="rId51"/>
    <p:sldId id="338" r:id="rId5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C006C"/>
    <a:srgbClr val="000000"/>
    <a:srgbClr val="FF0000"/>
    <a:srgbClr val="0000CC"/>
    <a:srgbClr val="E7F753"/>
    <a:srgbClr val="FFFF99"/>
    <a:srgbClr val="E8F75B"/>
    <a:srgbClr val="460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>
      <p:cViewPr varScale="1">
        <p:scale>
          <a:sx n="72" d="100"/>
          <a:sy n="72" d="100"/>
        </p:scale>
        <p:origin x="114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B7ADA-8953-4C7C-94DF-964A9F39A813}" type="datetimeFigureOut">
              <a:rPr lang="es-MX" smtClean="0"/>
              <a:t>12/01/2019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015B1-0847-4F8F-8B90-3FF82CE1D9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637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781893-71A5-4AE5-9BCF-C7D678E9DAB4}" type="slidenum">
              <a:rPr lang="es-ES" altLang="es-MX"/>
              <a:pPr/>
              <a:t>41</a:t>
            </a:fld>
            <a:endParaRPr lang="es-ES" altLang="es-MX"/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291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459796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BC9C45-6E3E-4A0B-9CC5-2C30397E719C}" type="slidenum">
              <a:rPr lang="es-ES" altLang="es-MX"/>
              <a:pPr/>
              <a:t>42</a:t>
            </a:fld>
            <a:endParaRPr lang="es-ES" altLang="es-MX"/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33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084028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96A33C-F2A4-4DAE-85E8-535CFA348A5A}" type="slidenum">
              <a:rPr lang="es-ES" altLang="es-MX"/>
              <a:pPr/>
              <a:t>43</a:t>
            </a:fld>
            <a:endParaRPr lang="es-ES" altLang="es-MX"/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387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634848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noProof="0" smtClean="0"/>
              <a:t>Haga clic para cambiar el estilo de título	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A0249-CA31-4EEF-A84F-0DD9580128E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075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F4751-4BF9-4D00-B5D4-E63F92635E9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6123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C59D4-2CAB-4776-8A68-3C1FEACAF99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3900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D2A43-CDAC-4969-BB9E-6530A732DF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963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B8D9D-AB0A-4590-B1F4-1147F5CB654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3212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2074A-19F7-45CC-BBA9-C8AB328975B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493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499F5-0BB2-4E24-9CC0-9231C49171B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9468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1F326-0068-4177-A6F9-539192FDFB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84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98FAC-779F-44A6-AFE3-9835B499AF8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6171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62EF5-AC68-4D7B-AAC4-FE4A7542F96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1071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33B60-C943-471C-8BFA-6FC823610B2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6851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E97C4-681D-4E4D-9737-CF8D38BB78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623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22C87B9-8ADC-4148-8B89-AAAE563C840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093503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A0249-CA31-4EEF-A84F-0DD9580128E2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472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F4751-4BF9-4D00-B5D4-E63F92635E9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6879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C59D4-2CAB-4776-8A68-3C1FEACAF99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013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D2A43-CDAC-4969-BB9E-6530A732DFE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552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B8D9D-AB0A-4590-B1F4-1147F5CB654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9077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D6512-255A-4C01-9838-661E2B81D28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1270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499F5-0BB2-4E24-9CC0-9231C49171B9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68236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1F326-0068-4177-A6F9-539192FDFB4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47146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98FAC-779F-44A6-AFE3-9835B499AF8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870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62EF5-AC68-4D7B-AAC4-FE4A7542F96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62359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33B60-C943-471C-8BFA-6FC823610B2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597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BFD6512-255A-4C01-9838-661E2B81D28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pPr>
              <a:defRPr/>
            </a:pPr>
            <a:fld id="{3BFD6512-255A-4C01-9838-661E2B81D28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1584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EA900">
              <a:alpha val="7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3" name="10 Grupo"/>
          <p:cNvGrpSpPr/>
          <p:nvPr/>
        </p:nvGrpSpPr>
        <p:grpSpPr>
          <a:xfrm>
            <a:off x="212572" y="4714883"/>
            <a:ext cx="8103844" cy="1200329"/>
            <a:chOff x="285720" y="5148876"/>
            <a:chExt cx="6715172" cy="1301723"/>
          </a:xfrm>
        </p:grpSpPr>
        <p:sp>
          <p:nvSpPr>
            <p:cNvPr id="4" name="3 CuadroTexto"/>
            <p:cNvSpPr txBox="1"/>
            <p:nvPr/>
          </p:nvSpPr>
          <p:spPr>
            <a:xfrm>
              <a:off x="285720" y="5148876"/>
              <a:ext cx="6715172" cy="1301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rgbClr val="C00000"/>
                  </a:solidFill>
                </a:rPr>
                <a:t>MC. </a:t>
              </a:r>
              <a:r>
                <a:rPr lang="es-ES" b="1" dirty="0" err="1" smtClean="0">
                  <a:solidFill>
                    <a:srgbClr val="C00000"/>
                  </a:solidFill>
                </a:rPr>
                <a:t>Grisel</a:t>
              </a:r>
              <a:r>
                <a:rPr lang="es-ES" b="1" dirty="0" smtClean="0">
                  <a:solidFill>
                    <a:srgbClr val="C00000"/>
                  </a:solidFill>
                </a:rPr>
                <a:t> Alejandra Gutiérrez Anguamea</a:t>
              </a:r>
            </a:p>
            <a:p>
              <a:r>
                <a:rPr lang="es-ES" b="1" dirty="0" smtClean="0">
                  <a:solidFill>
                    <a:srgbClr val="C00000"/>
                  </a:solidFill>
                </a:rPr>
                <a:t>Universidad de Sonora, Departamento de Geología</a:t>
              </a:r>
            </a:p>
            <a:p>
              <a:endParaRPr lang="es-MX" dirty="0">
                <a:solidFill>
                  <a:srgbClr val="C00000"/>
                </a:solidFill>
              </a:endParaRPr>
            </a:p>
          </p:txBody>
        </p:sp>
        <p:sp>
          <p:nvSpPr>
            <p:cNvPr id="5" name="2 Subtítulo"/>
            <p:cNvSpPr txBox="1">
              <a:spLocks/>
            </p:cNvSpPr>
            <p:nvPr/>
          </p:nvSpPr>
          <p:spPr bwMode="auto">
            <a:xfrm>
              <a:off x="357158" y="5929330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griselgtza@gmail.com</a:t>
              </a:r>
            </a:p>
          </p:txBody>
        </p:sp>
      </p:grpSp>
      <p:sp>
        <p:nvSpPr>
          <p:cNvPr id="17" name="16 Forma libre"/>
          <p:cNvSpPr/>
          <p:nvPr/>
        </p:nvSpPr>
        <p:spPr>
          <a:xfrm>
            <a:off x="6062837" y="-15858"/>
            <a:ext cx="3111689" cy="552457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11689" h="5398971">
                <a:moveTo>
                  <a:pt x="1554977" y="5398971"/>
                </a:moveTo>
                <a:lnTo>
                  <a:pt x="1684828" y="4928692"/>
                </a:lnTo>
                <a:lnTo>
                  <a:pt x="1787856" y="4123473"/>
                </a:lnTo>
                <a:lnTo>
                  <a:pt x="1828800" y="3686745"/>
                </a:lnTo>
                <a:lnTo>
                  <a:pt x="1801504" y="3331903"/>
                </a:lnTo>
                <a:lnTo>
                  <a:pt x="1678674" y="2745049"/>
                </a:lnTo>
                <a:cubicBezTo>
                  <a:pt x="1675756" y="2735697"/>
                  <a:pt x="1651698" y="2566217"/>
                  <a:pt x="1648780" y="2556865"/>
                </a:cubicBezTo>
                <a:cubicBezTo>
                  <a:pt x="1600341" y="2356825"/>
                  <a:pt x="1557188" y="2244598"/>
                  <a:pt x="1471751" y="2039392"/>
                </a:cubicBezTo>
                <a:cubicBezTo>
                  <a:pt x="1433174" y="1943385"/>
                  <a:pt x="1399881" y="1873205"/>
                  <a:pt x="1334877" y="1741041"/>
                </a:cubicBezTo>
                <a:cubicBezTo>
                  <a:pt x="1289503" y="1644776"/>
                  <a:pt x="1242845" y="1555035"/>
                  <a:pt x="1220649" y="1508293"/>
                </a:cubicBezTo>
                <a:cubicBezTo>
                  <a:pt x="1198453" y="1461551"/>
                  <a:pt x="1154527" y="1392318"/>
                  <a:pt x="1138275" y="1362444"/>
                </a:cubicBezTo>
                <a:lnTo>
                  <a:pt x="1038570" y="1199916"/>
                </a:lnTo>
                <a:lnTo>
                  <a:pt x="858546" y="956863"/>
                </a:lnTo>
                <a:lnTo>
                  <a:pt x="491319" y="547760"/>
                </a:lnTo>
                <a:lnTo>
                  <a:pt x="218364" y="247509"/>
                </a:lnTo>
                <a:lnTo>
                  <a:pt x="27295" y="56441"/>
                </a:lnTo>
                <a:lnTo>
                  <a:pt x="0" y="0"/>
                </a:lnTo>
                <a:lnTo>
                  <a:pt x="3111689" y="8483"/>
                </a:lnTo>
                <a:cubicBezTo>
                  <a:pt x="3105957" y="1584736"/>
                  <a:pt x="3100224" y="3160990"/>
                  <a:pt x="3094492" y="4737243"/>
                </a:cubicBezTo>
                <a:lnTo>
                  <a:pt x="1554977" y="5398971"/>
                </a:lnTo>
                <a:close/>
              </a:path>
            </a:pathLst>
          </a:custGeom>
          <a:solidFill>
            <a:srgbClr val="0070C0">
              <a:alpha val="65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8107" y="500042"/>
            <a:ext cx="1511612" cy="1461223"/>
          </a:xfrm>
          <a:prstGeom prst="rect">
            <a:avLst/>
          </a:prstGeom>
          <a:noFill/>
        </p:spPr>
      </p:pic>
      <p:pic>
        <p:nvPicPr>
          <p:cNvPr id="9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3571876"/>
            <a:ext cx="1559590" cy="1493695"/>
          </a:xfrm>
          <a:prstGeom prst="rect">
            <a:avLst/>
          </a:prstGeom>
          <a:noFill/>
        </p:spPr>
      </p:pic>
      <p:sp>
        <p:nvSpPr>
          <p:cNvPr id="15" name="1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31087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1447877" y="2000240"/>
            <a:ext cx="61253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GEOMORFOLOGÍA APLICADA</a:t>
            </a:r>
            <a:endParaRPr lang="es-ES" sz="3200" b="1" cap="none" spc="0" dirty="0">
              <a:ln>
                <a:solidFill>
                  <a:srgbClr val="C00000"/>
                </a:solidFill>
              </a:ln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85590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687" t="43109" r="53321" b="33267"/>
          <a:stretch/>
        </p:blipFill>
        <p:spPr>
          <a:xfrm>
            <a:off x="1403648" y="2348880"/>
            <a:ext cx="6732749" cy="288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2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8" descr="S50308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13188" y="-26988"/>
            <a:ext cx="5051425" cy="1371601"/>
          </a:xfrm>
        </p:spPr>
        <p:txBody>
          <a:bodyPr/>
          <a:lstStyle/>
          <a:p>
            <a:pPr eaLnBrk="1" hangingPunct="1">
              <a:defRPr/>
            </a:pPr>
            <a:r>
              <a:rPr lang="es-MX" sz="32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¿Qué es Geomorfología?</a:t>
            </a:r>
            <a:endParaRPr lang="es-ES" sz="32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076" name="Text Box 16"/>
          <p:cNvSpPr txBox="1">
            <a:spLocks noChangeArrowheads="1"/>
          </p:cNvSpPr>
          <p:nvPr/>
        </p:nvSpPr>
        <p:spPr bwMode="auto">
          <a:xfrm>
            <a:off x="395288" y="963613"/>
            <a:ext cx="4105275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2000" b="1">
                <a:solidFill>
                  <a:srgbClr val="000000"/>
                </a:solidFill>
              </a:rPr>
              <a:t>*Ciencia que estudia las formas del relieve terrestre.</a:t>
            </a:r>
          </a:p>
          <a:p>
            <a:pPr eaLnBrk="1" hangingPunct="1">
              <a:spcBef>
                <a:spcPct val="50000"/>
              </a:spcBef>
            </a:pPr>
            <a:r>
              <a:rPr lang="es-ES" sz="2000" b="1">
                <a:solidFill>
                  <a:srgbClr val="000000"/>
                </a:solidFill>
              </a:rPr>
              <a:t>Γηος (Tierra), μορφή (forma) y λόγος (estudio/tratado)</a:t>
            </a:r>
            <a:endParaRPr lang="es-MX" sz="2000" b="1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es-MX" sz="2000" b="1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es-ES" sz="2000" b="1">
                <a:solidFill>
                  <a:srgbClr val="000000"/>
                </a:solidFill>
              </a:rPr>
              <a:t>*"Rama de la geografía general </a:t>
            </a:r>
            <a:r>
              <a:rPr lang="es-ES" sz="2000" b="1"/>
              <a:t>que estudia las formas superficiales de la tierra, describiéndolas, ordenándolas sistemáticamente e </a:t>
            </a:r>
            <a:r>
              <a:rPr lang="es-ES" sz="2000" b="1">
                <a:solidFill>
                  <a:srgbClr val="000000"/>
                </a:solidFill>
              </a:rPr>
              <a:t>investigando su origen, estructura, historia de desarrollo y dinámica actual".</a:t>
            </a:r>
          </a:p>
          <a:p>
            <a:pPr eaLnBrk="1" hangingPunct="1">
              <a:spcBef>
                <a:spcPct val="50000"/>
              </a:spcBef>
            </a:pPr>
            <a:r>
              <a:rPr lang="es-ES" sz="2000" b="1">
                <a:solidFill>
                  <a:srgbClr val="000000"/>
                </a:solidFill>
              </a:rPr>
              <a:t>-Morfología glacial, eólica, fluvial, costera.</a:t>
            </a:r>
          </a:p>
        </p:txBody>
      </p:sp>
      <p:pic>
        <p:nvPicPr>
          <p:cNvPr id="307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7" t="34253" r="26965" b="38976"/>
          <a:stretch>
            <a:fillRect/>
          </a:stretch>
        </p:blipFill>
        <p:spPr bwMode="auto">
          <a:xfrm>
            <a:off x="5183188" y="4410075"/>
            <a:ext cx="3960812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1438">
        <p14:window dir="vert"/>
      </p:transition>
    </mc:Choice>
    <mc:Fallback>
      <p:transition spd="slow" advTm="314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900113" y="655638"/>
            <a:ext cx="7345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2000"/>
              <a:t>Fuerzas endógenas y exógenas en el relieve terrestre</a:t>
            </a:r>
            <a:endParaRPr lang="es-ES" sz="2000"/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 rot="-5400000">
            <a:off x="-318566" y="4156497"/>
            <a:ext cx="30257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1200"/>
              <a:t>Energía rotacional del Sistema Solar</a:t>
            </a:r>
            <a:endParaRPr lang="es-ES" sz="1200"/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3130550" y="1425575"/>
            <a:ext cx="30257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1200"/>
              <a:t>Energía solar interceptada por la Tierra</a:t>
            </a:r>
            <a:endParaRPr lang="es-ES" sz="1200"/>
          </a:p>
        </p:txBody>
      </p:sp>
      <p:pic>
        <p:nvPicPr>
          <p:cNvPr id="1026" name="Picture 2" descr="http://danielrexogeno.galeon.com/exogen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72816"/>
            <a:ext cx="6387788" cy="460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slideplayer.es/2/151561/slides/slide_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160905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potline.blogspot.es/cache/media/files/00/136/102/2014/01/exo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2" t="2128"/>
          <a:stretch/>
        </p:blipFill>
        <p:spPr bwMode="auto">
          <a:xfrm>
            <a:off x="35496" y="404664"/>
            <a:ext cx="4437558" cy="33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docentes.educacion.navarra.es/metayosa/CTMA/ciclo%20ti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635" y="3068960"/>
            <a:ext cx="5106365" cy="370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2889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S50308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7" b="12787"/>
          <a:stretch>
            <a:fillRect/>
          </a:stretch>
        </p:blipFill>
        <p:spPr bwMode="auto">
          <a:xfrm>
            <a:off x="142875" y="333375"/>
            <a:ext cx="8893175" cy="6005513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684213" y="1579563"/>
            <a:ext cx="5040312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sz="2000" b="1" u="sng">
                <a:solidFill>
                  <a:srgbClr val="B81104"/>
                </a:solidFill>
              </a:rPr>
              <a:t>Los procesos geomórficos </a:t>
            </a:r>
            <a:r>
              <a:rPr lang="es-ES" sz="2000" b="1">
                <a:solidFill>
                  <a:srgbClr val="B81104"/>
                </a:solidFill>
              </a:rPr>
              <a:t>(4)</a:t>
            </a:r>
            <a:r>
              <a:rPr lang="es-ES" sz="2000">
                <a:solidFill>
                  <a:srgbClr val="000000"/>
                </a:solidFill>
              </a:rPr>
              <a:t> son responsables de transformar constantemente la superficie.</a:t>
            </a:r>
          </a:p>
          <a:p>
            <a:pPr eaLnBrk="1" hangingPunct="1"/>
            <a:endParaRPr lang="es-ES" sz="2000">
              <a:solidFill>
                <a:srgbClr val="000000"/>
              </a:solidFill>
            </a:endParaRPr>
          </a:p>
          <a:p>
            <a:pPr eaLnBrk="1" hangingPunct="1"/>
            <a:endParaRPr lang="es-ES" sz="2000">
              <a:solidFill>
                <a:srgbClr val="000000"/>
              </a:solidFill>
            </a:endParaRPr>
          </a:p>
          <a:p>
            <a:pPr eaLnBrk="1" hangingPunct="1"/>
            <a:endParaRPr lang="es-ES" sz="2000">
              <a:solidFill>
                <a:srgbClr val="000000"/>
              </a:solidFill>
            </a:endParaRPr>
          </a:p>
        </p:txBody>
      </p:sp>
      <p:sp>
        <p:nvSpPr>
          <p:cNvPr id="5125" name="AutoShape 10"/>
          <p:cNvSpPr>
            <a:spLocks noChangeArrowheads="1"/>
          </p:cNvSpPr>
          <p:nvPr/>
        </p:nvSpPr>
        <p:spPr bwMode="auto">
          <a:xfrm>
            <a:off x="5651500" y="2205038"/>
            <a:ext cx="3241675" cy="863600"/>
          </a:xfrm>
          <a:prstGeom prst="cloudCallout">
            <a:avLst>
              <a:gd name="adj1" fmla="val -43731"/>
              <a:gd name="adj2" fmla="val 159926"/>
            </a:avLst>
          </a:prstGeom>
          <a:noFill/>
          <a:ln w="25400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s-MX">
                <a:solidFill>
                  <a:srgbClr val="000000"/>
                </a:solidFill>
              </a:rPr>
              <a:t>¿Tipo?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230412" name="AutoShape 12"/>
          <p:cNvSpPr>
            <a:spLocks noChangeArrowheads="1"/>
          </p:cNvSpPr>
          <p:nvPr/>
        </p:nvSpPr>
        <p:spPr bwMode="auto">
          <a:xfrm>
            <a:off x="468313" y="1557338"/>
            <a:ext cx="288925" cy="358775"/>
          </a:xfrm>
          <a:prstGeom prst="star5">
            <a:avLst/>
          </a:prstGeom>
          <a:solidFill>
            <a:srgbClr val="FF0000"/>
          </a:solidFill>
          <a:ln>
            <a:noFill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1763688" y="692696"/>
            <a:ext cx="55322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 smtClean="0">
                <a:ln/>
                <a:solidFill>
                  <a:srgbClr val="FFC000"/>
                </a:solidFill>
              </a:rPr>
              <a:t>Principios fundamentales</a:t>
            </a:r>
            <a:endParaRPr lang="es-ES" sz="54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1" t="17708" r="977" b="5902"/>
          <a:stretch>
            <a:fillRect/>
          </a:stretch>
        </p:blipFill>
        <p:spPr bwMode="auto">
          <a:xfrm>
            <a:off x="0" y="260350"/>
            <a:ext cx="9144000" cy="633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Text Box 6"/>
          <p:cNvSpPr txBox="1">
            <a:spLocks noChangeArrowheads="1"/>
          </p:cNvSpPr>
          <p:nvPr/>
        </p:nvSpPr>
        <p:spPr bwMode="auto">
          <a:xfrm>
            <a:off x="250825" y="6381750"/>
            <a:ext cx="1295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1000"/>
              <a:t>INEGI, 2000</a:t>
            </a:r>
            <a:endParaRPr lang="es-ES" sz="1000"/>
          </a:p>
        </p:txBody>
      </p:sp>
      <p:grpSp>
        <p:nvGrpSpPr>
          <p:cNvPr id="6148" name="Group 10"/>
          <p:cNvGrpSpPr>
            <a:grpSpLocks/>
          </p:cNvGrpSpPr>
          <p:nvPr/>
        </p:nvGrpSpPr>
        <p:grpSpPr bwMode="auto">
          <a:xfrm>
            <a:off x="250825" y="2852738"/>
            <a:ext cx="5111750" cy="3311525"/>
            <a:chOff x="431" y="2387"/>
            <a:chExt cx="3220" cy="2086"/>
          </a:xfrm>
        </p:grpSpPr>
        <p:sp>
          <p:nvSpPr>
            <p:cNvPr id="6149" name="AutoShape 8"/>
            <p:cNvSpPr>
              <a:spLocks noChangeArrowheads="1"/>
            </p:cNvSpPr>
            <p:nvPr/>
          </p:nvSpPr>
          <p:spPr bwMode="auto">
            <a:xfrm>
              <a:off x="431" y="2387"/>
              <a:ext cx="3220" cy="2086"/>
            </a:xfrm>
            <a:prstGeom prst="horizontalScroll">
              <a:avLst>
                <a:gd name="adj" fmla="val 12500"/>
              </a:avLst>
            </a:prstGeom>
            <a:noFill/>
            <a:ln w="25400">
              <a:solidFill>
                <a:srgbClr val="B8110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150" name="Text Box 9"/>
            <p:cNvSpPr txBox="1">
              <a:spLocks noChangeArrowheads="1"/>
            </p:cNvSpPr>
            <p:nvPr/>
          </p:nvSpPr>
          <p:spPr bwMode="auto">
            <a:xfrm>
              <a:off x="748" y="2749"/>
              <a:ext cx="2858" cy="16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s-ES" sz="2000"/>
                <a:t>1.-Exógenos: dependen de los agentes atmosféricos, subdivididos en degradación y agradación.</a:t>
              </a:r>
            </a:p>
            <a:p>
              <a:pPr eaLnBrk="1" hangingPunct="1"/>
              <a:endParaRPr lang="es-ES" sz="2000"/>
            </a:p>
            <a:p>
              <a:pPr eaLnBrk="1" hangingPunct="1"/>
              <a:r>
                <a:rPr lang="es-ES" sz="2000"/>
                <a:t>2.-Endógenos: dependen de las fuerzas internas que afectan la corteza (tectonismo y vulcanismo).</a:t>
              </a:r>
            </a:p>
            <a:p>
              <a:pPr eaLnBrk="1" hangingPunct="1">
                <a:spcBef>
                  <a:spcPct val="50000"/>
                </a:spcBef>
              </a:pPr>
              <a:endParaRPr lang="es-ES" sz="2000"/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8264" r="2748" b="7483"/>
          <a:stretch>
            <a:fillRect/>
          </a:stretch>
        </p:blipFill>
        <p:spPr bwMode="auto">
          <a:xfrm>
            <a:off x="71438" y="106363"/>
            <a:ext cx="8964612" cy="668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-180975" y="6486525"/>
            <a:ext cx="24479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sz="1000"/>
              <a:t>http://aria.arizona.edu/</a:t>
            </a:r>
            <a:endParaRPr lang="es-ES" sz="1000" b="1"/>
          </a:p>
          <a:p>
            <a:pPr eaLnBrk="1" hangingPunct="1">
              <a:spcBef>
                <a:spcPct val="50000"/>
              </a:spcBef>
            </a:pPr>
            <a:endParaRPr lang="es-ES" sz="1000"/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684213" y="4549775"/>
            <a:ext cx="2160587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2000"/>
              <a:t>Identifica formas generadas por procesos exógenos y endógenos</a:t>
            </a:r>
            <a:endParaRPr lang="es-ES" sz="2000"/>
          </a:p>
        </p:txBody>
      </p:sp>
      <p:sp>
        <p:nvSpPr>
          <p:cNvPr id="7173" name="AutoShape 7"/>
          <p:cNvSpPr>
            <a:spLocks noChangeArrowheads="1"/>
          </p:cNvSpPr>
          <p:nvPr/>
        </p:nvSpPr>
        <p:spPr bwMode="auto">
          <a:xfrm>
            <a:off x="215900" y="4510088"/>
            <a:ext cx="468313" cy="503237"/>
          </a:xfrm>
          <a:prstGeom prst="sun">
            <a:avLst>
              <a:gd name="adj" fmla="val 2500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6" t="15356" r="20459" b="9843"/>
          <a:stretch>
            <a:fillRect/>
          </a:stretch>
        </p:blipFill>
        <p:spPr bwMode="auto">
          <a:xfrm>
            <a:off x="4400550" y="593725"/>
            <a:ext cx="4708525" cy="532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3" t="14566" r="19081" b="5902"/>
          <a:stretch>
            <a:fillRect/>
          </a:stretch>
        </p:blipFill>
        <p:spPr bwMode="auto">
          <a:xfrm>
            <a:off x="66675" y="44450"/>
            <a:ext cx="4360863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179388" y="5489575"/>
            <a:ext cx="1295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1000"/>
              <a:t>INEGI, 2000</a:t>
            </a:r>
            <a:endParaRPr lang="es-ES" sz="1000"/>
          </a:p>
        </p:txBody>
      </p:sp>
      <p:sp>
        <p:nvSpPr>
          <p:cNvPr id="8197" name="Text Box 8"/>
          <p:cNvSpPr txBox="1">
            <a:spLocks noChangeArrowheads="1"/>
          </p:cNvSpPr>
          <p:nvPr/>
        </p:nvSpPr>
        <p:spPr bwMode="auto">
          <a:xfrm>
            <a:off x="4500563" y="6353175"/>
            <a:ext cx="1295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1000"/>
              <a:t>INEGI, 2006</a:t>
            </a:r>
            <a:endParaRPr lang="es-ES" sz="1000"/>
          </a:p>
        </p:txBody>
      </p:sp>
      <p:grpSp>
        <p:nvGrpSpPr>
          <p:cNvPr id="8198" name="Group 12"/>
          <p:cNvGrpSpPr>
            <a:grpSpLocks/>
          </p:cNvGrpSpPr>
          <p:nvPr/>
        </p:nvGrpSpPr>
        <p:grpSpPr bwMode="auto">
          <a:xfrm>
            <a:off x="1619250" y="4941888"/>
            <a:ext cx="5329238" cy="2016125"/>
            <a:chOff x="612" y="3113"/>
            <a:chExt cx="3357" cy="1270"/>
          </a:xfrm>
        </p:grpSpPr>
        <p:sp>
          <p:nvSpPr>
            <p:cNvPr id="8199" name="Text Box 9"/>
            <p:cNvSpPr txBox="1">
              <a:spLocks noChangeArrowheads="1"/>
            </p:cNvSpPr>
            <p:nvPr/>
          </p:nvSpPr>
          <p:spPr bwMode="auto">
            <a:xfrm>
              <a:off x="703" y="3269"/>
              <a:ext cx="3266" cy="1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s-ES" sz="2000"/>
                <a:t>3.-Acción de organismos vivos: la cobertura de plantas constituye una capa protectora de suelos.</a:t>
              </a:r>
            </a:p>
            <a:p>
              <a:pPr eaLnBrk="1" hangingPunct="1"/>
              <a:endParaRPr lang="es-ES" sz="2000"/>
            </a:p>
            <a:p>
              <a:pPr eaLnBrk="1" hangingPunct="1">
                <a:spcBef>
                  <a:spcPct val="50000"/>
                </a:spcBef>
              </a:pPr>
              <a:endParaRPr lang="es-ES" sz="2000"/>
            </a:p>
          </p:txBody>
        </p:sp>
        <p:sp>
          <p:nvSpPr>
            <p:cNvPr id="8200" name="AutoShape 11"/>
            <p:cNvSpPr>
              <a:spLocks noChangeArrowheads="1"/>
            </p:cNvSpPr>
            <p:nvPr/>
          </p:nvSpPr>
          <p:spPr bwMode="auto">
            <a:xfrm>
              <a:off x="612" y="3113"/>
              <a:ext cx="3312" cy="907"/>
            </a:xfrm>
            <a:prstGeom prst="horizontalScroll">
              <a:avLst>
                <a:gd name="adj" fmla="val 125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8"/>
          <p:cNvGrpSpPr>
            <a:grpSpLocks/>
          </p:cNvGrpSpPr>
          <p:nvPr/>
        </p:nvGrpSpPr>
        <p:grpSpPr bwMode="auto">
          <a:xfrm>
            <a:off x="647700" y="260350"/>
            <a:ext cx="7740650" cy="6454775"/>
            <a:chOff x="408" y="164"/>
            <a:chExt cx="4876" cy="4066"/>
          </a:xfrm>
        </p:grpSpPr>
        <p:pic>
          <p:nvPicPr>
            <p:cNvPr id="922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64" r="15742" b="21103"/>
            <a:stretch>
              <a:fillRect/>
            </a:stretch>
          </p:blipFill>
          <p:spPr bwMode="auto">
            <a:xfrm>
              <a:off x="2108" y="2233"/>
              <a:ext cx="3176" cy="1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22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7" t="14566" r="977" b="20161"/>
            <a:stretch>
              <a:fillRect/>
            </a:stretch>
          </p:blipFill>
          <p:spPr bwMode="auto">
            <a:xfrm>
              <a:off x="408" y="164"/>
              <a:ext cx="3470" cy="20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224" name="Oval 6"/>
            <p:cNvSpPr>
              <a:spLocks noChangeArrowheads="1"/>
            </p:cNvSpPr>
            <p:nvPr/>
          </p:nvSpPr>
          <p:spPr bwMode="auto">
            <a:xfrm>
              <a:off x="1066" y="935"/>
              <a:ext cx="998" cy="681"/>
            </a:xfrm>
            <a:prstGeom prst="ellips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225" name="Oval 7"/>
            <p:cNvSpPr>
              <a:spLocks noChangeArrowheads="1"/>
            </p:cNvSpPr>
            <p:nvPr/>
          </p:nvSpPr>
          <p:spPr bwMode="auto">
            <a:xfrm>
              <a:off x="2336" y="2750"/>
              <a:ext cx="998" cy="681"/>
            </a:xfrm>
            <a:prstGeom prst="ellips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9219" name="Group 12"/>
          <p:cNvGrpSpPr>
            <a:grpSpLocks/>
          </p:cNvGrpSpPr>
          <p:nvPr/>
        </p:nvGrpSpPr>
        <p:grpSpPr bwMode="auto">
          <a:xfrm>
            <a:off x="900113" y="4005263"/>
            <a:ext cx="2303462" cy="1584325"/>
            <a:chOff x="295" y="2704"/>
            <a:chExt cx="1451" cy="998"/>
          </a:xfrm>
        </p:grpSpPr>
        <p:sp>
          <p:nvSpPr>
            <p:cNvPr id="9220" name="AutoShape 10"/>
            <p:cNvSpPr>
              <a:spLocks noChangeArrowheads="1"/>
            </p:cNvSpPr>
            <p:nvPr/>
          </p:nvSpPr>
          <p:spPr bwMode="auto">
            <a:xfrm rot="10800000">
              <a:off x="295" y="2704"/>
              <a:ext cx="1451" cy="998"/>
            </a:xfrm>
            <a:prstGeom prst="triangle">
              <a:avLst>
                <a:gd name="adj" fmla="val 50000"/>
              </a:avLst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221" name="Text Box 11"/>
            <p:cNvSpPr txBox="1">
              <a:spLocks noChangeArrowheads="1"/>
            </p:cNvSpPr>
            <p:nvPr/>
          </p:nvSpPr>
          <p:spPr bwMode="auto">
            <a:xfrm>
              <a:off x="567" y="2796"/>
              <a:ext cx="90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MX" sz="2000"/>
                <a:t>Cambio en el uso del suelo</a:t>
              </a:r>
              <a:endParaRPr lang="es-ES" sz="2000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2"/>
          <p:cNvSpPr txBox="1">
            <a:spLocks noChangeArrowheads="1"/>
          </p:cNvSpPr>
          <p:nvPr/>
        </p:nvSpPr>
        <p:spPr bwMode="auto">
          <a:xfrm>
            <a:off x="5435600" y="6381750"/>
            <a:ext cx="3889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000"/>
              <a:t>http://www.lpl.arizona.edu/SIC/impact_cratering/Chicxulub/</a:t>
            </a:r>
          </a:p>
        </p:txBody>
      </p:sp>
      <p:sp>
        <p:nvSpPr>
          <p:cNvPr id="10243" name="Rectangle 8"/>
          <p:cNvSpPr>
            <a:spLocks noChangeArrowheads="1"/>
          </p:cNvSpPr>
          <p:nvPr/>
        </p:nvSpPr>
        <p:spPr bwMode="auto">
          <a:xfrm>
            <a:off x="3995738" y="2774950"/>
            <a:ext cx="1368425" cy="1871663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0244" name="Group 20"/>
          <p:cNvGrpSpPr>
            <a:grpSpLocks/>
          </p:cNvGrpSpPr>
          <p:nvPr/>
        </p:nvGrpSpPr>
        <p:grpSpPr bwMode="auto">
          <a:xfrm>
            <a:off x="179388" y="476250"/>
            <a:ext cx="8929687" cy="5976938"/>
            <a:chOff x="113" y="300"/>
            <a:chExt cx="5625" cy="3765"/>
          </a:xfrm>
        </p:grpSpPr>
        <p:grpSp>
          <p:nvGrpSpPr>
            <p:cNvPr id="10248" name="Group 19"/>
            <p:cNvGrpSpPr>
              <a:grpSpLocks/>
            </p:cNvGrpSpPr>
            <p:nvPr/>
          </p:nvGrpSpPr>
          <p:grpSpPr bwMode="auto">
            <a:xfrm>
              <a:off x="2562" y="1752"/>
              <a:ext cx="3176" cy="2313"/>
              <a:chOff x="2562" y="1752"/>
              <a:chExt cx="3176" cy="2313"/>
            </a:xfrm>
          </p:grpSpPr>
          <p:pic>
            <p:nvPicPr>
              <p:cNvPr id="1025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13" t="27951" r="17513" b="9045"/>
              <a:stretch>
                <a:fillRect/>
              </a:stretch>
            </p:blipFill>
            <p:spPr bwMode="auto">
              <a:xfrm>
                <a:off x="2562" y="1790"/>
                <a:ext cx="3130" cy="2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253" name="Rectangle 9"/>
              <p:cNvSpPr>
                <a:spLocks noChangeArrowheads="1"/>
              </p:cNvSpPr>
              <p:nvPr/>
            </p:nvSpPr>
            <p:spPr bwMode="auto">
              <a:xfrm>
                <a:off x="3379" y="1752"/>
                <a:ext cx="2359" cy="59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pic>
          <p:nvPicPr>
            <p:cNvPr id="1024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12" t="38976" r="50000" b="27153"/>
            <a:stretch>
              <a:fillRect/>
            </a:stretch>
          </p:blipFill>
          <p:spPr bwMode="auto">
            <a:xfrm>
              <a:off x="113" y="325"/>
              <a:ext cx="3266" cy="26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50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58" t="27951" r="66124" b="41917"/>
            <a:stretch>
              <a:fillRect/>
            </a:stretch>
          </p:blipFill>
          <p:spPr bwMode="auto">
            <a:xfrm>
              <a:off x="4286" y="300"/>
              <a:ext cx="1315" cy="19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51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7" t="27170" r="50586" b="52361"/>
            <a:stretch>
              <a:fillRect/>
            </a:stretch>
          </p:blipFill>
          <p:spPr bwMode="auto">
            <a:xfrm>
              <a:off x="204" y="2982"/>
              <a:ext cx="2291" cy="10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45" name="Group 17"/>
          <p:cNvGrpSpPr>
            <a:grpSpLocks/>
          </p:cNvGrpSpPr>
          <p:nvPr/>
        </p:nvGrpSpPr>
        <p:grpSpPr bwMode="auto">
          <a:xfrm>
            <a:off x="2268538" y="188913"/>
            <a:ext cx="4752975" cy="1447800"/>
            <a:chOff x="1111" y="209"/>
            <a:chExt cx="2994" cy="912"/>
          </a:xfrm>
        </p:grpSpPr>
        <p:sp>
          <p:nvSpPr>
            <p:cNvPr id="10246" name="Text Box 15"/>
            <p:cNvSpPr txBox="1">
              <a:spLocks noChangeArrowheads="1"/>
            </p:cNvSpPr>
            <p:nvPr/>
          </p:nvSpPr>
          <p:spPr bwMode="auto">
            <a:xfrm>
              <a:off x="1247" y="391"/>
              <a:ext cx="2858" cy="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s-ES" sz="2000"/>
                <a:t>4.-Acción extraterrestre: impacto de meteoritos, asteroides y cometas</a:t>
              </a:r>
            </a:p>
            <a:p>
              <a:pPr eaLnBrk="1" hangingPunct="1">
                <a:spcBef>
                  <a:spcPct val="50000"/>
                </a:spcBef>
              </a:pPr>
              <a:endParaRPr lang="es-ES" sz="2000"/>
            </a:p>
          </p:txBody>
        </p:sp>
        <p:sp>
          <p:nvSpPr>
            <p:cNvPr id="10247" name="AutoShape 16"/>
            <p:cNvSpPr>
              <a:spLocks noChangeArrowheads="1"/>
            </p:cNvSpPr>
            <p:nvPr/>
          </p:nvSpPr>
          <p:spPr bwMode="auto">
            <a:xfrm>
              <a:off x="1111" y="209"/>
              <a:ext cx="2812" cy="817"/>
            </a:xfrm>
            <a:prstGeom prst="horizontalScroll">
              <a:avLst>
                <a:gd name="adj" fmla="val 125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271702" y="1607309"/>
            <a:ext cx="7776914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sz="2000" dirty="0" smtClean="0"/>
              <a:t>“El </a:t>
            </a:r>
            <a:r>
              <a:rPr lang="es-ES" sz="2000" dirty="0"/>
              <a:t>presente es la clave del pasado“.</a:t>
            </a:r>
          </a:p>
          <a:p>
            <a:pPr algn="just" eaLnBrk="1" hangingPunct="1"/>
            <a:endParaRPr lang="es-ES" sz="2000" dirty="0"/>
          </a:p>
          <a:p>
            <a:pPr algn="just" eaLnBrk="1" hangingPunct="1"/>
            <a:r>
              <a:rPr lang="es-ES" sz="2000" dirty="0"/>
              <a:t>*Secuencia sedimentaria:</a:t>
            </a:r>
          </a:p>
          <a:p>
            <a:pPr algn="just" eaLnBrk="1" hangingPunct="1"/>
            <a:endParaRPr lang="es-ES" sz="2000" dirty="0"/>
          </a:p>
          <a:p>
            <a:pPr algn="just" eaLnBrk="1" hangingPunct="1"/>
            <a:r>
              <a:rPr lang="es-ES" sz="2000" dirty="0"/>
              <a:t>-</a:t>
            </a:r>
            <a:r>
              <a:rPr lang="es-ES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Conglomerados:</a:t>
            </a:r>
          </a:p>
          <a:p>
            <a:pPr algn="just" eaLnBrk="1" hangingPunct="1"/>
            <a:endParaRPr lang="es-ES" sz="2000" dirty="0"/>
          </a:p>
          <a:p>
            <a:pPr algn="just" eaLnBrk="1" hangingPunct="1"/>
            <a:r>
              <a:rPr lang="es-ES" sz="2000" dirty="0"/>
              <a:t>-</a:t>
            </a:r>
            <a:r>
              <a:rPr lang="es-ES" sz="20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Estratificación cruzada en </a:t>
            </a:r>
            <a:r>
              <a:rPr lang="es-ES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areniscas:</a:t>
            </a:r>
          </a:p>
          <a:p>
            <a:pPr algn="just" eaLnBrk="1" hangingPunct="1"/>
            <a:endParaRPr lang="es-ES" sz="2000" dirty="0"/>
          </a:p>
          <a:p>
            <a:pPr algn="just" eaLnBrk="1" hangingPunct="1"/>
            <a:r>
              <a:rPr lang="es-ES" sz="2000" dirty="0"/>
              <a:t>-</a:t>
            </a:r>
            <a:r>
              <a:rPr lang="es-ES" sz="20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Materia orgánica fósil</a:t>
            </a:r>
            <a:r>
              <a:rPr lang="es-ES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:</a:t>
            </a:r>
          </a:p>
          <a:p>
            <a:pPr algn="just" eaLnBrk="1" hangingPunct="1"/>
            <a:endParaRPr lang="es-ES" sz="2000" dirty="0"/>
          </a:p>
          <a:p>
            <a:pPr algn="just" eaLnBrk="1" hangingPunct="1"/>
            <a:r>
              <a:rPr lang="es-ES" sz="2000" dirty="0"/>
              <a:t>-</a:t>
            </a:r>
            <a:r>
              <a:rPr lang="es-ES" sz="20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Cenizas volcánicas</a:t>
            </a:r>
            <a:r>
              <a:rPr lang="es-ES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:</a:t>
            </a:r>
            <a:r>
              <a:rPr lang="es-ES" sz="2000" dirty="0" smtClean="0"/>
              <a:t>. </a:t>
            </a:r>
            <a:endParaRPr lang="es-ES" sz="2000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555776" y="2831445"/>
            <a:ext cx="6336704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sz="2000" dirty="0" smtClean="0"/>
              <a:t> </a:t>
            </a:r>
            <a:r>
              <a:rPr lang="es-ES" sz="2000" dirty="0"/>
              <a:t>antigua cercanía de vertientes montañosas;</a:t>
            </a:r>
          </a:p>
          <a:p>
            <a:pPr algn="just" eaLnBrk="1" hangingPunct="1"/>
            <a:r>
              <a:rPr lang="es-ES" sz="2000" dirty="0"/>
              <a:t> </a:t>
            </a:r>
            <a:r>
              <a:rPr lang="es-ES" sz="2000" dirty="0" smtClean="0"/>
              <a:t>                                  </a:t>
            </a:r>
          </a:p>
          <a:p>
            <a:pPr algn="just" eaLnBrk="1" hangingPunct="1"/>
            <a:r>
              <a:rPr lang="es-ES" sz="2000" dirty="0"/>
              <a:t> </a:t>
            </a:r>
            <a:r>
              <a:rPr lang="es-ES" sz="2000" dirty="0" smtClean="0"/>
              <a:t>                                 antiguo </a:t>
            </a:r>
            <a:r>
              <a:rPr lang="es-ES" sz="2000" dirty="0"/>
              <a:t>lecho de inundación </a:t>
            </a:r>
            <a:r>
              <a:rPr lang="es-ES" sz="2000" dirty="0" smtClean="0"/>
              <a:t>                         </a:t>
            </a:r>
            <a:r>
              <a:rPr lang="es-ES" sz="2000" dirty="0" err="1" smtClean="0"/>
              <a:t>meandriforme</a:t>
            </a:r>
            <a:r>
              <a:rPr lang="es-ES" sz="2000" dirty="0"/>
              <a:t>;</a:t>
            </a:r>
          </a:p>
          <a:p>
            <a:pPr algn="just" eaLnBrk="1" hangingPunct="1"/>
            <a:r>
              <a:rPr lang="es-ES" sz="2000" dirty="0"/>
              <a:t> </a:t>
            </a:r>
            <a:r>
              <a:rPr lang="es-ES" sz="2000" dirty="0" smtClean="0"/>
              <a:t>        indica </a:t>
            </a:r>
            <a:r>
              <a:rPr lang="es-ES" sz="2000" dirty="0"/>
              <a:t>la remota existencia de un ambiente pantanoso;</a:t>
            </a:r>
          </a:p>
          <a:p>
            <a:pPr algn="just" eaLnBrk="1" hangingPunct="1"/>
            <a:r>
              <a:rPr lang="es-ES" sz="2000" dirty="0"/>
              <a:t> </a:t>
            </a:r>
            <a:r>
              <a:rPr lang="es-ES" sz="2000" dirty="0" smtClean="0"/>
              <a:t>    evidencia </a:t>
            </a:r>
            <a:r>
              <a:rPr lang="es-ES" sz="2000" dirty="0"/>
              <a:t>de eventos volcánicos anteriores.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123728" y="921494"/>
            <a:ext cx="55322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 err="1" smtClean="0">
                <a:ln/>
                <a:solidFill>
                  <a:srgbClr val="FFC000"/>
                </a:solidFill>
              </a:rPr>
              <a:t>Uniformitarismo</a:t>
            </a:r>
            <a:endParaRPr lang="es-ES" sz="54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971550" y="1296988"/>
            <a:ext cx="72009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endParaRPr lang="es-ES" sz="2000" dirty="0"/>
          </a:p>
          <a:p>
            <a:pPr algn="just" eaLnBrk="1" hangingPunct="1"/>
            <a:r>
              <a:rPr lang="es-ES" sz="2000" dirty="0"/>
              <a:t>Es determinante en el desarrollo del </a:t>
            </a:r>
            <a:r>
              <a:rPr lang="es-ES" sz="2000" dirty="0" smtClean="0"/>
              <a:t>relieve, puesto que las </a:t>
            </a:r>
            <a:r>
              <a:rPr lang="es-ES" b="1" dirty="0" err="1" smtClean="0"/>
              <a:t>geoformas</a:t>
            </a:r>
            <a:r>
              <a:rPr lang="es-ES" sz="2000" dirty="0" smtClean="0"/>
              <a:t> son una manifestación directa de las estructuras geológicas presentes en la corteza terrestre.</a:t>
            </a:r>
          </a:p>
          <a:p>
            <a:pPr algn="just" eaLnBrk="1" hangingPunct="1"/>
            <a:endParaRPr lang="es-ES" sz="2000" dirty="0"/>
          </a:p>
          <a:p>
            <a:pPr algn="just" eaLnBrk="1" hangingPunct="1"/>
            <a:r>
              <a:rPr lang="es-ES" sz="2000" dirty="0"/>
              <a:t>-Los ejes </a:t>
            </a:r>
            <a:r>
              <a:rPr lang="es-ES" b="1" dirty="0"/>
              <a:t>anticlinales y sinclinales </a:t>
            </a:r>
            <a:r>
              <a:rPr lang="es-ES" sz="2000" dirty="0"/>
              <a:t>determinan la existencia de relieves de </a:t>
            </a:r>
            <a:r>
              <a:rPr lang="es-ES" b="1" dirty="0"/>
              <a:t>crestas y valles paralelos</a:t>
            </a:r>
            <a:r>
              <a:rPr lang="es-ES" sz="2000" dirty="0"/>
              <a:t>; las fallas pueden controlar el desarrollo de bloques levantados o hundidos. </a:t>
            </a:r>
          </a:p>
          <a:p>
            <a:pPr algn="just" eaLnBrk="1" hangingPunct="1"/>
            <a:endParaRPr lang="es-ES" sz="2000" dirty="0"/>
          </a:p>
          <a:p>
            <a:pPr algn="just" eaLnBrk="1" hangingPunct="1"/>
            <a:r>
              <a:rPr lang="es-ES" sz="2000" dirty="0"/>
              <a:t>La estructura se relaciona con la </a:t>
            </a:r>
            <a:r>
              <a:rPr lang="es-ES" b="1" dirty="0"/>
              <a:t>composición</a:t>
            </a:r>
            <a:r>
              <a:rPr lang="es-ES" sz="2000" dirty="0"/>
              <a:t>, indicando mayor o menor resistencia del material ante el </a:t>
            </a:r>
            <a:r>
              <a:rPr lang="es-ES" sz="2000" dirty="0" err="1"/>
              <a:t>intemperismo</a:t>
            </a:r>
            <a:r>
              <a:rPr lang="es-ES" sz="2000" dirty="0"/>
              <a:t>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848028" y="692696"/>
            <a:ext cx="55322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 smtClean="0">
                <a:ln/>
                <a:solidFill>
                  <a:srgbClr val="FFC000"/>
                </a:solidFill>
              </a:rPr>
              <a:t>Estructura Geológica</a:t>
            </a:r>
            <a:endParaRPr lang="es-ES" sz="54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6"/>
          <p:cNvSpPr txBox="1">
            <a:spLocks noChangeArrowheads="1"/>
          </p:cNvSpPr>
          <p:nvPr/>
        </p:nvSpPr>
        <p:spPr bwMode="auto">
          <a:xfrm>
            <a:off x="323850" y="2660650"/>
            <a:ext cx="24495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1600"/>
              <a:t>Antes del plegamiento</a:t>
            </a:r>
            <a:endParaRPr lang="es-ES" sz="1600"/>
          </a:p>
        </p:txBody>
      </p:sp>
      <p:grpSp>
        <p:nvGrpSpPr>
          <p:cNvPr id="13315" name="Group 12"/>
          <p:cNvGrpSpPr>
            <a:grpSpLocks/>
          </p:cNvGrpSpPr>
          <p:nvPr/>
        </p:nvGrpSpPr>
        <p:grpSpPr bwMode="auto">
          <a:xfrm>
            <a:off x="179388" y="1579563"/>
            <a:ext cx="3351212" cy="1282700"/>
            <a:chOff x="543" y="1209"/>
            <a:chExt cx="2111" cy="808"/>
          </a:xfrm>
        </p:grpSpPr>
        <p:pic>
          <p:nvPicPr>
            <p:cNvPr id="13325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57" t="56662" r="32523" b="37253"/>
            <a:stretch>
              <a:fillRect/>
            </a:stretch>
          </p:blipFill>
          <p:spPr bwMode="auto">
            <a:xfrm>
              <a:off x="657" y="1298"/>
              <a:ext cx="1860" cy="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326" name="Rectangle 8"/>
            <p:cNvSpPr>
              <a:spLocks noChangeArrowheads="1"/>
            </p:cNvSpPr>
            <p:nvPr/>
          </p:nvSpPr>
          <p:spPr bwMode="auto">
            <a:xfrm rot="-1637506">
              <a:off x="543" y="1209"/>
              <a:ext cx="590" cy="2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3327" name="Rectangle 9"/>
            <p:cNvSpPr>
              <a:spLocks noChangeArrowheads="1"/>
            </p:cNvSpPr>
            <p:nvPr/>
          </p:nvSpPr>
          <p:spPr bwMode="auto">
            <a:xfrm rot="-1637506">
              <a:off x="2064" y="1797"/>
              <a:ext cx="590" cy="2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3328" name="Rectangle 10"/>
            <p:cNvSpPr>
              <a:spLocks noChangeArrowheads="1"/>
            </p:cNvSpPr>
            <p:nvPr/>
          </p:nvSpPr>
          <p:spPr bwMode="auto">
            <a:xfrm>
              <a:off x="1066" y="1253"/>
              <a:ext cx="1451" cy="9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3329" name="Rectangle 11"/>
            <p:cNvSpPr>
              <a:spLocks noChangeArrowheads="1"/>
            </p:cNvSpPr>
            <p:nvPr/>
          </p:nvSpPr>
          <p:spPr bwMode="auto">
            <a:xfrm rot="5400000">
              <a:off x="431" y="1661"/>
              <a:ext cx="453" cy="9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pic>
        <p:nvPicPr>
          <p:cNvPr id="13316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2" t="55521" r="31093" b="35834"/>
          <a:stretch>
            <a:fillRect/>
          </a:stretch>
        </p:blipFill>
        <p:spPr bwMode="auto">
          <a:xfrm>
            <a:off x="3779838" y="1724025"/>
            <a:ext cx="2376487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42" t="55521" r="31693" b="33455"/>
          <a:stretch>
            <a:fillRect/>
          </a:stretch>
        </p:blipFill>
        <p:spPr bwMode="auto">
          <a:xfrm>
            <a:off x="6516688" y="1651000"/>
            <a:ext cx="2017712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14" t="52361" r="29323" b="31094"/>
          <a:stretch>
            <a:fillRect/>
          </a:stretch>
        </p:blipFill>
        <p:spPr bwMode="auto">
          <a:xfrm>
            <a:off x="4714875" y="3141663"/>
            <a:ext cx="2665413" cy="151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6" t="53142" r="31093" b="31094"/>
          <a:stretch>
            <a:fillRect/>
          </a:stretch>
        </p:blipFill>
        <p:spPr bwMode="auto">
          <a:xfrm>
            <a:off x="2195513" y="4941888"/>
            <a:ext cx="244792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6" t="52361" r="31094" b="31094"/>
          <a:stretch>
            <a:fillRect/>
          </a:stretch>
        </p:blipFill>
        <p:spPr bwMode="auto">
          <a:xfrm>
            <a:off x="5724525" y="4941888"/>
            <a:ext cx="2447925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1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8" t="55521" r="29323" b="31094"/>
          <a:stretch>
            <a:fillRect/>
          </a:stretch>
        </p:blipFill>
        <p:spPr bwMode="auto">
          <a:xfrm>
            <a:off x="969963" y="3363913"/>
            <a:ext cx="2881312" cy="128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322" name="Group 22"/>
          <p:cNvGrpSpPr>
            <a:grpSpLocks/>
          </p:cNvGrpSpPr>
          <p:nvPr/>
        </p:nvGrpSpPr>
        <p:grpSpPr bwMode="auto">
          <a:xfrm>
            <a:off x="1042988" y="547688"/>
            <a:ext cx="7416800" cy="865187"/>
            <a:chOff x="657" y="345"/>
            <a:chExt cx="4672" cy="545"/>
          </a:xfrm>
        </p:grpSpPr>
        <p:sp>
          <p:nvSpPr>
            <p:cNvPr id="13323" name="AutoShape 20"/>
            <p:cNvSpPr>
              <a:spLocks noChangeArrowheads="1"/>
            </p:cNvSpPr>
            <p:nvPr/>
          </p:nvSpPr>
          <p:spPr bwMode="auto">
            <a:xfrm>
              <a:off x="657" y="345"/>
              <a:ext cx="2359" cy="545"/>
            </a:xfrm>
            <a:prstGeom prst="cloudCallout">
              <a:avLst>
                <a:gd name="adj1" fmla="val 131306"/>
                <a:gd name="adj2" fmla="val -10551"/>
              </a:avLst>
            </a:prstGeom>
            <a:noFill/>
            <a:ln w="254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s-MX" sz="2000"/>
                <a:t>¿Qué es un pliegue?</a:t>
              </a:r>
              <a:endParaRPr lang="es-ES" sz="2000"/>
            </a:p>
          </p:txBody>
        </p:sp>
        <p:sp>
          <p:nvSpPr>
            <p:cNvPr id="13324" name="Rectangle 21"/>
            <p:cNvSpPr>
              <a:spLocks noChangeArrowheads="1"/>
            </p:cNvSpPr>
            <p:nvPr/>
          </p:nvSpPr>
          <p:spPr bwMode="auto">
            <a:xfrm>
              <a:off x="3334" y="436"/>
              <a:ext cx="1995" cy="27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6" t="69189" r="54140" b="16780"/>
          <a:stretch>
            <a:fillRect/>
          </a:stretch>
        </p:blipFill>
        <p:spPr bwMode="auto">
          <a:xfrm>
            <a:off x="684213" y="4005263"/>
            <a:ext cx="2808287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0" t="30811" r="38190" b="39648"/>
          <a:stretch>
            <a:fillRect/>
          </a:stretch>
        </p:blipFill>
        <p:spPr bwMode="auto">
          <a:xfrm>
            <a:off x="250825" y="620713"/>
            <a:ext cx="4824413" cy="288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6" t="48405" r="50964" b="30811"/>
          <a:stretch>
            <a:fillRect/>
          </a:stretch>
        </p:blipFill>
        <p:spPr bwMode="auto">
          <a:xfrm>
            <a:off x="5292725" y="3862388"/>
            <a:ext cx="3743325" cy="23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341" name="Group 7"/>
          <p:cNvGrpSpPr>
            <a:grpSpLocks/>
          </p:cNvGrpSpPr>
          <p:nvPr/>
        </p:nvGrpSpPr>
        <p:grpSpPr bwMode="auto">
          <a:xfrm>
            <a:off x="5292725" y="765175"/>
            <a:ext cx="3743325" cy="2371725"/>
            <a:chOff x="204" y="482"/>
            <a:chExt cx="2358" cy="1494"/>
          </a:xfrm>
        </p:grpSpPr>
        <p:pic>
          <p:nvPicPr>
            <p:cNvPr id="14342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26" t="26384" r="50964" b="52859"/>
            <a:stretch>
              <a:fillRect/>
            </a:stretch>
          </p:blipFill>
          <p:spPr bwMode="auto">
            <a:xfrm>
              <a:off x="204" y="482"/>
              <a:ext cx="2358" cy="14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343" name="Rectangle 9"/>
            <p:cNvSpPr>
              <a:spLocks noChangeArrowheads="1"/>
            </p:cNvSpPr>
            <p:nvPr/>
          </p:nvSpPr>
          <p:spPr bwMode="auto">
            <a:xfrm>
              <a:off x="249" y="528"/>
              <a:ext cx="907" cy="181"/>
            </a:xfrm>
            <a:prstGeom prst="rect">
              <a:avLst/>
            </a:prstGeom>
            <a:solidFill>
              <a:srgbClr val="FFFF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4344" name="Text Box 10"/>
            <p:cNvSpPr txBox="1">
              <a:spLocks noChangeArrowheads="1"/>
            </p:cNvSpPr>
            <p:nvPr/>
          </p:nvSpPr>
          <p:spPr bwMode="auto">
            <a:xfrm>
              <a:off x="249" y="482"/>
              <a:ext cx="113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400" b="1">
                  <a:solidFill>
                    <a:srgbClr val="000000"/>
                  </a:solidFill>
                </a:rPr>
                <a:t>Anticlinal</a:t>
              </a:r>
              <a:endParaRPr lang="es-ES" sz="1400" b="1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viewer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" t="18074" r="15112"/>
          <a:stretch>
            <a:fillRect/>
          </a:stretch>
        </p:blipFill>
        <p:spPr bwMode="auto">
          <a:xfrm>
            <a:off x="144463" y="452438"/>
            <a:ext cx="8820150" cy="599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Line 7"/>
          <p:cNvSpPr>
            <a:spLocks noChangeShapeType="1"/>
          </p:cNvSpPr>
          <p:nvPr/>
        </p:nvSpPr>
        <p:spPr bwMode="auto">
          <a:xfrm flipV="1">
            <a:off x="622300" y="5938838"/>
            <a:ext cx="277813" cy="230187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676275" y="6072188"/>
            <a:ext cx="223838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8522" tIns="29261" rIns="58522" bIns="29261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sz="1100">
                <a:solidFill>
                  <a:srgbClr val="FFFFFF"/>
                </a:solidFill>
              </a:rPr>
              <a:t>N</a:t>
            </a:r>
            <a:endParaRPr lang="es-ES"/>
          </a:p>
        </p:txBody>
      </p:sp>
      <p:grpSp>
        <p:nvGrpSpPr>
          <p:cNvPr id="15365" name="Group 11"/>
          <p:cNvGrpSpPr>
            <a:grpSpLocks/>
          </p:cNvGrpSpPr>
          <p:nvPr/>
        </p:nvGrpSpPr>
        <p:grpSpPr bwMode="auto">
          <a:xfrm>
            <a:off x="-20638" y="836613"/>
            <a:ext cx="4737101" cy="1946275"/>
            <a:chOff x="-13" y="527"/>
            <a:chExt cx="2984" cy="1226"/>
          </a:xfrm>
        </p:grpSpPr>
        <p:sp>
          <p:nvSpPr>
            <p:cNvPr id="15366" name="AutoShape 9"/>
            <p:cNvSpPr>
              <a:spLocks noChangeArrowheads="1"/>
            </p:cNvSpPr>
            <p:nvPr/>
          </p:nvSpPr>
          <p:spPr bwMode="auto">
            <a:xfrm>
              <a:off x="703" y="527"/>
              <a:ext cx="2268" cy="590"/>
            </a:xfrm>
            <a:prstGeom prst="cloudCallout">
              <a:avLst>
                <a:gd name="adj1" fmla="val -74338"/>
                <a:gd name="adj2" fmla="val 183389"/>
              </a:avLst>
            </a:prstGeom>
            <a:noFill/>
            <a:ln w="254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s-MX"/>
                <a:t>Escena en 3D</a:t>
              </a:r>
              <a:endParaRPr lang="es-ES"/>
            </a:p>
          </p:txBody>
        </p:sp>
        <p:sp>
          <p:nvSpPr>
            <p:cNvPr id="15367" name="Rectangle 10"/>
            <p:cNvSpPr>
              <a:spLocks noChangeArrowheads="1"/>
            </p:cNvSpPr>
            <p:nvPr/>
          </p:nvSpPr>
          <p:spPr bwMode="auto">
            <a:xfrm rot="3402968">
              <a:off x="460" y="934"/>
              <a:ext cx="346" cy="129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8" t="27849" r="28737" b="18262"/>
          <a:stretch>
            <a:fillRect/>
          </a:stretch>
        </p:blipFill>
        <p:spPr bwMode="auto">
          <a:xfrm>
            <a:off x="2900363" y="187325"/>
            <a:ext cx="5992812" cy="662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6387" name="Group 16"/>
          <p:cNvGrpSpPr>
            <a:grpSpLocks/>
          </p:cNvGrpSpPr>
          <p:nvPr/>
        </p:nvGrpSpPr>
        <p:grpSpPr bwMode="auto">
          <a:xfrm>
            <a:off x="107950" y="2924175"/>
            <a:ext cx="3168650" cy="3384550"/>
            <a:chOff x="-114" y="1842"/>
            <a:chExt cx="1996" cy="2132"/>
          </a:xfrm>
        </p:grpSpPr>
        <p:grpSp>
          <p:nvGrpSpPr>
            <p:cNvPr id="16388" name="Group 14"/>
            <p:cNvGrpSpPr>
              <a:grpSpLocks/>
            </p:cNvGrpSpPr>
            <p:nvPr/>
          </p:nvGrpSpPr>
          <p:grpSpPr bwMode="auto">
            <a:xfrm>
              <a:off x="-114" y="1842"/>
              <a:ext cx="1996" cy="590"/>
              <a:chOff x="-114" y="1842"/>
              <a:chExt cx="1996" cy="590"/>
            </a:xfrm>
          </p:grpSpPr>
          <p:sp>
            <p:nvSpPr>
              <p:cNvPr id="16390" name="AutoShape 12"/>
              <p:cNvSpPr>
                <a:spLocks noChangeArrowheads="1"/>
              </p:cNvSpPr>
              <p:nvPr/>
            </p:nvSpPr>
            <p:spPr bwMode="auto">
              <a:xfrm>
                <a:off x="-114" y="1842"/>
                <a:ext cx="1996" cy="590"/>
              </a:xfrm>
              <a:prstGeom prst="cloudCallout">
                <a:avLst>
                  <a:gd name="adj1" fmla="val -5662"/>
                  <a:gd name="adj2" fmla="val 270000"/>
                </a:avLst>
              </a:prstGeom>
              <a:noFill/>
              <a:ln w="25400">
                <a:solidFill>
                  <a:srgbClr val="8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es-MX" sz="2000"/>
              </a:p>
            </p:txBody>
          </p:sp>
          <p:sp>
            <p:nvSpPr>
              <p:cNvPr id="16391" name="Text Box 13"/>
              <p:cNvSpPr txBox="1">
                <a:spLocks noChangeArrowheads="1"/>
              </p:cNvSpPr>
              <p:nvPr/>
            </p:nvSpPr>
            <p:spPr bwMode="auto">
              <a:xfrm>
                <a:off x="113" y="1933"/>
                <a:ext cx="163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s-MX"/>
                  <a:t>Morfoestructuras</a:t>
                </a:r>
                <a:endParaRPr lang="es-ES"/>
              </a:p>
            </p:txBody>
          </p:sp>
        </p:grpSp>
        <p:sp>
          <p:nvSpPr>
            <p:cNvPr id="16389" name="Rectangle 15"/>
            <p:cNvSpPr>
              <a:spLocks noChangeArrowheads="1"/>
            </p:cNvSpPr>
            <p:nvPr/>
          </p:nvSpPr>
          <p:spPr bwMode="auto">
            <a:xfrm>
              <a:off x="567" y="2704"/>
              <a:ext cx="453" cy="12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5" t="13086" r="14557" b="6445"/>
          <a:stretch>
            <a:fillRect/>
          </a:stretch>
        </p:blipFill>
        <p:spPr bwMode="auto">
          <a:xfrm>
            <a:off x="827088" y="255588"/>
            <a:ext cx="7416800" cy="641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7" t="19289" r="21654" b="33455"/>
          <a:stretch>
            <a:fillRect/>
          </a:stretch>
        </p:blipFill>
        <p:spPr bwMode="auto">
          <a:xfrm>
            <a:off x="900113" y="2276475"/>
            <a:ext cx="7777162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9" t="25591" r="5704" b="43698"/>
          <a:stretch>
            <a:fillRect/>
          </a:stretch>
        </p:blipFill>
        <p:spPr bwMode="auto">
          <a:xfrm>
            <a:off x="468313" y="595313"/>
            <a:ext cx="7920037" cy="261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395536" y="1169457"/>
            <a:ext cx="424815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sz="2000" dirty="0" smtClean="0"/>
              <a:t>La </a:t>
            </a:r>
            <a:r>
              <a:rPr lang="es-ES" sz="2000" dirty="0"/>
              <a:t>mayor parte del relieve terrestre tiene una edad no mayor a la del Cuaternario. </a:t>
            </a:r>
          </a:p>
          <a:p>
            <a:pPr algn="just" eaLnBrk="1" hangingPunct="1"/>
            <a:endParaRPr lang="es-ES" sz="2000" dirty="0"/>
          </a:p>
        </p:txBody>
      </p:sp>
      <p:pic>
        <p:nvPicPr>
          <p:cNvPr id="19459" name="Picture 8" descr="Imagen 020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76475"/>
            <a:ext cx="4184650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4" t="43698" r="42317" b="20070"/>
          <a:stretch>
            <a:fillRect/>
          </a:stretch>
        </p:blipFill>
        <p:spPr bwMode="auto">
          <a:xfrm>
            <a:off x="4932363" y="549275"/>
            <a:ext cx="3817937" cy="270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1" name="Text Box 10"/>
          <p:cNvSpPr txBox="1">
            <a:spLocks noChangeArrowheads="1"/>
          </p:cNvSpPr>
          <p:nvPr/>
        </p:nvSpPr>
        <p:spPr bwMode="auto">
          <a:xfrm>
            <a:off x="4643438" y="3357563"/>
            <a:ext cx="4176712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sz="2000" dirty="0"/>
              <a:t>Las rocas que conforman los relieves pueden poseer todas las edades posibles, pero un lapso de 2 </a:t>
            </a:r>
            <a:r>
              <a:rPr lang="es-ES" sz="2000" dirty="0" err="1"/>
              <a:t>Ma</a:t>
            </a:r>
            <a:r>
              <a:rPr lang="es-ES" sz="2000" dirty="0"/>
              <a:t> es suficiente para que ocurran múltiples transformaciones en los topes y en los bordes de las mesas; pues por más duros que sean sus materiales, terminarán desapareciendo por meteorización y erosión.</a:t>
            </a:r>
          </a:p>
          <a:p>
            <a:pPr algn="just" eaLnBrk="1" hangingPunct="1"/>
            <a:endParaRPr lang="es-ES" sz="2000" dirty="0"/>
          </a:p>
          <a:p>
            <a:pPr algn="just" eaLnBrk="1" hangingPunct="1">
              <a:spcBef>
                <a:spcPct val="50000"/>
              </a:spcBef>
            </a:pPr>
            <a:endParaRPr lang="es-ES" sz="2000" dirty="0"/>
          </a:p>
        </p:txBody>
      </p:sp>
      <p:sp>
        <p:nvSpPr>
          <p:cNvPr id="7" name="Rectángulo 6"/>
          <p:cNvSpPr/>
          <p:nvPr/>
        </p:nvSpPr>
        <p:spPr>
          <a:xfrm>
            <a:off x="1619672" y="549275"/>
            <a:ext cx="55322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 smtClean="0">
                <a:ln/>
                <a:solidFill>
                  <a:srgbClr val="FFC000"/>
                </a:solidFill>
              </a:rPr>
              <a:t>Importancia del Cuaternario</a:t>
            </a:r>
            <a:endParaRPr lang="es-ES" sz="54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0" t="42917" r="22826" b="25099"/>
          <a:stretch>
            <a:fillRect/>
          </a:stretch>
        </p:blipFill>
        <p:spPr bwMode="auto">
          <a:xfrm>
            <a:off x="323850" y="2852738"/>
            <a:ext cx="5616575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466725" y="549275"/>
            <a:ext cx="4681538" cy="297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sz="1800" b="1"/>
              <a:t>*P. Glacial (Qpt):</a:t>
            </a:r>
            <a:r>
              <a:rPr lang="es-MX" sz="1800"/>
              <a:t> temp &lt;10°C actual</a:t>
            </a:r>
          </a:p>
          <a:p>
            <a:pPr eaLnBrk="1" hangingPunct="1"/>
            <a:r>
              <a:rPr lang="es-MX" sz="1800"/>
              <a:t>- Avance de glaciares, clima seco, empobrecimiento de cubierta vegetal                 descenso de suelos, baja nmm </a:t>
            </a:r>
          </a:p>
          <a:p>
            <a:pPr eaLnBrk="1" hangingPunct="1"/>
            <a:r>
              <a:rPr lang="es-MX" sz="1800" b="1"/>
              <a:t>*P. Interglacial (Qho):</a:t>
            </a:r>
            <a:r>
              <a:rPr lang="es-MX" sz="1800"/>
              <a:t> temp &gt;</a:t>
            </a:r>
          </a:p>
          <a:p>
            <a:pPr eaLnBrk="1" hangingPunct="1"/>
            <a:r>
              <a:rPr lang="es-MX" sz="1800"/>
              <a:t>- Retroceso de glaciares, clima húmedo y cálido, aumento de cubierta vegetal, sube nmm</a:t>
            </a:r>
            <a:endParaRPr lang="es-ES" sz="1800"/>
          </a:p>
          <a:p>
            <a:pPr eaLnBrk="1" hangingPunct="1"/>
            <a:endParaRPr lang="es-ES" sz="1800"/>
          </a:p>
          <a:p>
            <a:pPr eaLnBrk="1" hangingPunct="1">
              <a:spcBef>
                <a:spcPct val="50000"/>
              </a:spcBef>
            </a:pPr>
            <a:endParaRPr lang="es-ES" sz="1800"/>
          </a:p>
        </p:txBody>
      </p:sp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6" t="40897" r="3891" b="28082"/>
          <a:stretch>
            <a:fillRect/>
          </a:stretch>
        </p:blipFill>
        <p:spPr bwMode="auto">
          <a:xfrm>
            <a:off x="4859338" y="266700"/>
            <a:ext cx="3744912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5" name="Text Box 12"/>
          <p:cNvSpPr txBox="1">
            <a:spLocks noChangeArrowheads="1"/>
          </p:cNvSpPr>
          <p:nvPr/>
        </p:nvSpPr>
        <p:spPr bwMode="auto">
          <a:xfrm>
            <a:off x="6011863" y="4149725"/>
            <a:ext cx="2592387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s-ES" sz="1800"/>
          </a:p>
          <a:p>
            <a:pPr eaLnBrk="1" hangingPunct="1"/>
            <a:r>
              <a:rPr lang="es-ES" sz="1800"/>
              <a:t>Estas variaciones han repercutido considerablemente en la morfología de las costas del presente, terrazas marinas.</a:t>
            </a:r>
          </a:p>
          <a:p>
            <a:pPr eaLnBrk="1" hangingPunct="1">
              <a:spcBef>
                <a:spcPct val="50000"/>
              </a:spcBef>
            </a:pPr>
            <a:endParaRPr lang="es-ES" sz="1800"/>
          </a:p>
        </p:txBody>
      </p:sp>
      <p:sp>
        <p:nvSpPr>
          <p:cNvPr id="20486" name="Text Box 13"/>
          <p:cNvSpPr txBox="1">
            <a:spLocks noChangeArrowheads="1"/>
          </p:cNvSpPr>
          <p:nvPr/>
        </p:nvSpPr>
        <p:spPr bwMode="auto">
          <a:xfrm>
            <a:off x="5435600" y="2492375"/>
            <a:ext cx="2665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000"/>
              <a:t>http://en.wikipedia.org/wiki/Glacier</a:t>
            </a:r>
          </a:p>
        </p:txBody>
      </p:sp>
      <p:sp>
        <p:nvSpPr>
          <p:cNvPr id="20487" name="Text Box 14"/>
          <p:cNvSpPr txBox="1">
            <a:spLocks noChangeArrowheads="1"/>
          </p:cNvSpPr>
          <p:nvPr/>
        </p:nvSpPr>
        <p:spPr bwMode="auto">
          <a:xfrm>
            <a:off x="1403350" y="6237288"/>
            <a:ext cx="3527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1000"/>
              <a:t>http://www.physicalgeography.net/fundamentals/10af.html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2" t="31570" r="28151" b="17424"/>
          <a:stretch>
            <a:fillRect/>
          </a:stretch>
        </p:blipFill>
        <p:spPr bwMode="auto">
          <a:xfrm>
            <a:off x="252413" y="404813"/>
            <a:ext cx="5040312" cy="459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9" t="41736" r="23216" b="24010"/>
          <a:stretch>
            <a:fillRect/>
          </a:stretch>
        </p:blipFill>
        <p:spPr bwMode="auto">
          <a:xfrm>
            <a:off x="4213225" y="3429000"/>
            <a:ext cx="4679950" cy="313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8" name="AutoShape 9"/>
          <p:cNvSpPr>
            <a:spLocks noChangeArrowheads="1"/>
          </p:cNvSpPr>
          <p:nvPr/>
        </p:nvSpPr>
        <p:spPr bwMode="auto">
          <a:xfrm>
            <a:off x="4500563" y="836613"/>
            <a:ext cx="3168650" cy="1225550"/>
          </a:xfrm>
          <a:prstGeom prst="cloudCallout">
            <a:avLst>
              <a:gd name="adj1" fmla="val -97296"/>
              <a:gd name="adj2" fmla="val 89509"/>
            </a:avLst>
          </a:prstGeom>
          <a:noFill/>
          <a:ln w="25400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s-MX"/>
          </a:p>
          <a:p>
            <a:pPr algn="ctr"/>
            <a:r>
              <a:rPr lang="es-MX" sz="2000"/>
              <a:t>Valles en U</a:t>
            </a:r>
            <a:endParaRPr lang="es-ES" sz="2000"/>
          </a:p>
        </p:txBody>
      </p:sp>
      <p:sp>
        <p:nvSpPr>
          <p:cNvPr id="21509" name="AutoShape 10"/>
          <p:cNvSpPr>
            <a:spLocks noChangeArrowheads="1"/>
          </p:cNvSpPr>
          <p:nvPr/>
        </p:nvSpPr>
        <p:spPr bwMode="auto">
          <a:xfrm rot="-10404503">
            <a:off x="1752600" y="5468938"/>
            <a:ext cx="3529013" cy="863600"/>
          </a:xfrm>
          <a:prstGeom prst="cloudCallout">
            <a:avLst>
              <a:gd name="adj1" fmla="val -41819"/>
              <a:gd name="adj2" fmla="val 83477"/>
            </a:avLst>
          </a:prstGeom>
          <a:noFill/>
          <a:ln w="25400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/>
          <a:lstStyle/>
          <a:p>
            <a:pPr algn="ctr"/>
            <a:endParaRPr lang="es-MX"/>
          </a:p>
        </p:txBody>
      </p:sp>
      <p:sp>
        <p:nvSpPr>
          <p:cNvPr id="21510" name="Text Box 11"/>
          <p:cNvSpPr txBox="1">
            <a:spLocks noChangeArrowheads="1"/>
          </p:cNvSpPr>
          <p:nvPr/>
        </p:nvSpPr>
        <p:spPr bwMode="auto">
          <a:xfrm rot="454103">
            <a:off x="1982788" y="5708650"/>
            <a:ext cx="2952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2000"/>
              <a:t> Marcas de esfuerzo </a:t>
            </a:r>
            <a:endParaRPr lang="es-E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2" t="32320" r="52357" b="42119"/>
          <a:stretch>
            <a:fillRect/>
          </a:stretch>
        </p:blipFill>
        <p:spPr bwMode="auto">
          <a:xfrm>
            <a:off x="541338" y="3724275"/>
            <a:ext cx="4535487" cy="294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1" t="41338" r="22826" b="28732"/>
          <a:stretch>
            <a:fillRect/>
          </a:stretch>
        </p:blipFill>
        <p:spPr bwMode="auto">
          <a:xfrm>
            <a:off x="2771775" y="285750"/>
            <a:ext cx="5832475" cy="335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2" name="AutoShape 9"/>
          <p:cNvSpPr>
            <a:spLocks noChangeArrowheads="1"/>
          </p:cNvSpPr>
          <p:nvPr/>
        </p:nvSpPr>
        <p:spPr bwMode="auto">
          <a:xfrm>
            <a:off x="5003800" y="4076700"/>
            <a:ext cx="3168650" cy="936625"/>
          </a:xfrm>
          <a:prstGeom prst="cloudCallout">
            <a:avLst>
              <a:gd name="adj1" fmla="val -74551"/>
              <a:gd name="adj2" fmla="val 42375"/>
            </a:avLst>
          </a:prstGeom>
          <a:noFill/>
          <a:ln w="25400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s-MX" sz="2000"/>
              <a:t>Circos de erosión</a:t>
            </a:r>
            <a:endParaRPr lang="es-ES" sz="2000"/>
          </a:p>
        </p:txBody>
      </p:sp>
      <p:sp>
        <p:nvSpPr>
          <p:cNvPr id="22533" name="AutoShape 10"/>
          <p:cNvSpPr>
            <a:spLocks noChangeArrowheads="1"/>
          </p:cNvSpPr>
          <p:nvPr/>
        </p:nvSpPr>
        <p:spPr bwMode="auto">
          <a:xfrm rot="-9674610">
            <a:off x="323850" y="1341438"/>
            <a:ext cx="2519363" cy="1008062"/>
          </a:xfrm>
          <a:prstGeom prst="cloudCallout">
            <a:avLst>
              <a:gd name="adj1" fmla="val -52088"/>
              <a:gd name="adj2" fmla="val 86560"/>
            </a:avLst>
          </a:prstGeom>
          <a:noFill/>
          <a:ln w="25400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/>
          <a:lstStyle/>
          <a:p>
            <a:pPr algn="ctr"/>
            <a:endParaRPr lang="es-MX"/>
          </a:p>
        </p:txBody>
      </p:sp>
      <p:sp>
        <p:nvSpPr>
          <p:cNvPr id="22534" name="Text Box 11"/>
          <p:cNvSpPr txBox="1">
            <a:spLocks noChangeArrowheads="1"/>
          </p:cNvSpPr>
          <p:nvPr/>
        </p:nvSpPr>
        <p:spPr bwMode="auto">
          <a:xfrm rot="1038404">
            <a:off x="468313" y="1736725"/>
            <a:ext cx="287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2000"/>
              <a:t>Lagos de caldera</a:t>
            </a:r>
            <a:endParaRPr lang="es-E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179511" y="908720"/>
            <a:ext cx="5398963" cy="613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sz="1800" dirty="0" smtClean="0"/>
              <a:t>Sucesivos </a:t>
            </a:r>
            <a:r>
              <a:rPr lang="es-ES" sz="1800" dirty="0"/>
              <a:t>estados por los cuales evoluciona un paisaje (Ciclo de Davis, 1909). </a:t>
            </a:r>
          </a:p>
          <a:p>
            <a:pPr eaLnBrk="1" hangingPunct="1"/>
            <a:endParaRPr lang="es-ES" sz="1800" dirty="0"/>
          </a:p>
          <a:p>
            <a:pPr eaLnBrk="1" hangingPunct="1"/>
            <a:r>
              <a:rPr lang="es-ES" sz="1800" dirty="0"/>
              <a:t>*Juventud: montañoso, escarpes, valles en V</a:t>
            </a:r>
          </a:p>
          <a:p>
            <a:pPr eaLnBrk="1" hangingPunct="1"/>
            <a:endParaRPr lang="es-ES" sz="1800" dirty="0"/>
          </a:p>
          <a:p>
            <a:pPr eaLnBrk="1" hangingPunct="1"/>
            <a:r>
              <a:rPr lang="es-ES" sz="1800" dirty="0"/>
              <a:t>*Madurez: sigue siendo montañoso, vertientes menos inclinadas, valles con planicie de inundación amplio y plano, y los ríos ya no presentan saltos ni rápidos.</a:t>
            </a:r>
          </a:p>
          <a:p>
            <a:pPr eaLnBrk="1" hangingPunct="1"/>
            <a:endParaRPr lang="es-ES" sz="1800" dirty="0"/>
          </a:p>
          <a:p>
            <a:pPr eaLnBrk="1" hangingPunct="1"/>
            <a:r>
              <a:rPr lang="es-ES" sz="1800" dirty="0"/>
              <a:t>*Vejez: se ha rebajado intensamente, los ríos discurren por valles mucho más amplios y las antiguas montañas se han convertido en </a:t>
            </a:r>
            <a:r>
              <a:rPr lang="es-ES" sz="1800" dirty="0" smtClean="0"/>
              <a:t>colinas</a:t>
            </a:r>
          </a:p>
          <a:p>
            <a:pPr eaLnBrk="1" hangingPunct="1"/>
            <a:r>
              <a:rPr lang="es-ES" sz="1800" dirty="0" smtClean="0"/>
              <a:t>de </a:t>
            </a:r>
            <a:r>
              <a:rPr lang="es-ES" sz="1800" dirty="0"/>
              <a:t>poco desnivel, (</a:t>
            </a:r>
            <a:r>
              <a:rPr lang="es-ES" sz="1800" dirty="0" err="1"/>
              <a:t>peniplanicie</a:t>
            </a:r>
            <a:r>
              <a:rPr lang="es-ES" sz="1800" dirty="0"/>
              <a:t>). </a:t>
            </a:r>
          </a:p>
          <a:p>
            <a:pPr eaLnBrk="1" hangingPunct="1"/>
            <a:endParaRPr lang="es-ES" sz="1800" dirty="0"/>
          </a:p>
          <a:p>
            <a:pPr eaLnBrk="1" hangingPunct="1"/>
            <a:r>
              <a:rPr lang="es-ES" sz="1800" dirty="0"/>
              <a:t>La evolución no necesariamente atraviesa por todas las etapas, ya que el ciclo puede ser interrumpido por movimientos tectónicos. El ciclo completo requiere de varias decenas de millones de años y las distintas etapas no son de igual duración.</a:t>
            </a:r>
          </a:p>
        </p:txBody>
      </p:sp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3" t="36615" r="30508" b="27170"/>
          <a:stretch>
            <a:fillRect/>
          </a:stretch>
        </p:blipFill>
        <p:spPr bwMode="auto">
          <a:xfrm>
            <a:off x="5220072" y="1341313"/>
            <a:ext cx="3744541" cy="4199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6" name="Text Box 8"/>
          <p:cNvSpPr txBox="1">
            <a:spLocks noChangeArrowheads="1"/>
          </p:cNvSpPr>
          <p:nvPr/>
        </p:nvSpPr>
        <p:spPr bwMode="auto">
          <a:xfrm>
            <a:off x="6299772" y="5560789"/>
            <a:ext cx="16557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1000"/>
              <a:t>Davis, W., 1909</a:t>
            </a:r>
            <a:endParaRPr lang="es-ES" sz="1000"/>
          </a:p>
        </p:txBody>
      </p:sp>
      <p:sp>
        <p:nvSpPr>
          <p:cNvPr id="6" name="Rectángulo 5"/>
          <p:cNvSpPr/>
          <p:nvPr/>
        </p:nvSpPr>
        <p:spPr>
          <a:xfrm>
            <a:off x="1848028" y="692696"/>
            <a:ext cx="55322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800" b="1" dirty="0" smtClean="0">
                <a:ln/>
                <a:solidFill>
                  <a:srgbClr val="FFC000"/>
                </a:solidFill>
              </a:rPr>
              <a:t>Ciclo </a:t>
            </a:r>
            <a:r>
              <a:rPr lang="es-ES" sz="3800" b="1" dirty="0" err="1" smtClean="0">
                <a:ln/>
                <a:solidFill>
                  <a:srgbClr val="FFC000"/>
                </a:solidFill>
              </a:rPr>
              <a:t>Geomórfico</a:t>
            </a:r>
            <a:endParaRPr lang="es-ES" sz="38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87" t="33455" r="30508" b="26372"/>
          <a:stretch>
            <a:fillRect/>
          </a:stretch>
        </p:blipFill>
        <p:spPr bwMode="auto">
          <a:xfrm>
            <a:off x="611188" y="476250"/>
            <a:ext cx="3794125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87" t="34253" r="30508" b="25591"/>
          <a:stretch>
            <a:fillRect/>
          </a:stretch>
        </p:blipFill>
        <p:spPr bwMode="auto">
          <a:xfrm>
            <a:off x="4856163" y="1917700"/>
            <a:ext cx="3676650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250825" y="5013325"/>
            <a:ext cx="16557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1000"/>
              <a:t>Davis, W., 1909</a:t>
            </a:r>
            <a:endParaRPr lang="es-ES" sz="10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4"/>
          <p:cNvSpPr txBox="1">
            <a:spLocks noChangeArrowheads="1"/>
          </p:cNvSpPr>
          <p:nvPr/>
        </p:nvSpPr>
        <p:spPr bwMode="auto">
          <a:xfrm>
            <a:off x="1044575" y="1670050"/>
            <a:ext cx="7343775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sz="2000" dirty="0" smtClean="0"/>
              <a:t>Su </a:t>
            </a:r>
            <a:r>
              <a:rPr lang="es-ES" sz="2000" dirty="0"/>
              <a:t>finalidad es la de entender con mayor precisión el funcionamiento de los distintos procesos geomorfológicos; se debe de  tener un conocimiento sobre los índices fundamentales (precipitación, temperatura, evaporación, velocidad y dirección de los vientos).</a:t>
            </a:r>
          </a:p>
          <a:p>
            <a:pPr algn="just" eaLnBrk="1" hangingPunct="1"/>
            <a:endParaRPr lang="es-ES" sz="2000" dirty="0"/>
          </a:p>
          <a:p>
            <a:pPr algn="just" eaLnBrk="1" hangingPunct="1"/>
            <a:endParaRPr lang="es-ES" sz="2000" dirty="0"/>
          </a:p>
        </p:txBody>
      </p:sp>
      <p:sp>
        <p:nvSpPr>
          <p:cNvPr id="25604" name="Text Box 359"/>
          <p:cNvSpPr txBox="1">
            <a:spLocks noChangeArrowheads="1"/>
          </p:cNvSpPr>
          <p:nvPr/>
        </p:nvSpPr>
        <p:spPr bwMode="auto">
          <a:xfrm>
            <a:off x="1116013" y="3824288"/>
            <a:ext cx="287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2000"/>
              <a:t>*Köppen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848028" y="692696"/>
            <a:ext cx="55322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 smtClean="0">
                <a:ln/>
                <a:solidFill>
                  <a:srgbClr val="FFC000"/>
                </a:solidFill>
              </a:rPr>
              <a:t>Clima</a:t>
            </a:r>
            <a:endParaRPr lang="es-ES" sz="54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246" name="Group 78"/>
          <p:cNvGraphicFramePr>
            <a:graphicFrameLocks noGrp="1"/>
          </p:cNvGraphicFramePr>
          <p:nvPr>
            <p:ph/>
          </p:nvPr>
        </p:nvGraphicFramePr>
        <p:xfrm>
          <a:off x="900113" y="430213"/>
          <a:ext cx="7416800" cy="4813299"/>
        </p:xfrm>
        <a:graphic>
          <a:graphicData uri="http://schemas.openxmlformats.org/drawingml/2006/table">
            <a:tbl>
              <a:tblPr/>
              <a:tblGrid>
                <a:gridCol w="1655762"/>
                <a:gridCol w="936625"/>
                <a:gridCol w="1223963"/>
                <a:gridCol w="1152525"/>
                <a:gridCol w="1008062"/>
                <a:gridCol w="1439863"/>
              </a:tblGrid>
              <a:tr h="36991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Tipo de clima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Código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Pp (mm)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Temp (ºC)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Veg.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Loc.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</a:tr>
              <a:tr h="57915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Tropical lluvioso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 selva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Af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&gt; 2500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20 – 29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Selva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Amazonas,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Bolívar 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</a:tr>
              <a:tr h="57915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Tropical lluvioso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 bosque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Am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&lt; 2500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20 – 29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Bosque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Norte de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Bolívar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</a:tr>
              <a:tr h="82301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Tropical lluvioso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 sabana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Aw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800–2800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20 – 29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Sabana,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arbustal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Barinas,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Anzoátegui,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Apure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</a:tr>
              <a:tr h="82301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Semiárido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BSi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&lt; 800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20 – 29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Xerófita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Falcón,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Lara,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N. Esparta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</a:tr>
              <a:tr h="82301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 montaña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tropical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Cfi, Cwi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600-&gt;3000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 – 20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Variada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Mérida,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Táchira y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Trujillo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</a:tr>
              <a:tr h="43817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 páramo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ETi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&lt; 800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 – 10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Herbazal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 ==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</a:tr>
              <a:tr h="3778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 nieve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EB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&lt; 500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&lt; 0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Sin veg.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Mérida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66"/>
                    </a:solidFill>
                  </a:tcPr>
                </a:tc>
              </a:tr>
            </a:tbl>
          </a:graphicData>
        </a:graphic>
      </p:graphicFrame>
      <p:sp>
        <p:nvSpPr>
          <p:cNvPr id="26691" name="Text Box 70"/>
          <p:cNvSpPr txBox="1">
            <a:spLocks noChangeArrowheads="1"/>
          </p:cNvSpPr>
          <p:nvPr/>
        </p:nvSpPr>
        <p:spPr bwMode="auto">
          <a:xfrm>
            <a:off x="755650" y="5229225"/>
            <a:ext cx="7920038" cy="147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sz="1400"/>
              <a:t>Af, Am: &gt;agua; alt de mins, mov. de sedimentos, vegetación exhuberante, protección de suelos.</a:t>
            </a:r>
          </a:p>
          <a:p>
            <a:pPr algn="just" eaLnBrk="1" hangingPunct="1"/>
            <a:r>
              <a:rPr lang="es-ES" sz="1400"/>
              <a:t>Aw: estación seca marcada, sup. desprotegida de vegetación temporal, &gt;arrastre de sedimentos.</a:t>
            </a:r>
          </a:p>
          <a:p>
            <a:pPr algn="just" eaLnBrk="1" hangingPunct="1"/>
            <a:r>
              <a:rPr lang="es-ES" sz="1400"/>
              <a:t>Bsi: vegetación escasa, susceptible a erosión en lluvias torrenciales.</a:t>
            </a:r>
          </a:p>
          <a:p>
            <a:pPr algn="just" eaLnBrk="1" hangingPunct="1"/>
            <a:r>
              <a:rPr lang="es-ES" sz="1400"/>
              <a:t>EB: clima frío de alta montaña; el congelamiento ocasiona un tipo de meteorización física   (gelifracción)</a:t>
            </a:r>
          </a:p>
          <a:p>
            <a:pPr algn="just" eaLnBrk="1" hangingPunct="1">
              <a:spcBef>
                <a:spcPct val="50000"/>
              </a:spcBef>
            </a:pPr>
            <a:endParaRPr lang="es-ES" sz="14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7" t="8748" r="46973" b="62756"/>
          <a:stretch>
            <a:fillRect/>
          </a:stretch>
        </p:blipFill>
        <p:spPr bwMode="auto">
          <a:xfrm>
            <a:off x="4979988" y="3282950"/>
            <a:ext cx="3192462" cy="324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651" name="Group 85"/>
          <p:cNvGrpSpPr>
            <a:grpSpLocks/>
          </p:cNvGrpSpPr>
          <p:nvPr/>
        </p:nvGrpSpPr>
        <p:grpSpPr bwMode="auto">
          <a:xfrm>
            <a:off x="455613" y="692150"/>
            <a:ext cx="4413250" cy="4897438"/>
            <a:chOff x="287" y="436"/>
            <a:chExt cx="2780" cy="3085"/>
          </a:xfrm>
        </p:grpSpPr>
        <p:pic>
          <p:nvPicPr>
            <p:cNvPr id="27655" name="Picture 7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76" t="40567" r="44757" b="17548"/>
            <a:stretch>
              <a:fillRect/>
            </a:stretch>
          </p:blipFill>
          <p:spPr bwMode="auto">
            <a:xfrm>
              <a:off x="359" y="436"/>
              <a:ext cx="2657" cy="2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656" name="Freeform 80"/>
            <p:cNvSpPr>
              <a:spLocks/>
            </p:cNvSpPr>
            <p:nvPr/>
          </p:nvSpPr>
          <p:spPr bwMode="auto">
            <a:xfrm>
              <a:off x="287" y="1280"/>
              <a:ext cx="1278" cy="2241"/>
            </a:xfrm>
            <a:custGeom>
              <a:avLst/>
              <a:gdLst>
                <a:gd name="T0" fmla="*/ 74 w 1278"/>
                <a:gd name="T1" fmla="*/ 0 h 2241"/>
                <a:gd name="T2" fmla="*/ 95 w 1278"/>
                <a:gd name="T3" fmla="*/ 35 h 2241"/>
                <a:gd name="T4" fmla="*/ 325 w 1278"/>
                <a:gd name="T5" fmla="*/ 367 h 2241"/>
                <a:gd name="T6" fmla="*/ 506 w 1278"/>
                <a:gd name="T7" fmla="*/ 684 h 2241"/>
                <a:gd name="T8" fmla="*/ 733 w 1278"/>
                <a:gd name="T9" fmla="*/ 866 h 2241"/>
                <a:gd name="T10" fmla="*/ 915 w 1278"/>
                <a:gd name="T11" fmla="*/ 1002 h 2241"/>
                <a:gd name="T12" fmla="*/ 1051 w 1278"/>
                <a:gd name="T13" fmla="*/ 1183 h 2241"/>
                <a:gd name="T14" fmla="*/ 1187 w 1278"/>
                <a:gd name="T15" fmla="*/ 1319 h 2241"/>
                <a:gd name="T16" fmla="*/ 1278 w 1278"/>
                <a:gd name="T17" fmla="*/ 1410 h 2241"/>
                <a:gd name="T18" fmla="*/ 1232 w 1278"/>
                <a:gd name="T19" fmla="*/ 1682 h 2241"/>
                <a:gd name="T20" fmla="*/ 1096 w 1278"/>
                <a:gd name="T21" fmla="*/ 1954 h 2241"/>
                <a:gd name="T22" fmla="*/ 60 w 1278"/>
                <a:gd name="T23" fmla="*/ 1714 h 2241"/>
                <a:gd name="T24" fmla="*/ 74 w 1278"/>
                <a:gd name="T25" fmla="*/ 0 h 22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78" h="2241">
                  <a:moveTo>
                    <a:pt x="74" y="0"/>
                  </a:moveTo>
                  <a:cubicBezTo>
                    <a:pt x="81" y="12"/>
                    <a:pt x="95" y="35"/>
                    <a:pt x="95" y="35"/>
                  </a:cubicBezTo>
                  <a:lnTo>
                    <a:pt x="325" y="367"/>
                  </a:lnTo>
                  <a:lnTo>
                    <a:pt x="506" y="684"/>
                  </a:lnTo>
                  <a:lnTo>
                    <a:pt x="733" y="866"/>
                  </a:lnTo>
                  <a:lnTo>
                    <a:pt x="915" y="1002"/>
                  </a:lnTo>
                  <a:lnTo>
                    <a:pt x="1051" y="1183"/>
                  </a:lnTo>
                  <a:lnTo>
                    <a:pt x="1187" y="1319"/>
                  </a:lnTo>
                  <a:lnTo>
                    <a:pt x="1278" y="1410"/>
                  </a:lnTo>
                  <a:lnTo>
                    <a:pt x="1232" y="1682"/>
                  </a:lnTo>
                  <a:lnTo>
                    <a:pt x="1096" y="1954"/>
                  </a:lnTo>
                  <a:cubicBezTo>
                    <a:pt x="0" y="1892"/>
                    <a:pt x="60" y="2241"/>
                    <a:pt x="60" y="1714"/>
                  </a:cubicBezTo>
                  <a:lnTo>
                    <a:pt x="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7657" name="Freeform 84"/>
            <p:cNvSpPr>
              <a:spLocks/>
            </p:cNvSpPr>
            <p:nvPr/>
          </p:nvSpPr>
          <p:spPr bwMode="auto">
            <a:xfrm>
              <a:off x="2426" y="436"/>
              <a:ext cx="641" cy="2021"/>
            </a:xfrm>
            <a:custGeom>
              <a:avLst/>
              <a:gdLst>
                <a:gd name="T0" fmla="*/ 641 w 641"/>
                <a:gd name="T1" fmla="*/ 2021 h 2021"/>
                <a:gd name="T2" fmla="*/ 607 w 641"/>
                <a:gd name="T3" fmla="*/ 1993 h 2021"/>
                <a:gd name="T4" fmla="*/ 454 w 641"/>
                <a:gd name="T5" fmla="*/ 1815 h 2021"/>
                <a:gd name="T6" fmla="*/ 363 w 641"/>
                <a:gd name="T7" fmla="*/ 1543 h 2021"/>
                <a:gd name="T8" fmla="*/ 454 w 641"/>
                <a:gd name="T9" fmla="*/ 1316 h 2021"/>
                <a:gd name="T10" fmla="*/ 499 w 641"/>
                <a:gd name="T11" fmla="*/ 1134 h 2021"/>
                <a:gd name="T12" fmla="*/ 454 w 641"/>
                <a:gd name="T13" fmla="*/ 862 h 2021"/>
                <a:gd name="T14" fmla="*/ 363 w 641"/>
                <a:gd name="T15" fmla="*/ 635 h 2021"/>
                <a:gd name="T16" fmla="*/ 227 w 641"/>
                <a:gd name="T17" fmla="*/ 545 h 2021"/>
                <a:gd name="T18" fmla="*/ 136 w 641"/>
                <a:gd name="T19" fmla="*/ 454 h 2021"/>
                <a:gd name="T20" fmla="*/ 46 w 641"/>
                <a:gd name="T21" fmla="*/ 318 h 2021"/>
                <a:gd name="T22" fmla="*/ 46 w 641"/>
                <a:gd name="T23" fmla="*/ 182 h 2021"/>
                <a:gd name="T24" fmla="*/ 0 w 641"/>
                <a:gd name="T25" fmla="*/ 46 h 2021"/>
                <a:gd name="T26" fmla="*/ 46 w 641"/>
                <a:gd name="T27" fmla="*/ 0 h 2021"/>
                <a:gd name="T28" fmla="*/ 590 w 641"/>
                <a:gd name="T29" fmla="*/ 0 h 2021"/>
                <a:gd name="T30" fmla="*/ 641 w 641"/>
                <a:gd name="T31" fmla="*/ 2021 h 20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41" h="2021">
                  <a:moveTo>
                    <a:pt x="641" y="2021"/>
                  </a:moveTo>
                  <a:cubicBezTo>
                    <a:pt x="611" y="1998"/>
                    <a:pt x="622" y="2008"/>
                    <a:pt x="607" y="1993"/>
                  </a:cubicBezTo>
                  <a:lnTo>
                    <a:pt x="454" y="1815"/>
                  </a:lnTo>
                  <a:lnTo>
                    <a:pt x="363" y="1543"/>
                  </a:lnTo>
                  <a:lnTo>
                    <a:pt x="454" y="1316"/>
                  </a:lnTo>
                  <a:lnTo>
                    <a:pt x="499" y="1134"/>
                  </a:lnTo>
                  <a:lnTo>
                    <a:pt x="454" y="862"/>
                  </a:lnTo>
                  <a:lnTo>
                    <a:pt x="363" y="635"/>
                  </a:lnTo>
                  <a:lnTo>
                    <a:pt x="227" y="545"/>
                  </a:lnTo>
                  <a:lnTo>
                    <a:pt x="136" y="454"/>
                  </a:lnTo>
                  <a:lnTo>
                    <a:pt x="46" y="318"/>
                  </a:lnTo>
                  <a:lnTo>
                    <a:pt x="46" y="182"/>
                  </a:lnTo>
                  <a:lnTo>
                    <a:pt x="0" y="46"/>
                  </a:lnTo>
                  <a:lnTo>
                    <a:pt x="46" y="0"/>
                  </a:lnTo>
                  <a:lnTo>
                    <a:pt x="590" y="0"/>
                  </a:lnTo>
                  <a:lnTo>
                    <a:pt x="641" y="20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7652" name="Group 76"/>
          <p:cNvGrpSpPr>
            <a:grpSpLocks/>
          </p:cNvGrpSpPr>
          <p:nvPr/>
        </p:nvGrpSpPr>
        <p:grpSpPr bwMode="auto">
          <a:xfrm>
            <a:off x="5795963" y="763588"/>
            <a:ext cx="2879725" cy="1009650"/>
            <a:chOff x="3651" y="481"/>
            <a:chExt cx="1814" cy="636"/>
          </a:xfrm>
        </p:grpSpPr>
        <p:sp>
          <p:nvSpPr>
            <p:cNvPr id="27653" name="AutoShape 73"/>
            <p:cNvSpPr>
              <a:spLocks noChangeArrowheads="1"/>
            </p:cNvSpPr>
            <p:nvPr/>
          </p:nvSpPr>
          <p:spPr bwMode="auto">
            <a:xfrm>
              <a:off x="3651" y="482"/>
              <a:ext cx="1814" cy="635"/>
            </a:xfrm>
            <a:prstGeom prst="cloudCallout">
              <a:avLst>
                <a:gd name="adj1" fmla="val -100222"/>
                <a:gd name="adj2" fmla="val 160236"/>
              </a:avLst>
            </a:prstGeom>
            <a:noFill/>
            <a:ln w="254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s-MX" sz="2000"/>
                <a:t>¿Qué observas?</a:t>
              </a:r>
              <a:endParaRPr lang="es-ES" sz="2000"/>
            </a:p>
          </p:txBody>
        </p:sp>
        <p:sp>
          <p:nvSpPr>
            <p:cNvPr id="27654" name="AutoShape 75"/>
            <p:cNvSpPr>
              <a:spLocks noChangeArrowheads="1"/>
            </p:cNvSpPr>
            <p:nvPr/>
          </p:nvSpPr>
          <p:spPr bwMode="auto">
            <a:xfrm>
              <a:off x="3651" y="481"/>
              <a:ext cx="1814" cy="636"/>
            </a:xfrm>
            <a:prstGeom prst="cloudCallout">
              <a:avLst>
                <a:gd name="adj1" fmla="val -13120"/>
                <a:gd name="adj2" fmla="val 242926"/>
              </a:avLst>
            </a:prstGeom>
            <a:noFill/>
            <a:ln w="254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s-MX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4"/>
          <p:cNvSpPr>
            <a:spLocks noChangeArrowheads="1"/>
          </p:cNvSpPr>
          <p:nvPr/>
        </p:nvSpPr>
        <p:spPr bwMode="auto">
          <a:xfrm>
            <a:off x="5940425" y="476250"/>
            <a:ext cx="2376488" cy="1152525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pic>
        <p:nvPicPr>
          <p:cNvPr id="28675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6" t="8748" r="20256" b="14758"/>
          <a:stretch>
            <a:fillRect/>
          </a:stretch>
        </p:blipFill>
        <p:spPr bwMode="auto">
          <a:xfrm>
            <a:off x="250825" y="447675"/>
            <a:ext cx="5113338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6" name="Text Box 8"/>
          <p:cNvSpPr txBox="1">
            <a:spLocks noChangeArrowheads="1"/>
          </p:cNvSpPr>
          <p:nvPr/>
        </p:nvSpPr>
        <p:spPr bwMode="auto">
          <a:xfrm>
            <a:off x="5651500" y="692150"/>
            <a:ext cx="2881313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800" b="1"/>
              <a:t>Tipos de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" sz="1800" b="1"/>
              <a:t>Geomorfología</a:t>
            </a:r>
          </a:p>
        </p:txBody>
      </p:sp>
      <p:sp>
        <p:nvSpPr>
          <p:cNvPr id="28677" name="Text Box 9"/>
          <p:cNvSpPr txBox="1">
            <a:spLocks noChangeArrowheads="1"/>
          </p:cNvSpPr>
          <p:nvPr/>
        </p:nvSpPr>
        <p:spPr bwMode="auto">
          <a:xfrm>
            <a:off x="577850" y="4724400"/>
            <a:ext cx="802640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sz="1800" b="1" dirty="0"/>
              <a:t>G. Estructural:</a:t>
            </a:r>
            <a:r>
              <a:rPr lang="es-ES" sz="1800" dirty="0"/>
              <a:t> trata de los fundamentos litológicos básicos como la identificación de </a:t>
            </a:r>
            <a:r>
              <a:rPr lang="es-ES" sz="1800" dirty="0" err="1"/>
              <a:t>rxs</a:t>
            </a:r>
            <a:r>
              <a:rPr lang="es-ES" sz="1800" dirty="0"/>
              <a:t>, que nos </a:t>
            </a:r>
            <a:r>
              <a:rPr lang="es-E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permiten identificar variaciones en la modelación del relieve</a:t>
            </a:r>
            <a:r>
              <a:rPr lang="es-ES" sz="1800" dirty="0"/>
              <a:t> y se denominan, por </a:t>
            </a:r>
            <a:r>
              <a:rPr lang="es-ES" sz="1800" dirty="0" err="1"/>
              <a:t>ej</a:t>
            </a:r>
            <a:r>
              <a:rPr lang="es-ES" sz="1800" dirty="0"/>
              <a:t> </a:t>
            </a:r>
            <a:r>
              <a:rPr lang="es-E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relieve kárstico, metamórfico, volcánico y tectónicos básicos </a:t>
            </a:r>
            <a:r>
              <a:rPr lang="es-ES" sz="1800" dirty="0"/>
              <a:t>que definen el relieve en la Tierra, como la </a:t>
            </a:r>
            <a:r>
              <a:rPr lang="es-E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isostasia</a:t>
            </a:r>
            <a:r>
              <a:rPr lang="es-ES" sz="1800" dirty="0"/>
              <a:t> en movimientos verticales y </a:t>
            </a:r>
            <a:r>
              <a:rPr lang="es-E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orogénicos</a:t>
            </a:r>
            <a:r>
              <a:rPr lang="es-ES" sz="1800" dirty="0"/>
              <a:t> en movimientos horizontales, que son los responsables de los relieves plegados y fracturados (Tectónica de Placas).</a:t>
            </a:r>
          </a:p>
          <a:p>
            <a:pPr algn="just" eaLnBrk="1" hangingPunct="1"/>
            <a:endParaRPr lang="es-ES" sz="1800" dirty="0"/>
          </a:p>
        </p:txBody>
      </p:sp>
      <p:sp>
        <p:nvSpPr>
          <p:cNvPr id="28678" name="Text Box 11"/>
          <p:cNvSpPr txBox="1">
            <a:spLocks noChangeArrowheads="1"/>
          </p:cNvSpPr>
          <p:nvPr/>
        </p:nvSpPr>
        <p:spPr bwMode="auto">
          <a:xfrm>
            <a:off x="5364163" y="1989138"/>
            <a:ext cx="3384550" cy="270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sz="1800" dirty="0"/>
              <a:t>También trata de las formas estructurales elementales como el </a:t>
            </a:r>
            <a:r>
              <a:rPr lang="es-ES" sz="1800" dirty="0" err="1"/>
              <a:t>aclinal</a:t>
            </a:r>
            <a:r>
              <a:rPr lang="es-ES" sz="1800" dirty="0"/>
              <a:t> (llano), relieve plegado, fallado, metamórfico y volcánico, de las grandes unidades </a:t>
            </a:r>
            <a:r>
              <a:rPr lang="es-ES" sz="1800" dirty="0" err="1"/>
              <a:t>morfoestructurales</a:t>
            </a:r>
            <a:r>
              <a:rPr lang="es-ES" sz="1800" dirty="0"/>
              <a:t> y sus contactos, incluyendo el tipo de drenaje. </a:t>
            </a:r>
          </a:p>
          <a:p>
            <a:pPr eaLnBrk="1" hangingPunct="1">
              <a:spcBef>
                <a:spcPct val="50000"/>
              </a:spcBef>
            </a:pPr>
            <a:endParaRPr lang="es-ES" sz="1800" dirty="0"/>
          </a:p>
        </p:txBody>
      </p:sp>
      <p:sp>
        <p:nvSpPr>
          <p:cNvPr id="249871" name="AutoShape 15"/>
          <p:cNvSpPr>
            <a:spLocks noChangeArrowheads="1"/>
          </p:cNvSpPr>
          <p:nvPr/>
        </p:nvSpPr>
        <p:spPr bwMode="auto">
          <a:xfrm>
            <a:off x="323850" y="4652963"/>
            <a:ext cx="288925" cy="358775"/>
          </a:xfrm>
          <a:prstGeom prst="star5">
            <a:avLst/>
          </a:prstGeom>
          <a:solidFill>
            <a:srgbClr val="800080"/>
          </a:solidFill>
          <a:ln>
            <a:noFill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800080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s-MX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2290" t="8657" r="17901" b="3735"/>
          <a:stretch/>
        </p:blipFill>
        <p:spPr>
          <a:xfrm>
            <a:off x="1259632" y="78441"/>
            <a:ext cx="6840761" cy="67647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8416" t="7673" r="9046" b="11610"/>
          <a:stretch/>
        </p:blipFill>
        <p:spPr>
          <a:xfrm>
            <a:off x="976737" y="938537"/>
            <a:ext cx="8136905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5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56" y="1040296"/>
            <a:ext cx="9144000" cy="5143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" t="20600" r="14175" b="-20600"/>
          <a:stretch/>
        </p:blipFill>
        <p:spPr>
          <a:xfrm>
            <a:off x="652464" y="1556792"/>
            <a:ext cx="7812360" cy="5143500"/>
          </a:xfrm>
          <a:prstGeom prst="rect">
            <a:avLst/>
          </a:prstGeom>
        </p:spPr>
      </p:pic>
      <p:sp>
        <p:nvSpPr>
          <p:cNvPr id="4" name="Nube 3"/>
          <p:cNvSpPr/>
          <p:nvPr/>
        </p:nvSpPr>
        <p:spPr>
          <a:xfrm>
            <a:off x="3635896" y="248208"/>
            <a:ext cx="5256584" cy="1584176"/>
          </a:xfrm>
          <a:prstGeom prst="cloud">
            <a:avLst/>
          </a:prstGeom>
          <a:solidFill>
            <a:srgbClr val="FFC000"/>
          </a:solidFill>
          <a:ln>
            <a:solidFill>
              <a:srgbClr val="6C006C"/>
            </a:solidFill>
          </a:ln>
          <a:scene3d>
            <a:camera prst="orthographicFront"/>
            <a:lightRig rig="threePt" dir="t"/>
          </a:scene3d>
          <a:sp3d>
            <a:bevelT w="381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00" dirty="0">
                <a:solidFill>
                  <a:srgbClr val="FF0000"/>
                </a:solidFill>
              </a:rPr>
              <a:t>¿</a:t>
            </a:r>
            <a:r>
              <a:rPr lang="es-MX" sz="2200" dirty="0" smtClean="0">
                <a:solidFill>
                  <a:srgbClr val="FF0000"/>
                </a:solidFill>
              </a:rPr>
              <a:t>Despertó tu curiosidad?</a:t>
            </a:r>
          </a:p>
          <a:p>
            <a:pPr algn="ctr"/>
            <a:r>
              <a:rPr lang="es-MX" sz="2200" dirty="0" smtClean="0">
                <a:solidFill>
                  <a:srgbClr val="FF0000"/>
                </a:solidFill>
              </a:rPr>
              <a:t>¿Qué es y dónde estás?</a:t>
            </a:r>
            <a:endParaRPr lang="es-MX" sz="2200" dirty="0">
              <a:solidFill>
                <a:srgbClr val="FF0000"/>
              </a:solidFill>
            </a:endParaRPr>
          </a:p>
        </p:txBody>
      </p:sp>
      <p:sp>
        <p:nvSpPr>
          <p:cNvPr id="5" name="Nube 4"/>
          <p:cNvSpPr/>
          <p:nvPr/>
        </p:nvSpPr>
        <p:spPr>
          <a:xfrm>
            <a:off x="-29923" y="5116116"/>
            <a:ext cx="3600400" cy="1584176"/>
          </a:xfrm>
          <a:prstGeom prst="cloud">
            <a:avLst/>
          </a:prstGeom>
          <a:solidFill>
            <a:srgbClr val="FFC000"/>
          </a:solidFill>
          <a:ln>
            <a:solidFill>
              <a:srgbClr val="6C006C"/>
            </a:solidFill>
          </a:ln>
          <a:scene3d>
            <a:camera prst="orthographicFront"/>
            <a:lightRig rig="threePt" dir="t"/>
          </a:scene3d>
          <a:sp3d>
            <a:bevelT w="381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>
                <a:solidFill>
                  <a:srgbClr val="FF0000"/>
                </a:solidFill>
              </a:rPr>
              <a:t>S-SW de </a:t>
            </a:r>
            <a:r>
              <a:rPr lang="es-MX" sz="2000" dirty="0" err="1" smtClean="0">
                <a:solidFill>
                  <a:srgbClr val="FF0000"/>
                </a:solidFill>
              </a:rPr>
              <a:t>Mty</a:t>
            </a:r>
            <a:endParaRPr lang="es-MX" sz="2000" dirty="0" smtClean="0">
              <a:solidFill>
                <a:srgbClr val="FF0000"/>
              </a:solidFill>
            </a:endParaRPr>
          </a:p>
          <a:p>
            <a:pPr algn="ctr"/>
            <a:r>
              <a:rPr lang="es-MX" sz="2000" dirty="0" smtClean="0">
                <a:solidFill>
                  <a:srgbClr val="FF0000"/>
                </a:solidFill>
              </a:rPr>
              <a:t>Ambos lados del camino rumbo a Real de Catorce</a:t>
            </a:r>
            <a:endParaRPr lang="es-MX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34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5143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1435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143500"/>
          </a:xfrm>
          <a:prstGeom prst="rect">
            <a:avLst/>
          </a:prstGeom>
        </p:spPr>
      </p:pic>
      <p:sp>
        <p:nvSpPr>
          <p:cNvPr id="5" name="Nube 4"/>
          <p:cNvSpPr/>
          <p:nvPr/>
        </p:nvSpPr>
        <p:spPr>
          <a:xfrm>
            <a:off x="5543600" y="321974"/>
            <a:ext cx="3600400" cy="1584176"/>
          </a:xfrm>
          <a:prstGeom prst="cloud">
            <a:avLst/>
          </a:prstGeom>
          <a:solidFill>
            <a:srgbClr val="FFC000"/>
          </a:solidFill>
          <a:ln>
            <a:solidFill>
              <a:srgbClr val="6C006C"/>
            </a:solidFill>
          </a:ln>
          <a:scene3d>
            <a:camera prst="orthographicFront"/>
            <a:lightRig rig="threePt" dir="t"/>
          </a:scene3d>
          <a:sp3d>
            <a:bevelT w="381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>
                <a:solidFill>
                  <a:srgbClr val="FF0000"/>
                </a:solidFill>
              </a:rPr>
              <a:t>¿Qué te parece?</a:t>
            </a:r>
          </a:p>
          <a:p>
            <a:pPr algn="ctr"/>
            <a:r>
              <a:rPr lang="es-MX" sz="2000" dirty="0" smtClean="0">
                <a:solidFill>
                  <a:srgbClr val="FF0000"/>
                </a:solidFill>
              </a:rPr>
              <a:t>Descríbelo</a:t>
            </a:r>
            <a:endParaRPr lang="es-MX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34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9144000" cy="51435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" y="168819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5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0077" t="6689" r="9046" b="18500"/>
          <a:stretch/>
        </p:blipFill>
        <p:spPr>
          <a:xfrm>
            <a:off x="1" y="29276"/>
            <a:ext cx="7308304" cy="50493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9046" t="25391" r="9046" b="11610"/>
          <a:stretch/>
        </p:blipFill>
        <p:spPr>
          <a:xfrm>
            <a:off x="3315" y="1916832"/>
            <a:ext cx="9144000" cy="3954162"/>
          </a:xfrm>
          <a:prstGeom prst="rect">
            <a:avLst/>
          </a:prstGeom>
        </p:spPr>
      </p:pic>
      <p:sp>
        <p:nvSpPr>
          <p:cNvPr id="5" name="Nube 4"/>
          <p:cNvSpPr/>
          <p:nvPr/>
        </p:nvSpPr>
        <p:spPr>
          <a:xfrm>
            <a:off x="5543600" y="321974"/>
            <a:ext cx="3600400" cy="1584176"/>
          </a:xfrm>
          <a:prstGeom prst="cloud">
            <a:avLst/>
          </a:prstGeom>
          <a:solidFill>
            <a:srgbClr val="FFC000"/>
          </a:solidFill>
          <a:ln>
            <a:solidFill>
              <a:srgbClr val="6C006C"/>
            </a:solidFill>
          </a:ln>
          <a:scene3d>
            <a:camera prst="orthographicFront"/>
            <a:lightRig rig="threePt" dir="t"/>
          </a:scene3d>
          <a:sp3d>
            <a:bevelT w="381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>
                <a:solidFill>
                  <a:srgbClr val="FF0000"/>
                </a:solidFill>
              </a:rPr>
              <a:t>¿Qué es?</a:t>
            </a:r>
          </a:p>
          <a:p>
            <a:pPr algn="ctr"/>
            <a:r>
              <a:rPr lang="es-MX" sz="2000" dirty="0" smtClean="0">
                <a:solidFill>
                  <a:srgbClr val="FF0000"/>
                </a:solidFill>
              </a:rPr>
              <a:t>¿Puedes apreciarlo desde lejos?</a:t>
            </a:r>
            <a:endParaRPr lang="es-MX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17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27088" y="908050"/>
            <a:ext cx="8002587" cy="5473700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 kern="0" dirty="0" smtClean="0">
                <a:solidFill>
                  <a:sysClr val="windowText" lastClr="000000"/>
                </a:solidFill>
                <a:effectLst/>
              </a:rPr>
              <a:t>ZÓCALOS</a:t>
            </a:r>
          </a:p>
          <a:p>
            <a:pPr defTabSz="449263">
              <a:spcBef>
                <a:spcPts val="600"/>
              </a:spcBef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 kern="0" dirty="0" smtClean="0">
              <a:solidFill>
                <a:sysClr val="windowText" lastClr="000000"/>
              </a:solidFill>
              <a:effectLst/>
            </a:endParaRP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 kern="0" dirty="0" smtClean="0">
                <a:solidFill>
                  <a:sysClr val="windowText" lastClr="000000"/>
                </a:solidFill>
                <a:effectLst/>
              </a:rPr>
              <a:t>MACIZOS ANTIGUOS</a:t>
            </a:r>
          </a:p>
          <a:p>
            <a:pPr defTabSz="449263">
              <a:spcBef>
                <a:spcPts val="600"/>
              </a:spcBef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 kern="0" dirty="0" smtClean="0">
              <a:solidFill>
                <a:sysClr val="windowText" lastClr="000000"/>
              </a:solidFill>
              <a:effectLst/>
            </a:endParaRP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 kern="0" dirty="0" smtClean="0">
                <a:solidFill>
                  <a:sysClr val="windowText" lastClr="000000"/>
                </a:solidFill>
                <a:effectLst/>
              </a:rPr>
              <a:t>CORDILLERAS DE PLEGAMIENTO</a:t>
            </a:r>
          </a:p>
          <a:p>
            <a:pPr lvl="1" defTabSz="449263">
              <a:spcBef>
                <a:spcPts val="500"/>
              </a:spcBef>
              <a:buFont typeface="Wingdings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1800" b="1" kern="0" dirty="0" smtClean="0">
                <a:solidFill>
                  <a:sysClr val="windowText" lastClr="000000"/>
                </a:solidFill>
                <a:effectLst/>
              </a:rPr>
              <a:t>CORDILLERAS INTERMEDIAS</a:t>
            </a:r>
          </a:p>
          <a:p>
            <a:pPr lvl="1" defTabSz="449263">
              <a:spcBef>
                <a:spcPts val="500"/>
              </a:spcBef>
              <a:buFont typeface="Wingdings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1800" b="1" kern="0" dirty="0" smtClean="0">
                <a:solidFill>
                  <a:sysClr val="windowText" lastClr="000000"/>
                </a:solidFill>
                <a:effectLst/>
              </a:rPr>
              <a:t>CORDILLERAS ALPINAS</a:t>
            </a:r>
          </a:p>
          <a:p>
            <a:pPr lvl="1" defTabSz="449263">
              <a:spcBef>
                <a:spcPts val="500"/>
              </a:spcBef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1800" b="1" kern="0" dirty="0" smtClean="0">
              <a:solidFill>
                <a:sysClr val="windowText" lastClr="000000"/>
              </a:solidFill>
              <a:effectLst/>
            </a:endParaRP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 kern="0" dirty="0" smtClean="0">
                <a:solidFill>
                  <a:sysClr val="windowText" lastClr="000000"/>
                </a:solidFill>
                <a:effectLst/>
              </a:rPr>
              <a:t>CUENCAS SEDIMENTARIAS O DEPRESIONES</a:t>
            </a:r>
          </a:p>
          <a:p>
            <a:pPr lvl="1" defTabSz="449263">
              <a:spcBef>
                <a:spcPts val="500"/>
              </a:spcBef>
              <a:buFont typeface="Wingdings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1800" b="1" kern="0" dirty="0" smtClean="0">
                <a:solidFill>
                  <a:sysClr val="windowText" lastClr="000000"/>
                </a:solidFill>
                <a:effectLst/>
              </a:rPr>
              <a:t>CUENCAS FORMADAS POR EL HUNDIMIENTO DE UN BLOQUE EN EL ZÓCALO</a:t>
            </a:r>
          </a:p>
          <a:p>
            <a:pPr lvl="1" defTabSz="449263">
              <a:spcBef>
                <a:spcPts val="500"/>
              </a:spcBef>
              <a:buFont typeface="Wingdings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1800" b="1" kern="0" dirty="0" smtClean="0">
                <a:solidFill>
                  <a:sysClr val="windowText" lastClr="000000"/>
                </a:solidFill>
                <a:effectLst/>
              </a:rPr>
              <a:t>DEPRESIONES PREALPINAS</a:t>
            </a:r>
            <a:endParaRPr lang="en-GB" altLang="es-MX" sz="1800" b="1" kern="0" dirty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51520" y="232448"/>
            <a:ext cx="87703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Grandes unidades </a:t>
            </a:r>
            <a:r>
              <a:rPr lang="es-ES" sz="36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morfoestructurales</a:t>
            </a:r>
            <a:endParaRPr lang="es-ES" sz="3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17560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08" y="76771"/>
            <a:ext cx="8898488" cy="666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8456" y="4763"/>
            <a:ext cx="8834470" cy="584775"/>
          </a:xfrm>
          <a:prstGeom prst="rect">
            <a:avLst/>
          </a:prstGeom>
          <a:solidFill>
            <a:schemeClr val="tx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/>
                <a:solidFill>
                  <a:sysClr val="windowText" lastClr="000000"/>
                </a:solidFill>
                <a:effectLst/>
              </a:rPr>
              <a:t>Unidades </a:t>
            </a:r>
            <a:r>
              <a:rPr lang="es-ES" sz="3200" b="1" cap="none" spc="0" dirty="0" err="1" smtClean="0">
                <a:ln/>
                <a:solidFill>
                  <a:sysClr val="windowText" lastClr="000000"/>
                </a:solidFill>
                <a:effectLst/>
              </a:rPr>
              <a:t>morfoestructurales</a:t>
            </a:r>
            <a:r>
              <a:rPr lang="es-ES" sz="3200" b="1" cap="none" spc="0" dirty="0" smtClean="0">
                <a:ln/>
                <a:solidFill>
                  <a:sysClr val="windowText" lastClr="000000"/>
                </a:solidFill>
                <a:effectLst/>
              </a:rPr>
              <a:t> y su evolución</a:t>
            </a:r>
            <a:endParaRPr lang="es-ES" sz="3200" b="1" cap="none" spc="0" dirty="0">
              <a:ln/>
              <a:solidFill>
                <a:sysClr val="windowText" lastClr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4805749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809875" y="3059113"/>
            <a:ext cx="39941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MX" sz="2800" b="1">
                <a:solidFill>
                  <a:sysClr val="windowText" lastClr="000000"/>
                </a:solidFill>
              </a:rPr>
              <a:t>1.</a:t>
            </a:r>
            <a:r>
              <a:rPr lang="es-ES" altLang="es-MX" sz="2800" b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Unidades morfoestructurales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849938" y="606425"/>
            <a:ext cx="1908175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6838" indent="-96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Era primaria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Rocas silíceas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Rocas muy rígidas (se rompen)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486650" y="606425"/>
            <a:ext cx="1657350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6838" indent="-96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Relieve horizontal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Mitad occ. de la Península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804025" y="2151063"/>
            <a:ext cx="2339975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Era terciaria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Rocas silíceas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Rocas muy rígidas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Relieve redondeado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Sistema Central, Montes de Toledo, Macizo Galaico, oeste del Sistema Cantábrico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843213" y="5151438"/>
            <a:ext cx="3060700" cy="82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6838" indent="-96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Era terciaria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Rocas sedimentarias</a:t>
            </a:r>
          </a:p>
          <a:p>
            <a:pPr>
              <a:spcBef>
                <a:spcPct val="20000"/>
              </a:spcBef>
            </a:pPr>
            <a:r>
              <a:rPr lang="es-ES" altLang="es-MX" sz="1400">
                <a:solidFill>
                  <a:sysClr val="windowText" lastClr="000000"/>
                </a:solidFill>
              </a:rPr>
              <a:t>	(calizas)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19075" y="6081713"/>
            <a:ext cx="2482850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s-ES" altLang="es-MX" sz="1400">
                <a:solidFill>
                  <a:sysClr val="windowText" lastClr="000000"/>
                </a:solidFill>
              </a:rPr>
              <a:t>Sist. Ibérico</a:t>
            </a:r>
          </a:p>
          <a:p>
            <a:pPr>
              <a:spcBef>
                <a:spcPct val="20000"/>
              </a:spcBef>
            </a:pPr>
            <a:r>
              <a:rPr lang="es-ES" altLang="es-MX" sz="1400">
                <a:solidFill>
                  <a:sysClr val="windowText" lastClr="000000"/>
                </a:solidFill>
              </a:rPr>
              <a:t>Este de la cord. Cantábrica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06363" y="1749425"/>
            <a:ext cx="1728787" cy="21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Era terciaria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Rocas sedimentarias (caliza, arcillas, arenisca o margas)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Rocas blandas (fácil erosión)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Relieve horizontal</a:t>
            </a:r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140200" y="750888"/>
            <a:ext cx="1584325" cy="877887"/>
          </a:xfrm>
          <a:prstGeom prst="ellipse">
            <a:avLst/>
          </a:prstGeom>
          <a:solidFill>
            <a:srgbClr val="FF9933"/>
          </a:solidFill>
          <a:ln w="57150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s-ES" altLang="es-MX" b="1">
                <a:solidFill>
                  <a:sysClr val="windowText" lastClr="000000"/>
                </a:solidFill>
              </a:rPr>
              <a:t>Zócalos</a:t>
            </a:r>
            <a:endParaRPr lang="ca-ES" altLang="es-MX" b="1">
              <a:solidFill>
                <a:sysClr val="windowText" lastClr="000000"/>
              </a:solidFill>
            </a:endParaRP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111750" y="2151063"/>
            <a:ext cx="1584325" cy="877887"/>
          </a:xfrm>
          <a:prstGeom prst="ellipse">
            <a:avLst/>
          </a:prstGeom>
          <a:solidFill>
            <a:srgbClr val="FF9933"/>
          </a:solidFill>
          <a:ln w="57150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s-ES" altLang="es-MX" b="1">
                <a:solidFill>
                  <a:sysClr val="windowText" lastClr="000000"/>
                </a:solidFill>
              </a:rPr>
              <a:t>Macizos</a:t>
            </a:r>
          </a:p>
          <a:p>
            <a:pPr algn="ctr"/>
            <a:r>
              <a:rPr lang="es-ES" altLang="es-MX" b="1">
                <a:solidFill>
                  <a:sysClr val="windowText" lastClr="000000"/>
                </a:solidFill>
              </a:rPr>
              <a:t>antiguos</a:t>
            </a:r>
            <a:endParaRPr lang="ca-ES" altLang="es-MX" b="1">
              <a:solidFill>
                <a:sysClr val="windowText" lastClr="000000"/>
              </a:solidFill>
            </a:endParaRPr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1447800" y="1730375"/>
            <a:ext cx="2951163" cy="1166813"/>
          </a:xfrm>
          <a:prstGeom prst="ellipse">
            <a:avLst/>
          </a:prstGeom>
          <a:solidFill>
            <a:srgbClr val="FF9933"/>
          </a:solidFill>
          <a:ln w="57150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s-ES" altLang="es-MX" b="1" dirty="0">
                <a:solidFill>
                  <a:sysClr val="windowText" lastClr="000000"/>
                </a:solidFill>
              </a:rPr>
              <a:t>Cuencas sedimentarias</a:t>
            </a:r>
          </a:p>
          <a:p>
            <a:pPr algn="ctr"/>
            <a:r>
              <a:rPr lang="es-ES" altLang="es-MX" b="1" dirty="0">
                <a:solidFill>
                  <a:sysClr val="windowText" lastClr="000000"/>
                </a:solidFill>
              </a:rPr>
              <a:t>y depresiones</a:t>
            </a:r>
            <a:endParaRPr lang="ca-ES" altLang="es-MX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3276600" y="3983038"/>
            <a:ext cx="2016125" cy="1068387"/>
          </a:xfrm>
          <a:prstGeom prst="ellipse">
            <a:avLst/>
          </a:prstGeom>
          <a:solidFill>
            <a:srgbClr val="FF9933"/>
          </a:solidFill>
          <a:ln w="57150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s-ES" altLang="es-MX" b="1">
                <a:solidFill>
                  <a:sysClr val="windowText" lastClr="000000"/>
                </a:solidFill>
              </a:rPr>
              <a:t>Cordilleras de</a:t>
            </a:r>
          </a:p>
          <a:p>
            <a:pPr algn="ctr"/>
            <a:r>
              <a:rPr lang="es-ES" altLang="es-MX" b="1">
                <a:solidFill>
                  <a:sysClr val="windowText" lastClr="000000"/>
                </a:solidFill>
              </a:rPr>
              <a:t>plegamiento</a:t>
            </a:r>
            <a:endParaRPr lang="ca-ES" altLang="es-MX" b="1">
              <a:solidFill>
                <a:sysClr val="windowText" lastClr="000000"/>
              </a:solidFill>
            </a:endParaRPr>
          </a:p>
        </p:txBody>
      </p:sp>
      <p:cxnSp>
        <p:nvCxnSpPr>
          <p:cNvPr id="13" name="AutoShape 13"/>
          <p:cNvCxnSpPr>
            <a:cxnSpLocks noChangeShapeType="1"/>
            <a:stCxn id="9" idx="5"/>
          </p:cNvCxnSpPr>
          <p:nvPr/>
        </p:nvCxnSpPr>
        <p:spPr bwMode="auto">
          <a:xfrm rot="5400000" flipH="1" flipV="1">
            <a:off x="7123906" y="-383381"/>
            <a:ext cx="280988" cy="3543300"/>
          </a:xfrm>
          <a:prstGeom prst="curvedConnector4">
            <a:avLst>
              <a:gd name="adj1" fmla="val -116384"/>
              <a:gd name="adj2" fmla="val 101296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AutoShape 14"/>
          <p:cNvCxnSpPr>
            <a:cxnSpLocks noChangeShapeType="1"/>
            <a:endCxn id="11" idx="4"/>
          </p:cNvCxnSpPr>
          <p:nvPr/>
        </p:nvCxnSpPr>
        <p:spPr bwMode="auto">
          <a:xfrm flipV="1">
            <a:off x="6350" y="2925763"/>
            <a:ext cx="2917825" cy="1181100"/>
          </a:xfrm>
          <a:prstGeom prst="curvedConnector2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AutoShape 15"/>
          <p:cNvCxnSpPr>
            <a:cxnSpLocks noChangeShapeType="1"/>
          </p:cNvCxnSpPr>
          <p:nvPr/>
        </p:nvCxnSpPr>
        <p:spPr bwMode="auto">
          <a:xfrm rot="16200000" flipH="1">
            <a:off x="7086600" y="2227263"/>
            <a:ext cx="1165225" cy="2644775"/>
          </a:xfrm>
          <a:prstGeom prst="curvedConnector3">
            <a:avLst>
              <a:gd name="adj1" fmla="val 153403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4824413" y="5151438"/>
            <a:ext cx="3060700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6838" indent="-96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Rocas plásticas (se deforman)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s-ES" altLang="es-MX" sz="1400">
                <a:solidFill>
                  <a:sysClr val="windowText" lastClr="000000"/>
                </a:solidFill>
              </a:rPr>
              <a:t>Relieve joven</a:t>
            </a: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7145338" y="6081713"/>
            <a:ext cx="1998662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s-ES" altLang="es-MX" sz="1400">
                <a:solidFill>
                  <a:sysClr val="windowText" lastClr="000000"/>
                </a:solidFill>
              </a:rPr>
              <a:t>Pirineos</a:t>
            </a:r>
          </a:p>
          <a:p>
            <a:pPr>
              <a:spcBef>
                <a:spcPct val="20000"/>
              </a:spcBef>
            </a:pPr>
            <a:r>
              <a:rPr lang="es-ES" altLang="es-MX" sz="1400">
                <a:solidFill>
                  <a:sysClr val="windowText" lastClr="000000"/>
                </a:solidFill>
              </a:rPr>
              <a:t>Cordilleras Béticas</a:t>
            </a:r>
          </a:p>
        </p:txBody>
      </p:sp>
      <p:cxnSp>
        <p:nvCxnSpPr>
          <p:cNvPr id="18" name="AutoShape 18"/>
          <p:cNvCxnSpPr>
            <a:cxnSpLocks noChangeShapeType="1"/>
            <a:stCxn id="12" idx="2"/>
            <a:endCxn id="12" idx="6"/>
          </p:cNvCxnSpPr>
          <p:nvPr/>
        </p:nvCxnSpPr>
        <p:spPr bwMode="auto">
          <a:xfrm rot="10800000" flipH="1" flipV="1">
            <a:off x="3248025" y="4518025"/>
            <a:ext cx="2073275" cy="1588"/>
          </a:xfrm>
          <a:prstGeom prst="curvedConnector5">
            <a:avLst>
              <a:gd name="adj1" fmla="val -78486"/>
              <a:gd name="adj2" fmla="val 123400000"/>
              <a:gd name="adj3" fmla="val 229935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952500" y="5181600"/>
            <a:ext cx="1765300" cy="785813"/>
          </a:xfrm>
          <a:prstGeom prst="ellipse">
            <a:avLst/>
          </a:prstGeom>
          <a:solidFill>
            <a:srgbClr val="FF9933"/>
          </a:solidFill>
          <a:ln w="57150" algn="ctr">
            <a:solidFill>
              <a:schemeClr val="tx1"/>
            </a:solidFill>
            <a:prstDash val="sysDot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s-ES" altLang="es-MX" sz="1600">
                <a:solidFill>
                  <a:sysClr val="windowText" lastClr="000000"/>
                </a:solidFill>
              </a:rPr>
              <a:t>Cordilleras</a:t>
            </a:r>
          </a:p>
          <a:p>
            <a:pPr algn="ctr"/>
            <a:r>
              <a:rPr lang="es-ES" altLang="es-MX" sz="1600">
                <a:solidFill>
                  <a:sysClr val="windowText" lastClr="000000"/>
                </a:solidFill>
              </a:rPr>
              <a:t>intermedias</a:t>
            </a:r>
            <a:endParaRPr lang="ca-ES" altLang="es-MX" sz="1600">
              <a:solidFill>
                <a:sysClr val="windowText" lastClr="000000"/>
              </a:solidFill>
            </a:endParaRPr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7270750" y="5295900"/>
            <a:ext cx="1765300" cy="785813"/>
          </a:xfrm>
          <a:prstGeom prst="ellipse">
            <a:avLst/>
          </a:prstGeom>
          <a:solidFill>
            <a:srgbClr val="FF9933"/>
          </a:solidFill>
          <a:ln w="57150" algn="ctr">
            <a:solidFill>
              <a:schemeClr val="tx1"/>
            </a:solidFill>
            <a:prstDash val="sysDot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s-ES" altLang="es-MX" sz="1600">
                <a:solidFill>
                  <a:sysClr val="windowText" lastClr="000000"/>
                </a:solidFill>
              </a:rPr>
              <a:t>Cordilleras</a:t>
            </a:r>
          </a:p>
          <a:p>
            <a:pPr algn="ctr"/>
            <a:r>
              <a:rPr lang="es-ES" altLang="es-MX" sz="1600">
                <a:solidFill>
                  <a:sysClr val="windowText" lastClr="000000"/>
                </a:solidFill>
              </a:rPr>
              <a:t>alpinas</a:t>
            </a:r>
            <a:endParaRPr lang="ca-ES" altLang="es-MX" sz="1600">
              <a:solidFill>
                <a:sysClr val="windowText" lastClr="000000"/>
              </a:solidFill>
            </a:endParaRPr>
          </a:p>
        </p:txBody>
      </p:sp>
      <p:cxnSp>
        <p:nvCxnSpPr>
          <p:cNvPr id="21" name="AutoShape 21"/>
          <p:cNvCxnSpPr>
            <a:cxnSpLocks noChangeShapeType="1"/>
            <a:stCxn id="19" idx="2"/>
            <a:endCxn id="19" idx="6"/>
          </p:cNvCxnSpPr>
          <p:nvPr/>
        </p:nvCxnSpPr>
        <p:spPr bwMode="auto">
          <a:xfrm rot="10800000" flipH="1" flipV="1">
            <a:off x="923925" y="5575300"/>
            <a:ext cx="1822450" cy="1588"/>
          </a:xfrm>
          <a:prstGeom prst="curvedConnector5">
            <a:avLst>
              <a:gd name="adj1" fmla="val -48088"/>
              <a:gd name="adj2" fmla="val 79200000"/>
              <a:gd name="adj3" fmla="val 103222"/>
            </a:avLst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</p:cNvCxnSpPr>
          <p:nvPr/>
        </p:nvCxnSpPr>
        <p:spPr bwMode="auto">
          <a:xfrm rot="10800000" flipH="1" flipV="1">
            <a:off x="7270750" y="5688013"/>
            <a:ext cx="1822450" cy="1587"/>
          </a:xfrm>
          <a:prstGeom prst="curvedConnector5">
            <a:avLst>
              <a:gd name="adj1" fmla="val -8713"/>
              <a:gd name="adj2" fmla="val 72000000"/>
              <a:gd name="adj3" fmla="val 97907"/>
            </a:avLst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49056891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95288" y="188913"/>
            <a:ext cx="8229600" cy="131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s-MX" sz="4000"/>
              <a:t>TIPOS DE </a:t>
            </a:r>
            <a:r>
              <a:rPr lang="en-GB" altLang="es-MX" sz="4000" u="sng"/>
              <a:t>UNIDADES MORFOESTRUCTURALES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331913" y="1773238"/>
            <a:ext cx="4037012" cy="4524375"/>
          </a:xfr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800" b="1"/>
              <a:t>LOS ZÓCALOS.</a:t>
            </a:r>
          </a:p>
          <a:p>
            <a:pPr lvl="1"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400" b="1"/>
          </a:p>
          <a:p>
            <a:pPr lvl="1"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400" b="1"/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</p:txBody>
      </p:sp>
      <p:pic>
        <p:nvPicPr>
          <p:cNvPr id="9220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626" y="235669"/>
            <a:ext cx="8351838" cy="6289675"/>
          </a:xfrm>
          <a:noFill/>
          <a:ln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396626" y="2323231"/>
            <a:ext cx="1871663" cy="936625"/>
          </a:xfrm>
          <a:prstGeom prst="rightArrow">
            <a:avLst>
              <a:gd name="adj1" fmla="val 50000"/>
              <a:gd name="adj2" fmla="val 49958"/>
            </a:avLst>
          </a:prstGeom>
          <a:solidFill>
            <a:srgbClr val="00B050"/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7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sz="1800" b="1" dirty="0">
                <a:solidFill>
                  <a:srgbClr val="000000"/>
                </a:solidFill>
              </a:rPr>
              <a:t>LOS ZÓCALOS</a:t>
            </a:r>
            <a:endParaRPr lang="es-ES" altLang="es-MX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9181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457200" y="190500"/>
            <a:ext cx="8229600" cy="131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s-MX" sz="4000"/>
              <a:t>TIPOS DE </a:t>
            </a:r>
            <a:r>
              <a:rPr lang="en-GB" altLang="es-MX" sz="4000" u="sng"/>
              <a:t>UNIDADES MORFOESTRUCTURALES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914400" y="1844675"/>
            <a:ext cx="8229600" cy="607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9725" indent="-339725" defTabSz="449263">
              <a:spcBef>
                <a:spcPct val="20000"/>
              </a:spcBef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775" indent="-282575" defTabSz="449263">
              <a:spcBef>
                <a:spcPct val="20000"/>
              </a:spcBef>
              <a:buChar char="–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"/>
            </a:pPr>
            <a:r>
              <a:rPr lang="en-GB" altLang="es-MX" sz="2400" b="1"/>
              <a:t>LOS ZÓCALOS.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"/>
            </a:pPr>
            <a:r>
              <a:rPr lang="en-GB" altLang="es-MX" sz="2400" b="1"/>
              <a:t>MACIZOS ANTÍGUOS.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None/>
            </a:pPr>
            <a:endParaRPr lang="en-GB" altLang="es-MX" sz="2400" b="1"/>
          </a:p>
          <a:p>
            <a:pPr>
              <a:spcBef>
                <a:spcPts val="600"/>
              </a:spcBef>
              <a:buFont typeface="Wingdings" panose="05000000000000000000" pitchFamily="2" charset="2"/>
              <a:buNone/>
            </a:pPr>
            <a:endParaRPr lang="en-GB" altLang="es-MX" sz="2400" b="1"/>
          </a:p>
          <a:p>
            <a:pPr lvl="1">
              <a:spcBef>
                <a:spcPts val="600"/>
              </a:spcBef>
              <a:buFont typeface="Wingdings" panose="05000000000000000000" pitchFamily="2" charset="2"/>
              <a:buNone/>
            </a:pPr>
            <a:endParaRPr lang="en-GB" altLang="es-MX" sz="2400" b="1"/>
          </a:p>
          <a:p>
            <a:pPr lvl="1">
              <a:spcBef>
                <a:spcPts val="600"/>
              </a:spcBef>
              <a:buFont typeface="Wingdings" panose="05000000000000000000" pitchFamily="2" charset="2"/>
              <a:buNone/>
            </a:pPr>
            <a:endParaRPr lang="en-GB" altLang="es-MX" sz="2400" b="1"/>
          </a:p>
          <a:p>
            <a:pPr lvl="1">
              <a:spcBef>
                <a:spcPts val="600"/>
              </a:spcBef>
              <a:buFont typeface="Wingdings" panose="05000000000000000000" pitchFamily="2" charset="2"/>
              <a:buNone/>
            </a:pPr>
            <a:endParaRPr lang="en-GB" altLang="es-MX" sz="2400" b="1"/>
          </a:p>
          <a:p>
            <a:pPr>
              <a:spcBef>
                <a:spcPts val="600"/>
              </a:spcBef>
              <a:buFont typeface="Wingdings" panose="05000000000000000000" pitchFamily="2" charset="2"/>
              <a:buNone/>
            </a:pPr>
            <a:endParaRPr lang="en-GB" altLang="es-MX" sz="2400" b="1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8351838" cy="628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5" name="AutoShape 5"/>
          <p:cNvSpPr>
            <a:spLocks noChangeArrowheads="1"/>
          </p:cNvSpPr>
          <p:nvPr/>
        </p:nvSpPr>
        <p:spPr bwMode="auto">
          <a:xfrm flipH="1">
            <a:off x="2555875" y="836613"/>
            <a:ext cx="4392613" cy="936625"/>
          </a:xfrm>
          <a:prstGeom prst="rightArrow">
            <a:avLst>
              <a:gd name="adj1" fmla="val 50000"/>
              <a:gd name="adj2" fmla="val 117246"/>
            </a:avLst>
          </a:prstGeom>
          <a:solidFill>
            <a:srgbClr val="00B050"/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7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b="1">
                <a:solidFill>
                  <a:srgbClr val="000000"/>
                </a:solidFill>
              </a:rPr>
              <a:t>LOS MACIZOS ANTIGUOS</a:t>
            </a:r>
            <a:endParaRPr lang="es-ES" altLang="es-MX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228324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MX"/>
              <a:t>TIPOS DE </a:t>
            </a:r>
            <a:r>
              <a:rPr lang="en-GB" altLang="es-MX" u="sng"/>
              <a:t>UNIDADES MORFOESTRUCTURALES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31913" y="1700213"/>
            <a:ext cx="6911975" cy="4524375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/>
              <a:t>LOS ZÓCALOS.</a:t>
            </a: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/>
              <a:t>MACIZOS ANTÍGUOS.</a:t>
            </a: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/>
              <a:t>CORDILLERAS DE PLEGAMIENTO. </a:t>
            </a:r>
          </a:p>
          <a:p>
            <a:pPr lvl="1" defTabSz="449263">
              <a:spcBef>
                <a:spcPts val="5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1800" b="1"/>
              <a:t>CORDILLERAS INTERMEDIAS. </a:t>
            </a: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lvl="1"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lvl="1"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lvl="1"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93675"/>
            <a:ext cx="8429625" cy="6346825"/>
          </a:xfrm>
          <a:noFill/>
          <a:ln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827584" y="2133600"/>
            <a:ext cx="4752479" cy="936625"/>
          </a:xfrm>
          <a:prstGeom prst="rightArrow">
            <a:avLst>
              <a:gd name="adj1" fmla="val 50000"/>
              <a:gd name="adj2" fmla="val 101864"/>
            </a:avLst>
          </a:prstGeom>
          <a:solidFill>
            <a:srgbClr val="00B050"/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7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b="1">
                <a:solidFill>
                  <a:srgbClr val="000000"/>
                </a:solidFill>
              </a:rPr>
              <a:t>CORDILLERAS INTERMEDIAS</a:t>
            </a:r>
            <a:endParaRPr lang="es-ES" altLang="es-MX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796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MX"/>
              <a:t>TIPOS DE </a:t>
            </a:r>
            <a:r>
              <a:rPr lang="en-GB" altLang="es-MX" u="sng"/>
              <a:t>UNIDADES MORFOESTRUCTURALES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1844675"/>
            <a:ext cx="7210425" cy="4524375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/>
              <a:t>LOS ZÓCALOS.</a:t>
            </a: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/>
              <a:t>MACIZOS ANTÍGUOS.</a:t>
            </a: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/>
              <a:t>CORDILLERAS DE PLEGAMIENTO. </a:t>
            </a:r>
          </a:p>
          <a:p>
            <a:pPr lvl="1" defTabSz="449263">
              <a:spcBef>
                <a:spcPts val="5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1800" b="1"/>
              <a:t>CORDILLERAS INTERMEDIAS. </a:t>
            </a:r>
          </a:p>
          <a:p>
            <a:pPr lvl="1" defTabSz="449263">
              <a:spcBef>
                <a:spcPts val="5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1800" b="1"/>
              <a:t>CORDILLERAS ALPINAS.</a:t>
            </a: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lvl="1"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lvl="1"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lvl="1"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</p:txBody>
      </p:sp>
      <p:pic>
        <p:nvPicPr>
          <p:cNvPr id="1331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36538"/>
            <a:ext cx="8216900" cy="6186487"/>
          </a:xfrm>
          <a:noFill/>
          <a:ln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107504" y="188913"/>
            <a:ext cx="4032696" cy="936625"/>
          </a:xfrm>
          <a:prstGeom prst="rightArrow">
            <a:avLst>
              <a:gd name="adj1" fmla="val 50000"/>
              <a:gd name="adj2" fmla="val 90339"/>
            </a:avLst>
          </a:prstGeom>
          <a:solidFill>
            <a:srgbClr val="00B050"/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7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b="1">
                <a:solidFill>
                  <a:srgbClr val="000000"/>
                </a:solidFill>
              </a:rPr>
              <a:t>CORDILLERAS ALPINAS</a:t>
            </a:r>
            <a:endParaRPr lang="es-ES" altLang="es-MX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3601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MX"/>
              <a:t>TIPOS DE </a:t>
            </a:r>
            <a:r>
              <a:rPr lang="en-GB" altLang="es-MX" u="sng"/>
              <a:t>UNIDADES MORFOESTRUCTURALES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773238"/>
            <a:ext cx="7427913" cy="4524375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/>
              <a:t>LOS ZÓCALOS.</a:t>
            </a: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/>
              <a:t>MACIZOS ANTÍGUOS.</a:t>
            </a: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/>
              <a:t>CORDILLERAS DE PLEGAMIENTO. </a:t>
            </a:r>
          </a:p>
          <a:p>
            <a:pPr lvl="1" defTabSz="449263">
              <a:spcBef>
                <a:spcPts val="5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1800" b="1"/>
              <a:t>CORDILLERAS INTERMEDIAS. </a:t>
            </a:r>
          </a:p>
          <a:p>
            <a:pPr lvl="1" defTabSz="449263">
              <a:spcBef>
                <a:spcPts val="5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1800" b="1"/>
              <a:t>CORDILLERAS ALPINAS.</a:t>
            </a: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2000" b="1"/>
              <a:t>CUENCAS SEDIMENTARIAS O DEPRESIONES.</a:t>
            </a:r>
          </a:p>
          <a:p>
            <a:pPr lvl="1" defTabSz="449263">
              <a:spcBef>
                <a:spcPts val="500"/>
              </a:spcBef>
              <a:buFont typeface="Wingdings" panose="05000000000000000000" pitchFamily="2" charset="2"/>
              <a:buChar char="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s-MX" sz="1800" b="1"/>
              <a:t>CUENCAS FORMADAS POR EL HUNDIMIENTO DE UN BLOQUE EN EL ZÓCALO.</a:t>
            </a:r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lvl="1"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lvl="1"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lvl="1"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  <a:p>
            <a:pPr defTabSz="449263">
              <a:spcBef>
                <a:spcPts val="600"/>
              </a:spcBef>
              <a:buFont typeface="Wingdings" panose="05000000000000000000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s-MX" sz="2000" b="1"/>
          </a:p>
        </p:txBody>
      </p:sp>
      <p:pic>
        <p:nvPicPr>
          <p:cNvPr id="1536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30188"/>
            <a:ext cx="8285163" cy="6238875"/>
          </a:xfrm>
          <a:noFill/>
          <a:ln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539749" y="5013325"/>
            <a:ext cx="4895851" cy="936625"/>
          </a:xfrm>
          <a:prstGeom prst="rightArrow">
            <a:avLst>
              <a:gd name="adj1" fmla="val 50000"/>
              <a:gd name="adj2" fmla="val 132585"/>
            </a:avLst>
          </a:prstGeom>
          <a:solidFill>
            <a:srgbClr val="00B050"/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7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sz="1800" b="1">
                <a:solidFill>
                  <a:srgbClr val="000000"/>
                </a:solidFill>
              </a:rPr>
              <a:t>CUENCA HUNDIMIENTO DEL ZÓCALO</a:t>
            </a:r>
            <a:endParaRPr lang="es-ES" altLang="es-MX" sz="18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716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structuraPeninsu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252" y="836712"/>
            <a:ext cx="7381875" cy="578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51520" y="188640"/>
            <a:ext cx="8675688" cy="70788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MX" sz="2000" b="1" dirty="0">
                <a:solidFill>
                  <a:sysClr val="windowText" lastClr="000000"/>
                </a:solidFill>
              </a:rPr>
              <a:t>Para estudiar las unidades </a:t>
            </a:r>
            <a:r>
              <a:rPr lang="es-ES" altLang="es-MX" sz="2000" b="1" dirty="0" err="1">
                <a:solidFill>
                  <a:sysClr val="windowText" lastClr="000000"/>
                </a:solidFill>
              </a:rPr>
              <a:t>morfoestructurales</a:t>
            </a:r>
            <a:r>
              <a:rPr lang="es-ES" altLang="es-MX" sz="2000" b="1" dirty="0">
                <a:solidFill>
                  <a:sysClr val="windowText" lastClr="000000"/>
                </a:solidFill>
              </a:rPr>
              <a:t> </a:t>
            </a:r>
            <a:r>
              <a:rPr lang="es-ES" altLang="es-MX" sz="2000" b="1" dirty="0" smtClean="0">
                <a:solidFill>
                  <a:sysClr val="windowText" lastClr="000000"/>
                </a:solidFill>
              </a:rPr>
              <a:t>se debe atender </a:t>
            </a:r>
            <a:r>
              <a:rPr lang="es-ES" altLang="es-MX" sz="2000" b="1" dirty="0">
                <a:solidFill>
                  <a:sysClr val="windowText" lastClr="000000"/>
                </a:solidFill>
              </a:rPr>
              <a:t>tres criterios: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7164289" y="3696133"/>
            <a:ext cx="187176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MX" sz="1800" b="1" dirty="0" smtClean="0">
                <a:solidFill>
                  <a:sysClr val="windowText" lastClr="000000"/>
                </a:solidFill>
              </a:rPr>
              <a:t>2. El </a:t>
            </a:r>
            <a:r>
              <a:rPr lang="es-ES" altLang="es-MX" sz="1800" b="1" dirty="0">
                <a:solidFill>
                  <a:sysClr val="windowText" lastClr="000000"/>
                </a:solidFill>
              </a:rPr>
              <a:t>momento en que se formaron</a:t>
            </a: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 flipH="1" flipV="1">
            <a:off x="8353424" y="4683557"/>
            <a:ext cx="293688" cy="647923"/>
          </a:xfrm>
          <a:prstGeom prst="line">
            <a:avLst/>
          </a:prstGeom>
          <a:noFill/>
          <a:ln w="57150">
            <a:solidFill>
              <a:srgbClr val="FC431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MX" sz="1800">
              <a:solidFill>
                <a:sysClr val="windowText" lastClr="000000"/>
              </a:solidFill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427984" y="5942674"/>
            <a:ext cx="25209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MX" sz="1800" b="1" dirty="0" smtClean="0">
                <a:solidFill>
                  <a:sysClr val="windowText" lastClr="000000"/>
                </a:solidFill>
              </a:rPr>
              <a:t>3. Su </a:t>
            </a:r>
            <a:r>
              <a:rPr lang="es-ES" altLang="es-MX" sz="1800" b="1" dirty="0">
                <a:solidFill>
                  <a:sysClr val="windowText" lastClr="000000"/>
                </a:solidFill>
              </a:rPr>
              <a:t>situación respecto a la Meseta</a:t>
            </a: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 flipH="1">
            <a:off x="6803876" y="6235705"/>
            <a:ext cx="1296515" cy="175896"/>
          </a:xfrm>
          <a:prstGeom prst="line">
            <a:avLst/>
          </a:prstGeom>
          <a:noFill/>
          <a:ln w="57150">
            <a:solidFill>
              <a:srgbClr val="FC431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MX" sz="1800">
              <a:solidFill>
                <a:sysClr val="windowText" lastClr="000000"/>
              </a:solidFill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5004048" y="5050271"/>
            <a:ext cx="201587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MX" sz="1800" b="1" dirty="0" smtClean="0">
                <a:solidFill>
                  <a:sysClr val="windowText" lastClr="000000"/>
                </a:solidFill>
              </a:rPr>
              <a:t>1.Su </a:t>
            </a:r>
            <a:r>
              <a:rPr lang="es-ES" altLang="es-MX" sz="1800" b="1" dirty="0">
                <a:solidFill>
                  <a:sysClr val="windowText" lastClr="000000"/>
                </a:solidFill>
              </a:rPr>
              <a:t>estructura interna</a:t>
            </a:r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 flipH="1" flipV="1">
            <a:off x="6803877" y="5371732"/>
            <a:ext cx="648865" cy="141839"/>
          </a:xfrm>
          <a:prstGeom prst="line">
            <a:avLst/>
          </a:prstGeom>
          <a:noFill/>
          <a:ln w="57150">
            <a:solidFill>
              <a:srgbClr val="FC431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MX" sz="1800">
              <a:solidFill>
                <a:sysClr val="windowText" lastClr="000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88032" y="3315257"/>
            <a:ext cx="2771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err="1" smtClean="0">
                <a:solidFill>
                  <a:schemeClr val="accent4">
                    <a:lumMod val="10000"/>
                  </a:schemeClr>
                </a:solidFill>
              </a:rPr>
              <a:t>Hercínico</a:t>
            </a:r>
            <a:r>
              <a:rPr lang="es-MX" sz="2000" dirty="0" smtClean="0">
                <a:solidFill>
                  <a:schemeClr val="accent4">
                    <a:lumMod val="10000"/>
                  </a:schemeClr>
                </a:solidFill>
              </a:rPr>
              <a:t>:</a:t>
            </a:r>
          </a:p>
          <a:p>
            <a:r>
              <a:rPr lang="es-MX" sz="2000" dirty="0" smtClean="0">
                <a:solidFill>
                  <a:schemeClr val="accent4">
                    <a:lumMod val="10000"/>
                  </a:schemeClr>
                </a:solidFill>
              </a:rPr>
              <a:t>Evento de formación de cuencas y montañas</a:t>
            </a:r>
          </a:p>
          <a:p>
            <a:r>
              <a:rPr lang="es-MX" sz="2000" dirty="0" smtClean="0">
                <a:solidFill>
                  <a:schemeClr val="accent4">
                    <a:lumMod val="10000"/>
                  </a:schemeClr>
                </a:solidFill>
              </a:rPr>
              <a:t>(</a:t>
            </a:r>
            <a:r>
              <a:rPr lang="es-MX" sz="2000" dirty="0" err="1" smtClean="0">
                <a:solidFill>
                  <a:schemeClr val="accent4">
                    <a:lumMod val="10000"/>
                  </a:schemeClr>
                </a:solidFill>
              </a:rPr>
              <a:t>Basin&amp;Range</a:t>
            </a:r>
            <a:r>
              <a:rPr lang="es-MX" sz="2000" dirty="0" smtClean="0">
                <a:solidFill>
                  <a:schemeClr val="accent4">
                    <a:lumMod val="10000"/>
                  </a:schemeClr>
                </a:solidFill>
              </a:rPr>
              <a:t>)</a:t>
            </a:r>
          </a:p>
          <a:p>
            <a:endParaRPr lang="es-MX" sz="2000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61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760"/>
                            </p:stCondLst>
                            <p:childTnLst>
                              <p:par>
                                <p:cTn id="1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26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260"/>
                            </p:stCondLst>
                            <p:childTnLst>
                              <p:par>
                                <p:cTn id="1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76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760"/>
                            </p:stCondLst>
                            <p:childTnLst>
                              <p:par>
                                <p:cTn id="2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26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nimBg="1"/>
      <p:bldP spid="17412" grpId="0"/>
      <p:bldP spid="17413" grpId="0" animBg="1"/>
      <p:bldP spid="17414" grpId="0"/>
      <p:bldP spid="17415" grpId="0" animBg="1"/>
      <p:bldP spid="17417" grpId="0"/>
      <p:bldP spid="1741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4824413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" sz="1800" b="1" dirty="0"/>
              <a:t>G. Dinámica</a:t>
            </a:r>
            <a:r>
              <a:rPr lang="es-ES" sz="1800" dirty="0"/>
              <a:t> trata de los </a:t>
            </a:r>
            <a:r>
              <a:rPr lang="es-E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procesos elementales de erosión</a:t>
            </a:r>
            <a:r>
              <a:rPr lang="es-ES" sz="1800" dirty="0"/>
              <a:t> (meteorización, agentes erosivos como agua, hielo, calor, acción de los seres vivos), de los agentes de transporte, del origen de la erosión que integra al antrópico y los </a:t>
            </a:r>
            <a:r>
              <a:rPr lang="es-ES" sz="1800" i="1" dirty="0"/>
              <a:t>procesos </a:t>
            </a:r>
            <a:r>
              <a:rPr lang="es-ES" sz="1800" i="1" dirty="0" err="1"/>
              <a:t>morfogenéticos</a:t>
            </a:r>
            <a:r>
              <a:rPr lang="es-ES" sz="1800" dirty="0"/>
              <a:t>. </a:t>
            </a:r>
          </a:p>
        </p:txBody>
      </p:sp>
      <p:sp>
        <p:nvSpPr>
          <p:cNvPr id="29699" name="Text Box 6"/>
          <p:cNvSpPr txBox="1">
            <a:spLocks noChangeArrowheads="1"/>
          </p:cNvSpPr>
          <p:nvPr/>
        </p:nvSpPr>
        <p:spPr bwMode="auto">
          <a:xfrm>
            <a:off x="6516688" y="3181350"/>
            <a:ext cx="2303462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" sz="1800" b="1" dirty="0"/>
              <a:t>G. Climática</a:t>
            </a:r>
            <a:r>
              <a:rPr lang="es-ES" sz="1800" dirty="0"/>
              <a:t> trata de la </a:t>
            </a:r>
            <a:r>
              <a:rPr lang="es-E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influencia del clima en la morfogénesis</a:t>
            </a:r>
            <a:r>
              <a:rPr lang="es-ES" sz="1800" dirty="0"/>
              <a:t>, de los grandes dominios y de las herencias de los sistemas </a:t>
            </a:r>
            <a:r>
              <a:rPr lang="es-ES" sz="1800" dirty="0" err="1"/>
              <a:t>morfoclimáticos</a:t>
            </a:r>
            <a:r>
              <a:rPr lang="es-ES" sz="1800" dirty="0"/>
              <a:t> del pasado. </a:t>
            </a:r>
          </a:p>
        </p:txBody>
      </p:sp>
      <p:pic>
        <p:nvPicPr>
          <p:cNvPr id="297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0" t="38976" r="30508" b="17708"/>
          <a:stretch>
            <a:fillRect/>
          </a:stretch>
        </p:blipFill>
        <p:spPr bwMode="auto">
          <a:xfrm>
            <a:off x="468313" y="2420938"/>
            <a:ext cx="5761037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5724525" y="1190625"/>
            <a:ext cx="3240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1800"/>
              <a:t>G. Fluvial, de Laderas</a:t>
            </a:r>
            <a:endParaRPr lang="es-ES" sz="1800"/>
          </a:p>
        </p:txBody>
      </p:sp>
      <p:sp>
        <p:nvSpPr>
          <p:cNvPr id="29702" name="AutoShape 9"/>
          <p:cNvSpPr>
            <a:spLocks/>
          </p:cNvSpPr>
          <p:nvPr/>
        </p:nvSpPr>
        <p:spPr bwMode="auto">
          <a:xfrm>
            <a:off x="5364163" y="476250"/>
            <a:ext cx="144462" cy="1800225"/>
          </a:xfrm>
          <a:prstGeom prst="rightBrace">
            <a:avLst>
              <a:gd name="adj1" fmla="val 10384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9703" name="Rectangle 10"/>
          <p:cNvSpPr>
            <a:spLocks noChangeArrowheads="1"/>
          </p:cNvSpPr>
          <p:nvPr/>
        </p:nvSpPr>
        <p:spPr bwMode="auto">
          <a:xfrm>
            <a:off x="5651500" y="930275"/>
            <a:ext cx="3313113" cy="914400"/>
          </a:xfrm>
          <a:prstGeom prst="rect">
            <a:avLst/>
          </a:prstGeom>
          <a:noFill/>
          <a:ln w="25400">
            <a:solidFill>
              <a:srgbClr val="8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50891" name="AutoShape 11"/>
          <p:cNvSpPr>
            <a:spLocks noChangeArrowheads="1"/>
          </p:cNvSpPr>
          <p:nvPr/>
        </p:nvSpPr>
        <p:spPr bwMode="auto">
          <a:xfrm>
            <a:off x="322263" y="404813"/>
            <a:ext cx="288925" cy="358775"/>
          </a:xfrm>
          <a:prstGeom prst="star5">
            <a:avLst/>
          </a:prstGeom>
          <a:solidFill>
            <a:srgbClr val="800080"/>
          </a:solidFill>
          <a:ln>
            <a:noFill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800080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s-MX"/>
          </a:p>
        </p:txBody>
      </p:sp>
      <p:sp>
        <p:nvSpPr>
          <p:cNvPr id="250892" name="AutoShape 12"/>
          <p:cNvSpPr>
            <a:spLocks noChangeArrowheads="1"/>
          </p:cNvSpPr>
          <p:nvPr/>
        </p:nvSpPr>
        <p:spPr bwMode="auto">
          <a:xfrm>
            <a:off x="6299200" y="3141663"/>
            <a:ext cx="288925" cy="358775"/>
          </a:xfrm>
          <a:prstGeom prst="star5">
            <a:avLst/>
          </a:prstGeom>
          <a:solidFill>
            <a:srgbClr val="800080"/>
          </a:solidFill>
          <a:ln>
            <a:noFill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800080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s-MX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9045" r="1576" b="7483"/>
          <a:stretch>
            <a:fillRect/>
          </a:stretch>
        </p:blipFill>
        <p:spPr bwMode="auto">
          <a:xfrm>
            <a:off x="107950" y="136525"/>
            <a:ext cx="8964613" cy="653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3" name="Text Box 6"/>
          <p:cNvSpPr txBox="1">
            <a:spLocks noChangeArrowheads="1"/>
          </p:cNvSpPr>
          <p:nvPr/>
        </p:nvSpPr>
        <p:spPr bwMode="auto">
          <a:xfrm>
            <a:off x="-180975" y="6486525"/>
            <a:ext cx="24479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sz="1000"/>
              <a:t>http://aria.arizona.edu/</a:t>
            </a:r>
            <a:endParaRPr lang="es-ES" sz="1000" b="1"/>
          </a:p>
          <a:p>
            <a:pPr eaLnBrk="1" hangingPunct="1">
              <a:spcBef>
                <a:spcPct val="50000"/>
              </a:spcBef>
            </a:pPr>
            <a:endParaRPr lang="es-ES" sz="1000"/>
          </a:p>
        </p:txBody>
      </p:sp>
      <p:sp>
        <p:nvSpPr>
          <p:cNvPr id="30724" name="Text Box 7"/>
          <p:cNvSpPr txBox="1">
            <a:spLocks noChangeArrowheads="1"/>
          </p:cNvSpPr>
          <p:nvPr/>
        </p:nvSpPr>
        <p:spPr bwMode="auto">
          <a:xfrm>
            <a:off x="827088" y="4543425"/>
            <a:ext cx="511306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" sz="1800" b="1" dirty="0"/>
              <a:t>G. Litoral </a:t>
            </a:r>
            <a:r>
              <a:rPr lang="es-ES" sz="1800" dirty="0"/>
              <a:t>por las peculiaridades de la </a:t>
            </a:r>
            <a:r>
              <a:rPr lang="es-E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erosión litoral y eólica</a:t>
            </a:r>
            <a:r>
              <a:rPr lang="es-ES" sz="1800" dirty="0"/>
              <a:t>; las formas y tipos de costa (activa e inactiva); así como su evolución. </a:t>
            </a:r>
          </a:p>
        </p:txBody>
      </p:sp>
      <p:sp>
        <p:nvSpPr>
          <p:cNvPr id="237576" name="AutoShape 8"/>
          <p:cNvSpPr>
            <a:spLocks noChangeArrowheads="1"/>
          </p:cNvSpPr>
          <p:nvPr/>
        </p:nvSpPr>
        <p:spPr bwMode="auto">
          <a:xfrm>
            <a:off x="611188" y="4508500"/>
            <a:ext cx="288925" cy="358775"/>
          </a:xfrm>
          <a:prstGeom prst="star5">
            <a:avLst/>
          </a:prstGeom>
          <a:solidFill>
            <a:srgbClr val="800080"/>
          </a:solidFill>
          <a:ln>
            <a:noFill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800080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8"/>
          <p:cNvGrpSpPr>
            <a:grpSpLocks/>
          </p:cNvGrpSpPr>
          <p:nvPr/>
        </p:nvGrpSpPr>
        <p:grpSpPr bwMode="auto">
          <a:xfrm>
            <a:off x="179388" y="476250"/>
            <a:ext cx="8569325" cy="5881688"/>
            <a:chOff x="113" y="315"/>
            <a:chExt cx="5398" cy="3705"/>
          </a:xfrm>
        </p:grpSpPr>
        <p:pic>
          <p:nvPicPr>
            <p:cNvPr id="31751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57" t="14566" r="977" b="30313"/>
            <a:stretch>
              <a:fillRect/>
            </a:stretch>
          </p:blipFill>
          <p:spPr bwMode="auto">
            <a:xfrm>
              <a:off x="113" y="315"/>
              <a:ext cx="2179" cy="1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1752" name="Group 7"/>
            <p:cNvGrpSpPr>
              <a:grpSpLocks/>
            </p:cNvGrpSpPr>
            <p:nvPr/>
          </p:nvGrpSpPr>
          <p:grpSpPr bwMode="auto">
            <a:xfrm>
              <a:off x="748" y="572"/>
              <a:ext cx="4763" cy="3448"/>
              <a:chOff x="271" y="164"/>
              <a:chExt cx="5410" cy="4037"/>
            </a:xfrm>
          </p:grpSpPr>
          <p:pic>
            <p:nvPicPr>
              <p:cNvPr id="31753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826" t="16927" r="31094" b="16145"/>
              <a:stretch>
                <a:fillRect/>
              </a:stretch>
            </p:blipFill>
            <p:spPr bwMode="auto">
              <a:xfrm>
                <a:off x="2017" y="164"/>
                <a:ext cx="3664" cy="39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1754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323" t="14566" r="23424" b="20070"/>
              <a:stretch>
                <a:fillRect/>
              </a:stretch>
            </p:blipFill>
            <p:spPr bwMode="auto">
              <a:xfrm>
                <a:off x="271" y="1117"/>
                <a:ext cx="2972" cy="30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31747" name="Group 12"/>
          <p:cNvGrpSpPr>
            <a:grpSpLocks/>
          </p:cNvGrpSpPr>
          <p:nvPr/>
        </p:nvGrpSpPr>
        <p:grpSpPr bwMode="auto">
          <a:xfrm>
            <a:off x="36513" y="2854325"/>
            <a:ext cx="3095625" cy="3743325"/>
            <a:chOff x="23" y="1798"/>
            <a:chExt cx="1950" cy="2358"/>
          </a:xfrm>
        </p:grpSpPr>
        <p:sp>
          <p:nvSpPr>
            <p:cNvPr id="31748" name="AutoShape 9"/>
            <p:cNvSpPr>
              <a:spLocks noChangeArrowheads="1"/>
            </p:cNvSpPr>
            <p:nvPr/>
          </p:nvSpPr>
          <p:spPr bwMode="auto">
            <a:xfrm rot="10800000">
              <a:off x="114" y="2659"/>
              <a:ext cx="1768" cy="1497"/>
            </a:xfrm>
            <a:prstGeom prst="cloudCallout">
              <a:avLst>
                <a:gd name="adj1" fmla="val 22454"/>
                <a:gd name="adj2" fmla="val 101231"/>
              </a:avLst>
            </a:prstGeom>
            <a:noFill/>
            <a:ln w="254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s-MX"/>
            </a:p>
          </p:txBody>
        </p:sp>
        <p:sp>
          <p:nvSpPr>
            <p:cNvPr id="31749" name="Text Box 10"/>
            <p:cNvSpPr txBox="1">
              <a:spLocks noChangeArrowheads="1"/>
            </p:cNvSpPr>
            <p:nvPr/>
          </p:nvSpPr>
          <p:spPr bwMode="auto">
            <a:xfrm>
              <a:off x="23" y="3209"/>
              <a:ext cx="1950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es-MX"/>
                <a:t>¿Cuál es</a:t>
              </a:r>
            </a:p>
            <a:p>
              <a:pPr algn="ctr"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es-MX"/>
                <a:t>activa e inactiva?</a:t>
              </a:r>
              <a:endParaRPr lang="es-ES"/>
            </a:p>
          </p:txBody>
        </p:sp>
        <p:sp>
          <p:nvSpPr>
            <p:cNvPr id="31750" name="Rectangle 11"/>
            <p:cNvSpPr>
              <a:spLocks noChangeArrowheads="1"/>
            </p:cNvSpPr>
            <p:nvPr/>
          </p:nvSpPr>
          <p:spPr bwMode="auto">
            <a:xfrm>
              <a:off x="385" y="1798"/>
              <a:ext cx="545" cy="8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5" t="10625" r="8659" b="23228"/>
          <a:stretch>
            <a:fillRect/>
          </a:stretch>
        </p:blipFill>
        <p:spPr bwMode="auto">
          <a:xfrm>
            <a:off x="179388" y="476250"/>
            <a:ext cx="8748712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827088" y="654050"/>
            <a:ext cx="756126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" sz="1800" b="1" dirty="0"/>
              <a:t>G. Aplicada </a:t>
            </a:r>
            <a:r>
              <a:rPr lang="es-ES" sz="1800" dirty="0"/>
              <a:t>se centra básicamente en la </a:t>
            </a:r>
            <a:r>
              <a:rPr lang="es-ES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interacción entre el hombre y las formas de la tierra</a:t>
            </a:r>
            <a:r>
              <a:rPr lang="es-ES" sz="1800" dirty="0"/>
              <a:t>, en particular enfocándose en el manejo de riesgos causados por cambios en la superficie terrestre (naturales o inducidos) conocidos como </a:t>
            </a:r>
            <a:r>
              <a:rPr lang="es-ES" sz="1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Georriesgos</a:t>
            </a:r>
            <a:r>
              <a:rPr lang="es-ES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sp>
        <p:nvSpPr>
          <p:cNvPr id="32772" name="AutoShape 6"/>
          <p:cNvSpPr>
            <a:spLocks noChangeArrowheads="1"/>
          </p:cNvSpPr>
          <p:nvPr/>
        </p:nvSpPr>
        <p:spPr bwMode="auto">
          <a:xfrm rot="-9408539">
            <a:off x="347663" y="4724400"/>
            <a:ext cx="2708275" cy="1223963"/>
          </a:xfrm>
          <a:prstGeom prst="cloudCallout">
            <a:avLst>
              <a:gd name="adj1" fmla="val -31787"/>
              <a:gd name="adj2" fmla="val 125861"/>
            </a:avLst>
          </a:prstGeom>
          <a:noFill/>
          <a:ln w="25400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/>
          <a:lstStyle/>
          <a:p>
            <a:pPr algn="ctr"/>
            <a:endParaRPr lang="es-MX"/>
          </a:p>
        </p:txBody>
      </p:sp>
      <p:sp>
        <p:nvSpPr>
          <p:cNvPr id="32773" name="Text Box 7"/>
          <p:cNvSpPr txBox="1">
            <a:spLocks noChangeArrowheads="1"/>
          </p:cNvSpPr>
          <p:nvPr/>
        </p:nvSpPr>
        <p:spPr bwMode="auto">
          <a:xfrm rot="1082904">
            <a:off x="412750" y="5162550"/>
            <a:ext cx="2881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b="1">
                <a:solidFill>
                  <a:srgbClr val="000000"/>
                </a:solidFill>
              </a:rPr>
              <a:t>¿Qué observas?</a:t>
            </a:r>
            <a:endParaRPr lang="es-ES" b="1">
              <a:solidFill>
                <a:srgbClr val="000000"/>
              </a:solidFill>
            </a:endParaRPr>
          </a:p>
        </p:txBody>
      </p:sp>
      <p:sp>
        <p:nvSpPr>
          <p:cNvPr id="252936" name="AutoShape 8"/>
          <p:cNvSpPr>
            <a:spLocks noChangeArrowheads="1"/>
          </p:cNvSpPr>
          <p:nvPr/>
        </p:nvSpPr>
        <p:spPr bwMode="auto">
          <a:xfrm>
            <a:off x="539750" y="622300"/>
            <a:ext cx="288925" cy="358775"/>
          </a:xfrm>
          <a:prstGeom prst="star5">
            <a:avLst/>
          </a:prstGeom>
          <a:solidFill>
            <a:srgbClr val="800080"/>
          </a:solidFill>
          <a:ln>
            <a:noFill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800080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s-MX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9" t="10625" r="8659" b="20070"/>
          <a:stretch>
            <a:fillRect/>
          </a:stretch>
        </p:blipFill>
        <p:spPr bwMode="auto">
          <a:xfrm>
            <a:off x="3779838" y="188913"/>
            <a:ext cx="5040312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1" t="27951" r="25195" b="23228"/>
          <a:stretch>
            <a:fillRect/>
          </a:stretch>
        </p:blipFill>
        <p:spPr bwMode="auto">
          <a:xfrm>
            <a:off x="250825" y="2708275"/>
            <a:ext cx="4968875" cy="389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796" name="Group 10"/>
          <p:cNvGrpSpPr>
            <a:grpSpLocks/>
          </p:cNvGrpSpPr>
          <p:nvPr/>
        </p:nvGrpSpPr>
        <p:grpSpPr bwMode="auto">
          <a:xfrm>
            <a:off x="5724525" y="4076700"/>
            <a:ext cx="2665413" cy="1584325"/>
            <a:chOff x="3606" y="2568"/>
            <a:chExt cx="1679" cy="998"/>
          </a:xfrm>
        </p:grpSpPr>
        <p:sp>
          <p:nvSpPr>
            <p:cNvPr id="33797" name="AutoShape 8"/>
            <p:cNvSpPr>
              <a:spLocks noChangeArrowheads="1"/>
            </p:cNvSpPr>
            <p:nvPr/>
          </p:nvSpPr>
          <p:spPr bwMode="auto">
            <a:xfrm>
              <a:off x="3606" y="2568"/>
              <a:ext cx="1679" cy="998"/>
            </a:xfrm>
            <a:prstGeom prst="cloudCallout">
              <a:avLst>
                <a:gd name="adj1" fmla="val -76028"/>
                <a:gd name="adj2" fmla="val 86875"/>
              </a:avLst>
            </a:prstGeom>
            <a:noFill/>
            <a:ln w="254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s-MX"/>
            </a:p>
          </p:txBody>
        </p:sp>
        <p:sp>
          <p:nvSpPr>
            <p:cNvPr id="33798" name="AutoShape 9"/>
            <p:cNvSpPr>
              <a:spLocks noChangeArrowheads="1"/>
            </p:cNvSpPr>
            <p:nvPr/>
          </p:nvSpPr>
          <p:spPr bwMode="auto">
            <a:xfrm>
              <a:off x="3606" y="2568"/>
              <a:ext cx="1679" cy="998"/>
            </a:xfrm>
            <a:prstGeom prst="cloudCallout">
              <a:avLst>
                <a:gd name="adj1" fmla="val -26889"/>
                <a:gd name="adj2" fmla="val -114829"/>
              </a:avLst>
            </a:prstGeom>
            <a:noFill/>
            <a:ln w="254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s-MX"/>
                <a:t>¿Qué es fuera de lo común?</a:t>
              </a:r>
              <a:endParaRPr lang="es-E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1" t="28732" r="25195" b="24791"/>
          <a:stretch>
            <a:fillRect/>
          </a:stretch>
        </p:blipFill>
        <p:spPr bwMode="auto">
          <a:xfrm>
            <a:off x="431800" y="476250"/>
            <a:ext cx="4321175" cy="307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0" t="28732" r="25572" b="24010"/>
          <a:stretch>
            <a:fillRect/>
          </a:stretch>
        </p:blipFill>
        <p:spPr bwMode="auto">
          <a:xfrm>
            <a:off x="4176713" y="3141663"/>
            <a:ext cx="4643437" cy="339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4820" name="Group 8"/>
          <p:cNvGrpSpPr>
            <a:grpSpLocks/>
          </p:cNvGrpSpPr>
          <p:nvPr/>
        </p:nvGrpSpPr>
        <p:grpSpPr bwMode="auto">
          <a:xfrm>
            <a:off x="323850" y="4076700"/>
            <a:ext cx="2665413" cy="1584325"/>
            <a:chOff x="204" y="2568"/>
            <a:chExt cx="1679" cy="998"/>
          </a:xfrm>
        </p:grpSpPr>
        <p:sp>
          <p:nvSpPr>
            <p:cNvPr id="34821" name="AutoShape 6"/>
            <p:cNvSpPr>
              <a:spLocks noChangeArrowheads="1"/>
            </p:cNvSpPr>
            <p:nvPr/>
          </p:nvSpPr>
          <p:spPr bwMode="auto">
            <a:xfrm>
              <a:off x="204" y="2568"/>
              <a:ext cx="1679" cy="998"/>
            </a:xfrm>
            <a:prstGeom prst="cloudCallout">
              <a:avLst>
                <a:gd name="adj1" fmla="val 118255"/>
                <a:gd name="adj2" fmla="val 70843"/>
              </a:avLst>
            </a:prstGeom>
            <a:noFill/>
            <a:ln w="254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s-MX"/>
                <a:t>¿Qué  te parece extraño?</a:t>
              </a:r>
              <a:endParaRPr lang="es-ES"/>
            </a:p>
          </p:txBody>
        </p:sp>
        <p:sp>
          <p:nvSpPr>
            <p:cNvPr id="34822" name="AutoShape 7"/>
            <p:cNvSpPr>
              <a:spLocks noChangeArrowheads="1"/>
            </p:cNvSpPr>
            <p:nvPr/>
          </p:nvSpPr>
          <p:spPr bwMode="auto">
            <a:xfrm>
              <a:off x="204" y="2568"/>
              <a:ext cx="1679" cy="998"/>
            </a:xfrm>
            <a:prstGeom prst="cloudCallout">
              <a:avLst>
                <a:gd name="adj1" fmla="val 39278"/>
                <a:gd name="adj2" fmla="val -98296"/>
              </a:avLst>
            </a:prstGeom>
            <a:noFill/>
            <a:ln w="254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s-MX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ura">
  <a:themeElements>
    <a:clrScheme name="Textura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a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a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6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6" id="{80E997D1-8E1C-4E1B-A18D-FB2BDEC736AD}" vid="{E1FDD774-9778-4198-8DFA-3C02D9388618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4646</TotalTime>
  <Words>1541</Words>
  <Application>Microsoft Office PowerPoint</Application>
  <PresentationFormat>Presentación en pantalla (4:3)</PresentationFormat>
  <Paragraphs>282</Paragraphs>
  <Slides>50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50</vt:i4>
      </vt:variant>
    </vt:vector>
  </HeadingPairs>
  <TitlesOfParts>
    <vt:vector size="59" baseType="lpstr">
      <vt:lpstr>Arial Unicode MS</vt:lpstr>
      <vt:lpstr>Arial</vt:lpstr>
      <vt:lpstr>Calibri</vt:lpstr>
      <vt:lpstr>Tahoma</vt:lpstr>
      <vt:lpstr>Times New Roman</vt:lpstr>
      <vt:lpstr>Wingdings</vt:lpstr>
      <vt:lpstr>Wingdings 3</vt:lpstr>
      <vt:lpstr>Textura</vt:lpstr>
      <vt:lpstr>Tema6</vt:lpstr>
      <vt:lpstr>Presentación de PowerPoint</vt:lpstr>
      <vt:lpstr>Presentación de PowerPoint</vt:lpstr>
      <vt:lpstr>¿Qué es Geomorfología?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TIPOS DE UNIDADES MORFOESTRUCTURALES</vt:lpstr>
      <vt:lpstr>TIPOS DE UNIDADES MORFOESTRUCTURALES</vt:lpstr>
      <vt:lpstr>TIPOS DE UNIDADES MORFOESTRUCTURALES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de Sonora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Grisel</dc:creator>
  <cp:lastModifiedBy>Grisel_hp</cp:lastModifiedBy>
  <cp:revision>182</cp:revision>
  <dcterms:created xsi:type="dcterms:W3CDTF">2006-09-08T17:01:59Z</dcterms:created>
  <dcterms:modified xsi:type="dcterms:W3CDTF">2019-01-12T19:57:35Z</dcterms:modified>
</cp:coreProperties>
</file>