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99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92" r:id="rId11"/>
    <p:sldId id="293" r:id="rId12"/>
    <p:sldId id="294" r:id="rId13"/>
    <p:sldId id="287" r:id="rId14"/>
    <p:sldId id="288" r:id="rId15"/>
    <p:sldId id="290" r:id="rId16"/>
    <p:sldId id="291" r:id="rId17"/>
    <p:sldId id="297" r:id="rId18"/>
    <p:sldId id="296" r:id="rId19"/>
    <p:sldId id="295" r:id="rId20"/>
    <p:sldId id="298" r:id="rId2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1E94"/>
    <a:srgbClr val="FF9900"/>
    <a:srgbClr val="FF3300"/>
    <a:srgbClr val="A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985C9-FE0C-4EE4-8320-C725D0830E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A1890-CCDB-4C1E-AA8A-C8726EAF857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433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9467F4-8504-4F90-9DDD-1115092EFFC1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5636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A1890-CCDB-4C1E-AA8A-C8726EAF857A}" type="slidenum">
              <a:rPr lang="es-MX" smtClean="0"/>
              <a:pPr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7355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02632B7-32C3-451A-A4D2-51CDE3C7C63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F95969-283F-4A22-93F8-1927E6B444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2 Subtítulo"/>
          <p:cNvSpPr txBox="1">
            <a:spLocks/>
          </p:cNvSpPr>
          <p:nvPr/>
        </p:nvSpPr>
        <p:spPr>
          <a:xfrm>
            <a:off x="1357290" y="4572008"/>
            <a:ext cx="6572296" cy="500066"/>
          </a:xfrm>
          <a:prstGeom prst="rect">
            <a:avLst/>
          </a:prstGeom>
        </p:spPr>
        <p:txBody>
          <a:bodyPr vert="horz" lIns="45720" rIns="45720">
            <a:normAutofit/>
          </a:bodyPr>
          <a:lstStyle/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s-MX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 pitchFamily="34" charset="-128"/>
                <a:ea typeface="+mn-ea"/>
                <a:cs typeface="+mn-cs"/>
              </a:rPr>
              <a:t>grisel@correo.geologia.uson.mx</a:t>
            </a:r>
            <a:endParaRPr kumimoji="0" lang="es-MX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4991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es-MX" sz="2800" dirty="0" smtClean="0">
                <a:solidFill>
                  <a:schemeClr val="tx1"/>
                </a:solidFill>
                <a:effectLst/>
                <a:latin typeface="Perpetua Titling MT" pitchFamily="18" charset="0"/>
              </a:rPr>
              <a:t>MAPA MORFOGENÉTICO</a:t>
            </a:r>
            <a:br>
              <a:rPr lang="es-MX" sz="2800" dirty="0" smtClean="0">
                <a:solidFill>
                  <a:schemeClr val="tx1"/>
                </a:solidFill>
                <a:effectLst/>
                <a:latin typeface="Perpetua Titling MT" pitchFamily="18" charset="0"/>
              </a:rPr>
            </a:br>
            <a:r>
              <a:rPr lang="es-MX" sz="2800" dirty="0" smtClean="0">
                <a:solidFill>
                  <a:schemeClr val="tx1"/>
                </a:solidFill>
                <a:effectLst/>
                <a:latin typeface="Perpetua Titling MT" pitchFamily="18" charset="0"/>
              </a:rPr>
              <a:t> DEL ESTADO DE SONORA </a:t>
            </a:r>
            <a:br>
              <a:rPr lang="es-MX" sz="2800" dirty="0" smtClean="0">
                <a:solidFill>
                  <a:schemeClr val="tx1"/>
                </a:solidFill>
                <a:effectLst/>
                <a:latin typeface="Perpetua Titling MT" pitchFamily="18" charset="0"/>
              </a:rPr>
            </a:br>
            <a:endParaRPr lang="es-MX" sz="2800" dirty="0">
              <a:solidFill>
                <a:schemeClr val="tx1"/>
              </a:solidFill>
              <a:effectLst/>
              <a:latin typeface="Perpetua Titling MT" pitchFamily="18" charset="0"/>
            </a:endParaRPr>
          </a:p>
        </p:txBody>
      </p:sp>
      <p:sp>
        <p:nvSpPr>
          <p:cNvPr id="5" name="4 Triángulo isósceles"/>
          <p:cNvSpPr/>
          <p:nvPr/>
        </p:nvSpPr>
        <p:spPr>
          <a:xfrm rot="5400000">
            <a:off x="3714712" y="1357329"/>
            <a:ext cx="1714512" cy="9144000"/>
          </a:xfrm>
          <a:prstGeom prst="triangle">
            <a:avLst/>
          </a:prstGeom>
          <a:solidFill>
            <a:srgbClr val="0070C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728690" y="4229560"/>
            <a:ext cx="7772400" cy="1199704"/>
          </a:xfrm>
        </p:spPr>
        <p:txBody>
          <a:bodyPr>
            <a:normAutofit/>
          </a:bodyPr>
          <a:lstStyle/>
          <a:p>
            <a:pPr algn="ctr"/>
            <a:r>
              <a:rPr lang="es-MX" sz="2000" dirty="0" err="1" smtClean="0">
                <a:solidFill>
                  <a:schemeClr val="tx1"/>
                </a:solidFill>
                <a:latin typeface="Arial Unicode MS" pitchFamily="34" charset="-128"/>
              </a:rPr>
              <a:t>Geol</a:t>
            </a:r>
            <a:r>
              <a:rPr lang="es-MX" sz="2000" dirty="0" smtClean="0">
                <a:solidFill>
                  <a:schemeClr val="tx1"/>
                </a:solidFill>
                <a:latin typeface="Arial Unicode MS" pitchFamily="34" charset="-128"/>
              </a:rPr>
              <a:t>. </a:t>
            </a:r>
            <a:r>
              <a:rPr lang="es-MX" sz="2000" dirty="0" err="1" smtClean="0">
                <a:solidFill>
                  <a:schemeClr val="tx1"/>
                </a:solidFill>
                <a:latin typeface="Arial Unicode MS" pitchFamily="34" charset="-128"/>
              </a:rPr>
              <a:t>Grisel</a:t>
            </a:r>
            <a:r>
              <a:rPr lang="es-MX" sz="2000" dirty="0" smtClean="0">
                <a:solidFill>
                  <a:schemeClr val="tx1"/>
                </a:solidFill>
                <a:latin typeface="Arial Unicode MS" pitchFamily="34" charset="-128"/>
              </a:rPr>
              <a:t> A. Gutiérrez </a:t>
            </a:r>
            <a:r>
              <a:rPr lang="es-MX" sz="2000" dirty="0" err="1" smtClean="0">
                <a:solidFill>
                  <a:schemeClr val="tx1"/>
                </a:solidFill>
                <a:latin typeface="Arial Unicode MS" pitchFamily="34" charset="-128"/>
              </a:rPr>
              <a:t>Anguamea</a:t>
            </a:r>
            <a:endParaRPr lang="es-MX" sz="2000" dirty="0">
              <a:solidFill>
                <a:schemeClr val="tx1"/>
              </a:solidFill>
            </a:endParaRPr>
          </a:p>
        </p:txBody>
      </p:sp>
      <p:pic>
        <p:nvPicPr>
          <p:cNvPr id="8" name="Picture 7" descr="uniso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2799" y="688125"/>
            <a:ext cx="1103119" cy="1069220"/>
          </a:xfrm>
          <a:prstGeom prst="rect">
            <a:avLst/>
          </a:prstGeom>
          <a:noFill/>
        </p:spPr>
      </p:pic>
      <p:pic>
        <p:nvPicPr>
          <p:cNvPr id="12" name="Picture 9" descr="logo_geologi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CF5"/>
              </a:clrFrom>
              <a:clrTo>
                <a:srgbClr val="FFFCF5">
                  <a:alpha val="0"/>
                </a:srgbClr>
              </a:clrTo>
            </a:clrChange>
          </a:blip>
          <a:srcRect l="12500" t="4231" r="12500" b="7178"/>
          <a:stretch>
            <a:fillRect/>
          </a:stretch>
        </p:blipFill>
        <p:spPr bwMode="auto">
          <a:xfrm>
            <a:off x="7143768" y="642918"/>
            <a:ext cx="1230321" cy="114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4" name="Picture 4" descr="S5030885"/>
          <p:cNvPicPr>
            <a:picLocks noChangeAspect="1" noChangeArrowheads="1"/>
          </p:cNvPicPr>
          <p:nvPr/>
        </p:nvPicPr>
        <p:blipFill>
          <a:blip r:embed="rId2"/>
          <a:srcRect r="3117" b="12787"/>
          <a:stretch>
            <a:fillRect/>
          </a:stretch>
        </p:blipFill>
        <p:spPr bwMode="auto">
          <a:xfrm>
            <a:off x="71406" y="357166"/>
            <a:ext cx="8929717" cy="6215106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30405" name="Text Box 5"/>
          <p:cNvSpPr txBox="1">
            <a:spLocks noChangeArrowheads="1"/>
          </p:cNvSpPr>
          <p:nvPr/>
        </p:nvSpPr>
        <p:spPr bwMode="auto">
          <a:xfrm>
            <a:off x="4500562" y="4722835"/>
            <a:ext cx="5040312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s-ES" sz="2000" b="1" u="sng" dirty="0"/>
              <a:t>Los procesos </a:t>
            </a:r>
            <a:r>
              <a:rPr lang="es-ES" sz="2000" b="1" u="sng" dirty="0" err="1"/>
              <a:t>geomórficos</a:t>
            </a:r>
            <a:r>
              <a:rPr lang="es-ES" sz="2000" b="1" u="sng" dirty="0"/>
              <a:t> </a:t>
            </a:r>
            <a:r>
              <a:rPr lang="es-ES" sz="2000" b="1" dirty="0"/>
              <a:t>(4) </a:t>
            </a:r>
            <a:r>
              <a:rPr lang="es-ES" sz="2000" b="1" dirty="0">
                <a:solidFill>
                  <a:srgbClr val="000000"/>
                </a:solidFill>
              </a:rPr>
              <a:t>son responsables de transformar constantemente la superficie.</a:t>
            </a:r>
          </a:p>
          <a:p>
            <a:pPr marL="342900" indent="-342900"/>
            <a:endParaRPr lang="es-ES" sz="2000" b="1" dirty="0">
              <a:solidFill>
                <a:srgbClr val="000000"/>
              </a:solidFill>
            </a:endParaRPr>
          </a:p>
          <a:p>
            <a:pPr marL="342900" indent="-342900"/>
            <a:endParaRPr lang="es-ES" sz="2000" b="1" dirty="0">
              <a:solidFill>
                <a:srgbClr val="000000"/>
              </a:solidFill>
            </a:endParaRPr>
          </a:p>
          <a:p>
            <a:pPr marL="342900" indent="-342900"/>
            <a:endParaRPr lang="es-ES" sz="2000" b="1" dirty="0">
              <a:solidFill>
                <a:srgbClr val="000000"/>
              </a:solidFill>
            </a:endParaRPr>
          </a:p>
        </p:txBody>
      </p:sp>
      <p:sp>
        <p:nvSpPr>
          <p:cNvPr id="230407" name="Rectangle 7"/>
          <p:cNvSpPr>
            <a:spLocks noChangeArrowheads="1"/>
          </p:cNvSpPr>
          <p:nvPr/>
        </p:nvSpPr>
        <p:spPr bwMode="auto">
          <a:xfrm>
            <a:off x="357158" y="4786322"/>
            <a:ext cx="392909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s-MX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Principios</a:t>
            </a:r>
          </a:p>
          <a:p>
            <a:r>
              <a:rPr lang="es-MX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fundamentales</a:t>
            </a:r>
            <a:endParaRPr lang="es-ES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71406" y="771515"/>
            <a:ext cx="4122731" cy="1157287"/>
          </a:xfrm>
        </p:spPr>
        <p:txBody>
          <a:bodyPr/>
          <a:lstStyle/>
          <a:p>
            <a:pPr algn="ctr"/>
            <a:r>
              <a:rPr lang="es-MX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Geomorfología</a:t>
            </a:r>
            <a:endParaRPr lang="es-ES" sz="3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357686" y="1142984"/>
            <a:ext cx="41052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dirty="0" err="1" smtClean="0"/>
              <a:t>Γηος</a:t>
            </a:r>
            <a:r>
              <a:rPr lang="es-ES" sz="2000" b="1" dirty="0" smtClean="0"/>
              <a:t> </a:t>
            </a:r>
            <a:r>
              <a:rPr lang="es-ES" sz="2000" b="1" dirty="0"/>
              <a:t>(Tierra), </a:t>
            </a:r>
            <a:r>
              <a:rPr lang="es-ES" sz="2000" b="1" dirty="0" err="1"/>
              <a:t>μορφή</a:t>
            </a:r>
            <a:r>
              <a:rPr lang="es-ES" sz="2000" b="1" dirty="0"/>
              <a:t> (forma) y </a:t>
            </a:r>
            <a:r>
              <a:rPr lang="es-ES" sz="2000" b="1" dirty="0" err="1"/>
              <a:t>λόγος</a:t>
            </a:r>
            <a:r>
              <a:rPr lang="es-ES" sz="2000" b="1" dirty="0"/>
              <a:t> (estudio/tratado</a:t>
            </a:r>
            <a:r>
              <a:rPr lang="es-ES" sz="2000" b="1" dirty="0" smtClean="0"/>
              <a:t>)</a:t>
            </a:r>
            <a:endParaRPr lang="es-MX" sz="2000" b="1" dirty="0"/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00034" y="2319875"/>
            <a:ext cx="81439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000" b="1" dirty="0" smtClean="0"/>
              <a:t>Rama </a:t>
            </a:r>
            <a:r>
              <a:rPr lang="es-ES" sz="2000" b="1" dirty="0"/>
              <a:t>de la geografía general que estudia las formas superficiales de la tierra, describiéndolas, ordenándolas sistemáticamente e investigando su origen, estructura, historia de desarrollo y dinámica </a:t>
            </a:r>
            <a:r>
              <a:rPr lang="es-ES" sz="2000" b="1" dirty="0" smtClean="0"/>
              <a:t>actual.</a:t>
            </a:r>
            <a:endParaRPr lang="es-E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9" name="Picture 5"/>
          <p:cNvPicPr>
            <a:picLocks noChangeAspect="1" noChangeArrowheads="1"/>
          </p:cNvPicPr>
          <p:nvPr/>
        </p:nvPicPr>
        <p:blipFill>
          <a:blip r:embed="rId2"/>
          <a:srcRect l="16341" t="17708" r="977" b="5902"/>
          <a:stretch>
            <a:fillRect/>
          </a:stretch>
        </p:blipFill>
        <p:spPr bwMode="auto">
          <a:xfrm>
            <a:off x="0" y="260350"/>
            <a:ext cx="9144000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1430" name="Text Box 6"/>
          <p:cNvSpPr txBox="1">
            <a:spLocks noChangeArrowheads="1"/>
          </p:cNvSpPr>
          <p:nvPr/>
        </p:nvSpPr>
        <p:spPr bwMode="auto">
          <a:xfrm>
            <a:off x="250825" y="6381750"/>
            <a:ext cx="1295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000" dirty="0">
                <a:solidFill>
                  <a:schemeClr val="bg1"/>
                </a:solidFill>
              </a:rPr>
              <a:t>INEGI, 2000</a:t>
            </a:r>
            <a:endParaRPr lang="es-ES" sz="1000" dirty="0">
              <a:solidFill>
                <a:schemeClr val="bg1"/>
              </a:solidFill>
            </a:endParaRPr>
          </a:p>
        </p:txBody>
      </p:sp>
      <p:sp>
        <p:nvSpPr>
          <p:cNvPr id="231433" name="Text Box 9"/>
          <p:cNvSpPr txBox="1">
            <a:spLocks noChangeArrowheads="1"/>
          </p:cNvSpPr>
          <p:nvPr/>
        </p:nvSpPr>
        <p:spPr bwMode="auto">
          <a:xfrm>
            <a:off x="357158" y="3435210"/>
            <a:ext cx="5000660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1.-Exógenos: dependen de los agentes atmosféricos, subdivididos en degradación y </a:t>
            </a:r>
            <a:r>
              <a:rPr lang="es-ES" sz="2000" dirty="0" err="1">
                <a:solidFill>
                  <a:schemeClr val="bg1"/>
                </a:solidFill>
              </a:rPr>
              <a:t>agradación</a:t>
            </a:r>
            <a:r>
              <a:rPr lang="es-ES" sz="2000" dirty="0">
                <a:solidFill>
                  <a:schemeClr val="bg1"/>
                </a:solidFill>
              </a:rPr>
              <a:t>.</a:t>
            </a:r>
          </a:p>
          <a:p>
            <a:endParaRPr lang="es-ES" sz="2000" dirty="0">
              <a:solidFill>
                <a:schemeClr val="bg1"/>
              </a:solidFill>
            </a:endParaRPr>
          </a:p>
          <a:p>
            <a:r>
              <a:rPr lang="es-ES" sz="2000" dirty="0">
                <a:solidFill>
                  <a:schemeClr val="bg1"/>
                </a:solidFill>
              </a:rPr>
              <a:t>2.-Endógenos: dependen de las fuerzas internas que afectan la corteza (</a:t>
            </a:r>
            <a:r>
              <a:rPr lang="es-ES" sz="2000" dirty="0" err="1">
                <a:solidFill>
                  <a:schemeClr val="bg1"/>
                </a:solidFill>
              </a:rPr>
              <a:t>tectonismo</a:t>
            </a:r>
            <a:r>
              <a:rPr lang="es-ES" sz="2000" dirty="0">
                <a:solidFill>
                  <a:schemeClr val="bg1"/>
                </a:solidFill>
              </a:rPr>
              <a:t> y vulcanismo).</a:t>
            </a:r>
          </a:p>
          <a:p>
            <a:pPr>
              <a:spcBef>
                <a:spcPct val="50000"/>
              </a:spcBef>
            </a:pPr>
            <a:endParaRPr lang="es-E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8" name="Picture 4"/>
          <p:cNvPicPr>
            <a:picLocks noChangeAspect="1" noChangeArrowheads="1"/>
          </p:cNvPicPr>
          <p:nvPr/>
        </p:nvPicPr>
        <p:blipFill>
          <a:blip r:embed="rId2"/>
          <a:srcRect l="12500" t="8264" r="2748" b="7483"/>
          <a:stretch>
            <a:fillRect/>
          </a:stretch>
        </p:blipFill>
        <p:spPr bwMode="auto">
          <a:xfrm>
            <a:off x="71438" y="106363"/>
            <a:ext cx="8964612" cy="668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6549" name="Text Box 5"/>
          <p:cNvSpPr txBox="1">
            <a:spLocks noChangeArrowheads="1"/>
          </p:cNvSpPr>
          <p:nvPr/>
        </p:nvSpPr>
        <p:spPr bwMode="auto">
          <a:xfrm>
            <a:off x="-180975" y="6486525"/>
            <a:ext cx="24479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000">
                <a:solidFill>
                  <a:schemeClr val="bg1"/>
                </a:solidFill>
              </a:rPr>
              <a:t>http://aria.arizona.edu/</a:t>
            </a:r>
            <a:endParaRPr lang="es-ES" sz="1000" b="1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s-ES" sz="1000">
              <a:solidFill>
                <a:schemeClr val="bg1"/>
              </a:solidFill>
            </a:endParaRPr>
          </a:p>
        </p:txBody>
      </p:sp>
      <p:sp>
        <p:nvSpPr>
          <p:cNvPr id="236550" name="Text Box 6"/>
          <p:cNvSpPr txBox="1">
            <a:spLocks noChangeArrowheads="1"/>
          </p:cNvSpPr>
          <p:nvPr/>
        </p:nvSpPr>
        <p:spPr bwMode="auto">
          <a:xfrm>
            <a:off x="512722" y="4549775"/>
            <a:ext cx="241620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2000" dirty="0" smtClean="0">
                <a:solidFill>
                  <a:schemeClr val="bg1"/>
                </a:solidFill>
              </a:rPr>
              <a:t>Formas </a:t>
            </a:r>
            <a:r>
              <a:rPr lang="es-MX" sz="2000" dirty="0">
                <a:solidFill>
                  <a:schemeClr val="bg1"/>
                </a:solidFill>
              </a:rPr>
              <a:t>generadas por procesos exógenos y endógenos</a:t>
            </a:r>
            <a:endParaRPr lang="es-E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21" name="Picture 5"/>
          <p:cNvPicPr>
            <a:picLocks noChangeAspect="1" noChangeArrowheads="1"/>
          </p:cNvPicPr>
          <p:nvPr/>
        </p:nvPicPr>
        <p:blipFill>
          <a:blip r:embed="rId2"/>
          <a:srcRect l="29936" t="15356" r="20459" b="9843"/>
          <a:stretch>
            <a:fillRect/>
          </a:stretch>
        </p:blipFill>
        <p:spPr bwMode="auto">
          <a:xfrm>
            <a:off x="4500562" y="-24"/>
            <a:ext cx="454445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9622" name="Picture 6"/>
          <p:cNvPicPr>
            <a:picLocks noChangeAspect="1" noChangeArrowheads="1"/>
          </p:cNvPicPr>
          <p:nvPr/>
        </p:nvPicPr>
        <p:blipFill>
          <a:blip r:embed="rId3"/>
          <a:srcRect l="29323" t="14566" r="19081" b="5902"/>
          <a:stretch>
            <a:fillRect/>
          </a:stretch>
        </p:blipFill>
        <p:spPr bwMode="auto">
          <a:xfrm>
            <a:off x="66675" y="44450"/>
            <a:ext cx="4360863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9623" name="Text Box 7"/>
          <p:cNvSpPr txBox="1">
            <a:spLocks noChangeArrowheads="1"/>
          </p:cNvSpPr>
          <p:nvPr/>
        </p:nvSpPr>
        <p:spPr bwMode="auto">
          <a:xfrm>
            <a:off x="179388" y="5072074"/>
            <a:ext cx="1295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000" dirty="0">
                <a:solidFill>
                  <a:schemeClr val="bg1"/>
                </a:solidFill>
              </a:rPr>
              <a:t>INEGI, 2000</a:t>
            </a:r>
            <a:endParaRPr lang="es-ES" sz="1000" dirty="0">
              <a:solidFill>
                <a:schemeClr val="bg1"/>
              </a:solidFill>
            </a:endParaRPr>
          </a:p>
        </p:txBody>
      </p:sp>
      <p:sp>
        <p:nvSpPr>
          <p:cNvPr id="239624" name="Text Box 8"/>
          <p:cNvSpPr txBox="1">
            <a:spLocks noChangeArrowheads="1"/>
          </p:cNvSpPr>
          <p:nvPr/>
        </p:nvSpPr>
        <p:spPr bwMode="auto">
          <a:xfrm>
            <a:off x="7991508" y="5143512"/>
            <a:ext cx="1295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000" dirty="0">
                <a:solidFill>
                  <a:schemeClr val="bg1"/>
                </a:solidFill>
              </a:rPr>
              <a:t>INEGI, 2006</a:t>
            </a:r>
            <a:endParaRPr lang="es-ES" sz="1000" dirty="0">
              <a:solidFill>
                <a:schemeClr val="bg1"/>
              </a:solidFill>
            </a:endParaRP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1763713" y="5232425"/>
            <a:ext cx="5737245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bg1"/>
                </a:solidFill>
              </a:rPr>
              <a:t>3.-Acción de organismos vivos: la cobertura de plantas constituye una capa protectora de suelos.</a:t>
            </a:r>
          </a:p>
          <a:p>
            <a:pPr algn="just"/>
            <a:endParaRPr lang="es-ES" sz="2000" dirty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s-E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47700" y="260350"/>
            <a:ext cx="7740650" cy="6454775"/>
            <a:chOff x="408" y="164"/>
            <a:chExt cx="4876" cy="4066"/>
          </a:xfrm>
        </p:grpSpPr>
        <p:pic>
          <p:nvPicPr>
            <p:cNvPr id="240644" name="Picture 4"/>
            <p:cNvPicPr>
              <a:picLocks noChangeAspect="1" noChangeArrowheads="1"/>
            </p:cNvPicPr>
            <p:nvPr/>
          </p:nvPicPr>
          <p:blipFill>
            <a:blip r:embed="rId2"/>
            <a:srcRect t="8264" r="15742" b="21103"/>
            <a:stretch>
              <a:fillRect/>
            </a:stretch>
          </p:blipFill>
          <p:spPr bwMode="auto">
            <a:xfrm>
              <a:off x="2108" y="2233"/>
              <a:ext cx="3176" cy="1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0645" name="Picture 5"/>
            <p:cNvPicPr>
              <a:picLocks noChangeAspect="1" noChangeArrowheads="1"/>
            </p:cNvPicPr>
            <p:nvPr/>
          </p:nvPicPr>
          <p:blipFill>
            <a:blip r:embed="rId3"/>
            <a:srcRect l="16927" t="14566" r="977" b="20161"/>
            <a:stretch>
              <a:fillRect/>
            </a:stretch>
          </p:blipFill>
          <p:spPr bwMode="auto">
            <a:xfrm>
              <a:off x="408" y="164"/>
              <a:ext cx="3470" cy="2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0646" name="Oval 6"/>
            <p:cNvSpPr>
              <a:spLocks noChangeArrowheads="1"/>
            </p:cNvSpPr>
            <p:nvPr/>
          </p:nvSpPr>
          <p:spPr bwMode="auto">
            <a:xfrm>
              <a:off x="1066" y="935"/>
              <a:ext cx="998" cy="681"/>
            </a:xfrm>
            <a:prstGeom prst="ellips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40647" name="Oval 7"/>
            <p:cNvSpPr>
              <a:spLocks noChangeArrowheads="1"/>
            </p:cNvSpPr>
            <p:nvPr/>
          </p:nvSpPr>
          <p:spPr bwMode="auto">
            <a:xfrm>
              <a:off x="2336" y="2750"/>
              <a:ext cx="998" cy="681"/>
            </a:xfrm>
            <a:prstGeom prst="ellips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</p:grpSp>
      <p:sp>
        <p:nvSpPr>
          <p:cNvPr id="240651" name="Text Box 11"/>
          <p:cNvSpPr txBox="1">
            <a:spLocks noChangeArrowheads="1"/>
          </p:cNvSpPr>
          <p:nvPr/>
        </p:nvSpPr>
        <p:spPr bwMode="auto">
          <a:xfrm>
            <a:off x="1130357" y="4189217"/>
            <a:ext cx="162542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000" dirty="0">
                <a:solidFill>
                  <a:schemeClr val="bg1"/>
                </a:solidFill>
              </a:rPr>
              <a:t>Cambio en el uso del suelo</a:t>
            </a:r>
            <a:endParaRPr lang="es-E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76" name="Text Box 12"/>
          <p:cNvSpPr txBox="1">
            <a:spLocks noChangeArrowheads="1"/>
          </p:cNvSpPr>
          <p:nvPr/>
        </p:nvSpPr>
        <p:spPr bwMode="auto">
          <a:xfrm>
            <a:off x="4286248" y="6468927"/>
            <a:ext cx="446722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000" dirty="0">
                <a:solidFill>
                  <a:schemeClr val="bg1"/>
                </a:solidFill>
              </a:rPr>
              <a:t>http://www.lpl.arizona.edu/SIC/impact_cratering/Chicxulub/</a:t>
            </a:r>
          </a:p>
        </p:txBody>
      </p:sp>
      <p:sp>
        <p:nvSpPr>
          <p:cNvPr id="241672" name="Rectangle 8"/>
          <p:cNvSpPr>
            <a:spLocks noChangeArrowheads="1"/>
          </p:cNvSpPr>
          <p:nvPr/>
        </p:nvSpPr>
        <p:spPr bwMode="auto">
          <a:xfrm>
            <a:off x="3995738" y="2774950"/>
            <a:ext cx="1368425" cy="18716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79388" y="476250"/>
            <a:ext cx="8929687" cy="5976938"/>
            <a:chOff x="113" y="300"/>
            <a:chExt cx="5625" cy="3765"/>
          </a:xfrm>
        </p:grpSpPr>
        <p:grpSp>
          <p:nvGrpSpPr>
            <p:cNvPr id="3" name="Group 19"/>
            <p:cNvGrpSpPr>
              <a:grpSpLocks/>
            </p:cNvGrpSpPr>
            <p:nvPr/>
          </p:nvGrpSpPr>
          <p:grpSpPr bwMode="auto">
            <a:xfrm>
              <a:off x="2562" y="1752"/>
              <a:ext cx="3176" cy="2313"/>
              <a:chOff x="2562" y="1752"/>
              <a:chExt cx="3176" cy="2313"/>
            </a:xfrm>
          </p:grpSpPr>
          <p:pic>
            <p:nvPicPr>
              <p:cNvPr id="241670" name="Picture 6"/>
              <p:cNvPicPr>
                <a:picLocks noChangeAspect="1" noChangeArrowheads="1"/>
              </p:cNvPicPr>
              <p:nvPr/>
            </p:nvPicPr>
            <p:blipFill>
              <a:blip r:embed="rId2"/>
              <a:srcRect l="17513" t="27951" r="17513" b="9045"/>
              <a:stretch>
                <a:fillRect/>
              </a:stretch>
            </p:blipFill>
            <p:spPr bwMode="auto">
              <a:xfrm>
                <a:off x="2562" y="1790"/>
                <a:ext cx="3130" cy="2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41673" name="Rectangle 9"/>
              <p:cNvSpPr>
                <a:spLocks noChangeArrowheads="1"/>
              </p:cNvSpPr>
              <p:nvPr/>
            </p:nvSpPr>
            <p:spPr bwMode="auto">
              <a:xfrm>
                <a:off x="3379" y="1752"/>
                <a:ext cx="2359" cy="59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pic>
          <p:nvPicPr>
            <p:cNvPr id="241669" name="Picture 5"/>
            <p:cNvPicPr>
              <a:picLocks noChangeAspect="1" noChangeArrowheads="1"/>
            </p:cNvPicPr>
            <p:nvPr/>
          </p:nvPicPr>
          <p:blipFill>
            <a:blip r:embed="rId3"/>
            <a:srcRect l="18112" t="38976" r="50000" b="27153"/>
            <a:stretch>
              <a:fillRect/>
            </a:stretch>
          </p:blipFill>
          <p:spPr bwMode="auto">
            <a:xfrm>
              <a:off x="113" y="325"/>
              <a:ext cx="3266" cy="2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1671" name="Picture 7"/>
            <p:cNvPicPr>
              <a:picLocks noChangeAspect="1" noChangeArrowheads="1"/>
            </p:cNvPicPr>
            <p:nvPr/>
          </p:nvPicPr>
          <p:blipFill>
            <a:blip r:embed="rId2"/>
            <a:srcRect l="18658" t="27951" r="66124" b="41917"/>
            <a:stretch>
              <a:fillRect/>
            </a:stretch>
          </p:blipFill>
          <p:spPr bwMode="auto">
            <a:xfrm>
              <a:off x="4286" y="300"/>
              <a:ext cx="1315" cy="19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1677" name="Picture 13"/>
            <p:cNvPicPr>
              <a:picLocks noChangeAspect="1" noChangeArrowheads="1"/>
            </p:cNvPicPr>
            <p:nvPr/>
          </p:nvPicPr>
          <p:blipFill>
            <a:blip r:embed="rId4"/>
            <a:srcRect l="16927" t="27170" r="50586" b="52361"/>
            <a:stretch>
              <a:fillRect/>
            </a:stretch>
          </p:blipFill>
          <p:spPr bwMode="auto">
            <a:xfrm>
              <a:off x="204" y="2982"/>
              <a:ext cx="2291" cy="1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41679" name="Text Box 15"/>
          <p:cNvSpPr txBox="1">
            <a:spLocks noChangeArrowheads="1"/>
          </p:cNvSpPr>
          <p:nvPr/>
        </p:nvSpPr>
        <p:spPr bwMode="auto">
          <a:xfrm>
            <a:off x="2067853" y="357166"/>
            <a:ext cx="536166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4.-Acción extraterrestre: impacto de meteoritos, asteroides y cometas</a:t>
            </a:r>
          </a:p>
          <a:p>
            <a:pPr>
              <a:spcBef>
                <a:spcPct val="50000"/>
              </a:spcBef>
            </a:pPr>
            <a:endParaRPr lang="es-E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428596" y="749300"/>
            <a:ext cx="42481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s-ES" sz="2000" b="1" u="sng" dirty="0">
                <a:solidFill>
                  <a:schemeClr val="bg1"/>
                </a:solidFill>
              </a:rPr>
              <a:t>La importancia del Cuaternario</a:t>
            </a:r>
            <a:r>
              <a:rPr lang="es-ES" sz="2000" dirty="0">
                <a:solidFill>
                  <a:schemeClr val="bg1"/>
                </a:solidFill>
              </a:rPr>
              <a:t>: </a:t>
            </a:r>
            <a:r>
              <a:rPr lang="es-ES" sz="2000" dirty="0" smtClean="0">
                <a:solidFill>
                  <a:schemeClr val="bg1"/>
                </a:solidFill>
              </a:rPr>
              <a:t>gran parte </a:t>
            </a:r>
            <a:r>
              <a:rPr lang="es-ES" sz="2000" dirty="0">
                <a:solidFill>
                  <a:schemeClr val="bg1"/>
                </a:solidFill>
              </a:rPr>
              <a:t>del relieve terrestre tiene una edad no mayor a la del Cuaternario. </a:t>
            </a:r>
          </a:p>
          <a:p>
            <a:pPr algn="just"/>
            <a:endParaRPr lang="es-ES" sz="2000" dirty="0">
              <a:solidFill>
                <a:schemeClr val="bg1"/>
              </a:solidFill>
            </a:endParaRPr>
          </a:p>
        </p:txBody>
      </p:sp>
      <p:pic>
        <p:nvPicPr>
          <p:cNvPr id="234504" name="Picture 8" descr="Imagen 020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395288" y="2276475"/>
            <a:ext cx="4184650" cy="3138488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  <p:pic>
        <p:nvPicPr>
          <p:cNvPr id="234505" name="Picture 9"/>
          <p:cNvPicPr>
            <a:picLocks noChangeAspect="1" noChangeArrowheads="1"/>
          </p:cNvPicPr>
          <p:nvPr/>
        </p:nvPicPr>
        <p:blipFill>
          <a:blip r:embed="rId3"/>
          <a:srcRect l="19284" t="43698" r="42317" b="24391"/>
          <a:stretch>
            <a:fillRect/>
          </a:stretch>
        </p:blipFill>
        <p:spPr bwMode="auto">
          <a:xfrm>
            <a:off x="4932363" y="692151"/>
            <a:ext cx="3817937" cy="237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4506" name="Text Box 10"/>
          <p:cNvSpPr txBox="1">
            <a:spLocks noChangeArrowheads="1"/>
          </p:cNvSpPr>
          <p:nvPr/>
        </p:nvSpPr>
        <p:spPr bwMode="auto">
          <a:xfrm>
            <a:off x="4643438" y="3214686"/>
            <a:ext cx="417671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s-ES" sz="2000" dirty="0">
                <a:solidFill>
                  <a:schemeClr val="bg1"/>
                </a:solidFill>
              </a:rPr>
              <a:t>Las rocas que conforman los relieves pueden poseer todas las edades posibles, pero un lapso de 2 </a:t>
            </a:r>
            <a:r>
              <a:rPr lang="es-ES" sz="2000" dirty="0" err="1">
                <a:solidFill>
                  <a:schemeClr val="bg1"/>
                </a:solidFill>
              </a:rPr>
              <a:t>Ma</a:t>
            </a:r>
            <a:r>
              <a:rPr lang="es-ES" sz="2000" dirty="0">
                <a:solidFill>
                  <a:schemeClr val="bg1"/>
                </a:solidFill>
              </a:rPr>
              <a:t> es suficiente para que ocurran múltiples transformaciones en los topes y en los bordes de las mesas; pues por más duros que sean sus materiales, terminarán desapareciendo por meteorización y erosión.</a:t>
            </a:r>
          </a:p>
          <a:p>
            <a:pPr algn="just"/>
            <a:endParaRPr lang="es-ES" sz="2000" dirty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s-E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52" name="Picture 24" descr="mariposas"/>
          <p:cNvPicPr>
            <a:picLocks noChangeAspect="1" noChangeArrowheads="1"/>
          </p:cNvPicPr>
          <p:nvPr/>
        </p:nvPicPr>
        <p:blipFill>
          <a:blip r:embed="rId2"/>
          <a:srcRect l="24678" t="28183" r="64958" b="61258"/>
          <a:stretch>
            <a:fillRect/>
          </a:stretch>
        </p:blipFill>
        <p:spPr bwMode="auto">
          <a:xfrm rot="18843463">
            <a:off x="2655887" y="3978276"/>
            <a:ext cx="360363" cy="271462"/>
          </a:xfrm>
          <a:prstGeom prst="rect">
            <a:avLst/>
          </a:prstGeom>
          <a:noFill/>
        </p:spPr>
      </p:pic>
      <p:sp>
        <p:nvSpPr>
          <p:cNvPr id="2273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42844" y="1071546"/>
            <a:ext cx="5410200" cy="4114800"/>
          </a:xfrm>
        </p:spPr>
        <p:txBody>
          <a:bodyPr/>
          <a:lstStyle/>
          <a:p>
            <a:r>
              <a:rPr lang="es-MX" sz="2000" dirty="0" smtClean="0">
                <a:solidFill>
                  <a:schemeClr val="bg1"/>
                </a:solidFill>
                <a:effectLst/>
              </a:rPr>
              <a:t>Objetivo </a:t>
            </a:r>
            <a:r>
              <a:rPr lang="es-MX" sz="2000" dirty="0">
                <a:solidFill>
                  <a:schemeClr val="bg1"/>
                </a:solidFill>
                <a:effectLst/>
              </a:rPr>
              <a:t>de un </a:t>
            </a:r>
            <a:r>
              <a:rPr lang="es-MX" sz="2000" dirty="0" smtClean="0">
                <a:solidFill>
                  <a:schemeClr val="bg1"/>
                </a:solidFill>
                <a:effectLst/>
              </a:rPr>
              <a:t>levantamiento</a:t>
            </a:r>
          </a:p>
          <a:p>
            <a:pPr>
              <a:buNone/>
            </a:pPr>
            <a:r>
              <a:rPr lang="es-MX" sz="2000" dirty="0" smtClean="0">
                <a:solidFill>
                  <a:schemeClr val="bg1"/>
                </a:solidFill>
                <a:effectLst/>
              </a:rPr>
              <a:t>  </a:t>
            </a:r>
            <a:endParaRPr lang="es-MX" sz="2000" dirty="0">
              <a:solidFill>
                <a:schemeClr val="bg1"/>
              </a:solidFill>
              <a:effectLst/>
            </a:endParaRPr>
          </a:p>
          <a:p>
            <a:r>
              <a:rPr lang="es-MX" sz="2000" dirty="0">
                <a:solidFill>
                  <a:schemeClr val="bg1"/>
                </a:solidFill>
                <a:effectLst/>
              </a:rPr>
              <a:t>Representación en </a:t>
            </a:r>
            <a:r>
              <a:rPr lang="es-MX" sz="2000" dirty="0" smtClean="0">
                <a:solidFill>
                  <a:schemeClr val="bg1"/>
                </a:solidFill>
                <a:effectLst/>
              </a:rPr>
              <a:t>mapas</a:t>
            </a:r>
          </a:p>
          <a:p>
            <a:endParaRPr lang="es-MX" sz="2000" dirty="0">
              <a:solidFill>
                <a:schemeClr val="bg1"/>
              </a:solidFill>
              <a:effectLst/>
            </a:endParaRPr>
          </a:p>
          <a:p>
            <a:r>
              <a:rPr lang="es-MX" sz="2000" dirty="0">
                <a:solidFill>
                  <a:schemeClr val="bg1"/>
                </a:solidFill>
                <a:effectLst/>
              </a:rPr>
              <a:t>Utilización de SIG e imágenes satelitales</a:t>
            </a:r>
            <a:endParaRPr lang="es-ES" sz="2000" dirty="0">
              <a:solidFill>
                <a:schemeClr val="bg1"/>
              </a:solidFill>
              <a:effectLst/>
            </a:endParaRPr>
          </a:p>
        </p:txBody>
      </p:sp>
      <p:grpSp>
        <p:nvGrpSpPr>
          <p:cNvPr id="28" name="27 Grupo"/>
          <p:cNvGrpSpPr/>
          <p:nvPr/>
        </p:nvGrpSpPr>
        <p:grpSpPr>
          <a:xfrm>
            <a:off x="4538691" y="928670"/>
            <a:ext cx="4105275" cy="2223854"/>
            <a:chOff x="971550" y="1773238"/>
            <a:chExt cx="4105275" cy="2223854"/>
          </a:xfrm>
        </p:grpSpPr>
        <p:grpSp>
          <p:nvGrpSpPr>
            <p:cNvPr id="2" name="Group 2"/>
            <p:cNvGrpSpPr>
              <a:grpSpLocks/>
            </p:cNvGrpSpPr>
            <p:nvPr/>
          </p:nvGrpSpPr>
          <p:grpSpPr bwMode="auto">
            <a:xfrm>
              <a:off x="971550" y="1773238"/>
              <a:ext cx="3816350" cy="1943100"/>
              <a:chOff x="1633" y="14923"/>
              <a:chExt cx="5443" cy="3311"/>
            </a:xfrm>
          </p:grpSpPr>
          <p:pic>
            <p:nvPicPr>
              <p:cNvPr id="227331" name="Picture 3" descr="cananea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9602" t="27956" r="37973" b="32504"/>
              <a:stretch>
                <a:fillRect/>
              </a:stretch>
            </p:blipFill>
            <p:spPr bwMode="auto">
              <a:xfrm>
                <a:off x="1633" y="14923"/>
                <a:ext cx="3221" cy="1860"/>
              </a:xfrm>
              <a:prstGeom prst="rect">
                <a:avLst/>
              </a:prstGeom>
              <a:noFill/>
            </p:spPr>
          </p:pic>
          <p:pic>
            <p:nvPicPr>
              <p:cNvPr id="227332" name="Picture 4" descr="nacozari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1084" t="27956" r="32080" b="28636"/>
              <a:stretch>
                <a:fillRect/>
              </a:stretch>
            </p:blipFill>
            <p:spPr bwMode="auto">
              <a:xfrm>
                <a:off x="2132" y="15332"/>
                <a:ext cx="3492" cy="2042"/>
              </a:xfrm>
              <a:prstGeom prst="rect">
                <a:avLst/>
              </a:prstGeom>
              <a:noFill/>
            </p:spPr>
          </p:pic>
          <p:pic>
            <p:nvPicPr>
              <p:cNvPr id="227333" name="Picture 5" descr="madera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36501" r="31543" b="16241"/>
              <a:stretch>
                <a:fillRect/>
              </a:stretch>
            </p:blipFill>
            <p:spPr bwMode="auto">
              <a:xfrm>
                <a:off x="2313" y="15695"/>
                <a:ext cx="4206" cy="2223"/>
              </a:xfrm>
              <a:prstGeom prst="rect">
                <a:avLst/>
              </a:prstGeom>
              <a:noFill/>
            </p:spPr>
          </p:pic>
          <p:pic>
            <p:nvPicPr>
              <p:cNvPr id="227334" name="Picture 6" descr="hillo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8122" t="36650" r="32813" b="19005"/>
              <a:stretch>
                <a:fillRect/>
              </a:stretch>
            </p:blipFill>
            <p:spPr bwMode="auto">
              <a:xfrm>
                <a:off x="3447" y="16148"/>
                <a:ext cx="3629" cy="2086"/>
              </a:xfrm>
              <a:prstGeom prst="rect">
                <a:avLst/>
              </a:prstGeom>
              <a:noFill/>
            </p:spPr>
          </p:pic>
        </p:grpSp>
        <p:sp>
          <p:nvSpPr>
            <p:cNvPr id="227336" name="Text Box 8"/>
            <p:cNvSpPr txBox="1">
              <a:spLocks noChangeArrowheads="1"/>
            </p:cNvSpPr>
            <p:nvPr/>
          </p:nvSpPr>
          <p:spPr bwMode="auto">
            <a:xfrm>
              <a:off x="3143250" y="3725863"/>
              <a:ext cx="1933575" cy="271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85725" tIns="42863" rIns="85725" bIns="42863">
              <a:spAutoFit/>
            </a:bodyPr>
            <a:lstStyle/>
            <a:p>
              <a:pPr defTabSz="4532313">
                <a:spcBef>
                  <a:spcPct val="50000"/>
                </a:spcBef>
              </a:pPr>
              <a:r>
                <a:rPr lang="es-ES" sz="1200" b="1">
                  <a:solidFill>
                    <a:schemeClr val="bg1"/>
                  </a:solidFill>
                </a:rPr>
                <a:t>Imágenes Landsat VII</a:t>
              </a:r>
            </a:p>
          </p:txBody>
        </p:sp>
      </p:grpSp>
      <p:sp>
        <p:nvSpPr>
          <p:cNvPr id="227337" name="Text Box 9"/>
          <p:cNvSpPr txBox="1">
            <a:spLocks noChangeArrowheads="1"/>
          </p:cNvSpPr>
          <p:nvPr/>
        </p:nvSpPr>
        <p:spPr bwMode="auto">
          <a:xfrm>
            <a:off x="928662" y="6462713"/>
            <a:ext cx="171608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5725" tIns="42863" rIns="85725" bIns="42863">
            <a:spAutoFit/>
          </a:bodyPr>
          <a:lstStyle/>
          <a:p>
            <a:pPr defTabSz="4532313">
              <a:spcBef>
                <a:spcPct val="50000"/>
              </a:spcBef>
            </a:pPr>
            <a:r>
              <a:rPr lang="es-ES" sz="1200" b="1" dirty="0"/>
              <a:t>Imágenes </a:t>
            </a:r>
            <a:r>
              <a:rPr lang="es-ES" sz="1200" b="1" dirty="0" err="1"/>
              <a:t>Spot</a:t>
            </a:r>
            <a:r>
              <a:rPr lang="es-ES" sz="1200" b="1" dirty="0"/>
              <a:t> V</a:t>
            </a:r>
          </a:p>
        </p:txBody>
      </p:sp>
      <p:sp>
        <p:nvSpPr>
          <p:cNvPr id="227338" name="Text Box 10"/>
          <p:cNvSpPr txBox="1">
            <a:spLocks noChangeArrowheads="1"/>
          </p:cNvSpPr>
          <p:nvPr/>
        </p:nvSpPr>
        <p:spPr bwMode="auto">
          <a:xfrm>
            <a:off x="4541838" y="5899150"/>
            <a:ext cx="1716087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5725" tIns="42863" rIns="85725" bIns="42863">
            <a:spAutoFit/>
          </a:bodyPr>
          <a:lstStyle/>
          <a:p>
            <a:pPr defTabSz="4532313">
              <a:spcBef>
                <a:spcPct val="50000"/>
              </a:spcBef>
            </a:pPr>
            <a:r>
              <a:rPr lang="es-ES" sz="1200" b="1"/>
              <a:t>Erdas Imagine 8.6</a:t>
            </a:r>
          </a:p>
        </p:txBody>
      </p:sp>
      <p:sp>
        <p:nvSpPr>
          <p:cNvPr id="227340" name="Text Box 12"/>
          <p:cNvSpPr txBox="1">
            <a:spLocks noChangeArrowheads="1"/>
          </p:cNvSpPr>
          <p:nvPr/>
        </p:nvSpPr>
        <p:spPr bwMode="auto">
          <a:xfrm>
            <a:off x="6948488" y="3862388"/>
            <a:ext cx="171608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5725" tIns="42863" rIns="85725" bIns="42863">
            <a:spAutoFit/>
          </a:bodyPr>
          <a:lstStyle/>
          <a:p>
            <a:pPr defTabSz="4532313">
              <a:spcBef>
                <a:spcPct val="50000"/>
              </a:spcBef>
            </a:pPr>
            <a:r>
              <a:rPr lang="es-ES" sz="1200" b="1"/>
              <a:t>ArcView GIS 3.2a</a:t>
            </a:r>
          </a:p>
        </p:txBody>
      </p:sp>
      <p:pic>
        <p:nvPicPr>
          <p:cNvPr id="227350" name="Picture 22"/>
          <p:cNvPicPr>
            <a:picLocks noChangeAspect="1" noChangeArrowheads="1"/>
          </p:cNvPicPr>
          <p:nvPr/>
        </p:nvPicPr>
        <p:blipFill>
          <a:blip r:embed="rId7" cstate="print"/>
          <a:srcRect l="22826" t="12500" r="23425" b="5902"/>
          <a:stretch>
            <a:fillRect/>
          </a:stretch>
        </p:blipFill>
        <p:spPr bwMode="auto">
          <a:xfrm>
            <a:off x="300038" y="3933825"/>
            <a:ext cx="1651000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7351" name="Picture 23"/>
          <p:cNvPicPr>
            <a:picLocks noChangeAspect="1" noChangeArrowheads="1"/>
          </p:cNvPicPr>
          <p:nvPr/>
        </p:nvPicPr>
        <p:blipFill>
          <a:blip r:embed="rId8" cstate="print"/>
          <a:srcRect l="29936" t="15356" r="20459" b="9843"/>
          <a:stretch>
            <a:fillRect/>
          </a:stretch>
        </p:blipFill>
        <p:spPr bwMode="auto">
          <a:xfrm>
            <a:off x="1404938" y="4591050"/>
            <a:ext cx="165417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7353" name="Picture 25" descr="mariposas"/>
          <p:cNvPicPr>
            <a:picLocks noChangeAspect="1" noChangeArrowheads="1"/>
          </p:cNvPicPr>
          <p:nvPr/>
        </p:nvPicPr>
        <p:blipFill>
          <a:blip r:embed="rId2"/>
          <a:srcRect l="87003" t="89790" r="3922" b="-349"/>
          <a:stretch>
            <a:fillRect/>
          </a:stretch>
        </p:blipFill>
        <p:spPr bwMode="auto">
          <a:xfrm rot="-1985091">
            <a:off x="755650" y="3284538"/>
            <a:ext cx="288925" cy="247650"/>
          </a:xfrm>
          <a:prstGeom prst="rect">
            <a:avLst/>
          </a:prstGeom>
          <a:noFill/>
        </p:spPr>
      </p:pic>
      <p:pic>
        <p:nvPicPr>
          <p:cNvPr id="1026" name="Picture 2" descr="F:\RESPALDO NEGRA GRISEL\MAESTRÍA\TESIS\TESIS 2K9\N-12-25_2000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43438" y="3357562"/>
            <a:ext cx="3810000" cy="2914650"/>
          </a:xfrm>
          <a:prstGeom prst="rect">
            <a:avLst/>
          </a:prstGeom>
          <a:noFill/>
        </p:spPr>
      </p:pic>
    </p:spTree>
  </p:cSld>
  <p:clrMapOvr>
    <a:masterClrMapping/>
  </p:clrMapOvr>
  <p:transition advTm="141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dondear rectángulo de esquina diagonal"/>
          <p:cNvSpPr/>
          <p:nvPr/>
        </p:nvSpPr>
        <p:spPr>
          <a:xfrm>
            <a:off x="2707459" y="428604"/>
            <a:ext cx="4086262" cy="714380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428892" y="571480"/>
            <a:ext cx="464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INFORMACIÓN NECESARIA</a:t>
            </a:r>
            <a:endParaRPr lang="es-MX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785786" y="1619329"/>
            <a:ext cx="50006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Imágenes de satélite</a:t>
            </a:r>
          </a:p>
          <a:p>
            <a:endParaRPr lang="es-MX" b="1" dirty="0" smtClean="0"/>
          </a:p>
          <a:p>
            <a:r>
              <a:rPr lang="es-MX" b="1" dirty="0" smtClean="0"/>
              <a:t>Topografía</a:t>
            </a:r>
          </a:p>
          <a:p>
            <a:endParaRPr lang="es-MX" b="1" dirty="0" smtClean="0"/>
          </a:p>
          <a:p>
            <a:r>
              <a:rPr lang="es-MX" b="1" dirty="0" smtClean="0"/>
              <a:t>Pendientes</a:t>
            </a:r>
          </a:p>
          <a:p>
            <a:endParaRPr lang="es-MX" b="1" dirty="0" smtClean="0"/>
          </a:p>
          <a:p>
            <a:r>
              <a:rPr lang="es-MX" b="1" dirty="0" smtClean="0"/>
              <a:t>Estructuras</a:t>
            </a:r>
          </a:p>
          <a:p>
            <a:endParaRPr lang="es-MX" b="1" dirty="0" smtClean="0"/>
          </a:p>
          <a:p>
            <a:r>
              <a:rPr lang="es-MX" b="1" dirty="0" smtClean="0"/>
              <a:t>Geología</a:t>
            </a:r>
          </a:p>
          <a:p>
            <a:endParaRPr lang="es-MX" b="1" dirty="0" smtClean="0"/>
          </a:p>
          <a:p>
            <a:r>
              <a:rPr lang="es-MX" b="1" dirty="0" smtClean="0"/>
              <a:t>Hidrografía</a:t>
            </a:r>
          </a:p>
          <a:p>
            <a:endParaRPr lang="es-MX" b="1" dirty="0" smtClean="0"/>
          </a:p>
          <a:p>
            <a:r>
              <a:rPr lang="es-MX" b="1" dirty="0" smtClean="0"/>
              <a:t>Cambio de uso del suelo</a:t>
            </a:r>
          </a:p>
          <a:p>
            <a:endParaRPr lang="es-MX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2714612" y="2000240"/>
            <a:ext cx="6000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dirty="0" smtClean="0"/>
          </a:p>
          <a:p>
            <a:pPr algn="just"/>
            <a:r>
              <a:rPr lang="es-MX" dirty="0" smtClean="0"/>
              <a:t>Identificar zonas por su aspecto superficial, diferencia </a:t>
            </a:r>
            <a:r>
              <a:rPr lang="es-MX" dirty="0" err="1" smtClean="0"/>
              <a:t>altitudinal</a:t>
            </a:r>
            <a:r>
              <a:rPr lang="es-MX" dirty="0" smtClean="0"/>
              <a:t>, intensidad de drenaje, pendiente general del terreno, litología y origen de las </a:t>
            </a:r>
            <a:r>
              <a:rPr lang="es-MX" dirty="0" err="1" smtClean="0"/>
              <a:t>geoformas</a:t>
            </a:r>
            <a:r>
              <a:rPr lang="es-MX" dirty="0" smtClean="0"/>
              <a:t>. </a:t>
            </a:r>
            <a:endParaRPr lang="es-MX" dirty="0"/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/>
          <a:srcRect l="34911" t="15875" r="17839" b="11497"/>
          <a:stretch>
            <a:fillRect/>
          </a:stretch>
        </p:blipFill>
        <p:spPr bwMode="auto">
          <a:xfrm>
            <a:off x="14016060" y="13844571"/>
            <a:ext cx="2509071" cy="2892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157" t="23633" r="29136" b="28515"/>
          <a:stretch>
            <a:fillRect/>
          </a:stretch>
        </p:blipFill>
        <p:spPr bwMode="auto">
          <a:xfrm>
            <a:off x="4071934" y="3571876"/>
            <a:ext cx="3083497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8" name="27 Grupo"/>
          <p:cNvGrpSpPr/>
          <p:nvPr/>
        </p:nvGrpSpPr>
        <p:grpSpPr>
          <a:xfrm>
            <a:off x="4000496" y="3500486"/>
            <a:ext cx="4214842" cy="3214662"/>
            <a:chOff x="4000496" y="3500486"/>
            <a:chExt cx="4214842" cy="3214662"/>
          </a:xfrm>
        </p:grpSpPr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l="967" t="9843" r="40709" b="5902"/>
            <a:stretch>
              <a:fillRect/>
            </a:stretch>
          </p:blipFill>
          <p:spPr bwMode="auto">
            <a:xfrm>
              <a:off x="4000496" y="3500486"/>
              <a:ext cx="2793080" cy="3061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6157" t="23633" r="29136" b="28516"/>
            <a:stretch>
              <a:fillRect/>
            </a:stretch>
          </p:blipFill>
          <p:spPr bwMode="auto">
            <a:xfrm>
              <a:off x="4508966" y="3500486"/>
              <a:ext cx="2723048" cy="30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6156" t="23633" r="29136" b="28516"/>
            <a:stretch>
              <a:fillRect/>
            </a:stretch>
          </p:blipFill>
          <p:spPr bwMode="auto">
            <a:xfrm>
              <a:off x="4887168" y="3561718"/>
              <a:ext cx="2723048" cy="30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4911" t="15875" r="17839" b="11497"/>
            <a:stretch>
              <a:fillRect/>
            </a:stretch>
          </p:blipFill>
          <p:spPr bwMode="auto">
            <a:xfrm>
              <a:off x="5459546" y="3500486"/>
              <a:ext cx="2755792" cy="3214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7218" t="23438" r="29172" b="27734"/>
            <a:stretch>
              <a:fillRect/>
            </a:stretch>
          </p:blipFill>
          <p:spPr bwMode="auto">
            <a:xfrm>
              <a:off x="5265369" y="3500486"/>
              <a:ext cx="2614127" cy="3075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85719" y="1334990"/>
            <a:ext cx="41434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El propósito de un levantamiento geomorfológico es proveer información sobre las formas de terreno, procesos geomorfológicos y fenómenos naturales.</a:t>
            </a:r>
          </a:p>
          <a:p>
            <a:pPr algn="just"/>
            <a:r>
              <a:rPr lang="es-MX" sz="1600" dirty="0" smtClean="0"/>
              <a:t> </a:t>
            </a:r>
          </a:p>
          <a:p>
            <a:pPr algn="just"/>
            <a:endParaRPr lang="es-MX" sz="1600" dirty="0" smtClean="0"/>
          </a:p>
          <a:p>
            <a:pPr algn="just"/>
            <a:r>
              <a:rPr lang="es-MX" sz="1600" b="1" dirty="0" smtClean="0"/>
              <a:t>CLASES</a:t>
            </a:r>
          </a:p>
          <a:p>
            <a:pPr algn="just"/>
            <a:endParaRPr lang="es-MX" sz="1600" dirty="0" smtClean="0"/>
          </a:p>
          <a:p>
            <a:pPr algn="just"/>
            <a:r>
              <a:rPr lang="es-MX" sz="1600" dirty="0" smtClean="0"/>
              <a:t> </a:t>
            </a:r>
          </a:p>
          <a:p>
            <a:pPr algn="just"/>
            <a:endParaRPr lang="es-MX" sz="1600" dirty="0"/>
          </a:p>
        </p:txBody>
      </p:sp>
      <p:sp>
        <p:nvSpPr>
          <p:cNvPr id="3" name="2 Redondear rectángulo de esquina diagonal"/>
          <p:cNvSpPr/>
          <p:nvPr/>
        </p:nvSpPr>
        <p:spPr>
          <a:xfrm>
            <a:off x="2571736" y="285728"/>
            <a:ext cx="4507747" cy="714380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428892" y="500042"/>
            <a:ext cx="4643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LEVANTAMIENTO GEOMORFOLÓGICO</a:t>
            </a:r>
            <a:endParaRPr lang="es-MX" b="1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42844" y="3243290"/>
            <a:ext cx="4286280" cy="1971660"/>
          </a:xfrm>
          <a:prstGeom prst="rect">
            <a:avLst/>
          </a:prstGeom>
        </p:spPr>
        <p:txBody>
          <a:bodyPr/>
          <a:lstStyle/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"/>
              <a:tabLst/>
              <a:defRPr/>
            </a:pPr>
            <a:r>
              <a:rPr kumimoji="0" lang="es-MX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Mapas geomorfológicos analíticos</a:t>
            </a:r>
          </a:p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proporcionan información sobre formas de relieve y algunos procesos, destacando la morfogénesis y la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morfocronología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 incluyen litología y </a:t>
            </a:r>
            <a:r>
              <a:rPr kumimoji="0" lang="es-MX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morfoestructuras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l="21875" t="8252" r="20117" b="3125"/>
          <a:stretch>
            <a:fillRect/>
          </a:stretch>
        </p:blipFill>
        <p:spPr bwMode="auto">
          <a:xfrm>
            <a:off x="4500562" y="1285860"/>
            <a:ext cx="4481099" cy="5476898"/>
          </a:xfrm>
          <a:prstGeom prst="rect">
            <a:avLst/>
          </a:prstGeom>
          <a:noFill/>
          <a:ln w="15875" cmpd="thickThin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2643174" y="6468927"/>
            <a:ext cx="23574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 smtClean="0"/>
              <a:t>Tapia Varela, 2002</a:t>
            </a:r>
            <a:endParaRPr lang="es-MX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42910" y="571480"/>
            <a:ext cx="7615262" cy="4754562"/>
          </a:xfrm>
          <a:prstGeom prst="rect">
            <a:avLst/>
          </a:prstGeom>
        </p:spPr>
        <p:txBody>
          <a:bodyPr/>
          <a:lstStyle/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"/>
              <a:tabLst/>
              <a:defRPr/>
            </a:pPr>
            <a:r>
              <a:rPr kumimoji="0" lang="es-MX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Mapas geomorfológicos sintéticos</a:t>
            </a:r>
          </a:p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Son el producto de estudios vinculados a relaciones ambientales entre expresión del terreno y otros factores del paisaje, tales como clima, relieve, litología, suelos, hidrología y vegetación.</a:t>
            </a:r>
          </a:p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"/>
              <a:tabLst/>
              <a:defRPr/>
            </a:pPr>
            <a:r>
              <a:rPr kumimoji="0" lang="es-MX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Mapas geomorfológicos pragmáticos</a:t>
            </a:r>
          </a:p>
          <a:p>
            <a:pPr marL="365760" lvl="0" indent="-256032" algn="just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Son el resultado de investigaciones geomorfológicas guiadas por un propósito específico,</a:t>
            </a:r>
            <a:r>
              <a:rPr lang="es-MX" sz="1600" dirty="0" smtClean="0"/>
              <a:t> utilizando como base la información </a:t>
            </a:r>
            <a:r>
              <a:rPr lang="es-MX" sz="1600" dirty="0" err="1" smtClean="0"/>
              <a:t>geomórfica</a:t>
            </a:r>
            <a:r>
              <a:rPr lang="es-MX" sz="1600" dirty="0" smtClean="0"/>
              <a:t> y datos adicionales, que en conjunto representen la solución deseada. Un ejemplo son los </a:t>
            </a:r>
            <a:r>
              <a:rPr lang="es-MX" sz="1600" dirty="0" err="1" smtClean="0"/>
              <a:t>georriesgos</a:t>
            </a:r>
            <a:r>
              <a:rPr lang="es-MX" sz="1600" dirty="0" smtClean="0"/>
              <a:t> o simplemente la identificación de rasgos geomorfológicos que permitan definir áreas inciertas.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None/>
              <a:tabLst/>
              <a:defRPr/>
            </a:pPr>
            <a:endParaRPr kumimoji="0" lang="es-E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s-E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PROCESO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2051050" y="4474027"/>
            <a:ext cx="39608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MX" sz="1600" dirty="0"/>
              <a:t>Mapa geomorfológico base</a:t>
            </a:r>
          </a:p>
          <a:p>
            <a:r>
              <a:rPr lang="es-MX" sz="1600" dirty="0"/>
              <a:t>   Sistemas de terreno</a:t>
            </a:r>
          </a:p>
          <a:p>
            <a:r>
              <a:rPr lang="es-MX" sz="1600" dirty="0"/>
              <a:t>   Unidades de terreno</a:t>
            </a: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1258888" y="4109643"/>
            <a:ext cx="267017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MX" sz="1600" dirty="0"/>
              <a:t>Interpretación</a:t>
            </a:r>
          </a:p>
          <a:p>
            <a:pPr>
              <a:buFont typeface="Wingdings" pitchFamily="2" charset="2"/>
              <a:buNone/>
            </a:pPr>
            <a:endParaRPr lang="es-ES" sz="1600" dirty="0"/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435600" y="6019404"/>
            <a:ext cx="26654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s-MX" sz="1600" dirty="0"/>
              <a:t>Mapa final</a:t>
            </a:r>
            <a:endParaRPr lang="es-ES" sz="1600" dirty="0"/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4427538" y="5662214"/>
            <a:ext cx="26654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s-MX" sz="1600" dirty="0"/>
              <a:t>Trabajo de campo</a:t>
            </a:r>
            <a:endParaRPr lang="es-ES" sz="1600" dirty="0"/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3275013" y="5297092"/>
            <a:ext cx="43195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MX" sz="1600" dirty="0"/>
              <a:t>Rasgos geomorfológicos lineales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Text Box 2"/>
          <p:cNvSpPr txBox="1">
            <a:spLocks noChangeArrowheads="1"/>
          </p:cNvSpPr>
          <p:nvPr/>
        </p:nvSpPr>
        <p:spPr bwMode="auto">
          <a:xfrm>
            <a:off x="428596" y="1285860"/>
            <a:ext cx="61928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MAPAS GEOMORFOLÓGICOS ANALÍTICOS</a:t>
            </a:r>
            <a:endParaRPr lang="es-E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143240" y="2928934"/>
            <a:ext cx="540067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endParaRPr lang="es-ES" sz="2000" dirty="0"/>
          </a:p>
          <a:p>
            <a:pPr algn="just"/>
            <a:r>
              <a:rPr lang="es-MX" sz="2000" dirty="0"/>
              <a:t>   La parte analítica del Sistema </a:t>
            </a:r>
            <a:r>
              <a:rPr lang="es-MX" sz="2000" dirty="0" smtClean="0"/>
              <a:t>ITC</a:t>
            </a:r>
            <a:r>
              <a:rPr lang="es-MX" sz="2000" baseline="30000" dirty="0" smtClean="0"/>
              <a:t>^</a:t>
            </a:r>
            <a:r>
              <a:rPr lang="es-MX" sz="2000" dirty="0" smtClean="0"/>
              <a:t> </a:t>
            </a:r>
            <a:r>
              <a:rPr lang="es-MX" sz="2000" dirty="0"/>
              <a:t>es consistente con las principales tendencias de las leyendas existentes (</a:t>
            </a:r>
            <a:r>
              <a:rPr lang="es-MX" sz="2000" dirty="0" err="1"/>
              <a:t>Verstappen</a:t>
            </a:r>
            <a:r>
              <a:rPr lang="es-MX" sz="2000" dirty="0"/>
              <a:t>, 1983), es universalmente aplicable para </a:t>
            </a:r>
            <a:r>
              <a:rPr lang="es-MX" sz="2000" dirty="0" smtClean="0"/>
              <a:t>la cartografía </a:t>
            </a:r>
            <a:r>
              <a:rPr lang="es-MX" sz="2000" dirty="0"/>
              <a:t>de todas las escalas y sirve de base para el mapeo aplicado.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571868" y="6429396"/>
            <a:ext cx="4929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30000" dirty="0" smtClean="0"/>
              <a:t>^ITC, Faculty of Geo-information Science and Earth Observation.</a:t>
            </a:r>
            <a:endParaRPr lang="es-MX" sz="1400" dirty="0" smtClean="0"/>
          </a:p>
          <a:p>
            <a:pPr algn="r"/>
            <a:endParaRPr lang="es-MX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2" name="Text Box 4"/>
          <p:cNvSpPr txBox="1">
            <a:spLocks noChangeArrowheads="1"/>
          </p:cNvSpPr>
          <p:nvPr/>
        </p:nvSpPr>
        <p:spPr bwMode="auto">
          <a:xfrm>
            <a:off x="385771" y="1190701"/>
            <a:ext cx="540067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MX" sz="1800" dirty="0" smtClean="0"/>
              <a:t>Los </a:t>
            </a:r>
            <a:r>
              <a:rPr lang="es-MX" sz="1800" dirty="0"/>
              <a:t>tipos de información son los siguientes:</a:t>
            </a:r>
          </a:p>
          <a:p>
            <a:pPr algn="just"/>
            <a:r>
              <a:rPr lang="es-MX" sz="1800" dirty="0"/>
              <a:t>       </a:t>
            </a:r>
          </a:p>
          <a:p>
            <a:pPr algn="just">
              <a:buFontTx/>
              <a:buBlip>
                <a:blip r:embed="rId2"/>
              </a:buBlip>
            </a:pPr>
            <a:r>
              <a:rPr lang="es-MX" sz="1800" b="1" dirty="0"/>
              <a:t>Morfogénesis: i</a:t>
            </a:r>
            <a:r>
              <a:rPr lang="es-MX" sz="1800" dirty="0"/>
              <a:t>nformación que se representa en forma de </a:t>
            </a:r>
            <a:r>
              <a:rPr lang="es-MX" sz="1800" b="1" u="sng" dirty="0"/>
              <a:t>u. geomorfológicas</a:t>
            </a:r>
            <a:r>
              <a:rPr lang="es-MX" sz="1800" dirty="0"/>
              <a:t> si los fenómenos concernientes son </a:t>
            </a:r>
            <a:r>
              <a:rPr lang="es-MX" sz="1800" dirty="0" err="1"/>
              <a:t>cartografiables</a:t>
            </a:r>
            <a:r>
              <a:rPr lang="es-MX" sz="1800" dirty="0"/>
              <a:t>. Si las formas son demasiado pequeñas o no son consideradas lo suficientemente importantes para ser una U. de Mapeo se utilizarán </a:t>
            </a:r>
            <a:r>
              <a:rPr lang="es-MX" sz="1800" b="1" u="sng" dirty="0"/>
              <a:t>símbolos </a:t>
            </a:r>
            <a:r>
              <a:rPr lang="es-MX" sz="1800" b="1" u="sng" dirty="0" smtClean="0"/>
              <a:t>lineales</a:t>
            </a:r>
            <a:r>
              <a:rPr lang="es-MX" sz="1800" dirty="0"/>
              <a:t>.</a:t>
            </a:r>
          </a:p>
          <a:p>
            <a:pPr algn="just"/>
            <a:endParaRPr lang="es-MX" sz="1800" dirty="0"/>
          </a:p>
          <a:p>
            <a:pPr algn="just"/>
            <a:r>
              <a:rPr lang="es-MX" sz="1800" dirty="0"/>
              <a:t>   Los símbolos coloreados son los de mayor nivel en el sistema de mapeo y de la leyenda, son el mejor medio de expresión cartográfica y son reservados para las u. </a:t>
            </a:r>
            <a:r>
              <a:rPr lang="es-MX" sz="1800" dirty="0" err="1"/>
              <a:t>morfogenéticas</a:t>
            </a:r>
            <a:r>
              <a:rPr lang="es-MX" sz="1800" dirty="0"/>
              <a:t>, que están agrupadas en nueve grandes clases:</a:t>
            </a:r>
            <a:endParaRPr lang="es-ES" sz="1800" dirty="0"/>
          </a:p>
          <a:p>
            <a:pPr algn="just"/>
            <a:r>
              <a:rPr lang="es-MX" sz="1800" dirty="0"/>
              <a:t> </a:t>
            </a:r>
          </a:p>
        </p:txBody>
      </p:sp>
      <p:grpSp>
        <p:nvGrpSpPr>
          <p:cNvPr id="29" name="28 Grupo"/>
          <p:cNvGrpSpPr/>
          <p:nvPr/>
        </p:nvGrpSpPr>
        <p:grpSpPr>
          <a:xfrm>
            <a:off x="5929322" y="1944791"/>
            <a:ext cx="2916238" cy="3246438"/>
            <a:chOff x="5929322" y="1754198"/>
            <a:chExt cx="2916238" cy="3246438"/>
          </a:xfrm>
        </p:grpSpPr>
        <p:grpSp>
          <p:nvGrpSpPr>
            <p:cNvPr id="28" name="27 Grupo"/>
            <p:cNvGrpSpPr/>
            <p:nvPr/>
          </p:nvGrpSpPr>
          <p:grpSpPr>
            <a:xfrm>
              <a:off x="5929322" y="1754198"/>
              <a:ext cx="2916238" cy="2936875"/>
              <a:chOff x="5929322" y="1754198"/>
              <a:chExt cx="2916238" cy="2936875"/>
            </a:xfrm>
          </p:grpSpPr>
          <p:sp>
            <p:nvSpPr>
              <p:cNvPr id="258054" name="Text Box 6"/>
              <p:cNvSpPr txBox="1">
                <a:spLocks noChangeArrowheads="1"/>
              </p:cNvSpPr>
              <p:nvPr/>
            </p:nvSpPr>
            <p:spPr bwMode="auto">
              <a:xfrm>
                <a:off x="5929322" y="1754198"/>
                <a:ext cx="2497534" cy="640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s-MX" sz="1800" dirty="0"/>
                  <a:t>Formas de origen:</a:t>
                </a:r>
              </a:p>
              <a:p>
                <a:endParaRPr lang="es-MX" sz="1800" dirty="0"/>
              </a:p>
            </p:txBody>
          </p:sp>
          <p:grpSp>
            <p:nvGrpSpPr>
              <p:cNvPr id="27" name="26 Grupo"/>
              <p:cNvGrpSpPr/>
              <p:nvPr/>
            </p:nvGrpSpPr>
            <p:grpSpPr>
              <a:xfrm>
                <a:off x="6013797" y="2203231"/>
                <a:ext cx="2831763" cy="2487842"/>
                <a:chOff x="6013797" y="2203231"/>
                <a:chExt cx="2831763" cy="2487842"/>
              </a:xfrm>
            </p:grpSpPr>
            <p:sp>
              <p:nvSpPr>
                <p:cNvPr id="258055" name="Rectangle 7"/>
                <p:cNvSpPr>
                  <a:spLocks noChangeArrowheads="1"/>
                </p:cNvSpPr>
                <p:nvPr/>
              </p:nvSpPr>
              <p:spPr bwMode="auto">
                <a:xfrm>
                  <a:off x="6013797" y="2277520"/>
                  <a:ext cx="582146" cy="224517"/>
                </a:xfrm>
                <a:prstGeom prst="rect">
                  <a:avLst/>
                </a:prstGeom>
                <a:solidFill>
                  <a:srgbClr val="800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56" name="Rectangle 8"/>
                <p:cNvSpPr>
                  <a:spLocks noChangeArrowheads="1"/>
                </p:cNvSpPr>
                <p:nvPr/>
              </p:nvSpPr>
              <p:spPr bwMode="auto">
                <a:xfrm>
                  <a:off x="6013797" y="2577976"/>
                  <a:ext cx="582146" cy="224517"/>
                </a:xfrm>
                <a:prstGeom prst="rect">
                  <a:avLst/>
                </a:prstGeom>
                <a:solidFill>
                  <a:srgbClr val="B81104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57" name="Rectangle 9"/>
                <p:cNvSpPr>
                  <a:spLocks noChangeArrowheads="1"/>
                </p:cNvSpPr>
                <p:nvPr/>
              </p:nvSpPr>
              <p:spPr bwMode="auto">
                <a:xfrm>
                  <a:off x="6013797" y="2878432"/>
                  <a:ext cx="582146" cy="224517"/>
                </a:xfrm>
                <a:prstGeom prst="rect">
                  <a:avLst/>
                </a:prstGeom>
                <a:solidFill>
                  <a:srgbClr val="9933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58" name="Rectangle 10"/>
                <p:cNvSpPr>
                  <a:spLocks noChangeArrowheads="1"/>
                </p:cNvSpPr>
                <p:nvPr/>
              </p:nvSpPr>
              <p:spPr bwMode="auto">
                <a:xfrm>
                  <a:off x="6013797" y="4374108"/>
                  <a:ext cx="582146" cy="224517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59" name="Rectangle 11"/>
                <p:cNvSpPr>
                  <a:spLocks noChangeArrowheads="1"/>
                </p:cNvSpPr>
                <p:nvPr/>
              </p:nvSpPr>
              <p:spPr bwMode="auto">
                <a:xfrm>
                  <a:off x="6013797" y="3476042"/>
                  <a:ext cx="582146" cy="224517"/>
                </a:xfrm>
                <a:prstGeom prst="rect">
                  <a:avLst/>
                </a:prstGeom>
                <a:solidFill>
                  <a:srgbClr val="000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60" name="Rectangle 12"/>
                <p:cNvSpPr>
                  <a:spLocks noChangeArrowheads="1"/>
                </p:cNvSpPr>
                <p:nvPr/>
              </p:nvSpPr>
              <p:spPr bwMode="auto">
                <a:xfrm>
                  <a:off x="6013797" y="3776498"/>
                  <a:ext cx="582146" cy="224517"/>
                </a:xfrm>
                <a:prstGeom prst="rect">
                  <a:avLst/>
                </a:prstGeom>
                <a:solidFill>
                  <a:srgbClr val="3366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61" name="Rectangle 13"/>
                <p:cNvSpPr>
                  <a:spLocks noChangeArrowheads="1"/>
                </p:cNvSpPr>
                <p:nvPr/>
              </p:nvSpPr>
              <p:spPr bwMode="auto">
                <a:xfrm>
                  <a:off x="6013797" y="4075303"/>
                  <a:ext cx="582146" cy="224517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62" name="Rectangle 14"/>
                <p:cNvSpPr>
                  <a:spLocks noChangeArrowheads="1"/>
                </p:cNvSpPr>
                <p:nvPr/>
              </p:nvSpPr>
              <p:spPr bwMode="auto">
                <a:xfrm>
                  <a:off x="6013797" y="3177237"/>
                  <a:ext cx="582146" cy="224517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5806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6595943" y="2203231"/>
                  <a:ext cx="1832749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Estructural</a:t>
                  </a:r>
                  <a:endParaRPr lang="es-ES" sz="1800"/>
                </a:p>
              </p:txBody>
            </p:sp>
            <p:sp>
              <p:nvSpPr>
                <p:cNvPr id="25806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6595943" y="2503687"/>
                  <a:ext cx="1832749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Volcánico</a:t>
                  </a:r>
                  <a:endParaRPr lang="es-ES" sz="1800"/>
                </a:p>
              </p:txBody>
            </p:sp>
            <p:sp>
              <p:nvSpPr>
                <p:cNvPr id="25806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6595943" y="2827255"/>
                  <a:ext cx="1832749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 dirty="0" err="1"/>
                    <a:t>Denudativo</a:t>
                  </a:r>
                  <a:endParaRPr lang="es-ES" sz="1800" dirty="0"/>
                </a:p>
              </p:txBody>
            </p:sp>
            <p:sp>
              <p:nvSpPr>
                <p:cNvPr id="25806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6595943" y="3126060"/>
                  <a:ext cx="1832749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Kárstico</a:t>
                  </a:r>
                  <a:endParaRPr lang="es-ES" sz="1800"/>
                </a:p>
              </p:txBody>
            </p:sp>
            <p:sp>
              <p:nvSpPr>
                <p:cNvPr id="25806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595943" y="3426516"/>
                  <a:ext cx="2249617" cy="3681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Lacustre/marino</a:t>
                  </a:r>
                  <a:endParaRPr lang="es-ES" sz="1800"/>
                </a:p>
              </p:txBody>
            </p:sp>
            <p:sp>
              <p:nvSpPr>
                <p:cNvPr id="258068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6595943" y="3700559"/>
                  <a:ext cx="2249617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 dirty="0"/>
                    <a:t>Glacial/</a:t>
                  </a:r>
                  <a:r>
                    <a:rPr lang="es-MX" sz="1800" dirty="0" err="1"/>
                    <a:t>periglacial</a:t>
                  </a:r>
                  <a:endParaRPr lang="es-ES" sz="1800" dirty="0"/>
                </a:p>
              </p:txBody>
            </p:sp>
            <p:sp>
              <p:nvSpPr>
                <p:cNvPr id="258069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6595943" y="4024127"/>
                  <a:ext cx="2249617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Eólico</a:t>
                  </a:r>
                  <a:endParaRPr lang="es-ES" sz="1800"/>
                </a:p>
              </p:txBody>
            </p:sp>
            <p:sp>
              <p:nvSpPr>
                <p:cNvPr id="258070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6595943" y="4324583"/>
                  <a:ext cx="2249617" cy="366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MX" sz="1800"/>
                    <a:t>Fluvial</a:t>
                  </a:r>
                  <a:endParaRPr lang="es-ES" sz="1800"/>
                </a:p>
              </p:txBody>
            </p:sp>
          </p:grpSp>
        </p:grpSp>
        <p:sp>
          <p:nvSpPr>
            <p:cNvPr id="258078" name="Text Box 30"/>
            <p:cNvSpPr txBox="1">
              <a:spLocks noChangeArrowheads="1"/>
            </p:cNvSpPr>
            <p:nvPr/>
          </p:nvSpPr>
          <p:spPr bwMode="auto">
            <a:xfrm>
              <a:off x="6611947" y="4633923"/>
              <a:ext cx="151288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800" dirty="0" err="1"/>
                <a:t>Antrópico</a:t>
              </a:r>
              <a:endParaRPr lang="es-ES" sz="1800" dirty="0"/>
            </a:p>
          </p:txBody>
        </p:sp>
      </p:grp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6000760" y="4895274"/>
            <a:ext cx="582146" cy="22451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6" name="Text Box 4"/>
          <p:cNvSpPr txBox="1">
            <a:spLocks noChangeArrowheads="1"/>
          </p:cNvSpPr>
          <p:nvPr/>
        </p:nvSpPr>
        <p:spPr bwMode="auto">
          <a:xfrm>
            <a:off x="898525" y="1071546"/>
            <a:ext cx="7345363" cy="475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buFontTx/>
              <a:buBlip>
                <a:blip r:embed="rId2"/>
              </a:buBlip>
            </a:pPr>
            <a:r>
              <a:rPr lang="es-MX" sz="2000" b="1" dirty="0" err="1"/>
              <a:t>Morfoestructura</a:t>
            </a:r>
            <a:r>
              <a:rPr lang="es-MX" sz="2000" b="1" dirty="0"/>
              <a:t> o litología</a:t>
            </a:r>
          </a:p>
          <a:p>
            <a:pPr algn="just"/>
            <a:endParaRPr lang="es-MX" sz="1800" dirty="0"/>
          </a:p>
          <a:p>
            <a:pPr algn="just"/>
            <a:r>
              <a:rPr lang="es-MX" sz="1800" dirty="0"/>
              <a:t>La litología es un factor determinante en las formas del terreno y los procesos desarrollados en ella. También juega un papel importante en el desarrollo del suelo y en el contexto de material parental</a:t>
            </a:r>
            <a:r>
              <a:rPr lang="es-MX" sz="1800" dirty="0" smtClean="0"/>
              <a:t>. </a:t>
            </a:r>
            <a:r>
              <a:rPr lang="es-MX" sz="1800" dirty="0"/>
              <a:t>La litología se indica mediante plantillas o reticulados en un color gris o marrón claro que la hacen visible sin destacar demasiado.</a:t>
            </a:r>
          </a:p>
          <a:p>
            <a:pPr algn="just"/>
            <a:endParaRPr lang="es-MX" sz="1800" b="1" dirty="0"/>
          </a:p>
          <a:p>
            <a:pPr algn="just"/>
            <a:endParaRPr lang="es-MX" sz="1800" b="1" dirty="0"/>
          </a:p>
          <a:p>
            <a:pPr algn="just">
              <a:buFontTx/>
              <a:buBlip>
                <a:blip r:embed="rId2"/>
              </a:buBlip>
            </a:pPr>
            <a:r>
              <a:rPr lang="es-MX" sz="2000" b="1" dirty="0" err="1"/>
              <a:t>Morfometría</a:t>
            </a:r>
            <a:endParaRPr lang="es-MX" sz="2000" b="1" dirty="0"/>
          </a:p>
          <a:p>
            <a:pPr algn="just"/>
            <a:endParaRPr lang="es-MX" sz="2000" dirty="0"/>
          </a:p>
          <a:p>
            <a:pPr algn="just"/>
            <a:r>
              <a:rPr lang="es-MX" sz="1800" dirty="0"/>
              <a:t>Un ejemplo es la diferencia </a:t>
            </a:r>
            <a:r>
              <a:rPr lang="es-MX" sz="1800" dirty="0" err="1"/>
              <a:t>altitudinal</a:t>
            </a:r>
            <a:r>
              <a:rPr lang="es-MX" sz="1800" dirty="0"/>
              <a:t> o altura relativa, forma de la cuesta</a:t>
            </a:r>
            <a:r>
              <a:rPr lang="es-MX" sz="1800" dirty="0" smtClean="0"/>
              <a:t>, pendiente y </a:t>
            </a:r>
            <a:r>
              <a:rPr lang="es-MX" sz="1800" dirty="0"/>
              <a:t>tipo de relieve (suave, abrupto, modelado, etc.)</a:t>
            </a:r>
          </a:p>
          <a:p>
            <a:pPr algn="just">
              <a:spcBef>
                <a:spcPct val="50000"/>
              </a:spcBef>
            </a:pPr>
            <a:endParaRPr lang="es-E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01" name="Text Box 5"/>
          <p:cNvSpPr txBox="1">
            <a:spLocks noChangeArrowheads="1"/>
          </p:cNvSpPr>
          <p:nvPr/>
        </p:nvSpPr>
        <p:spPr bwMode="auto">
          <a:xfrm>
            <a:off x="5357818" y="642918"/>
            <a:ext cx="3311525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kumimoji="1" lang="es-ES" sz="1600" dirty="0">
                <a:solidFill>
                  <a:schemeClr val="bg1"/>
                </a:solidFill>
              </a:rPr>
              <a:t> </a:t>
            </a:r>
          </a:p>
          <a:p>
            <a:pPr algn="just"/>
            <a:endParaRPr kumimoji="1" lang="es-ES" sz="1600" dirty="0">
              <a:solidFill>
                <a:schemeClr val="bg1"/>
              </a:solidFill>
            </a:endParaRPr>
          </a:p>
          <a:p>
            <a:pPr algn="just"/>
            <a:r>
              <a:rPr kumimoji="1" lang="es-ES" sz="1600" dirty="0">
                <a:solidFill>
                  <a:schemeClr val="bg1"/>
                </a:solidFill>
              </a:rPr>
              <a:t>*72 aparatos volcánicos con una diferencia </a:t>
            </a:r>
            <a:r>
              <a:rPr kumimoji="1" lang="es-ES" sz="1600" dirty="0" err="1">
                <a:solidFill>
                  <a:schemeClr val="bg1"/>
                </a:solidFill>
              </a:rPr>
              <a:t>altitudinal</a:t>
            </a:r>
            <a:r>
              <a:rPr kumimoji="1" lang="es-ES" sz="1600" dirty="0">
                <a:solidFill>
                  <a:schemeClr val="bg1"/>
                </a:solidFill>
              </a:rPr>
              <a:t> que oscila entre 20 y 120 m. </a:t>
            </a:r>
            <a:endParaRPr kumimoji="1" lang="es-ES" sz="1600" dirty="0" smtClean="0">
              <a:solidFill>
                <a:schemeClr val="bg1"/>
              </a:solidFill>
            </a:endParaRPr>
          </a:p>
          <a:p>
            <a:pPr algn="just"/>
            <a:endParaRPr kumimoji="1" lang="es-ES" sz="1600" dirty="0">
              <a:solidFill>
                <a:schemeClr val="bg1"/>
              </a:solidFill>
            </a:endParaRPr>
          </a:p>
          <a:p>
            <a:pPr algn="just"/>
            <a:r>
              <a:rPr kumimoji="1" lang="es-ES" sz="1600" dirty="0">
                <a:solidFill>
                  <a:schemeClr val="bg1"/>
                </a:solidFill>
              </a:rPr>
              <a:t>*Conos completos: morfología completa, no muestran rasgos de ruptura o modificación significativa debido a la presión del evento volcánico; 59 aparatos volcánicos</a:t>
            </a:r>
            <a:r>
              <a:rPr kumimoji="1" lang="es-ES" sz="16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kumimoji="1" lang="es-ES" sz="1600" dirty="0">
              <a:solidFill>
                <a:schemeClr val="bg1"/>
              </a:solidFill>
            </a:endParaRPr>
          </a:p>
          <a:p>
            <a:pPr algn="just"/>
            <a:r>
              <a:rPr kumimoji="1" lang="es-ES" sz="1600" dirty="0">
                <a:solidFill>
                  <a:schemeClr val="bg1"/>
                </a:solidFill>
              </a:rPr>
              <a:t>*Conos degollados: muestran una constitución en forma de herradura, siendo resultado de la presión volcánica; 13 puntos de emisión </a:t>
            </a:r>
            <a:r>
              <a:rPr kumimoji="1" lang="es-ES" sz="1600" dirty="0" smtClean="0">
                <a:solidFill>
                  <a:schemeClr val="bg1"/>
                </a:solidFill>
              </a:rPr>
              <a:t>volcánica.</a:t>
            </a:r>
            <a:endParaRPr kumimoji="1" lang="es-ES" sz="1600" dirty="0">
              <a:solidFill>
                <a:schemeClr val="bg1"/>
              </a:solidFill>
            </a:endParaRPr>
          </a:p>
          <a:p>
            <a:pPr algn="just"/>
            <a:r>
              <a:rPr kumimoji="1" lang="es-ES" sz="1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60103" name="Text Box 7"/>
          <p:cNvSpPr txBox="1">
            <a:spLocks noChangeArrowheads="1"/>
          </p:cNvSpPr>
          <p:nvPr/>
        </p:nvSpPr>
        <p:spPr bwMode="auto">
          <a:xfrm>
            <a:off x="681039" y="6572273"/>
            <a:ext cx="40338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s-MX" sz="800" dirty="0"/>
              <a:t>Fuente: Instituto Nacional de Estadística, Geografía e Informática (2004).</a:t>
            </a:r>
            <a:endParaRPr kumimoji="1" lang="es-ES" sz="800" dirty="0"/>
          </a:p>
        </p:txBody>
      </p:sp>
      <p:pic>
        <p:nvPicPr>
          <p:cNvPr id="260105" name="Picture 9"/>
          <p:cNvPicPr>
            <a:picLocks noChangeAspect="1" noChangeArrowheads="1"/>
          </p:cNvPicPr>
          <p:nvPr/>
        </p:nvPicPr>
        <p:blipFill>
          <a:blip r:embed="rId2"/>
          <a:srcRect l="47044" t="14566" r="14557" b="18507"/>
          <a:stretch>
            <a:fillRect/>
          </a:stretch>
        </p:blipFill>
        <p:spPr bwMode="auto">
          <a:xfrm>
            <a:off x="244479" y="236561"/>
            <a:ext cx="4846638" cy="63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5403877" y="357166"/>
            <a:ext cx="3025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s-MX" sz="2000" b="1" dirty="0" err="1">
                <a:solidFill>
                  <a:schemeClr val="bg1"/>
                </a:solidFill>
              </a:rPr>
              <a:t>Morfometría</a:t>
            </a:r>
            <a:endParaRPr kumimoji="1" lang="es-E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NISON\TESIS 2K11\GEOMORFOLÓGICO V2K11\GEOMORFOLÓGICO_SONORA1.jpg"/>
          <p:cNvPicPr>
            <a:picLocks noChangeAspect="1" noChangeArrowheads="1"/>
          </p:cNvPicPr>
          <p:nvPr/>
        </p:nvPicPr>
        <p:blipFill>
          <a:blip r:embed="rId2" cstate="print"/>
          <a:srcRect t="994" b="14488"/>
          <a:stretch>
            <a:fillRect/>
          </a:stretch>
        </p:blipFill>
        <p:spPr bwMode="auto">
          <a:xfrm>
            <a:off x="2928926" y="66903"/>
            <a:ext cx="6143668" cy="6719683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142844" y="857232"/>
            <a:ext cx="578647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1600" b="1" dirty="0" smtClean="0">
              <a:solidFill>
                <a:schemeClr val="bg1"/>
              </a:solidFill>
            </a:endParaRPr>
          </a:p>
          <a:p>
            <a:r>
              <a:rPr lang="es-MX" sz="1600" b="1" dirty="0" smtClean="0">
                <a:solidFill>
                  <a:schemeClr val="bg1"/>
                </a:solidFill>
              </a:rPr>
              <a:t>Tipo de relieve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Ladera montañosa alta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Ladera montañosa baja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Lomerío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Piedemonte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Planicie</a:t>
            </a:r>
          </a:p>
          <a:p>
            <a:endParaRPr lang="es-MX" sz="1600" b="1" dirty="0" smtClean="0">
              <a:solidFill>
                <a:schemeClr val="bg1"/>
              </a:solidFill>
            </a:endParaRPr>
          </a:p>
          <a:p>
            <a:r>
              <a:rPr lang="es-MX" sz="1600" b="1" dirty="0" smtClean="0">
                <a:solidFill>
                  <a:schemeClr val="bg1"/>
                </a:solidFill>
              </a:rPr>
              <a:t>Pendiente de terreno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Estable 0-10</a:t>
            </a:r>
            <a:endParaRPr lang="es-MX" sz="1600" baseline="-25000" dirty="0" smtClean="0">
              <a:solidFill>
                <a:schemeClr val="bg1"/>
              </a:solidFill>
            </a:endParaRPr>
          </a:p>
          <a:p>
            <a:r>
              <a:rPr lang="es-MX" sz="1600" dirty="0" err="1" smtClean="0">
                <a:solidFill>
                  <a:schemeClr val="bg1"/>
                </a:solidFill>
              </a:rPr>
              <a:t>Metaestable</a:t>
            </a:r>
            <a:r>
              <a:rPr lang="es-MX" sz="1600" dirty="0" smtClean="0">
                <a:solidFill>
                  <a:schemeClr val="bg1"/>
                </a:solidFill>
              </a:rPr>
              <a:t> 10-25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Inestable 25-35</a:t>
            </a:r>
          </a:p>
          <a:p>
            <a:r>
              <a:rPr lang="es-MX" sz="1600" dirty="0" smtClean="0">
                <a:solidFill>
                  <a:schemeClr val="bg1"/>
                </a:solidFill>
              </a:rPr>
              <a:t>Abrupta mayor a 35</a:t>
            </a:r>
          </a:p>
          <a:p>
            <a:endParaRPr lang="es-MX" sz="1600" dirty="0" smtClean="0">
              <a:solidFill>
                <a:schemeClr val="bg1"/>
              </a:solidFill>
            </a:endParaRPr>
          </a:p>
          <a:p>
            <a:r>
              <a:rPr lang="es-MX" sz="1600" b="1" dirty="0" smtClean="0">
                <a:solidFill>
                  <a:schemeClr val="bg1"/>
                </a:solidFill>
              </a:rPr>
              <a:t>Litología</a:t>
            </a:r>
          </a:p>
          <a:p>
            <a:endParaRPr lang="es-MX" sz="1600" b="1" dirty="0" smtClean="0">
              <a:solidFill>
                <a:schemeClr val="bg1"/>
              </a:solidFill>
            </a:endParaRPr>
          </a:p>
          <a:p>
            <a:r>
              <a:rPr lang="es-MX" sz="1600" b="1" dirty="0" smtClean="0">
                <a:solidFill>
                  <a:schemeClr val="bg1"/>
                </a:solidFill>
              </a:rPr>
              <a:t>Origen de </a:t>
            </a:r>
            <a:r>
              <a:rPr lang="es-MX" sz="1600" b="1" dirty="0" err="1" smtClean="0">
                <a:solidFill>
                  <a:schemeClr val="bg1"/>
                </a:solidFill>
              </a:rPr>
              <a:t>geoforma</a:t>
            </a:r>
            <a:endParaRPr lang="es-MX" sz="1600" b="1" dirty="0" smtClean="0">
              <a:solidFill>
                <a:schemeClr val="bg1"/>
              </a:solidFill>
            </a:endParaRPr>
          </a:p>
          <a:p>
            <a:endParaRPr lang="es-MX" sz="1600" b="1" dirty="0" smtClean="0"/>
          </a:p>
          <a:p>
            <a:r>
              <a:rPr lang="es-MX" sz="1600" b="1" dirty="0" smtClean="0"/>
              <a:t>Actividad </a:t>
            </a:r>
            <a:r>
              <a:rPr lang="es-MX" sz="1600" b="1" dirty="0" err="1" smtClean="0"/>
              <a:t>antrópica</a:t>
            </a:r>
            <a:endParaRPr lang="es-MX" sz="16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-285784" y="353777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UNIDADES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MORFOGENÉTICAS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-714412" y="5500702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b="1" dirty="0" smtClean="0"/>
          </a:p>
          <a:p>
            <a:pPr algn="ctr"/>
            <a:r>
              <a:rPr lang="es-MX" b="1" dirty="0" smtClean="0"/>
              <a:t>7,845 POLÍGONOS</a:t>
            </a:r>
            <a:endParaRPr lang="es-MX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3286115" y="142875"/>
            <a:ext cx="5357851" cy="6643711"/>
            <a:chOff x="3286115" y="142875"/>
            <a:chExt cx="5357851" cy="6643711"/>
          </a:xfrm>
        </p:grpSpPr>
        <p:sp>
          <p:nvSpPr>
            <p:cNvPr id="5" name="4 Rectángulo"/>
            <p:cNvSpPr/>
            <p:nvPr/>
          </p:nvSpPr>
          <p:spPr>
            <a:xfrm>
              <a:off x="3286116" y="142876"/>
              <a:ext cx="5357850" cy="664371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86115" y="142875"/>
              <a:ext cx="5357851" cy="66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" name="2 CuadroTexto"/>
          <p:cNvSpPr txBox="1"/>
          <p:nvPr/>
        </p:nvSpPr>
        <p:spPr>
          <a:xfrm>
            <a:off x="214282" y="2571744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45 CLASIFICACIONES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DISTINTAS</a:t>
            </a:r>
          </a:p>
          <a:p>
            <a:pPr algn="ctr"/>
            <a:endParaRPr lang="es-MX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dondear rectángulo de esquina diagonal"/>
          <p:cNvSpPr/>
          <p:nvPr/>
        </p:nvSpPr>
        <p:spPr>
          <a:xfrm>
            <a:off x="857224" y="785794"/>
            <a:ext cx="2428892" cy="500066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42910" y="857232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CONCLUSIONES</a:t>
            </a:r>
            <a:endParaRPr lang="es-MX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714348" y="1928802"/>
            <a:ext cx="77153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La cartografía geomorfológica proporciona información sobre las formas del terreno y los procesos modeladores que les dieron origen. 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Los mapas </a:t>
            </a:r>
            <a:r>
              <a:rPr lang="es-MX" dirty="0" err="1" smtClean="0"/>
              <a:t>morfogenéticos</a:t>
            </a:r>
            <a:r>
              <a:rPr lang="es-MX" dirty="0" smtClean="0"/>
              <a:t> contienen unidades caracterizadas en base a su génesis natural y </a:t>
            </a:r>
            <a:r>
              <a:rPr lang="es-MX" dirty="0" err="1" smtClean="0"/>
              <a:t>antrópica</a:t>
            </a:r>
            <a:r>
              <a:rPr lang="es-MX" dirty="0" smtClean="0"/>
              <a:t>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El resultado de este método analítico es la identificación de 45 unidades; en el nombre expresan su origen, las características individuales por tipo de relieve y litología.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428596" y="1571612"/>
            <a:ext cx="6500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bg1"/>
                </a:solidFill>
              </a:rPr>
              <a:t>Por su atención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000760" y="5224833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</a:rPr>
              <a:t>MUCHAS GRACIAS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11" name="10 Triángulo isósceles"/>
          <p:cNvSpPr/>
          <p:nvPr/>
        </p:nvSpPr>
        <p:spPr>
          <a:xfrm rot="5400000">
            <a:off x="3714712" y="1428768"/>
            <a:ext cx="1714512" cy="9144000"/>
          </a:xfrm>
          <a:prstGeom prst="triangle">
            <a:avLst/>
          </a:prstGeom>
          <a:solidFill>
            <a:srgbClr val="00206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825</TotalTime>
  <Words>921</Words>
  <Application>Microsoft Office PowerPoint</Application>
  <PresentationFormat>Presentación en pantalla (4:3)</PresentationFormat>
  <Paragraphs>146</Paragraphs>
  <Slides>20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30" baseType="lpstr">
      <vt:lpstr>Arial Unicode MS</vt:lpstr>
      <vt:lpstr>Calibri</vt:lpstr>
      <vt:lpstr>Lucida Sans Unicode</vt:lpstr>
      <vt:lpstr>Perpetua Titling MT</vt:lpstr>
      <vt:lpstr>Tahoma</vt:lpstr>
      <vt:lpstr>Verdana</vt:lpstr>
      <vt:lpstr>Wingdings</vt:lpstr>
      <vt:lpstr>Wingdings 2</vt:lpstr>
      <vt:lpstr>Wingdings 3</vt:lpstr>
      <vt:lpstr>Concurrencia</vt:lpstr>
      <vt:lpstr>MAPA MORFOGENÉTICO  DEL ESTADO DE SONORA  </vt:lpstr>
      <vt:lpstr>Geomorfología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CARTOGRAFÍA MORFOGENÉTICA COMPUESTA DEL ESTADO DE SONORA</dc:title>
  <dc:creator>Admin</dc:creator>
  <cp:lastModifiedBy>Gutierrez Anguamea Grisel Alejandra</cp:lastModifiedBy>
  <cp:revision>69</cp:revision>
  <dcterms:created xsi:type="dcterms:W3CDTF">2011-05-14T15:04:59Z</dcterms:created>
  <dcterms:modified xsi:type="dcterms:W3CDTF">2014-08-18T19:15:00Z</dcterms:modified>
</cp:coreProperties>
</file>