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09AC"/>
    <a:srgbClr val="E25B00"/>
    <a:srgbClr val="FF6A05"/>
    <a:srgbClr val="FF8029"/>
    <a:srgbClr val="2105ED"/>
    <a:srgbClr val="CFF2FD"/>
    <a:srgbClr val="DE0000"/>
    <a:srgbClr val="A40000"/>
    <a:srgbClr val="E1D82B"/>
    <a:srgbClr val="1F7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64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4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800599AD-1851-48E7-9F1D-3F01EA37D13B}" type="datetimeFigureOut">
              <a:rPr lang="es-MX" smtClean="0"/>
              <a:pPr/>
              <a:t>11/08/2018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09870-8C80-444B-AEB7-0C82A3EE1FA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 spd="slow">
    <p:zoom/>
    <p:sndAc>
      <p:stSnd>
        <p:snd r:embed="rId13" name="wind.wav"/>
      </p:stSnd>
    </p:sndAc>
  </p:transition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grisel@correo.geologia.uson.mx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Forma libre"/>
          <p:cNvSpPr/>
          <p:nvPr/>
        </p:nvSpPr>
        <p:spPr>
          <a:xfrm>
            <a:off x="-9236" y="2484582"/>
            <a:ext cx="7656945" cy="4387273"/>
          </a:xfrm>
          <a:custGeom>
            <a:avLst/>
            <a:gdLst>
              <a:gd name="connsiteX0" fmla="*/ 0 w 7656945"/>
              <a:gd name="connsiteY0" fmla="*/ 1681018 h 4387273"/>
              <a:gd name="connsiteX1" fmla="*/ 6354618 w 7656945"/>
              <a:gd name="connsiteY1" fmla="*/ 0 h 4387273"/>
              <a:gd name="connsiteX2" fmla="*/ 6446981 w 7656945"/>
              <a:gd name="connsiteY2" fmla="*/ 0 h 4387273"/>
              <a:gd name="connsiteX3" fmla="*/ 6483927 w 7656945"/>
              <a:gd name="connsiteY3" fmla="*/ 18473 h 4387273"/>
              <a:gd name="connsiteX4" fmla="*/ 6548581 w 7656945"/>
              <a:gd name="connsiteY4" fmla="*/ 212436 h 4387273"/>
              <a:gd name="connsiteX5" fmla="*/ 7656945 w 7656945"/>
              <a:gd name="connsiteY5" fmla="*/ 4387273 h 4387273"/>
              <a:gd name="connsiteX6" fmla="*/ 0 w 7656945"/>
              <a:gd name="connsiteY6" fmla="*/ 4378036 h 4387273"/>
              <a:gd name="connsiteX7" fmla="*/ 0 w 7656945"/>
              <a:gd name="connsiteY7" fmla="*/ 1681018 h 438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6945" h="4387273">
                <a:moveTo>
                  <a:pt x="0" y="1681018"/>
                </a:moveTo>
                <a:lnTo>
                  <a:pt x="6354618" y="0"/>
                </a:lnTo>
                <a:lnTo>
                  <a:pt x="6446981" y="0"/>
                </a:lnTo>
                <a:lnTo>
                  <a:pt x="6483927" y="18473"/>
                </a:lnTo>
                <a:lnTo>
                  <a:pt x="6548581" y="212436"/>
                </a:lnTo>
                <a:lnTo>
                  <a:pt x="7656945" y="4387273"/>
                </a:lnTo>
                <a:lnTo>
                  <a:pt x="0" y="4378036"/>
                </a:lnTo>
                <a:lnTo>
                  <a:pt x="0" y="168101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0" h="571500"/>
            <a:bevelB w="571500"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lecha curvada hacia abajo"/>
          <p:cNvSpPr/>
          <p:nvPr/>
        </p:nvSpPr>
        <p:spPr>
          <a:xfrm rot="3961076">
            <a:off x="5294521" y="3021451"/>
            <a:ext cx="1682693" cy="1080120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 rot="-900000">
            <a:off x="2009565" y="5076445"/>
            <a:ext cx="4850198" cy="1128495"/>
          </a:xfrm>
        </p:spPr>
        <p:txBody>
          <a:bodyPr>
            <a:normAutofit/>
          </a:bodyPr>
          <a:lstStyle/>
          <a:p>
            <a:r>
              <a:rPr lang="es-MX" dirty="0" smtClean="0">
                <a:blipFill>
                  <a:blip r:embed="rId3"/>
                  <a:tile tx="0" ty="0" sx="100000" sy="100000" flip="none" algn="tl"/>
                </a:blipFill>
                <a:effectLst/>
                <a:latin typeface="Albertus Medium" pitchFamily="34" charset="0"/>
              </a:rPr>
              <a:t>El estudio </a:t>
            </a:r>
            <a:r>
              <a:rPr lang="es-MX" dirty="0">
                <a:blipFill>
                  <a:blip r:embed="rId3"/>
                  <a:tile tx="0" ty="0" sx="100000" sy="100000" flip="none" algn="tl"/>
                </a:blipFill>
                <a:effectLst/>
                <a:latin typeface="Albertus Medium" pitchFamily="34" charset="0"/>
              </a:rPr>
              <a:t>de las formas de la superficie </a:t>
            </a:r>
            <a:r>
              <a:rPr lang="es-MX" dirty="0" smtClean="0">
                <a:blipFill>
                  <a:blip r:embed="rId3"/>
                  <a:tile tx="0" ty="0" sx="100000" sy="100000" flip="none" algn="tl"/>
                </a:blipFill>
                <a:effectLst/>
                <a:latin typeface="Albertus Medium" pitchFamily="34" charset="0"/>
              </a:rPr>
              <a:t>terrestre </a:t>
            </a:r>
            <a:r>
              <a:rPr lang="es-MX" dirty="0">
                <a:blipFill>
                  <a:blip r:embed="rId3"/>
                  <a:tile tx="0" ty="0" sx="100000" sy="100000" flip="none" algn="tl"/>
                </a:blipFill>
                <a:effectLst/>
                <a:latin typeface="Albertus Medium" pitchFamily="34" charset="0"/>
              </a:rPr>
              <a:t>y su desarrollo </a:t>
            </a:r>
            <a:endParaRPr lang="es-MX" dirty="0">
              <a:blipFill>
                <a:blip r:embed="rId3"/>
                <a:tile tx="0" ty="0" sx="100000" sy="100000" flip="none" algn="tl"/>
              </a:blipFill>
              <a:latin typeface="Albertus Medium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 rot="20803050">
            <a:off x="1469657" y="3286929"/>
            <a:ext cx="40543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Erosión</a:t>
            </a:r>
          </a:p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Morfología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sp>
        <p:nvSpPr>
          <p:cNvPr id="8" name="7 Flecha curvada hacia abajo"/>
          <p:cNvSpPr/>
          <p:nvPr/>
        </p:nvSpPr>
        <p:spPr>
          <a:xfrm rot="3961076">
            <a:off x="5142121" y="2869051"/>
            <a:ext cx="1682693" cy="1080120"/>
          </a:xfrm>
          <a:prstGeom prst="curved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7B0D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39700" dir="2700000" algn="tl" rotWithShape="0">
              <a:prstClr val="black"/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891522" y="2996952"/>
            <a:ext cx="3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y</a:t>
            </a:r>
            <a:endParaRPr lang="es-ES" sz="4000" b="1" cap="none" spc="0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6567055" y="1736436"/>
            <a:ext cx="2576945" cy="5126182"/>
          </a:xfrm>
          <a:custGeom>
            <a:avLst/>
            <a:gdLst>
              <a:gd name="connsiteX0" fmla="*/ 1173018 w 2576945"/>
              <a:gd name="connsiteY0" fmla="*/ 5126182 h 5126182"/>
              <a:gd name="connsiteX1" fmla="*/ 0 w 2576945"/>
              <a:gd name="connsiteY1" fmla="*/ 757382 h 5126182"/>
              <a:gd name="connsiteX2" fmla="*/ 9236 w 2576945"/>
              <a:gd name="connsiteY2" fmla="*/ 701964 h 5126182"/>
              <a:gd name="connsiteX3" fmla="*/ 83127 w 2576945"/>
              <a:gd name="connsiteY3" fmla="*/ 674255 h 5126182"/>
              <a:gd name="connsiteX4" fmla="*/ 2576945 w 2576945"/>
              <a:gd name="connsiteY4" fmla="*/ 0 h 5126182"/>
              <a:gd name="connsiteX5" fmla="*/ 2576945 w 2576945"/>
              <a:gd name="connsiteY5" fmla="*/ 5126182 h 5126182"/>
              <a:gd name="connsiteX6" fmla="*/ 1173018 w 2576945"/>
              <a:gd name="connsiteY6" fmla="*/ 5126182 h 512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945" h="5126182">
                <a:moveTo>
                  <a:pt x="1173018" y="5126182"/>
                </a:moveTo>
                <a:lnTo>
                  <a:pt x="0" y="757382"/>
                </a:lnTo>
                <a:lnTo>
                  <a:pt x="9236" y="701964"/>
                </a:lnTo>
                <a:lnTo>
                  <a:pt x="83127" y="674255"/>
                </a:lnTo>
                <a:lnTo>
                  <a:pt x="2576945" y="0"/>
                </a:lnTo>
                <a:lnTo>
                  <a:pt x="2576945" y="5126182"/>
                </a:lnTo>
                <a:lnTo>
                  <a:pt x="1173018" y="5126182"/>
                </a:lnTo>
                <a:close/>
              </a:path>
            </a:pathLst>
          </a:custGeom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0" h="508000"/>
            <a:bevelB w="635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Forma libre"/>
          <p:cNvSpPr/>
          <p:nvPr/>
        </p:nvSpPr>
        <p:spPr>
          <a:xfrm>
            <a:off x="5892800" y="-18473"/>
            <a:ext cx="3251200" cy="2346037"/>
          </a:xfrm>
          <a:custGeom>
            <a:avLst/>
            <a:gdLst>
              <a:gd name="connsiteX0" fmla="*/ 0 w 3251200"/>
              <a:gd name="connsiteY0" fmla="*/ 0 h 2346037"/>
              <a:gd name="connsiteX1" fmla="*/ 0 w 3251200"/>
              <a:gd name="connsiteY1" fmla="*/ 0 h 2346037"/>
              <a:gd name="connsiteX2" fmla="*/ 618836 w 3251200"/>
              <a:gd name="connsiteY2" fmla="*/ 2318328 h 2346037"/>
              <a:gd name="connsiteX3" fmla="*/ 618836 w 3251200"/>
              <a:gd name="connsiteY3" fmla="*/ 2318328 h 2346037"/>
              <a:gd name="connsiteX4" fmla="*/ 748145 w 3251200"/>
              <a:gd name="connsiteY4" fmla="*/ 2346037 h 2346037"/>
              <a:gd name="connsiteX5" fmla="*/ 840509 w 3251200"/>
              <a:gd name="connsiteY5" fmla="*/ 2309091 h 2346037"/>
              <a:gd name="connsiteX6" fmla="*/ 3251200 w 3251200"/>
              <a:gd name="connsiteY6" fmla="*/ 1653309 h 2346037"/>
              <a:gd name="connsiteX7" fmla="*/ 3251200 w 3251200"/>
              <a:gd name="connsiteY7" fmla="*/ 18473 h 2346037"/>
              <a:gd name="connsiteX8" fmla="*/ 0 w 3251200"/>
              <a:gd name="connsiteY8" fmla="*/ 0 h 234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200" h="2346037">
                <a:moveTo>
                  <a:pt x="0" y="0"/>
                </a:moveTo>
                <a:lnTo>
                  <a:pt x="0" y="0"/>
                </a:lnTo>
                <a:lnTo>
                  <a:pt x="618836" y="2318328"/>
                </a:lnTo>
                <a:lnTo>
                  <a:pt x="618836" y="2318328"/>
                </a:lnTo>
                <a:lnTo>
                  <a:pt x="748145" y="2346037"/>
                </a:lnTo>
                <a:lnTo>
                  <a:pt x="840509" y="2309091"/>
                </a:lnTo>
                <a:lnTo>
                  <a:pt x="3251200" y="1653309"/>
                </a:lnTo>
                <a:lnTo>
                  <a:pt x="3251200" y="18473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0" h="762000"/>
            <a:bevelB w="889000" h="1016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orma libre"/>
          <p:cNvSpPr/>
          <p:nvPr/>
        </p:nvSpPr>
        <p:spPr>
          <a:xfrm>
            <a:off x="-9236" y="-9236"/>
            <a:ext cx="6446981" cy="4082472"/>
          </a:xfrm>
          <a:custGeom>
            <a:avLst/>
            <a:gdLst>
              <a:gd name="connsiteX0" fmla="*/ 0 w 6446981"/>
              <a:gd name="connsiteY0" fmla="*/ 4082472 h 4082472"/>
              <a:gd name="connsiteX1" fmla="*/ 6410036 w 6446981"/>
              <a:gd name="connsiteY1" fmla="*/ 2382981 h 4082472"/>
              <a:gd name="connsiteX2" fmla="*/ 6446981 w 6446981"/>
              <a:gd name="connsiteY2" fmla="*/ 2346036 h 4082472"/>
              <a:gd name="connsiteX3" fmla="*/ 6446981 w 6446981"/>
              <a:gd name="connsiteY3" fmla="*/ 2346036 h 4082472"/>
              <a:gd name="connsiteX4" fmla="*/ 5818909 w 6446981"/>
              <a:gd name="connsiteY4" fmla="*/ 9236 h 4082472"/>
              <a:gd name="connsiteX5" fmla="*/ 0 w 6446981"/>
              <a:gd name="connsiteY5" fmla="*/ 0 h 4082472"/>
              <a:gd name="connsiteX6" fmla="*/ 0 w 6446981"/>
              <a:gd name="connsiteY6" fmla="*/ 4082472 h 40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6981" h="4082472">
                <a:moveTo>
                  <a:pt x="0" y="4082472"/>
                </a:moveTo>
                <a:lnTo>
                  <a:pt x="6410036" y="2382981"/>
                </a:lnTo>
                <a:lnTo>
                  <a:pt x="6446981" y="2346036"/>
                </a:lnTo>
                <a:lnTo>
                  <a:pt x="6446981" y="2346036"/>
                </a:lnTo>
                <a:lnTo>
                  <a:pt x="5818909" y="9236"/>
                </a:lnTo>
                <a:lnTo>
                  <a:pt x="0" y="0"/>
                </a:lnTo>
                <a:lnTo>
                  <a:pt x="0" y="4082472"/>
                </a:lnTo>
                <a:close/>
              </a:path>
            </a:pathLst>
          </a:custGeom>
          <a:solidFill>
            <a:srgbClr val="C709AC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016000" h="1016000"/>
            <a:bevelB w="1524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2594" y="257929"/>
            <a:ext cx="1511612" cy="14612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pic>
        <p:nvPicPr>
          <p:cNvPr id="15" name="Imagen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16866" y="2636912"/>
            <a:ext cx="1559590" cy="149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grpSp>
        <p:nvGrpSpPr>
          <p:cNvPr id="17" name="Group 34"/>
          <p:cNvGrpSpPr>
            <a:grpSpLocks/>
          </p:cNvGrpSpPr>
          <p:nvPr/>
        </p:nvGrpSpPr>
        <p:grpSpPr bwMode="auto">
          <a:xfrm rot="20760254">
            <a:off x="-789338" y="1098348"/>
            <a:ext cx="6781800" cy="1752600"/>
            <a:chOff x="930" y="2496"/>
            <a:chExt cx="4272" cy="1104"/>
          </a:xfrm>
        </p:grpSpPr>
        <p:sp>
          <p:nvSpPr>
            <p:cNvPr id="18" name="Rectangle 32"/>
            <p:cNvSpPr>
              <a:spLocks noChangeArrowheads="1"/>
            </p:cNvSpPr>
            <p:nvPr/>
          </p:nvSpPr>
          <p:spPr bwMode="auto">
            <a:xfrm>
              <a:off x="930" y="2496"/>
              <a:ext cx="4272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itchFamily="2" charset="2"/>
                <a:buNone/>
              </a:pPr>
              <a:r>
                <a:rPr lang="es-MX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34" charset="-128"/>
                </a:rPr>
                <a:t>Universidad de Sonora</a:t>
              </a:r>
            </a:p>
            <a:p>
              <a:pPr marL="342900" indent="-342900" algn="ctr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itchFamily="2" charset="2"/>
                <a:buNone/>
              </a:pPr>
              <a:r>
                <a:rPr lang="es-MX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34" charset="-128"/>
                </a:rPr>
                <a:t>Departamento de Geología</a:t>
              </a:r>
              <a:endParaRPr lang="es-E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</a:endParaRPr>
            </a:p>
          </p:txBody>
        </p:sp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1655" y="2976"/>
              <a:ext cx="281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34" charset="-128"/>
                </a:rPr>
                <a:t>MC. Grisel A. Gutiérrez </a:t>
              </a:r>
              <a:r>
                <a:rPr lang="es-MX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34" charset="-128"/>
                </a:rPr>
                <a:t>Anguamea </a:t>
              </a:r>
              <a:r>
                <a:rPr lang="es-MX" sz="16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34" charset="-128"/>
                  <a:hlinkClick r:id="rId6"/>
                </a:rPr>
                <a:t>grisel@correo.geologia.uson.mx</a:t>
              </a:r>
              <a:endParaRPr lang="es-ES" sz="16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74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7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484" y="690615"/>
            <a:ext cx="78589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lbertus Medium" pitchFamily="34" charset="0"/>
              </a:rPr>
              <a:t>La meteorización, erosión y transporte forman </a:t>
            </a:r>
            <a:r>
              <a:rPr lang="es-MX" sz="2000" dirty="0">
                <a:latin typeface="Albertus Medium" pitchFamily="34" charset="0"/>
              </a:rPr>
              <a:t>la superficie terrestre como </a:t>
            </a:r>
            <a:r>
              <a:rPr lang="es-MX" sz="2000" dirty="0" smtClean="0">
                <a:latin typeface="Albertus Medium" pitchFamily="34" charset="0"/>
              </a:rPr>
              <a:t>la conocemos.</a:t>
            </a:r>
          </a:p>
          <a:p>
            <a:endParaRPr lang="es-MX" sz="2000" dirty="0">
              <a:latin typeface="Albertus Medium" pitchFamily="34" charset="0"/>
            </a:endParaRPr>
          </a:p>
          <a:p>
            <a:endParaRPr lang="es-MX" sz="2000" dirty="0" smtClean="0">
              <a:latin typeface="Albertus Medium" pitchFamily="34" charset="0"/>
            </a:endParaRPr>
          </a:p>
          <a:p>
            <a:endParaRPr lang="es-MX" sz="2000" dirty="0">
              <a:latin typeface="Albertus Medium" pitchFamily="34" charset="0"/>
            </a:endParaRPr>
          </a:p>
          <a:p>
            <a:endParaRPr lang="es-MX" sz="2000" dirty="0" smtClean="0">
              <a:latin typeface="Albertus Medium" pitchFamily="34" charset="0"/>
            </a:endParaRPr>
          </a:p>
          <a:p>
            <a:endParaRPr lang="es-MX" sz="2000" dirty="0">
              <a:latin typeface="Albertus Medium" pitchFamily="34" charset="0"/>
            </a:endParaRPr>
          </a:p>
          <a:p>
            <a:endParaRPr lang="es-MX" sz="2000" dirty="0" smtClean="0">
              <a:latin typeface="Albertus Medium" pitchFamily="34" charset="0"/>
            </a:endParaRPr>
          </a:p>
          <a:p>
            <a:endParaRPr lang="es-MX" sz="2000" dirty="0" smtClean="0">
              <a:latin typeface="Albertus Medium" pitchFamily="34" charset="0"/>
            </a:endParaRPr>
          </a:p>
          <a:p>
            <a:endParaRPr lang="es-MX" sz="2000" dirty="0">
              <a:latin typeface="Albertus Medium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 rot="1942593">
            <a:off x="5426350" y="3439614"/>
            <a:ext cx="2975801" cy="1224136"/>
            <a:chOff x="5292079" y="4304691"/>
            <a:chExt cx="2975801" cy="1224136"/>
          </a:xfrm>
        </p:grpSpPr>
        <p:sp>
          <p:nvSpPr>
            <p:cNvPr id="4" name="3 Flecha a la derecha con bandas"/>
            <p:cNvSpPr/>
            <p:nvPr/>
          </p:nvSpPr>
          <p:spPr>
            <a:xfrm flipH="1">
              <a:off x="5292079" y="4304691"/>
              <a:ext cx="2975801" cy="1224136"/>
            </a:xfrm>
            <a:prstGeom prst="stripedRightArrow">
              <a:avLst/>
            </a:prstGeom>
            <a:solidFill>
              <a:srgbClr val="C00000"/>
            </a:solidFill>
            <a:ln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0" h="635000"/>
              <a:bevelB w="635000" h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" name="2 Rectángulo"/>
            <p:cNvSpPr/>
            <p:nvPr/>
          </p:nvSpPr>
          <p:spPr>
            <a:xfrm>
              <a:off x="5623304" y="4581128"/>
              <a:ext cx="2549096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chemeClr val="accent1">
                      <a:satMod val="200000"/>
                      <a:tint val="3000"/>
                    </a:schemeClr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Albertus Medium" pitchFamily="34" charset="0"/>
                </a:rPr>
                <a:t>Endógenos, exógenos,</a:t>
              </a:r>
            </a:p>
            <a:p>
              <a:pPr algn="ctr"/>
              <a:r>
                <a:rPr lang="es-ES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chemeClr val="accent1">
                      <a:satMod val="200000"/>
                      <a:tint val="3000"/>
                    </a:schemeClr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Albertus Medium" pitchFamily="34" charset="0"/>
                </a:rPr>
                <a:t>organismos vivos y </a:t>
              </a:r>
              <a:r>
                <a:rPr lang="es-ES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chemeClr val="accent1">
                      <a:satMod val="200000"/>
                      <a:tint val="3000"/>
                    </a:schemeClr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Albertus Medium" pitchFamily="34" charset="0"/>
                </a:rPr>
                <a:t>alien</a:t>
              </a:r>
              <a:endParaRPr lang="es-E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lbertus Medium" pitchFamily="34" charset="0"/>
              </a:endParaRPr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467544" y="1581760"/>
            <a:ext cx="7858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000" dirty="0">
              <a:latin typeface="Albertus Medium" pitchFamily="34" charset="0"/>
            </a:endParaRPr>
          </a:p>
          <a:p>
            <a:r>
              <a:rPr lang="es-MX" sz="2000" dirty="0" smtClean="0">
                <a:latin typeface="Albertus Medium" pitchFamily="34" charset="0"/>
              </a:rPr>
              <a:t>Por los procesos </a:t>
            </a:r>
            <a:r>
              <a:rPr lang="es-MX" sz="2000" dirty="0" err="1" smtClean="0">
                <a:latin typeface="Albertus Medium" pitchFamily="34" charset="0"/>
              </a:rPr>
              <a:t>geomórficos</a:t>
            </a:r>
            <a:r>
              <a:rPr lang="es-MX" sz="2000" dirty="0" smtClean="0">
                <a:latin typeface="Albertus Medium" pitchFamily="34" charset="0"/>
              </a:rPr>
              <a:t> (4) se </a:t>
            </a:r>
            <a:r>
              <a:rPr lang="es-MX" sz="2000" dirty="0">
                <a:latin typeface="Albertus Medium" pitchFamily="34" charset="0"/>
              </a:rPr>
              <a:t>forman </a:t>
            </a:r>
            <a:r>
              <a:rPr lang="es-MX" sz="2000" dirty="0" smtClean="0">
                <a:latin typeface="Albertus Medium" pitchFamily="34" charset="0"/>
              </a:rPr>
              <a:t>altos topográficos positivos, depresiones o bajos topográficos negativos y planicies (cerros</a:t>
            </a:r>
            <a:r>
              <a:rPr lang="es-MX" sz="2000" dirty="0">
                <a:latin typeface="Albertus Medium" pitchFamily="34" charset="0"/>
              </a:rPr>
              <a:t>, valles o </a:t>
            </a:r>
            <a:r>
              <a:rPr lang="es-MX" sz="2000" dirty="0" smtClean="0">
                <a:latin typeface="Albertus Medium" pitchFamily="34" charset="0"/>
              </a:rPr>
              <a:t>llanuras). </a:t>
            </a:r>
          </a:p>
          <a:p>
            <a:endParaRPr lang="es-MX" sz="2000" dirty="0">
              <a:latin typeface="Albertus Medium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57484" y="5301208"/>
            <a:ext cx="7858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lbertus Medium" pitchFamily="34" charset="0"/>
              </a:rPr>
              <a:t>Principalmente </a:t>
            </a:r>
            <a:r>
              <a:rPr lang="es-MX" sz="2000" dirty="0">
                <a:latin typeface="Albertus Medium" pitchFamily="34" charset="0"/>
              </a:rPr>
              <a:t>los sectores más altas sufren más erosión y/o transporte en comparación de las regiones cercanas del nivel del </a:t>
            </a:r>
            <a:r>
              <a:rPr lang="es-MX" sz="2000" dirty="0" smtClean="0">
                <a:latin typeface="Albertus Medium" pitchFamily="34" charset="0"/>
              </a:rPr>
              <a:t>mar.</a:t>
            </a:r>
            <a:endParaRPr lang="es-MX" sz="2000" dirty="0">
              <a:latin typeface="Albertus Medium" pitchFamily="34" charset="0"/>
            </a:endParaRPr>
          </a:p>
          <a:p>
            <a:endParaRPr lang="es-MX" sz="2000" dirty="0">
              <a:latin typeface="Albertus Medium" pitchFamily="34" charset="0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-44450" y="2736922"/>
            <a:ext cx="5845428" cy="2057328"/>
            <a:chOff x="-44450" y="2736922"/>
            <a:chExt cx="5845428" cy="2057328"/>
          </a:xfrm>
        </p:grpSpPr>
        <p:sp>
          <p:nvSpPr>
            <p:cNvPr id="12" name="11 Forma libre"/>
            <p:cNvSpPr/>
            <p:nvPr/>
          </p:nvSpPr>
          <p:spPr>
            <a:xfrm>
              <a:off x="-36512" y="2736922"/>
              <a:ext cx="5835192" cy="1974916"/>
            </a:xfrm>
            <a:custGeom>
              <a:avLst/>
              <a:gdLst>
                <a:gd name="connsiteX0" fmla="*/ 18853 w 5835192"/>
                <a:gd name="connsiteY0" fmla="*/ 2036190 h 2036190"/>
                <a:gd name="connsiteX1" fmla="*/ 18853 w 5835192"/>
                <a:gd name="connsiteY1" fmla="*/ 2036190 h 2036190"/>
                <a:gd name="connsiteX2" fmla="*/ 0 w 5835192"/>
                <a:gd name="connsiteY2" fmla="*/ 1951349 h 2036190"/>
                <a:gd name="connsiteX3" fmla="*/ 28280 w 5835192"/>
                <a:gd name="connsiteY3" fmla="*/ 0 h 2036190"/>
                <a:gd name="connsiteX4" fmla="*/ 169682 w 5835192"/>
                <a:gd name="connsiteY4" fmla="*/ 65988 h 2036190"/>
                <a:gd name="connsiteX5" fmla="*/ 339365 w 5835192"/>
                <a:gd name="connsiteY5" fmla="*/ 65988 h 2036190"/>
                <a:gd name="connsiteX6" fmla="*/ 414779 w 5835192"/>
                <a:gd name="connsiteY6" fmla="*/ 103695 h 2036190"/>
                <a:gd name="connsiteX7" fmla="*/ 490194 w 5835192"/>
                <a:gd name="connsiteY7" fmla="*/ 197963 h 2036190"/>
                <a:gd name="connsiteX8" fmla="*/ 537328 w 5835192"/>
                <a:gd name="connsiteY8" fmla="*/ 282804 h 2036190"/>
                <a:gd name="connsiteX9" fmla="*/ 565608 w 5835192"/>
                <a:gd name="connsiteY9" fmla="*/ 348792 h 2036190"/>
                <a:gd name="connsiteX10" fmla="*/ 612742 w 5835192"/>
                <a:gd name="connsiteY10" fmla="*/ 414780 h 2036190"/>
                <a:gd name="connsiteX11" fmla="*/ 641022 w 5835192"/>
                <a:gd name="connsiteY11" fmla="*/ 433633 h 2036190"/>
                <a:gd name="connsiteX12" fmla="*/ 810705 w 5835192"/>
                <a:gd name="connsiteY12" fmla="*/ 452487 h 2036190"/>
                <a:gd name="connsiteX13" fmla="*/ 1018095 w 5835192"/>
                <a:gd name="connsiteY13" fmla="*/ 509048 h 2036190"/>
                <a:gd name="connsiteX14" fmla="*/ 1084082 w 5835192"/>
                <a:gd name="connsiteY14" fmla="*/ 565609 h 2036190"/>
                <a:gd name="connsiteX15" fmla="*/ 1131216 w 5835192"/>
                <a:gd name="connsiteY15" fmla="*/ 603316 h 2036190"/>
                <a:gd name="connsiteX16" fmla="*/ 1216058 w 5835192"/>
                <a:gd name="connsiteY16" fmla="*/ 688157 h 2036190"/>
                <a:gd name="connsiteX17" fmla="*/ 1282045 w 5835192"/>
                <a:gd name="connsiteY17" fmla="*/ 744718 h 2036190"/>
                <a:gd name="connsiteX18" fmla="*/ 1366886 w 5835192"/>
                <a:gd name="connsiteY18" fmla="*/ 791852 h 2036190"/>
                <a:gd name="connsiteX19" fmla="*/ 1461154 w 5835192"/>
                <a:gd name="connsiteY19" fmla="*/ 801279 h 2036190"/>
                <a:gd name="connsiteX20" fmla="*/ 1621410 w 5835192"/>
                <a:gd name="connsiteY20" fmla="*/ 810705 h 2036190"/>
                <a:gd name="connsiteX21" fmla="*/ 1734532 w 5835192"/>
                <a:gd name="connsiteY21" fmla="*/ 838986 h 2036190"/>
                <a:gd name="connsiteX22" fmla="*/ 1875934 w 5835192"/>
                <a:gd name="connsiteY22" fmla="*/ 895547 h 2036190"/>
                <a:gd name="connsiteX23" fmla="*/ 1941921 w 5835192"/>
                <a:gd name="connsiteY23" fmla="*/ 952108 h 2036190"/>
                <a:gd name="connsiteX24" fmla="*/ 1960775 w 5835192"/>
                <a:gd name="connsiteY24" fmla="*/ 980388 h 2036190"/>
                <a:gd name="connsiteX25" fmla="*/ 1979629 w 5835192"/>
                <a:gd name="connsiteY25" fmla="*/ 980388 h 2036190"/>
                <a:gd name="connsiteX26" fmla="*/ 2026763 w 5835192"/>
                <a:gd name="connsiteY26" fmla="*/ 1036949 h 2036190"/>
                <a:gd name="connsiteX27" fmla="*/ 2243579 w 5835192"/>
                <a:gd name="connsiteY27" fmla="*/ 1055802 h 2036190"/>
                <a:gd name="connsiteX28" fmla="*/ 2337847 w 5835192"/>
                <a:gd name="connsiteY28" fmla="*/ 1055802 h 2036190"/>
                <a:gd name="connsiteX29" fmla="*/ 2469822 w 5835192"/>
                <a:gd name="connsiteY29" fmla="*/ 1046376 h 2036190"/>
                <a:gd name="connsiteX30" fmla="*/ 2601798 w 5835192"/>
                <a:gd name="connsiteY30" fmla="*/ 914400 h 2036190"/>
                <a:gd name="connsiteX31" fmla="*/ 2648932 w 5835192"/>
                <a:gd name="connsiteY31" fmla="*/ 848413 h 2036190"/>
                <a:gd name="connsiteX32" fmla="*/ 2677212 w 5835192"/>
                <a:gd name="connsiteY32" fmla="*/ 838986 h 2036190"/>
                <a:gd name="connsiteX33" fmla="*/ 2724346 w 5835192"/>
                <a:gd name="connsiteY33" fmla="*/ 782425 h 2036190"/>
                <a:gd name="connsiteX34" fmla="*/ 2931736 w 5835192"/>
                <a:gd name="connsiteY34" fmla="*/ 810705 h 2036190"/>
                <a:gd name="connsiteX35" fmla="*/ 3026004 w 5835192"/>
                <a:gd name="connsiteY35" fmla="*/ 876693 h 2036190"/>
                <a:gd name="connsiteX36" fmla="*/ 3073138 w 5835192"/>
                <a:gd name="connsiteY36" fmla="*/ 904973 h 2036190"/>
                <a:gd name="connsiteX37" fmla="*/ 3186260 w 5835192"/>
                <a:gd name="connsiteY37" fmla="*/ 989815 h 2036190"/>
                <a:gd name="connsiteX38" fmla="*/ 3261674 w 5835192"/>
                <a:gd name="connsiteY38" fmla="*/ 1027522 h 2036190"/>
                <a:gd name="connsiteX39" fmla="*/ 3289954 w 5835192"/>
                <a:gd name="connsiteY39" fmla="*/ 1036949 h 2036190"/>
                <a:gd name="connsiteX40" fmla="*/ 3403076 w 5835192"/>
                <a:gd name="connsiteY40" fmla="*/ 1065229 h 2036190"/>
                <a:gd name="connsiteX41" fmla="*/ 3516198 w 5835192"/>
                <a:gd name="connsiteY41" fmla="*/ 1065229 h 2036190"/>
                <a:gd name="connsiteX42" fmla="*/ 3619893 w 5835192"/>
                <a:gd name="connsiteY42" fmla="*/ 1055802 h 2036190"/>
                <a:gd name="connsiteX43" fmla="*/ 3761295 w 5835192"/>
                <a:gd name="connsiteY43" fmla="*/ 1046376 h 2036190"/>
                <a:gd name="connsiteX44" fmla="*/ 3893270 w 5835192"/>
                <a:gd name="connsiteY44" fmla="*/ 1074656 h 2036190"/>
                <a:gd name="connsiteX45" fmla="*/ 3959258 w 5835192"/>
                <a:gd name="connsiteY45" fmla="*/ 1131217 h 2036190"/>
                <a:gd name="connsiteX46" fmla="*/ 3996965 w 5835192"/>
                <a:gd name="connsiteY46" fmla="*/ 1159497 h 2036190"/>
                <a:gd name="connsiteX47" fmla="*/ 4128940 w 5835192"/>
                <a:gd name="connsiteY47" fmla="*/ 1329180 h 2036190"/>
                <a:gd name="connsiteX48" fmla="*/ 4204354 w 5835192"/>
                <a:gd name="connsiteY48" fmla="*/ 1404594 h 2036190"/>
                <a:gd name="connsiteX49" fmla="*/ 4317476 w 5835192"/>
                <a:gd name="connsiteY49" fmla="*/ 1480009 h 2036190"/>
                <a:gd name="connsiteX50" fmla="*/ 4383464 w 5835192"/>
                <a:gd name="connsiteY50" fmla="*/ 1527143 h 2036190"/>
                <a:gd name="connsiteX51" fmla="*/ 4421171 w 5835192"/>
                <a:gd name="connsiteY51" fmla="*/ 1545996 h 2036190"/>
                <a:gd name="connsiteX52" fmla="*/ 4458878 w 5835192"/>
                <a:gd name="connsiteY52" fmla="*/ 1555423 h 2036190"/>
                <a:gd name="connsiteX53" fmla="*/ 4572000 w 5835192"/>
                <a:gd name="connsiteY53" fmla="*/ 1593130 h 2036190"/>
                <a:gd name="connsiteX54" fmla="*/ 4619134 w 5835192"/>
                <a:gd name="connsiteY54" fmla="*/ 1611984 h 2036190"/>
                <a:gd name="connsiteX55" fmla="*/ 4694548 w 5835192"/>
                <a:gd name="connsiteY55" fmla="*/ 1659118 h 2036190"/>
                <a:gd name="connsiteX56" fmla="*/ 4788816 w 5835192"/>
                <a:gd name="connsiteY56" fmla="*/ 1725105 h 2036190"/>
                <a:gd name="connsiteX57" fmla="*/ 4817097 w 5835192"/>
                <a:gd name="connsiteY57" fmla="*/ 1734532 h 2036190"/>
                <a:gd name="connsiteX58" fmla="*/ 4939645 w 5835192"/>
                <a:gd name="connsiteY58" fmla="*/ 1800520 h 2036190"/>
                <a:gd name="connsiteX59" fmla="*/ 5062194 w 5835192"/>
                <a:gd name="connsiteY59" fmla="*/ 1819373 h 2036190"/>
                <a:gd name="connsiteX60" fmla="*/ 5373278 w 5835192"/>
                <a:gd name="connsiteY60" fmla="*/ 1847654 h 2036190"/>
                <a:gd name="connsiteX61" fmla="*/ 5476973 w 5835192"/>
                <a:gd name="connsiteY61" fmla="*/ 1866508 h 2036190"/>
                <a:gd name="connsiteX62" fmla="*/ 5524107 w 5835192"/>
                <a:gd name="connsiteY62" fmla="*/ 1875934 h 2036190"/>
                <a:gd name="connsiteX63" fmla="*/ 5608948 w 5835192"/>
                <a:gd name="connsiteY63" fmla="*/ 1913642 h 2036190"/>
                <a:gd name="connsiteX64" fmla="*/ 5693789 w 5835192"/>
                <a:gd name="connsiteY64" fmla="*/ 1951349 h 2036190"/>
                <a:gd name="connsiteX65" fmla="*/ 5778631 w 5835192"/>
                <a:gd name="connsiteY65" fmla="*/ 1979629 h 2036190"/>
                <a:gd name="connsiteX66" fmla="*/ 5835192 w 5835192"/>
                <a:gd name="connsiteY66" fmla="*/ 2026763 h 2036190"/>
                <a:gd name="connsiteX67" fmla="*/ 5269583 w 5835192"/>
                <a:gd name="connsiteY67" fmla="*/ 2026763 h 2036190"/>
                <a:gd name="connsiteX68" fmla="*/ 5118754 w 5835192"/>
                <a:gd name="connsiteY68" fmla="*/ 2026763 h 2036190"/>
                <a:gd name="connsiteX69" fmla="*/ 18853 w 5835192"/>
                <a:gd name="connsiteY69" fmla="*/ 2036190 h 203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835192" h="2036190">
                  <a:moveTo>
                    <a:pt x="18853" y="2036190"/>
                  </a:moveTo>
                  <a:lnTo>
                    <a:pt x="18853" y="2036190"/>
                  </a:lnTo>
                  <a:lnTo>
                    <a:pt x="0" y="1951349"/>
                  </a:lnTo>
                  <a:lnTo>
                    <a:pt x="28280" y="0"/>
                  </a:lnTo>
                  <a:lnTo>
                    <a:pt x="169682" y="65988"/>
                  </a:lnTo>
                  <a:lnTo>
                    <a:pt x="339365" y="65988"/>
                  </a:lnTo>
                  <a:lnTo>
                    <a:pt x="414779" y="103695"/>
                  </a:lnTo>
                  <a:lnTo>
                    <a:pt x="490194" y="197963"/>
                  </a:lnTo>
                  <a:cubicBezTo>
                    <a:pt x="529888" y="277353"/>
                    <a:pt x="508026" y="253506"/>
                    <a:pt x="537328" y="282804"/>
                  </a:cubicBezTo>
                  <a:lnTo>
                    <a:pt x="565608" y="348792"/>
                  </a:lnTo>
                  <a:cubicBezTo>
                    <a:pt x="581319" y="370788"/>
                    <a:pt x="594784" y="394577"/>
                    <a:pt x="612742" y="414780"/>
                  </a:cubicBezTo>
                  <a:cubicBezTo>
                    <a:pt x="620269" y="423248"/>
                    <a:pt x="641022" y="433633"/>
                    <a:pt x="641022" y="433633"/>
                  </a:cubicBezTo>
                  <a:lnTo>
                    <a:pt x="810705" y="452487"/>
                  </a:lnTo>
                  <a:lnTo>
                    <a:pt x="1018095" y="509048"/>
                  </a:lnTo>
                  <a:cubicBezTo>
                    <a:pt x="1040091" y="527902"/>
                    <a:pt x="1061460" y="547512"/>
                    <a:pt x="1084082" y="565609"/>
                  </a:cubicBezTo>
                  <a:cubicBezTo>
                    <a:pt x="1143541" y="613176"/>
                    <a:pt x="1085695" y="557793"/>
                    <a:pt x="1131216" y="603316"/>
                  </a:cubicBezTo>
                  <a:lnTo>
                    <a:pt x="1216058" y="688157"/>
                  </a:lnTo>
                  <a:lnTo>
                    <a:pt x="1282045" y="744718"/>
                  </a:lnTo>
                  <a:cubicBezTo>
                    <a:pt x="1360124" y="793517"/>
                    <a:pt x="1327816" y="791852"/>
                    <a:pt x="1366886" y="791852"/>
                  </a:cubicBezTo>
                  <a:lnTo>
                    <a:pt x="1461154" y="801279"/>
                  </a:lnTo>
                  <a:lnTo>
                    <a:pt x="1621410" y="810705"/>
                  </a:lnTo>
                  <a:cubicBezTo>
                    <a:pt x="1721698" y="840792"/>
                    <a:pt x="1682872" y="838986"/>
                    <a:pt x="1734532" y="838986"/>
                  </a:cubicBezTo>
                  <a:lnTo>
                    <a:pt x="1875934" y="895547"/>
                  </a:lnTo>
                  <a:cubicBezTo>
                    <a:pt x="1897930" y="914401"/>
                    <a:pt x="1921436" y="931623"/>
                    <a:pt x="1941921" y="952108"/>
                  </a:cubicBezTo>
                  <a:cubicBezTo>
                    <a:pt x="1949932" y="960119"/>
                    <a:pt x="1951711" y="973590"/>
                    <a:pt x="1960775" y="980388"/>
                  </a:cubicBezTo>
                  <a:cubicBezTo>
                    <a:pt x="1965803" y="984159"/>
                    <a:pt x="1973344" y="980388"/>
                    <a:pt x="1979629" y="980388"/>
                  </a:cubicBezTo>
                  <a:lnTo>
                    <a:pt x="2026763" y="1036949"/>
                  </a:lnTo>
                  <a:lnTo>
                    <a:pt x="2243579" y="1055802"/>
                  </a:lnTo>
                  <a:lnTo>
                    <a:pt x="2337847" y="1055802"/>
                  </a:lnTo>
                  <a:lnTo>
                    <a:pt x="2469822" y="1046376"/>
                  </a:lnTo>
                  <a:lnTo>
                    <a:pt x="2601798" y="914400"/>
                  </a:lnTo>
                  <a:cubicBezTo>
                    <a:pt x="2617509" y="892404"/>
                    <a:pt x="2629818" y="867527"/>
                    <a:pt x="2648932" y="848413"/>
                  </a:cubicBezTo>
                  <a:cubicBezTo>
                    <a:pt x="2655958" y="841387"/>
                    <a:pt x="2677212" y="838986"/>
                    <a:pt x="2677212" y="838986"/>
                  </a:cubicBezTo>
                  <a:lnTo>
                    <a:pt x="2724346" y="782425"/>
                  </a:lnTo>
                  <a:lnTo>
                    <a:pt x="2931736" y="810705"/>
                  </a:lnTo>
                  <a:cubicBezTo>
                    <a:pt x="2963159" y="832701"/>
                    <a:pt x="2989616" y="864563"/>
                    <a:pt x="3026004" y="876693"/>
                  </a:cubicBezTo>
                  <a:cubicBezTo>
                    <a:pt x="3062716" y="888931"/>
                    <a:pt x="3047258" y="879094"/>
                    <a:pt x="3073138" y="904973"/>
                  </a:cubicBezTo>
                  <a:lnTo>
                    <a:pt x="3186260" y="989815"/>
                  </a:lnTo>
                  <a:cubicBezTo>
                    <a:pt x="3211398" y="1002384"/>
                    <a:pt x="3236088" y="1015892"/>
                    <a:pt x="3261674" y="1027522"/>
                  </a:cubicBezTo>
                  <a:cubicBezTo>
                    <a:pt x="3270720" y="1031634"/>
                    <a:pt x="3289954" y="1036949"/>
                    <a:pt x="3289954" y="1036949"/>
                  </a:cubicBezTo>
                  <a:lnTo>
                    <a:pt x="3403076" y="1065229"/>
                  </a:lnTo>
                  <a:lnTo>
                    <a:pt x="3516198" y="1065229"/>
                  </a:lnTo>
                  <a:lnTo>
                    <a:pt x="3619893" y="1055802"/>
                  </a:lnTo>
                  <a:cubicBezTo>
                    <a:pt x="3723472" y="1044294"/>
                    <a:pt x="3676280" y="1046376"/>
                    <a:pt x="3761295" y="1046376"/>
                  </a:cubicBezTo>
                  <a:lnTo>
                    <a:pt x="3893270" y="1074656"/>
                  </a:lnTo>
                  <a:cubicBezTo>
                    <a:pt x="3915266" y="1093510"/>
                    <a:pt x="3935525" y="1114603"/>
                    <a:pt x="3959258" y="1131217"/>
                  </a:cubicBezTo>
                  <a:cubicBezTo>
                    <a:pt x="4004061" y="1162579"/>
                    <a:pt x="3976124" y="1117817"/>
                    <a:pt x="3996965" y="1159497"/>
                  </a:cubicBezTo>
                  <a:lnTo>
                    <a:pt x="4128940" y="1329180"/>
                  </a:lnTo>
                  <a:cubicBezTo>
                    <a:pt x="4190074" y="1400502"/>
                    <a:pt x="4159590" y="1382211"/>
                    <a:pt x="4204354" y="1404594"/>
                  </a:cubicBezTo>
                  <a:lnTo>
                    <a:pt x="4317476" y="1480009"/>
                  </a:lnTo>
                  <a:cubicBezTo>
                    <a:pt x="4339472" y="1495720"/>
                    <a:pt x="4359734" y="1514199"/>
                    <a:pt x="4383464" y="1527143"/>
                  </a:cubicBezTo>
                  <a:cubicBezTo>
                    <a:pt x="4424220" y="1549373"/>
                    <a:pt x="4421171" y="1520693"/>
                    <a:pt x="4421171" y="1545996"/>
                  </a:cubicBezTo>
                  <a:lnTo>
                    <a:pt x="4458878" y="1555423"/>
                  </a:lnTo>
                  <a:cubicBezTo>
                    <a:pt x="4496585" y="1567992"/>
                    <a:pt x="4538929" y="1571082"/>
                    <a:pt x="4572000" y="1593130"/>
                  </a:cubicBezTo>
                  <a:cubicBezTo>
                    <a:pt x="4605509" y="1615470"/>
                    <a:pt x="4588950" y="1611984"/>
                    <a:pt x="4619134" y="1611984"/>
                  </a:cubicBezTo>
                  <a:lnTo>
                    <a:pt x="4694548" y="1659118"/>
                  </a:lnTo>
                  <a:cubicBezTo>
                    <a:pt x="4725971" y="1681114"/>
                    <a:pt x="4752428" y="1712976"/>
                    <a:pt x="4788816" y="1725105"/>
                  </a:cubicBezTo>
                  <a:lnTo>
                    <a:pt x="4817097" y="1734532"/>
                  </a:lnTo>
                  <a:lnTo>
                    <a:pt x="4939645" y="1800520"/>
                  </a:lnTo>
                  <a:cubicBezTo>
                    <a:pt x="5036756" y="1822100"/>
                    <a:pt x="4995516" y="1819373"/>
                    <a:pt x="5062194" y="1819373"/>
                  </a:cubicBezTo>
                  <a:lnTo>
                    <a:pt x="5373278" y="1847654"/>
                  </a:lnTo>
                  <a:lnTo>
                    <a:pt x="5476973" y="1866508"/>
                  </a:lnTo>
                  <a:cubicBezTo>
                    <a:pt x="5527914" y="1876696"/>
                    <a:pt x="5499254" y="1875934"/>
                    <a:pt x="5524107" y="1875934"/>
                  </a:cubicBezTo>
                  <a:lnTo>
                    <a:pt x="5608948" y="1913642"/>
                  </a:lnTo>
                  <a:cubicBezTo>
                    <a:pt x="5688524" y="1943482"/>
                    <a:pt x="5665380" y="1922937"/>
                    <a:pt x="5693789" y="1951349"/>
                  </a:cubicBezTo>
                  <a:lnTo>
                    <a:pt x="5778631" y="1979629"/>
                  </a:lnTo>
                  <a:lnTo>
                    <a:pt x="5835192" y="2026763"/>
                  </a:lnTo>
                  <a:lnTo>
                    <a:pt x="5269583" y="2026763"/>
                  </a:lnTo>
                  <a:lnTo>
                    <a:pt x="5118754" y="2026763"/>
                  </a:lnTo>
                  <a:lnTo>
                    <a:pt x="18853" y="2036190"/>
                  </a:lnTo>
                  <a:close/>
                </a:path>
              </a:pathLst>
            </a:custGeom>
            <a:solidFill>
              <a:srgbClr val="C00000">
                <a:alpha val="82000"/>
              </a:srgbClr>
            </a:solidFill>
            <a:ln>
              <a:solidFill>
                <a:srgbClr val="C0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81200" h="1981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3" name="12 Forma libre"/>
            <p:cNvSpPr/>
            <p:nvPr/>
          </p:nvSpPr>
          <p:spPr>
            <a:xfrm rot="200035">
              <a:off x="4287140" y="4454064"/>
              <a:ext cx="1513838" cy="299322"/>
            </a:xfrm>
            <a:custGeom>
              <a:avLst/>
              <a:gdLst>
                <a:gd name="connsiteX0" fmla="*/ 0 w 952107"/>
                <a:gd name="connsiteY0" fmla="*/ 28280 h 160256"/>
                <a:gd name="connsiteX1" fmla="*/ 0 w 952107"/>
                <a:gd name="connsiteY1" fmla="*/ 28280 h 160256"/>
                <a:gd name="connsiteX2" fmla="*/ 169682 w 952107"/>
                <a:gd name="connsiteY2" fmla="*/ 37707 h 160256"/>
                <a:gd name="connsiteX3" fmla="*/ 282804 w 952107"/>
                <a:gd name="connsiteY3" fmla="*/ 0 h 160256"/>
                <a:gd name="connsiteX4" fmla="*/ 386499 w 952107"/>
                <a:gd name="connsiteY4" fmla="*/ 0 h 160256"/>
                <a:gd name="connsiteX5" fmla="*/ 565608 w 952107"/>
                <a:gd name="connsiteY5" fmla="*/ 47134 h 160256"/>
                <a:gd name="connsiteX6" fmla="*/ 697583 w 952107"/>
                <a:gd name="connsiteY6" fmla="*/ 47134 h 160256"/>
                <a:gd name="connsiteX7" fmla="*/ 697583 w 952107"/>
                <a:gd name="connsiteY7" fmla="*/ 47134 h 160256"/>
                <a:gd name="connsiteX8" fmla="*/ 952107 w 952107"/>
                <a:gd name="connsiteY8" fmla="*/ 113122 h 160256"/>
                <a:gd name="connsiteX9" fmla="*/ 37707 w 952107"/>
                <a:gd name="connsiteY9" fmla="*/ 160256 h 160256"/>
                <a:gd name="connsiteX10" fmla="*/ 0 w 952107"/>
                <a:gd name="connsiteY10" fmla="*/ 28280 h 16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2107" h="160256">
                  <a:moveTo>
                    <a:pt x="0" y="28280"/>
                  </a:moveTo>
                  <a:lnTo>
                    <a:pt x="0" y="28280"/>
                  </a:lnTo>
                  <a:lnTo>
                    <a:pt x="169682" y="37707"/>
                  </a:lnTo>
                  <a:lnTo>
                    <a:pt x="282804" y="0"/>
                  </a:lnTo>
                  <a:lnTo>
                    <a:pt x="386499" y="0"/>
                  </a:lnTo>
                  <a:lnTo>
                    <a:pt x="565608" y="47134"/>
                  </a:lnTo>
                  <a:lnTo>
                    <a:pt x="697583" y="47134"/>
                  </a:lnTo>
                  <a:lnTo>
                    <a:pt x="697583" y="47134"/>
                  </a:lnTo>
                  <a:lnTo>
                    <a:pt x="952107" y="113122"/>
                  </a:lnTo>
                  <a:lnTo>
                    <a:pt x="37707" y="160256"/>
                  </a:lnTo>
                  <a:lnTo>
                    <a:pt x="0" y="28280"/>
                  </a:lnTo>
                  <a:close/>
                </a:path>
              </a:pathLst>
            </a:custGeom>
            <a:solidFill>
              <a:srgbClr val="E25B00"/>
            </a:solidFill>
            <a:ln>
              <a:solidFill>
                <a:srgbClr val="E25B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0" h="190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-17659" y="3962407"/>
              <a:ext cx="1583703" cy="810705"/>
            </a:xfrm>
            <a:custGeom>
              <a:avLst/>
              <a:gdLst>
                <a:gd name="connsiteX0" fmla="*/ 18854 w 1583703"/>
                <a:gd name="connsiteY0" fmla="*/ 810705 h 810705"/>
                <a:gd name="connsiteX1" fmla="*/ 0 w 1583703"/>
                <a:gd name="connsiteY1" fmla="*/ 556181 h 810705"/>
                <a:gd name="connsiteX2" fmla="*/ 37708 w 1583703"/>
                <a:gd name="connsiteY2" fmla="*/ 480767 h 810705"/>
                <a:gd name="connsiteX3" fmla="*/ 65988 w 1583703"/>
                <a:gd name="connsiteY3" fmla="*/ 358218 h 810705"/>
                <a:gd name="connsiteX4" fmla="*/ 75415 w 1583703"/>
                <a:gd name="connsiteY4" fmla="*/ 245097 h 810705"/>
                <a:gd name="connsiteX5" fmla="*/ 103695 w 1583703"/>
                <a:gd name="connsiteY5" fmla="*/ 169682 h 810705"/>
                <a:gd name="connsiteX6" fmla="*/ 122549 w 1583703"/>
                <a:gd name="connsiteY6" fmla="*/ 131975 h 810705"/>
                <a:gd name="connsiteX7" fmla="*/ 141402 w 1583703"/>
                <a:gd name="connsiteY7" fmla="*/ 47134 h 810705"/>
                <a:gd name="connsiteX8" fmla="*/ 141402 w 1583703"/>
                <a:gd name="connsiteY8" fmla="*/ 18853 h 810705"/>
                <a:gd name="connsiteX9" fmla="*/ 245097 w 1583703"/>
                <a:gd name="connsiteY9" fmla="*/ 0 h 810705"/>
                <a:gd name="connsiteX10" fmla="*/ 329939 w 1583703"/>
                <a:gd name="connsiteY10" fmla="*/ 56561 h 810705"/>
                <a:gd name="connsiteX11" fmla="*/ 358219 w 1583703"/>
                <a:gd name="connsiteY11" fmla="*/ 113121 h 810705"/>
                <a:gd name="connsiteX12" fmla="*/ 433633 w 1583703"/>
                <a:gd name="connsiteY12" fmla="*/ 216816 h 810705"/>
                <a:gd name="connsiteX13" fmla="*/ 546755 w 1583703"/>
                <a:gd name="connsiteY13" fmla="*/ 235670 h 810705"/>
                <a:gd name="connsiteX14" fmla="*/ 593889 w 1583703"/>
                <a:gd name="connsiteY14" fmla="*/ 320511 h 810705"/>
                <a:gd name="connsiteX15" fmla="*/ 678730 w 1583703"/>
                <a:gd name="connsiteY15" fmla="*/ 320511 h 810705"/>
                <a:gd name="connsiteX16" fmla="*/ 754145 w 1583703"/>
                <a:gd name="connsiteY16" fmla="*/ 348792 h 810705"/>
                <a:gd name="connsiteX17" fmla="*/ 782425 w 1583703"/>
                <a:gd name="connsiteY17" fmla="*/ 367645 h 810705"/>
                <a:gd name="connsiteX18" fmla="*/ 829559 w 1583703"/>
                <a:gd name="connsiteY18" fmla="*/ 443060 h 810705"/>
                <a:gd name="connsiteX19" fmla="*/ 886120 w 1583703"/>
                <a:gd name="connsiteY19" fmla="*/ 461913 h 810705"/>
                <a:gd name="connsiteX20" fmla="*/ 970961 w 1583703"/>
                <a:gd name="connsiteY20" fmla="*/ 480767 h 810705"/>
                <a:gd name="connsiteX21" fmla="*/ 1018095 w 1583703"/>
                <a:gd name="connsiteY21" fmla="*/ 490194 h 810705"/>
                <a:gd name="connsiteX22" fmla="*/ 1046376 w 1583703"/>
                <a:gd name="connsiteY22" fmla="*/ 490194 h 810705"/>
                <a:gd name="connsiteX23" fmla="*/ 1178351 w 1583703"/>
                <a:gd name="connsiteY23" fmla="*/ 490194 h 810705"/>
                <a:gd name="connsiteX24" fmla="*/ 1244339 w 1583703"/>
                <a:gd name="connsiteY24" fmla="*/ 537328 h 810705"/>
                <a:gd name="connsiteX25" fmla="*/ 1300899 w 1583703"/>
                <a:gd name="connsiteY25" fmla="*/ 575035 h 810705"/>
                <a:gd name="connsiteX26" fmla="*/ 1385741 w 1583703"/>
                <a:gd name="connsiteY26" fmla="*/ 612742 h 810705"/>
                <a:gd name="connsiteX27" fmla="*/ 1385741 w 1583703"/>
                <a:gd name="connsiteY27" fmla="*/ 622169 h 810705"/>
                <a:gd name="connsiteX28" fmla="*/ 1480009 w 1583703"/>
                <a:gd name="connsiteY28" fmla="*/ 659876 h 810705"/>
                <a:gd name="connsiteX29" fmla="*/ 1489435 w 1583703"/>
                <a:gd name="connsiteY29" fmla="*/ 659876 h 810705"/>
                <a:gd name="connsiteX30" fmla="*/ 1564850 w 1583703"/>
                <a:gd name="connsiteY30" fmla="*/ 707010 h 810705"/>
                <a:gd name="connsiteX31" fmla="*/ 1583703 w 1583703"/>
                <a:gd name="connsiteY31" fmla="*/ 810705 h 810705"/>
                <a:gd name="connsiteX32" fmla="*/ 18854 w 1583703"/>
                <a:gd name="connsiteY32" fmla="*/ 810705 h 81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83703" h="810705">
                  <a:moveTo>
                    <a:pt x="18854" y="810705"/>
                  </a:moveTo>
                  <a:lnTo>
                    <a:pt x="0" y="556181"/>
                  </a:lnTo>
                  <a:lnTo>
                    <a:pt x="37708" y="480767"/>
                  </a:lnTo>
                  <a:lnTo>
                    <a:pt x="65988" y="358218"/>
                  </a:lnTo>
                  <a:lnTo>
                    <a:pt x="75415" y="245097"/>
                  </a:lnTo>
                  <a:lnTo>
                    <a:pt x="103695" y="169682"/>
                  </a:lnTo>
                  <a:lnTo>
                    <a:pt x="122549" y="131975"/>
                  </a:lnTo>
                  <a:lnTo>
                    <a:pt x="141402" y="47134"/>
                  </a:lnTo>
                  <a:lnTo>
                    <a:pt x="141402" y="18853"/>
                  </a:lnTo>
                  <a:lnTo>
                    <a:pt x="245097" y="0"/>
                  </a:lnTo>
                  <a:cubicBezTo>
                    <a:pt x="326797" y="40849"/>
                    <a:pt x="307943" y="12569"/>
                    <a:pt x="329939" y="56561"/>
                  </a:cubicBezTo>
                  <a:lnTo>
                    <a:pt x="358219" y="113121"/>
                  </a:lnTo>
                  <a:lnTo>
                    <a:pt x="433633" y="216816"/>
                  </a:lnTo>
                  <a:lnTo>
                    <a:pt x="546755" y="235670"/>
                  </a:lnTo>
                  <a:cubicBezTo>
                    <a:pt x="597542" y="306772"/>
                    <a:pt x="593889" y="274627"/>
                    <a:pt x="593889" y="320511"/>
                  </a:cubicBezTo>
                  <a:lnTo>
                    <a:pt x="678730" y="320511"/>
                  </a:lnTo>
                  <a:lnTo>
                    <a:pt x="754145" y="348792"/>
                  </a:lnTo>
                  <a:lnTo>
                    <a:pt x="782425" y="367645"/>
                  </a:lnTo>
                  <a:cubicBezTo>
                    <a:pt x="831385" y="436190"/>
                    <a:pt x="829559" y="406602"/>
                    <a:pt x="829559" y="443060"/>
                  </a:cubicBezTo>
                  <a:lnTo>
                    <a:pt x="886120" y="461913"/>
                  </a:lnTo>
                  <a:lnTo>
                    <a:pt x="970961" y="480767"/>
                  </a:lnTo>
                  <a:cubicBezTo>
                    <a:pt x="1015113" y="490956"/>
                    <a:pt x="994888" y="490194"/>
                    <a:pt x="1018095" y="490194"/>
                  </a:cubicBezTo>
                  <a:lnTo>
                    <a:pt x="1046376" y="490194"/>
                  </a:lnTo>
                  <a:lnTo>
                    <a:pt x="1178351" y="490194"/>
                  </a:lnTo>
                  <a:lnTo>
                    <a:pt x="1244339" y="537328"/>
                  </a:lnTo>
                  <a:lnTo>
                    <a:pt x="1300899" y="575035"/>
                  </a:lnTo>
                  <a:cubicBezTo>
                    <a:pt x="1379125" y="614147"/>
                    <a:pt x="1348209" y="612742"/>
                    <a:pt x="1385741" y="612742"/>
                  </a:cubicBezTo>
                  <a:lnTo>
                    <a:pt x="1385741" y="622169"/>
                  </a:lnTo>
                  <a:cubicBezTo>
                    <a:pt x="1467734" y="652916"/>
                    <a:pt x="1437142" y="638442"/>
                    <a:pt x="1480009" y="659876"/>
                  </a:cubicBezTo>
                  <a:lnTo>
                    <a:pt x="1489435" y="659876"/>
                  </a:lnTo>
                  <a:lnTo>
                    <a:pt x="1564850" y="707010"/>
                  </a:lnTo>
                  <a:lnTo>
                    <a:pt x="1583703" y="810705"/>
                  </a:lnTo>
                  <a:lnTo>
                    <a:pt x="18854" y="810705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FF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Forma libre"/>
            <p:cNvSpPr/>
            <p:nvPr/>
          </p:nvSpPr>
          <p:spPr>
            <a:xfrm>
              <a:off x="1415216" y="4358333"/>
              <a:ext cx="2158738" cy="424206"/>
            </a:xfrm>
            <a:custGeom>
              <a:avLst/>
              <a:gdLst>
                <a:gd name="connsiteX0" fmla="*/ 0 w 2158738"/>
                <a:gd name="connsiteY0" fmla="*/ 207389 h 424206"/>
                <a:gd name="connsiteX1" fmla="*/ 0 w 2158738"/>
                <a:gd name="connsiteY1" fmla="*/ 424206 h 424206"/>
                <a:gd name="connsiteX2" fmla="*/ 895546 w 2158738"/>
                <a:gd name="connsiteY2" fmla="*/ 424206 h 424206"/>
                <a:gd name="connsiteX3" fmla="*/ 2158738 w 2158738"/>
                <a:gd name="connsiteY3" fmla="*/ 405352 h 424206"/>
                <a:gd name="connsiteX4" fmla="*/ 2139884 w 2158738"/>
                <a:gd name="connsiteY4" fmla="*/ 160255 h 424206"/>
                <a:gd name="connsiteX5" fmla="*/ 2007909 w 2158738"/>
                <a:gd name="connsiteY5" fmla="*/ 131975 h 424206"/>
                <a:gd name="connsiteX6" fmla="*/ 1715678 w 2158738"/>
                <a:gd name="connsiteY6" fmla="*/ 56560 h 424206"/>
                <a:gd name="connsiteX7" fmla="*/ 1649690 w 2158738"/>
                <a:gd name="connsiteY7" fmla="*/ 56560 h 424206"/>
                <a:gd name="connsiteX8" fmla="*/ 1545995 w 2158738"/>
                <a:gd name="connsiteY8" fmla="*/ 56560 h 424206"/>
                <a:gd name="connsiteX9" fmla="*/ 1404593 w 2158738"/>
                <a:gd name="connsiteY9" fmla="*/ 84841 h 424206"/>
                <a:gd name="connsiteX10" fmla="*/ 1300899 w 2158738"/>
                <a:gd name="connsiteY10" fmla="*/ 37707 h 424206"/>
                <a:gd name="connsiteX11" fmla="*/ 1168923 w 2158738"/>
                <a:gd name="connsiteY11" fmla="*/ 0 h 424206"/>
                <a:gd name="connsiteX12" fmla="*/ 1046375 w 2158738"/>
                <a:gd name="connsiteY12" fmla="*/ 18853 h 424206"/>
                <a:gd name="connsiteX13" fmla="*/ 952107 w 2158738"/>
                <a:gd name="connsiteY13" fmla="*/ 47134 h 424206"/>
                <a:gd name="connsiteX14" fmla="*/ 829558 w 2158738"/>
                <a:gd name="connsiteY14" fmla="*/ 65987 h 424206"/>
                <a:gd name="connsiteX15" fmla="*/ 754144 w 2158738"/>
                <a:gd name="connsiteY15" fmla="*/ 141402 h 424206"/>
                <a:gd name="connsiteX16" fmla="*/ 725864 w 2158738"/>
                <a:gd name="connsiteY16" fmla="*/ 141402 h 424206"/>
                <a:gd name="connsiteX17" fmla="*/ 659876 w 2158738"/>
                <a:gd name="connsiteY17" fmla="*/ 160255 h 424206"/>
                <a:gd name="connsiteX18" fmla="*/ 575035 w 2158738"/>
                <a:gd name="connsiteY18" fmla="*/ 197962 h 424206"/>
                <a:gd name="connsiteX19" fmla="*/ 452486 w 2158738"/>
                <a:gd name="connsiteY19" fmla="*/ 254523 h 424206"/>
                <a:gd name="connsiteX20" fmla="*/ 329938 w 2158738"/>
                <a:gd name="connsiteY20" fmla="*/ 263950 h 424206"/>
                <a:gd name="connsiteX21" fmla="*/ 0 w 2158738"/>
                <a:gd name="connsiteY21" fmla="*/ 207389 h 424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8738" h="424206">
                  <a:moveTo>
                    <a:pt x="0" y="207389"/>
                  </a:moveTo>
                  <a:lnTo>
                    <a:pt x="0" y="424206"/>
                  </a:lnTo>
                  <a:lnTo>
                    <a:pt x="895546" y="424206"/>
                  </a:lnTo>
                  <a:lnTo>
                    <a:pt x="2158738" y="405352"/>
                  </a:lnTo>
                  <a:lnTo>
                    <a:pt x="2139884" y="160255"/>
                  </a:lnTo>
                  <a:lnTo>
                    <a:pt x="2007909" y="131975"/>
                  </a:lnTo>
                  <a:lnTo>
                    <a:pt x="1715678" y="56560"/>
                  </a:lnTo>
                  <a:lnTo>
                    <a:pt x="1649690" y="56560"/>
                  </a:lnTo>
                  <a:lnTo>
                    <a:pt x="1545995" y="56560"/>
                  </a:lnTo>
                  <a:lnTo>
                    <a:pt x="1404593" y="84841"/>
                  </a:lnTo>
                  <a:lnTo>
                    <a:pt x="1300899" y="37707"/>
                  </a:lnTo>
                  <a:lnTo>
                    <a:pt x="1168923" y="0"/>
                  </a:lnTo>
                  <a:lnTo>
                    <a:pt x="1046375" y="18853"/>
                  </a:lnTo>
                  <a:cubicBezTo>
                    <a:pt x="965076" y="49341"/>
                    <a:pt x="997808" y="47134"/>
                    <a:pt x="952107" y="47134"/>
                  </a:cubicBezTo>
                  <a:lnTo>
                    <a:pt x="829558" y="65987"/>
                  </a:lnTo>
                  <a:cubicBezTo>
                    <a:pt x="796472" y="112307"/>
                    <a:pt x="800780" y="133629"/>
                    <a:pt x="754144" y="141402"/>
                  </a:cubicBezTo>
                  <a:cubicBezTo>
                    <a:pt x="744846" y="142952"/>
                    <a:pt x="735291" y="141402"/>
                    <a:pt x="725864" y="141402"/>
                  </a:cubicBezTo>
                  <a:lnTo>
                    <a:pt x="659876" y="160255"/>
                  </a:lnTo>
                  <a:cubicBezTo>
                    <a:pt x="581651" y="199367"/>
                    <a:pt x="612566" y="197962"/>
                    <a:pt x="575035" y="197962"/>
                  </a:cubicBezTo>
                  <a:lnTo>
                    <a:pt x="452486" y="254523"/>
                  </a:lnTo>
                  <a:cubicBezTo>
                    <a:pt x="355153" y="265338"/>
                    <a:pt x="396099" y="263950"/>
                    <a:pt x="329938" y="263950"/>
                  </a:cubicBezTo>
                  <a:lnTo>
                    <a:pt x="0" y="20738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838200" h="838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3421067" y="4397326"/>
              <a:ext cx="1348033" cy="395926"/>
            </a:xfrm>
            <a:custGeom>
              <a:avLst/>
              <a:gdLst>
                <a:gd name="connsiteX0" fmla="*/ 0 w 1348033"/>
                <a:gd name="connsiteY0" fmla="*/ 150829 h 395926"/>
                <a:gd name="connsiteX1" fmla="*/ 18853 w 1348033"/>
                <a:gd name="connsiteY1" fmla="*/ 377073 h 395926"/>
                <a:gd name="connsiteX2" fmla="*/ 207389 w 1348033"/>
                <a:gd name="connsiteY2" fmla="*/ 386499 h 395926"/>
                <a:gd name="connsiteX3" fmla="*/ 329938 w 1348033"/>
                <a:gd name="connsiteY3" fmla="*/ 377073 h 395926"/>
                <a:gd name="connsiteX4" fmla="*/ 433633 w 1348033"/>
                <a:gd name="connsiteY4" fmla="*/ 377073 h 395926"/>
                <a:gd name="connsiteX5" fmla="*/ 509047 w 1348033"/>
                <a:gd name="connsiteY5" fmla="*/ 377073 h 395926"/>
                <a:gd name="connsiteX6" fmla="*/ 622169 w 1348033"/>
                <a:gd name="connsiteY6" fmla="*/ 386499 h 395926"/>
                <a:gd name="connsiteX7" fmla="*/ 697583 w 1348033"/>
                <a:gd name="connsiteY7" fmla="*/ 377073 h 395926"/>
                <a:gd name="connsiteX8" fmla="*/ 952107 w 1348033"/>
                <a:gd name="connsiteY8" fmla="*/ 395926 h 395926"/>
                <a:gd name="connsiteX9" fmla="*/ 1131216 w 1348033"/>
                <a:gd name="connsiteY9" fmla="*/ 386499 h 395926"/>
                <a:gd name="connsiteX10" fmla="*/ 1225484 w 1348033"/>
                <a:gd name="connsiteY10" fmla="*/ 386499 h 395926"/>
                <a:gd name="connsiteX11" fmla="*/ 1348033 w 1348033"/>
                <a:gd name="connsiteY11" fmla="*/ 377073 h 395926"/>
                <a:gd name="connsiteX12" fmla="*/ 1348033 w 1348033"/>
                <a:gd name="connsiteY12" fmla="*/ 377073 h 395926"/>
                <a:gd name="connsiteX13" fmla="*/ 1206630 w 1348033"/>
                <a:gd name="connsiteY13" fmla="*/ 339365 h 395926"/>
                <a:gd name="connsiteX14" fmla="*/ 1074655 w 1348033"/>
                <a:gd name="connsiteY14" fmla="*/ 358219 h 395926"/>
                <a:gd name="connsiteX15" fmla="*/ 980387 w 1348033"/>
                <a:gd name="connsiteY15" fmla="*/ 301658 h 395926"/>
                <a:gd name="connsiteX16" fmla="*/ 857839 w 1348033"/>
                <a:gd name="connsiteY16" fmla="*/ 273378 h 395926"/>
                <a:gd name="connsiteX17" fmla="*/ 725863 w 1348033"/>
                <a:gd name="connsiteY17" fmla="*/ 207390 h 395926"/>
                <a:gd name="connsiteX18" fmla="*/ 565608 w 1348033"/>
                <a:gd name="connsiteY18" fmla="*/ 169683 h 395926"/>
                <a:gd name="connsiteX19" fmla="*/ 424206 w 1348033"/>
                <a:gd name="connsiteY19" fmla="*/ 103695 h 395926"/>
                <a:gd name="connsiteX20" fmla="*/ 358218 w 1348033"/>
                <a:gd name="connsiteY20" fmla="*/ 56561 h 395926"/>
                <a:gd name="connsiteX21" fmla="*/ 245096 w 1348033"/>
                <a:gd name="connsiteY21" fmla="*/ 47134 h 395926"/>
                <a:gd name="connsiteX22" fmla="*/ 226243 w 1348033"/>
                <a:gd name="connsiteY22" fmla="*/ 47134 h 395926"/>
                <a:gd name="connsiteX23" fmla="*/ 103694 w 1348033"/>
                <a:gd name="connsiteY23" fmla="*/ 0 h 395926"/>
                <a:gd name="connsiteX24" fmla="*/ 37707 w 1348033"/>
                <a:gd name="connsiteY24" fmla="*/ 18854 h 395926"/>
                <a:gd name="connsiteX25" fmla="*/ 9426 w 1348033"/>
                <a:gd name="connsiteY25" fmla="*/ 84842 h 395926"/>
                <a:gd name="connsiteX26" fmla="*/ 0 w 1348033"/>
                <a:gd name="connsiteY26" fmla="*/ 150829 h 39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48033" h="395926">
                  <a:moveTo>
                    <a:pt x="0" y="150829"/>
                  </a:moveTo>
                  <a:lnTo>
                    <a:pt x="18853" y="377073"/>
                  </a:lnTo>
                  <a:lnTo>
                    <a:pt x="207389" y="386499"/>
                  </a:lnTo>
                  <a:lnTo>
                    <a:pt x="329938" y="377073"/>
                  </a:lnTo>
                  <a:lnTo>
                    <a:pt x="433633" y="377073"/>
                  </a:lnTo>
                  <a:lnTo>
                    <a:pt x="509047" y="377073"/>
                  </a:lnTo>
                  <a:cubicBezTo>
                    <a:pt x="603257" y="387540"/>
                    <a:pt x="565434" y="386499"/>
                    <a:pt x="622169" y="386499"/>
                  </a:cubicBezTo>
                  <a:lnTo>
                    <a:pt x="697583" y="377073"/>
                  </a:lnTo>
                  <a:lnTo>
                    <a:pt x="952107" y="395926"/>
                  </a:lnTo>
                  <a:lnTo>
                    <a:pt x="1131216" y="386499"/>
                  </a:lnTo>
                  <a:lnTo>
                    <a:pt x="1225484" y="386499"/>
                  </a:lnTo>
                  <a:lnTo>
                    <a:pt x="1348033" y="377073"/>
                  </a:lnTo>
                  <a:lnTo>
                    <a:pt x="1348033" y="377073"/>
                  </a:lnTo>
                  <a:lnTo>
                    <a:pt x="1206630" y="339365"/>
                  </a:lnTo>
                  <a:lnTo>
                    <a:pt x="1074655" y="358219"/>
                  </a:lnTo>
                  <a:lnTo>
                    <a:pt x="980387" y="301658"/>
                  </a:lnTo>
                  <a:lnTo>
                    <a:pt x="857839" y="273378"/>
                  </a:lnTo>
                  <a:lnTo>
                    <a:pt x="725863" y="207390"/>
                  </a:lnTo>
                  <a:lnTo>
                    <a:pt x="565608" y="169683"/>
                  </a:lnTo>
                  <a:lnTo>
                    <a:pt x="424206" y="103695"/>
                  </a:lnTo>
                  <a:cubicBezTo>
                    <a:pt x="402210" y="87984"/>
                    <a:pt x="382395" y="68650"/>
                    <a:pt x="358218" y="56561"/>
                  </a:cubicBezTo>
                  <a:cubicBezTo>
                    <a:pt x="330736" y="42820"/>
                    <a:pt x="270517" y="47134"/>
                    <a:pt x="245096" y="47134"/>
                  </a:cubicBezTo>
                  <a:lnTo>
                    <a:pt x="226243" y="47134"/>
                  </a:lnTo>
                  <a:lnTo>
                    <a:pt x="103694" y="0"/>
                  </a:lnTo>
                  <a:lnTo>
                    <a:pt x="37707" y="18854"/>
                  </a:lnTo>
                  <a:lnTo>
                    <a:pt x="9426" y="84842"/>
                  </a:lnTo>
                  <a:lnTo>
                    <a:pt x="0" y="150829"/>
                  </a:lnTo>
                  <a:close/>
                </a:path>
              </a:pathLst>
            </a:custGeom>
            <a:solidFill>
              <a:schemeClr val="accent2">
                <a:lumMod val="50000"/>
                <a:alpha val="91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838200" h="889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10 Forma libre"/>
            <p:cNvSpPr/>
            <p:nvPr/>
          </p:nvSpPr>
          <p:spPr>
            <a:xfrm>
              <a:off x="3491881" y="4631710"/>
              <a:ext cx="1703484" cy="160256"/>
            </a:xfrm>
            <a:custGeom>
              <a:avLst/>
              <a:gdLst>
                <a:gd name="connsiteX0" fmla="*/ 0 w 952107"/>
                <a:gd name="connsiteY0" fmla="*/ 28280 h 160256"/>
                <a:gd name="connsiteX1" fmla="*/ 0 w 952107"/>
                <a:gd name="connsiteY1" fmla="*/ 28280 h 160256"/>
                <a:gd name="connsiteX2" fmla="*/ 169682 w 952107"/>
                <a:gd name="connsiteY2" fmla="*/ 37707 h 160256"/>
                <a:gd name="connsiteX3" fmla="*/ 282804 w 952107"/>
                <a:gd name="connsiteY3" fmla="*/ 0 h 160256"/>
                <a:gd name="connsiteX4" fmla="*/ 386499 w 952107"/>
                <a:gd name="connsiteY4" fmla="*/ 0 h 160256"/>
                <a:gd name="connsiteX5" fmla="*/ 565608 w 952107"/>
                <a:gd name="connsiteY5" fmla="*/ 47134 h 160256"/>
                <a:gd name="connsiteX6" fmla="*/ 697583 w 952107"/>
                <a:gd name="connsiteY6" fmla="*/ 47134 h 160256"/>
                <a:gd name="connsiteX7" fmla="*/ 697583 w 952107"/>
                <a:gd name="connsiteY7" fmla="*/ 47134 h 160256"/>
                <a:gd name="connsiteX8" fmla="*/ 952107 w 952107"/>
                <a:gd name="connsiteY8" fmla="*/ 113122 h 160256"/>
                <a:gd name="connsiteX9" fmla="*/ 37707 w 952107"/>
                <a:gd name="connsiteY9" fmla="*/ 160256 h 160256"/>
                <a:gd name="connsiteX10" fmla="*/ 0 w 952107"/>
                <a:gd name="connsiteY10" fmla="*/ 28280 h 16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2107" h="160256">
                  <a:moveTo>
                    <a:pt x="0" y="28280"/>
                  </a:moveTo>
                  <a:lnTo>
                    <a:pt x="0" y="28280"/>
                  </a:lnTo>
                  <a:lnTo>
                    <a:pt x="169682" y="37707"/>
                  </a:lnTo>
                  <a:lnTo>
                    <a:pt x="282804" y="0"/>
                  </a:lnTo>
                  <a:lnTo>
                    <a:pt x="386499" y="0"/>
                  </a:lnTo>
                  <a:lnTo>
                    <a:pt x="565608" y="47134"/>
                  </a:lnTo>
                  <a:lnTo>
                    <a:pt x="697583" y="47134"/>
                  </a:lnTo>
                  <a:lnTo>
                    <a:pt x="697583" y="47134"/>
                  </a:lnTo>
                  <a:lnTo>
                    <a:pt x="952107" y="113122"/>
                  </a:lnTo>
                  <a:lnTo>
                    <a:pt x="37707" y="160256"/>
                  </a:lnTo>
                  <a:lnTo>
                    <a:pt x="0" y="28280"/>
                  </a:lnTo>
                  <a:close/>
                </a:path>
              </a:pathLst>
            </a:custGeom>
            <a:solidFill>
              <a:srgbClr val="E25B0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0" h="190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5 Forma libre"/>
            <p:cNvSpPr/>
            <p:nvPr/>
          </p:nvSpPr>
          <p:spPr>
            <a:xfrm>
              <a:off x="-44450" y="4521200"/>
              <a:ext cx="1520106" cy="273050"/>
            </a:xfrm>
            <a:custGeom>
              <a:avLst/>
              <a:gdLst>
                <a:gd name="connsiteX0" fmla="*/ 1454150 w 1454150"/>
                <a:gd name="connsiteY0" fmla="*/ 38100 h 273050"/>
                <a:gd name="connsiteX1" fmla="*/ 1377950 w 1454150"/>
                <a:gd name="connsiteY1" fmla="*/ 63500 h 273050"/>
                <a:gd name="connsiteX2" fmla="*/ 1327150 w 1454150"/>
                <a:gd name="connsiteY2" fmla="*/ 82550 h 273050"/>
                <a:gd name="connsiteX3" fmla="*/ 1301750 w 1454150"/>
                <a:gd name="connsiteY3" fmla="*/ 95250 h 273050"/>
                <a:gd name="connsiteX4" fmla="*/ 1282700 w 1454150"/>
                <a:gd name="connsiteY4" fmla="*/ 107950 h 273050"/>
                <a:gd name="connsiteX5" fmla="*/ 1270000 w 1454150"/>
                <a:gd name="connsiteY5" fmla="*/ 107950 h 273050"/>
                <a:gd name="connsiteX6" fmla="*/ 1060450 w 1454150"/>
                <a:gd name="connsiteY6" fmla="*/ 114300 h 273050"/>
                <a:gd name="connsiteX7" fmla="*/ 946150 w 1454150"/>
                <a:gd name="connsiteY7" fmla="*/ 101600 h 273050"/>
                <a:gd name="connsiteX8" fmla="*/ 889000 w 1454150"/>
                <a:gd name="connsiteY8" fmla="*/ 101600 h 273050"/>
                <a:gd name="connsiteX9" fmla="*/ 812800 w 1454150"/>
                <a:gd name="connsiteY9" fmla="*/ 95250 h 273050"/>
                <a:gd name="connsiteX10" fmla="*/ 742950 w 1454150"/>
                <a:gd name="connsiteY10" fmla="*/ 69850 h 273050"/>
                <a:gd name="connsiteX11" fmla="*/ 660400 w 1454150"/>
                <a:gd name="connsiteY11" fmla="*/ 38100 h 273050"/>
                <a:gd name="connsiteX12" fmla="*/ 577850 w 1454150"/>
                <a:gd name="connsiteY12" fmla="*/ 38100 h 273050"/>
                <a:gd name="connsiteX13" fmla="*/ 520700 w 1454150"/>
                <a:gd name="connsiteY13" fmla="*/ 38100 h 273050"/>
                <a:gd name="connsiteX14" fmla="*/ 393700 w 1454150"/>
                <a:gd name="connsiteY14" fmla="*/ 19050 h 273050"/>
                <a:gd name="connsiteX15" fmla="*/ 304800 w 1454150"/>
                <a:gd name="connsiteY15" fmla="*/ 0 h 273050"/>
                <a:gd name="connsiteX16" fmla="*/ 241300 w 1454150"/>
                <a:gd name="connsiteY16" fmla="*/ 6350 h 273050"/>
                <a:gd name="connsiteX17" fmla="*/ 190500 w 1454150"/>
                <a:gd name="connsiteY17" fmla="*/ 12700 h 273050"/>
                <a:gd name="connsiteX18" fmla="*/ 107950 w 1454150"/>
                <a:gd name="connsiteY18" fmla="*/ 25400 h 273050"/>
                <a:gd name="connsiteX19" fmla="*/ 0 w 1454150"/>
                <a:gd name="connsiteY19" fmla="*/ 12700 h 273050"/>
                <a:gd name="connsiteX20" fmla="*/ 12700 w 1454150"/>
                <a:gd name="connsiteY20" fmla="*/ 260350 h 273050"/>
                <a:gd name="connsiteX21" fmla="*/ 1441450 w 1454150"/>
                <a:gd name="connsiteY21" fmla="*/ 273050 h 273050"/>
                <a:gd name="connsiteX22" fmla="*/ 1454150 w 1454150"/>
                <a:gd name="connsiteY22" fmla="*/ 38100 h 27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54150" h="273050">
                  <a:moveTo>
                    <a:pt x="1454150" y="38100"/>
                  </a:moveTo>
                  <a:lnTo>
                    <a:pt x="1377950" y="63500"/>
                  </a:lnTo>
                  <a:cubicBezTo>
                    <a:pt x="1361017" y="69850"/>
                    <a:pt x="1343844" y="75594"/>
                    <a:pt x="1327150" y="82550"/>
                  </a:cubicBezTo>
                  <a:cubicBezTo>
                    <a:pt x="1318412" y="86191"/>
                    <a:pt x="1309969" y="90554"/>
                    <a:pt x="1301750" y="95250"/>
                  </a:cubicBezTo>
                  <a:cubicBezTo>
                    <a:pt x="1295124" y="99036"/>
                    <a:pt x="1289786" y="105116"/>
                    <a:pt x="1282700" y="107950"/>
                  </a:cubicBezTo>
                  <a:cubicBezTo>
                    <a:pt x="1278769" y="109522"/>
                    <a:pt x="1274233" y="107950"/>
                    <a:pt x="1270000" y="107950"/>
                  </a:cubicBezTo>
                  <a:lnTo>
                    <a:pt x="1060450" y="114300"/>
                  </a:lnTo>
                  <a:lnTo>
                    <a:pt x="946150" y="101600"/>
                  </a:lnTo>
                  <a:lnTo>
                    <a:pt x="889000" y="101600"/>
                  </a:lnTo>
                  <a:lnTo>
                    <a:pt x="812800" y="95250"/>
                  </a:lnTo>
                  <a:cubicBezTo>
                    <a:pt x="746433" y="75340"/>
                    <a:pt x="764926" y="91826"/>
                    <a:pt x="742950" y="69850"/>
                  </a:cubicBezTo>
                  <a:lnTo>
                    <a:pt x="660400" y="38100"/>
                  </a:lnTo>
                  <a:lnTo>
                    <a:pt x="577850" y="38100"/>
                  </a:lnTo>
                  <a:lnTo>
                    <a:pt x="520700" y="38100"/>
                  </a:lnTo>
                  <a:lnTo>
                    <a:pt x="393700" y="19050"/>
                  </a:lnTo>
                  <a:lnTo>
                    <a:pt x="304800" y="0"/>
                  </a:lnTo>
                  <a:cubicBezTo>
                    <a:pt x="283633" y="2117"/>
                    <a:pt x="262325" y="3115"/>
                    <a:pt x="241300" y="6350"/>
                  </a:cubicBezTo>
                  <a:cubicBezTo>
                    <a:pt x="178271" y="16047"/>
                    <a:pt x="282605" y="12700"/>
                    <a:pt x="190500" y="12700"/>
                  </a:cubicBezTo>
                  <a:lnTo>
                    <a:pt x="107950" y="25400"/>
                  </a:lnTo>
                  <a:lnTo>
                    <a:pt x="0" y="12700"/>
                  </a:lnTo>
                  <a:lnTo>
                    <a:pt x="12700" y="260350"/>
                  </a:lnTo>
                  <a:lnTo>
                    <a:pt x="1441450" y="273050"/>
                  </a:lnTo>
                  <a:lnTo>
                    <a:pt x="1454150" y="381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838200" h="838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-25400" y="4667250"/>
              <a:ext cx="3575050" cy="127000"/>
            </a:xfrm>
            <a:custGeom>
              <a:avLst/>
              <a:gdLst>
                <a:gd name="connsiteX0" fmla="*/ 3511550 w 3575050"/>
                <a:gd name="connsiteY0" fmla="*/ 0 h 127000"/>
                <a:gd name="connsiteX1" fmla="*/ 3575050 w 3575050"/>
                <a:gd name="connsiteY1" fmla="*/ 127000 h 127000"/>
                <a:gd name="connsiteX2" fmla="*/ 19050 w 3575050"/>
                <a:gd name="connsiteY2" fmla="*/ 120650 h 127000"/>
                <a:gd name="connsiteX3" fmla="*/ 0 w 3575050"/>
                <a:gd name="connsiteY3" fmla="*/ 25400 h 127000"/>
                <a:gd name="connsiteX4" fmla="*/ 1555750 w 3575050"/>
                <a:gd name="connsiteY4" fmla="*/ 69850 h 127000"/>
                <a:gd name="connsiteX5" fmla="*/ 1701800 w 3575050"/>
                <a:gd name="connsiteY5" fmla="*/ 88900 h 127000"/>
                <a:gd name="connsiteX6" fmla="*/ 1809750 w 3575050"/>
                <a:gd name="connsiteY6" fmla="*/ 88900 h 127000"/>
                <a:gd name="connsiteX7" fmla="*/ 2152650 w 3575050"/>
                <a:gd name="connsiteY7" fmla="*/ 38100 h 127000"/>
                <a:gd name="connsiteX8" fmla="*/ 2330450 w 3575050"/>
                <a:gd name="connsiteY8" fmla="*/ 31750 h 127000"/>
                <a:gd name="connsiteX9" fmla="*/ 2520950 w 3575050"/>
                <a:gd name="connsiteY9" fmla="*/ 31750 h 127000"/>
                <a:gd name="connsiteX10" fmla="*/ 2673350 w 3575050"/>
                <a:gd name="connsiteY10" fmla="*/ 31750 h 127000"/>
                <a:gd name="connsiteX11" fmla="*/ 3060700 w 3575050"/>
                <a:gd name="connsiteY11" fmla="*/ 31750 h 127000"/>
                <a:gd name="connsiteX12" fmla="*/ 3232150 w 3575050"/>
                <a:gd name="connsiteY12" fmla="*/ 44450 h 127000"/>
                <a:gd name="connsiteX13" fmla="*/ 3511550 w 3575050"/>
                <a:gd name="connsiteY13" fmla="*/ 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050" h="127000">
                  <a:moveTo>
                    <a:pt x="3511550" y="0"/>
                  </a:moveTo>
                  <a:lnTo>
                    <a:pt x="3575050" y="127000"/>
                  </a:lnTo>
                  <a:lnTo>
                    <a:pt x="19050" y="120650"/>
                  </a:lnTo>
                  <a:lnTo>
                    <a:pt x="0" y="25400"/>
                  </a:lnTo>
                  <a:lnTo>
                    <a:pt x="1555750" y="69850"/>
                  </a:lnTo>
                  <a:cubicBezTo>
                    <a:pt x="1594986" y="75886"/>
                    <a:pt x="1659758" y="87343"/>
                    <a:pt x="1701800" y="88900"/>
                  </a:cubicBezTo>
                  <a:cubicBezTo>
                    <a:pt x="1737759" y="90232"/>
                    <a:pt x="1773767" y="88900"/>
                    <a:pt x="1809750" y="88900"/>
                  </a:cubicBezTo>
                  <a:lnTo>
                    <a:pt x="2152650" y="38100"/>
                  </a:lnTo>
                  <a:cubicBezTo>
                    <a:pt x="2249771" y="27309"/>
                    <a:pt x="2190633" y="31750"/>
                    <a:pt x="2330450" y="31750"/>
                  </a:cubicBezTo>
                  <a:lnTo>
                    <a:pt x="2520950" y="31750"/>
                  </a:lnTo>
                  <a:lnTo>
                    <a:pt x="2673350" y="31750"/>
                  </a:lnTo>
                  <a:lnTo>
                    <a:pt x="3060700" y="31750"/>
                  </a:lnTo>
                  <a:cubicBezTo>
                    <a:pt x="3163870" y="50508"/>
                    <a:pt x="3106885" y="44450"/>
                    <a:pt x="3232150" y="44450"/>
                  </a:cubicBezTo>
                  <a:lnTo>
                    <a:pt x="3511550" y="0"/>
                  </a:lnTo>
                  <a:close/>
                </a:path>
              </a:pathLst>
            </a:custGeom>
            <a:solidFill>
              <a:srgbClr val="FF8029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838200" h="838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79850" y="4457700"/>
              <a:ext cx="425450" cy="184150"/>
            </a:xfrm>
            <a:custGeom>
              <a:avLst/>
              <a:gdLst>
                <a:gd name="connsiteX0" fmla="*/ 400050 w 425450"/>
                <a:gd name="connsiteY0" fmla="*/ 19050 h 184150"/>
                <a:gd name="connsiteX1" fmla="*/ 400050 w 425450"/>
                <a:gd name="connsiteY1" fmla="*/ 19050 h 184150"/>
                <a:gd name="connsiteX2" fmla="*/ 342900 w 425450"/>
                <a:gd name="connsiteY2" fmla="*/ 25400 h 184150"/>
                <a:gd name="connsiteX3" fmla="*/ 273050 w 425450"/>
                <a:gd name="connsiteY3" fmla="*/ 19050 h 184150"/>
                <a:gd name="connsiteX4" fmla="*/ 260350 w 425450"/>
                <a:gd name="connsiteY4" fmla="*/ 19050 h 184150"/>
                <a:gd name="connsiteX5" fmla="*/ 196850 w 425450"/>
                <a:gd name="connsiteY5" fmla="*/ 0 h 184150"/>
                <a:gd name="connsiteX6" fmla="*/ 139700 w 425450"/>
                <a:gd name="connsiteY6" fmla="*/ 6350 h 184150"/>
                <a:gd name="connsiteX7" fmla="*/ 0 w 425450"/>
                <a:gd name="connsiteY7" fmla="*/ 25400 h 184150"/>
                <a:gd name="connsiteX8" fmla="*/ 120650 w 425450"/>
                <a:gd name="connsiteY8" fmla="*/ 114300 h 184150"/>
                <a:gd name="connsiteX9" fmla="*/ 241300 w 425450"/>
                <a:gd name="connsiteY9" fmla="*/ 165100 h 184150"/>
                <a:gd name="connsiteX10" fmla="*/ 425450 w 425450"/>
                <a:gd name="connsiteY10" fmla="*/ 184150 h 184150"/>
                <a:gd name="connsiteX11" fmla="*/ 400050 w 425450"/>
                <a:gd name="connsiteY11" fmla="*/ 1905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5450" h="184150">
                  <a:moveTo>
                    <a:pt x="400050" y="19050"/>
                  </a:moveTo>
                  <a:lnTo>
                    <a:pt x="400050" y="19050"/>
                  </a:lnTo>
                  <a:cubicBezTo>
                    <a:pt x="381000" y="21167"/>
                    <a:pt x="362067" y="25400"/>
                    <a:pt x="342900" y="25400"/>
                  </a:cubicBezTo>
                  <a:cubicBezTo>
                    <a:pt x="319521" y="25400"/>
                    <a:pt x="296360" y="20843"/>
                    <a:pt x="273050" y="19050"/>
                  </a:cubicBezTo>
                  <a:cubicBezTo>
                    <a:pt x="268829" y="18725"/>
                    <a:pt x="264583" y="19050"/>
                    <a:pt x="260350" y="19050"/>
                  </a:cubicBezTo>
                  <a:lnTo>
                    <a:pt x="196850" y="0"/>
                  </a:lnTo>
                  <a:lnTo>
                    <a:pt x="139700" y="6350"/>
                  </a:lnTo>
                  <a:lnTo>
                    <a:pt x="0" y="25400"/>
                  </a:lnTo>
                  <a:lnTo>
                    <a:pt x="120650" y="114300"/>
                  </a:lnTo>
                  <a:lnTo>
                    <a:pt x="241300" y="165100"/>
                  </a:lnTo>
                  <a:lnTo>
                    <a:pt x="425450" y="184150"/>
                  </a:lnTo>
                  <a:lnTo>
                    <a:pt x="400050" y="19050"/>
                  </a:lnTo>
                  <a:close/>
                </a:path>
              </a:pathLst>
            </a:custGeom>
            <a:solidFill>
              <a:srgbClr val="FF6A0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838200" h="838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315201551"/>
      </p:ext>
    </p:extLst>
  </p:cSld>
  <p:clrMapOvr>
    <a:masterClrMapping/>
  </p:clrMapOvr>
  <p:transition spd="slow">
    <p:push dir="u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Flecha a la derecha con muesca"/>
          <p:cNvSpPr/>
          <p:nvPr/>
        </p:nvSpPr>
        <p:spPr>
          <a:xfrm>
            <a:off x="896739" y="5048016"/>
            <a:ext cx="1800200" cy="1019145"/>
          </a:xfrm>
          <a:prstGeom prst="notchedRightArrow">
            <a:avLst/>
          </a:prstGeom>
          <a:solidFill>
            <a:srgbClr val="FFC00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38200" h="838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 rot="19503072">
            <a:off x="132338" y="1432565"/>
            <a:ext cx="38314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Factores importantes</a:t>
            </a:r>
          </a:p>
          <a:p>
            <a:pPr algn="ctr"/>
            <a:r>
              <a:rPr lang="es-E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p</a:t>
            </a:r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ara el modelado</a:t>
            </a:r>
          </a:p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del paisaje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563888" y="1124744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lbertus Medium" pitchFamily="34" charset="0"/>
              </a:rPr>
              <a:t>Condiciones climáticas</a:t>
            </a:r>
          </a:p>
          <a:p>
            <a:r>
              <a:rPr lang="es-MX" dirty="0" smtClean="0">
                <a:latin typeface="Albertus Medium" pitchFamily="34" charset="0"/>
              </a:rPr>
              <a:t>Tipo de roca</a:t>
            </a:r>
          </a:p>
          <a:p>
            <a:r>
              <a:rPr lang="es-MX" dirty="0" smtClean="0">
                <a:latin typeface="Albertus Medium" pitchFamily="34" charset="0"/>
              </a:rPr>
              <a:t>Desgaste estructural o tectónico</a:t>
            </a:r>
            <a:endParaRPr lang="es-MX" dirty="0">
              <a:latin typeface="Albertus Medium" pitchFamily="34" charset="0"/>
            </a:endParaRPr>
          </a:p>
        </p:txBody>
      </p:sp>
      <p:sp>
        <p:nvSpPr>
          <p:cNvPr id="6" name="5 Nube"/>
          <p:cNvSpPr/>
          <p:nvPr/>
        </p:nvSpPr>
        <p:spPr>
          <a:xfrm>
            <a:off x="6732240" y="497867"/>
            <a:ext cx="1872208" cy="986917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9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382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6830722" y="692696"/>
            <a:ext cx="15937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Apple Chancery" pitchFamily="66" charset="0"/>
              </a:rPr>
              <a:t>nota</a:t>
            </a:r>
            <a:endParaRPr lang="es-E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Apple Chancery" pitchFamily="66" charset="0"/>
            </a:endParaRPr>
          </a:p>
        </p:txBody>
      </p:sp>
      <p:sp>
        <p:nvSpPr>
          <p:cNvPr id="8" name="7 Forma libre"/>
          <p:cNvSpPr/>
          <p:nvPr/>
        </p:nvSpPr>
        <p:spPr>
          <a:xfrm>
            <a:off x="8125905" y="1498862"/>
            <a:ext cx="65988" cy="282804"/>
          </a:xfrm>
          <a:custGeom>
            <a:avLst/>
            <a:gdLst>
              <a:gd name="connsiteX0" fmla="*/ 0 w 65988"/>
              <a:gd name="connsiteY0" fmla="*/ 0 h 282804"/>
              <a:gd name="connsiteX1" fmla="*/ 0 w 65988"/>
              <a:gd name="connsiteY1" fmla="*/ 0 h 282804"/>
              <a:gd name="connsiteX2" fmla="*/ 47134 w 65988"/>
              <a:gd name="connsiteY2" fmla="*/ 65987 h 282804"/>
              <a:gd name="connsiteX3" fmla="*/ 65988 w 65988"/>
              <a:gd name="connsiteY3" fmla="*/ 141402 h 282804"/>
              <a:gd name="connsiteX4" fmla="*/ 56561 w 65988"/>
              <a:gd name="connsiteY4" fmla="*/ 263950 h 282804"/>
              <a:gd name="connsiteX5" fmla="*/ 28281 w 65988"/>
              <a:gd name="connsiteY5" fmla="*/ 282804 h 282804"/>
              <a:gd name="connsiteX6" fmla="*/ 0 w 65988"/>
              <a:gd name="connsiteY6" fmla="*/ 263950 h 282804"/>
              <a:gd name="connsiteX7" fmla="*/ 0 w 65988"/>
              <a:gd name="connsiteY7" fmla="*/ 0 h 28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88" h="282804">
                <a:moveTo>
                  <a:pt x="0" y="0"/>
                </a:moveTo>
                <a:lnTo>
                  <a:pt x="0" y="0"/>
                </a:lnTo>
                <a:cubicBezTo>
                  <a:pt x="15711" y="21996"/>
                  <a:pt x="33227" y="42808"/>
                  <a:pt x="47134" y="65987"/>
                </a:cubicBezTo>
                <a:cubicBezTo>
                  <a:pt x="55830" y="80480"/>
                  <a:pt x="63960" y="131265"/>
                  <a:pt x="65988" y="141402"/>
                </a:cubicBezTo>
                <a:cubicBezTo>
                  <a:pt x="62846" y="182251"/>
                  <a:pt x="67117" y="224363"/>
                  <a:pt x="56561" y="263950"/>
                </a:cubicBezTo>
                <a:cubicBezTo>
                  <a:pt x="53642" y="274897"/>
                  <a:pt x="39611" y="282804"/>
                  <a:pt x="28281" y="282804"/>
                </a:cubicBezTo>
                <a:cubicBezTo>
                  <a:pt x="16951" y="282804"/>
                  <a:pt x="0" y="263950"/>
                  <a:pt x="0" y="2639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orma libre"/>
          <p:cNvSpPr/>
          <p:nvPr/>
        </p:nvSpPr>
        <p:spPr>
          <a:xfrm>
            <a:off x="8228028" y="1792664"/>
            <a:ext cx="65988" cy="141402"/>
          </a:xfrm>
          <a:custGeom>
            <a:avLst/>
            <a:gdLst>
              <a:gd name="connsiteX0" fmla="*/ 0 w 65988"/>
              <a:gd name="connsiteY0" fmla="*/ 0 h 282804"/>
              <a:gd name="connsiteX1" fmla="*/ 0 w 65988"/>
              <a:gd name="connsiteY1" fmla="*/ 0 h 282804"/>
              <a:gd name="connsiteX2" fmla="*/ 47134 w 65988"/>
              <a:gd name="connsiteY2" fmla="*/ 65987 h 282804"/>
              <a:gd name="connsiteX3" fmla="*/ 65988 w 65988"/>
              <a:gd name="connsiteY3" fmla="*/ 141402 h 282804"/>
              <a:gd name="connsiteX4" fmla="*/ 56561 w 65988"/>
              <a:gd name="connsiteY4" fmla="*/ 263950 h 282804"/>
              <a:gd name="connsiteX5" fmla="*/ 28281 w 65988"/>
              <a:gd name="connsiteY5" fmla="*/ 282804 h 282804"/>
              <a:gd name="connsiteX6" fmla="*/ 0 w 65988"/>
              <a:gd name="connsiteY6" fmla="*/ 263950 h 282804"/>
              <a:gd name="connsiteX7" fmla="*/ 0 w 65988"/>
              <a:gd name="connsiteY7" fmla="*/ 0 h 28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88" h="282804">
                <a:moveTo>
                  <a:pt x="0" y="0"/>
                </a:moveTo>
                <a:lnTo>
                  <a:pt x="0" y="0"/>
                </a:lnTo>
                <a:cubicBezTo>
                  <a:pt x="15711" y="21996"/>
                  <a:pt x="33227" y="42808"/>
                  <a:pt x="47134" y="65987"/>
                </a:cubicBezTo>
                <a:cubicBezTo>
                  <a:pt x="55830" y="80480"/>
                  <a:pt x="63960" y="131265"/>
                  <a:pt x="65988" y="141402"/>
                </a:cubicBezTo>
                <a:cubicBezTo>
                  <a:pt x="62846" y="182251"/>
                  <a:pt x="67117" y="224363"/>
                  <a:pt x="56561" y="263950"/>
                </a:cubicBezTo>
                <a:cubicBezTo>
                  <a:pt x="53642" y="274897"/>
                  <a:pt x="39611" y="282804"/>
                  <a:pt x="28281" y="282804"/>
                </a:cubicBezTo>
                <a:cubicBezTo>
                  <a:pt x="16951" y="282804"/>
                  <a:pt x="0" y="263950"/>
                  <a:pt x="0" y="2639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orma libre"/>
          <p:cNvSpPr/>
          <p:nvPr/>
        </p:nvSpPr>
        <p:spPr>
          <a:xfrm flipH="1">
            <a:off x="7956376" y="1357460"/>
            <a:ext cx="86412" cy="282804"/>
          </a:xfrm>
          <a:custGeom>
            <a:avLst/>
            <a:gdLst>
              <a:gd name="connsiteX0" fmla="*/ 0 w 65988"/>
              <a:gd name="connsiteY0" fmla="*/ 0 h 282804"/>
              <a:gd name="connsiteX1" fmla="*/ 0 w 65988"/>
              <a:gd name="connsiteY1" fmla="*/ 0 h 282804"/>
              <a:gd name="connsiteX2" fmla="*/ 47134 w 65988"/>
              <a:gd name="connsiteY2" fmla="*/ 65987 h 282804"/>
              <a:gd name="connsiteX3" fmla="*/ 65988 w 65988"/>
              <a:gd name="connsiteY3" fmla="*/ 141402 h 282804"/>
              <a:gd name="connsiteX4" fmla="*/ 56561 w 65988"/>
              <a:gd name="connsiteY4" fmla="*/ 263950 h 282804"/>
              <a:gd name="connsiteX5" fmla="*/ 28281 w 65988"/>
              <a:gd name="connsiteY5" fmla="*/ 282804 h 282804"/>
              <a:gd name="connsiteX6" fmla="*/ 0 w 65988"/>
              <a:gd name="connsiteY6" fmla="*/ 263950 h 282804"/>
              <a:gd name="connsiteX7" fmla="*/ 0 w 65988"/>
              <a:gd name="connsiteY7" fmla="*/ 0 h 28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88" h="282804">
                <a:moveTo>
                  <a:pt x="0" y="0"/>
                </a:moveTo>
                <a:lnTo>
                  <a:pt x="0" y="0"/>
                </a:lnTo>
                <a:cubicBezTo>
                  <a:pt x="15711" y="21996"/>
                  <a:pt x="33227" y="42808"/>
                  <a:pt x="47134" y="65987"/>
                </a:cubicBezTo>
                <a:cubicBezTo>
                  <a:pt x="55830" y="80480"/>
                  <a:pt x="63960" y="131265"/>
                  <a:pt x="65988" y="141402"/>
                </a:cubicBezTo>
                <a:cubicBezTo>
                  <a:pt x="62846" y="182251"/>
                  <a:pt x="67117" y="224363"/>
                  <a:pt x="56561" y="263950"/>
                </a:cubicBezTo>
                <a:cubicBezTo>
                  <a:pt x="53642" y="274897"/>
                  <a:pt x="39611" y="282804"/>
                  <a:pt x="28281" y="282804"/>
                </a:cubicBezTo>
                <a:cubicBezTo>
                  <a:pt x="16951" y="282804"/>
                  <a:pt x="0" y="263950"/>
                  <a:pt x="0" y="2639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3" name="12 Grupo"/>
          <p:cNvGrpSpPr/>
          <p:nvPr/>
        </p:nvGrpSpPr>
        <p:grpSpPr>
          <a:xfrm>
            <a:off x="4139952" y="4077072"/>
            <a:ext cx="4123949" cy="792088"/>
            <a:chOff x="4427984" y="2816933"/>
            <a:chExt cx="4123949" cy="792088"/>
          </a:xfrm>
        </p:grpSpPr>
        <p:sp>
          <p:nvSpPr>
            <p:cNvPr id="11" name="10 Botón de acción: Ayuda">
              <a:hlinkClick r:id="" action="ppaction://noaction" highlightClick="1"/>
            </p:cNvPr>
            <p:cNvSpPr/>
            <p:nvPr/>
          </p:nvSpPr>
          <p:spPr>
            <a:xfrm>
              <a:off x="7831853" y="2816933"/>
              <a:ext cx="720080" cy="792088"/>
            </a:xfrm>
            <a:prstGeom prst="actionButtonHelp">
              <a:avLst/>
            </a:prstGeom>
            <a:solidFill>
              <a:schemeClr val="tx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54000" h="381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4427984" y="3059668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latin typeface="Albertus Medium" pitchFamily="34" charset="0"/>
                </a:rPr>
                <a:t>Qué información se pasa por alto</a:t>
              </a:r>
              <a:endParaRPr lang="es-MX" dirty="0">
                <a:latin typeface="Albertus Medium" pitchFamily="34" charset="0"/>
              </a:endParaRPr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2987824" y="5048016"/>
            <a:ext cx="5875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lbertus Medium" pitchFamily="34" charset="0"/>
              </a:rPr>
              <a:t>Magmatismo y puntos incapaces de contener la energía bajo la corteza terrestre</a:t>
            </a:r>
          </a:p>
          <a:p>
            <a:r>
              <a:rPr lang="es-MX" dirty="0" smtClean="0">
                <a:latin typeface="Albertus Medium" pitchFamily="34" charset="0"/>
              </a:rPr>
              <a:t>Cambio en el uso del suelo</a:t>
            </a:r>
          </a:p>
          <a:p>
            <a:r>
              <a:rPr lang="es-MX" dirty="0" smtClean="0">
                <a:latin typeface="Albertus Medium" pitchFamily="34" charset="0"/>
              </a:rPr>
              <a:t>Impacto de meteoros</a:t>
            </a:r>
            <a:endParaRPr lang="es-MX" dirty="0">
              <a:latin typeface="Albertus Medium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" t="46778" r="44781" b="41958"/>
          <a:stretch/>
        </p:blipFill>
        <p:spPr bwMode="auto">
          <a:xfrm>
            <a:off x="2915816" y="2660667"/>
            <a:ext cx="5947278" cy="98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74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/>
      <p:bldP spid="6" grpId="0" animBg="1"/>
      <p:bldP spid="7" grpId="0"/>
      <p:bldP spid="8" grpId="0" animBg="1"/>
      <p:bldP spid="9" grpId="0" animBg="1"/>
      <p:bldP spid="10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" t="29101" r="55000" b="33789"/>
          <a:stretch/>
        </p:blipFill>
        <p:spPr bwMode="auto">
          <a:xfrm>
            <a:off x="3131840" y="548680"/>
            <a:ext cx="535305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 rot="20415779">
            <a:off x="771889" y="1492178"/>
            <a:ext cx="208262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solidFill>
                  <a:srgbClr val="C709A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Ejemplo</a:t>
            </a:r>
          </a:p>
          <a:p>
            <a:pPr algn="ctr"/>
            <a:r>
              <a:rPr lang="es-ES" sz="3200" b="1" cap="none" spc="0" dirty="0" smtClean="0">
                <a:ln w="11430"/>
                <a:solidFill>
                  <a:srgbClr val="C709A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Formación</a:t>
            </a:r>
          </a:p>
          <a:p>
            <a:pPr algn="ctr"/>
            <a:r>
              <a:rPr lang="es-ES" sz="3200" b="1" cap="none" spc="0" dirty="0" smtClean="0">
                <a:ln w="11430"/>
                <a:solidFill>
                  <a:srgbClr val="C709A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del Relieve</a:t>
            </a:r>
            <a:endParaRPr lang="es-ES" sz="3200" b="1" cap="none" spc="0" dirty="0">
              <a:ln w="11430"/>
              <a:solidFill>
                <a:srgbClr val="C709A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84844" y="4293096"/>
            <a:ext cx="8307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Albertus Medium" pitchFamily="34" charset="0"/>
              </a:rPr>
              <a:t>A) </a:t>
            </a:r>
            <a:r>
              <a:rPr lang="es-MX" b="1" dirty="0">
                <a:latin typeface="Albertus Medium" pitchFamily="34" charset="0"/>
              </a:rPr>
              <a:t>Sector con estratos horizontales no erosionada. </a:t>
            </a:r>
            <a:br>
              <a:rPr lang="es-MX" b="1" dirty="0">
                <a:latin typeface="Albertus Medium" pitchFamily="34" charset="0"/>
              </a:rPr>
            </a:br>
            <a:r>
              <a:rPr lang="es-MX" b="1" dirty="0">
                <a:latin typeface="Albertus Medium" pitchFamily="34" charset="0"/>
              </a:rPr>
              <a:t>B) Comienzo de la erosión y del transporte en sectores más blandas (en este caso fallas o fracturas) </a:t>
            </a:r>
            <a:br>
              <a:rPr lang="es-MX" b="1" dirty="0">
                <a:latin typeface="Albertus Medium" pitchFamily="34" charset="0"/>
              </a:rPr>
            </a:br>
            <a:r>
              <a:rPr lang="es-MX" b="1" dirty="0">
                <a:latin typeface="Albertus Medium" pitchFamily="34" charset="0"/>
              </a:rPr>
              <a:t>C) Erosión avanzada: los valles son más profundo, abajo afloran las capas más antiguas (capa azul</a:t>
            </a:r>
            <a:r>
              <a:rPr lang="es-MX" b="1" dirty="0" smtClean="0">
                <a:latin typeface="Albertus Medium" pitchFamily="34" charset="0"/>
              </a:rPr>
              <a:t>)</a:t>
            </a:r>
            <a:r>
              <a:rPr lang="es-MX" b="1" dirty="0">
                <a:latin typeface="Albertus Medium" pitchFamily="34" charset="0"/>
              </a:rPr>
              <a:t/>
            </a:r>
            <a:br>
              <a:rPr lang="es-MX" b="1" dirty="0">
                <a:latin typeface="Albertus Medium" pitchFamily="34" charset="0"/>
              </a:rPr>
            </a:br>
            <a:r>
              <a:rPr lang="es-MX" b="1" dirty="0">
                <a:latin typeface="Albertus Medium" pitchFamily="34" charset="0"/>
              </a:rPr>
              <a:t>D) Erosión muy avanzada: </a:t>
            </a:r>
            <a:r>
              <a:rPr lang="es-MX" b="1" dirty="0" smtClean="0">
                <a:latin typeface="Albertus Medium" pitchFamily="34" charset="0"/>
              </a:rPr>
              <a:t>de </a:t>
            </a:r>
            <a:r>
              <a:rPr lang="es-MX" b="1" dirty="0">
                <a:latin typeface="Albertus Medium" pitchFamily="34" charset="0"/>
              </a:rPr>
              <a:t>la capa superior se quedan solamente restos arriba de las montañas, los valles muestran una alta profundidad, abajo afloran rocas más antiguas (capa verde</a:t>
            </a:r>
            <a:r>
              <a:rPr lang="es-MX" b="1" dirty="0" smtClean="0">
                <a:latin typeface="Albertus Medium" pitchFamily="34" charset="0"/>
              </a:rPr>
              <a:t>)</a:t>
            </a:r>
            <a:endParaRPr lang="es-MX" b="1" dirty="0"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77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Forma libre"/>
          <p:cNvSpPr/>
          <p:nvPr/>
        </p:nvSpPr>
        <p:spPr>
          <a:xfrm>
            <a:off x="-9525" y="4314825"/>
            <a:ext cx="7200900" cy="2562225"/>
          </a:xfrm>
          <a:custGeom>
            <a:avLst/>
            <a:gdLst>
              <a:gd name="connsiteX0" fmla="*/ 0 w 7200900"/>
              <a:gd name="connsiteY0" fmla="*/ 0 h 2562225"/>
              <a:gd name="connsiteX1" fmla="*/ 9525 w 7200900"/>
              <a:gd name="connsiteY1" fmla="*/ 2562225 h 2562225"/>
              <a:gd name="connsiteX2" fmla="*/ 7058025 w 7200900"/>
              <a:gd name="connsiteY2" fmla="*/ 2524125 h 2562225"/>
              <a:gd name="connsiteX3" fmla="*/ 7200900 w 7200900"/>
              <a:gd name="connsiteY3" fmla="*/ 2000250 h 2562225"/>
              <a:gd name="connsiteX4" fmla="*/ 7191375 w 7200900"/>
              <a:gd name="connsiteY4" fmla="*/ 1905000 h 2562225"/>
              <a:gd name="connsiteX5" fmla="*/ 7124700 w 7200900"/>
              <a:gd name="connsiteY5" fmla="*/ 1876425 h 2562225"/>
              <a:gd name="connsiteX6" fmla="*/ 0 w 7200900"/>
              <a:gd name="connsiteY6" fmla="*/ 0 h 256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900" h="2562225">
                <a:moveTo>
                  <a:pt x="0" y="0"/>
                </a:moveTo>
                <a:lnTo>
                  <a:pt x="9525" y="2562225"/>
                </a:lnTo>
                <a:lnTo>
                  <a:pt x="7058025" y="2524125"/>
                </a:lnTo>
                <a:lnTo>
                  <a:pt x="7200900" y="2000250"/>
                </a:lnTo>
                <a:lnTo>
                  <a:pt x="7191375" y="1905000"/>
                </a:lnTo>
                <a:lnTo>
                  <a:pt x="7124700" y="1876425"/>
                </a:lnTo>
                <a:lnTo>
                  <a:pt x="0" y="0"/>
                </a:lnTo>
                <a:close/>
              </a:path>
            </a:pathLst>
          </a:custGeom>
          <a:solidFill>
            <a:srgbClr val="E1D82B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444500" h="444500"/>
            <a:bevelB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Medio marco"/>
          <p:cNvSpPr/>
          <p:nvPr/>
        </p:nvSpPr>
        <p:spPr>
          <a:xfrm flipV="1">
            <a:off x="386644" y="332656"/>
            <a:ext cx="6633628" cy="1067926"/>
          </a:xfrm>
          <a:prstGeom prst="halfFrame">
            <a:avLst/>
          </a:prstGeom>
          <a:solidFill>
            <a:srgbClr val="00B050"/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0" h="190500"/>
            <a:bevelB w="6350000" h="635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3528" y="1713582"/>
            <a:ext cx="5049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lbertus Medium" pitchFamily="34" charset="0"/>
              </a:rPr>
              <a:t>Distintas rocas tienen una diferente manera de erosionar y una diferente resistencia contra el desgaste</a:t>
            </a:r>
            <a:r>
              <a:rPr lang="es-MX" dirty="0" smtClean="0">
                <a:latin typeface="Albertus Medium" pitchFamily="34" charset="0"/>
              </a:rPr>
              <a:t>.</a:t>
            </a:r>
            <a:endParaRPr lang="es-MX" dirty="0">
              <a:latin typeface="Albertus Medium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83568" y="488866"/>
            <a:ext cx="42082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Erosión diferencial</a:t>
            </a:r>
            <a:endParaRPr lang="es-E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rgbClr val="FFFF00">
                    <a:alpha val="4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5600774" y="620688"/>
            <a:ext cx="2969197" cy="2967304"/>
            <a:chOff x="5600774" y="620688"/>
            <a:chExt cx="2969197" cy="2967304"/>
          </a:xfrm>
        </p:grpSpPr>
        <p:sp>
          <p:nvSpPr>
            <p:cNvPr id="8" name="7 Rayo"/>
            <p:cNvSpPr/>
            <p:nvPr/>
          </p:nvSpPr>
          <p:spPr>
            <a:xfrm rot="1462897" flipH="1">
              <a:off x="5600774" y="2003816"/>
              <a:ext cx="823827" cy="1584176"/>
            </a:xfrm>
            <a:prstGeom prst="lightningBolt">
              <a:avLst/>
            </a:prstGeom>
            <a:solidFill>
              <a:srgbClr val="2105ED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81000" h="127000"/>
              <a:bevelB w="254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5689651" y="620688"/>
              <a:ext cx="2880320" cy="1956410"/>
              <a:chOff x="5053517" y="1112260"/>
              <a:chExt cx="2880320" cy="1956410"/>
            </a:xfrm>
          </p:grpSpPr>
          <p:sp>
            <p:nvSpPr>
              <p:cNvPr id="7" name="6 Nube"/>
              <p:cNvSpPr/>
              <p:nvPr/>
            </p:nvSpPr>
            <p:spPr>
              <a:xfrm rot="21044919">
                <a:off x="5053517" y="1112260"/>
                <a:ext cx="2880320" cy="1956410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2">
                    <a:lumMod val="20000"/>
                    <a:lumOff val="80000"/>
                  </a:schemeClr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0" h="254000"/>
                <a:bevelB w="254000" h="279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" name="4 CuadroTexto"/>
              <p:cNvSpPr txBox="1"/>
              <p:nvPr/>
            </p:nvSpPr>
            <p:spPr>
              <a:xfrm>
                <a:off x="5364088" y="1628800"/>
                <a:ext cx="216468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b="1" dirty="0" smtClean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lbertus Medium" pitchFamily="34" charset="0"/>
                  </a:rPr>
                  <a:t>Razón de por qué</a:t>
                </a:r>
              </a:p>
              <a:p>
                <a:pPr algn="ctr"/>
                <a:r>
                  <a:rPr lang="es-MX" b="1" dirty="0" smtClean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lbertus Medium" pitchFamily="34" charset="0"/>
                  </a:rPr>
                  <a:t>existe morfología</a:t>
                </a:r>
              </a:p>
              <a:p>
                <a:pPr algn="ctr"/>
                <a:r>
                  <a:rPr lang="es-MX" b="1" dirty="0" smtClean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lbertus Medium" pitchFamily="34" charset="0"/>
                  </a:rPr>
                  <a:t>y desniveles </a:t>
                </a:r>
                <a:endParaRPr lang="es-MX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lbertus Medium" pitchFamily="34" charset="0"/>
                </a:endParaRPr>
              </a:p>
            </p:txBody>
          </p:sp>
        </p:grpSp>
      </p:grpSp>
      <p:sp>
        <p:nvSpPr>
          <p:cNvPr id="6" name="5 CuadroTexto"/>
          <p:cNvSpPr txBox="1"/>
          <p:nvPr/>
        </p:nvSpPr>
        <p:spPr>
          <a:xfrm>
            <a:off x="323528" y="3247816"/>
            <a:ext cx="5049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lbertus Medium" pitchFamily="34" charset="0"/>
              </a:rPr>
              <a:t>Un </a:t>
            </a:r>
            <a:r>
              <a:rPr lang="es-MX" dirty="0">
                <a:latin typeface="Albertus Medium" pitchFamily="34" charset="0"/>
              </a:rPr>
              <a:t>flanco de un cerro nunca muestra en toda las partes el mismo </a:t>
            </a:r>
            <a:r>
              <a:rPr lang="es-MX" dirty="0" smtClean="0">
                <a:latin typeface="Albertus Medium" pitchFamily="34" charset="0"/>
              </a:rPr>
              <a:t>ángulo; pequeños </a:t>
            </a:r>
            <a:r>
              <a:rPr lang="es-MX" dirty="0">
                <a:latin typeface="Albertus Medium" pitchFamily="34" charset="0"/>
              </a:rPr>
              <a:t>cambios en la resistencia de la roca inmediatamente se traduce en un mayor o menor ángulo del talud. </a:t>
            </a:r>
          </a:p>
          <a:p>
            <a:endParaRPr lang="es-MX" dirty="0">
              <a:latin typeface="Albertus Medium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" t="35722" r="79181" b="47629"/>
          <a:stretch/>
        </p:blipFill>
        <p:spPr bwMode="auto">
          <a:xfrm>
            <a:off x="5773074" y="3861048"/>
            <a:ext cx="2831374" cy="198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67544" y="4904000"/>
            <a:ext cx="5305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lbertus Medium" pitchFamily="34" charset="0"/>
              </a:rPr>
              <a:t>La erosión </a:t>
            </a:r>
            <a:r>
              <a:rPr lang="es-MX" dirty="0" smtClean="0">
                <a:solidFill>
                  <a:schemeClr val="bg1"/>
                </a:solidFill>
                <a:latin typeface="Albertus Medium" pitchFamily="34" charset="0"/>
              </a:rPr>
              <a:t>diferencial</a:t>
            </a:r>
          </a:p>
          <a:p>
            <a:r>
              <a:rPr lang="es-MX" dirty="0" smtClean="0">
                <a:solidFill>
                  <a:schemeClr val="bg1"/>
                </a:solidFill>
                <a:latin typeface="Albertus Medium" pitchFamily="34" charset="0"/>
              </a:rPr>
              <a:t>El </a:t>
            </a:r>
            <a:r>
              <a:rPr lang="es-MX" dirty="0">
                <a:solidFill>
                  <a:schemeClr val="bg1"/>
                </a:solidFill>
                <a:latin typeface="Albertus Medium" pitchFamily="34" charset="0"/>
              </a:rPr>
              <a:t>desgaste se manifiesta más fuerte en rocas de menor resistencia. Las diferencias entre distintas litologías  pueden ser muy pequeñas, pero suficiente para modelar un talud irregular</a:t>
            </a:r>
          </a:p>
        </p:txBody>
      </p:sp>
    </p:spTree>
    <p:extLst>
      <p:ext uri="{BB962C8B-B14F-4D97-AF65-F5344CB8AC3E}">
        <p14:creationId xmlns:p14="http://schemas.microsoft.com/office/powerpoint/2010/main" val="37419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allAtOnce"/>
      <p:bldP spid="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0153" t="27360" r="9046" b="11609"/>
          <a:stretch/>
        </p:blipFill>
        <p:spPr>
          <a:xfrm>
            <a:off x="22415" y="1716590"/>
            <a:ext cx="9119467" cy="3872650"/>
          </a:xfrm>
          <a:prstGeom prst="rect">
            <a:avLst/>
          </a:prstGeom>
        </p:spPr>
      </p:pic>
      <p:sp>
        <p:nvSpPr>
          <p:cNvPr id="3" name="Nube 2"/>
          <p:cNvSpPr/>
          <p:nvPr/>
        </p:nvSpPr>
        <p:spPr>
          <a:xfrm>
            <a:off x="611560" y="548680"/>
            <a:ext cx="3384376" cy="1008112"/>
          </a:xfrm>
          <a:prstGeom prst="cloud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3810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rgbClr val="FF0000"/>
                </a:solidFill>
              </a:rPr>
              <a:t>¿Qué observas?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46208"/>
      </p:ext>
    </p:extLst>
  </p:cSld>
  <p:clrMapOvr>
    <a:masterClrMapping/>
  </p:clrMapOvr>
  <p:transition spd="slow">
    <p:zoom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Forma libre"/>
          <p:cNvSpPr/>
          <p:nvPr/>
        </p:nvSpPr>
        <p:spPr>
          <a:xfrm>
            <a:off x="-9236" y="2484582"/>
            <a:ext cx="7656945" cy="4387273"/>
          </a:xfrm>
          <a:custGeom>
            <a:avLst/>
            <a:gdLst>
              <a:gd name="connsiteX0" fmla="*/ 0 w 7656945"/>
              <a:gd name="connsiteY0" fmla="*/ 1681018 h 4387273"/>
              <a:gd name="connsiteX1" fmla="*/ 6354618 w 7656945"/>
              <a:gd name="connsiteY1" fmla="*/ 0 h 4387273"/>
              <a:gd name="connsiteX2" fmla="*/ 6446981 w 7656945"/>
              <a:gd name="connsiteY2" fmla="*/ 0 h 4387273"/>
              <a:gd name="connsiteX3" fmla="*/ 6483927 w 7656945"/>
              <a:gd name="connsiteY3" fmla="*/ 18473 h 4387273"/>
              <a:gd name="connsiteX4" fmla="*/ 6548581 w 7656945"/>
              <a:gd name="connsiteY4" fmla="*/ 212436 h 4387273"/>
              <a:gd name="connsiteX5" fmla="*/ 7656945 w 7656945"/>
              <a:gd name="connsiteY5" fmla="*/ 4387273 h 4387273"/>
              <a:gd name="connsiteX6" fmla="*/ 0 w 7656945"/>
              <a:gd name="connsiteY6" fmla="*/ 4378036 h 4387273"/>
              <a:gd name="connsiteX7" fmla="*/ 0 w 7656945"/>
              <a:gd name="connsiteY7" fmla="*/ 1681018 h 438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6945" h="4387273">
                <a:moveTo>
                  <a:pt x="0" y="1681018"/>
                </a:moveTo>
                <a:lnTo>
                  <a:pt x="6354618" y="0"/>
                </a:lnTo>
                <a:lnTo>
                  <a:pt x="6446981" y="0"/>
                </a:lnTo>
                <a:lnTo>
                  <a:pt x="6483927" y="18473"/>
                </a:lnTo>
                <a:lnTo>
                  <a:pt x="6548581" y="212436"/>
                </a:lnTo>
                <a:lnTo>
                  <a:pt x="7656945" y="4387273"/>
                </a:lnTo>
                <a:lnTo>
                  <a:pt x="0" y="4378036"/>
                </a:lnTo>
                <a:lnTo>
                  <a:pt x="0" y="1681018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0" h="571500"/>
            <a:bevelB w="571500"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lecha curvada hacia abajo"/>
          <p:cNvSpPr/>
          <p:nvPr/>
        </p:nvSpPr>
        <p:spPr>
          <a:xfrm rot="3961076">
            <a:off x="5294521" y="3021451"/>
            <a:ext cx="1682693" cy="1080120"/>
          </a:xfrm>
          <a:prstGeom prst="curvedDownArrow">
            <a:avLst/>
          </a:prstGeom>
          <a:solidFill>
            <a:srgbClr val="C709AC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rot="20803050">
            <a:off x="379976" y="3734825"/>
            <a:ext cx="54633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Geomorfología</a:t>
            </a:r>
          </a:p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Tectónica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sp>
        <p:nvSpPr>
          <p:cNvPr id="8" name="7 Flecha curvada hacia abajo"/>
          <p:cNvSpPr/>
          <p:nvPr/>
        </p:nvSpPr>
        <p:spPr>
          <a:xfrm rot="3961076">
            <a:off x="5142121" y="2869051"/>
            <a:ext cx="1682693" cy="1080120"/>
          </a:xfrm>
          <a:prstGeom prst="curvedDownArrow">
            <a:avLst/>
          </a:prstGeom>
          <a:solidFill>
            <a:srgbClr val="7030A0"/>
          </a:solidFill>
          <a:ln>
            <a:solidFill>
              <a:srgbClr val="C709A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39700" dir="2700000" algn="tl" rotWithShape="0">
              <a:prstClr val="black"/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891522" y="2996952"/>
            <a:ext cx="3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y</a:t>
            </a:r>
            <a:endParaRPr lang="es-ES" sz="4000" b="1" cap="none" spc="0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6567055" y="1736436"/>
            <a:ext cx="2576945" cy="5126182"/>
          </a:xfrm>
          <a:custGeom>
            <a:avLst/>
            <a:gdLst>
              <a:gd name="connsiteX0" fmla="*/ 1173018 w 2576945"/>
              <a:gd name="connsiteY0" fmla="*/ 5126182 h 5126182"/>
              <a:gd name="connsiteX1" fmla="*/ 0 w 2576945"/>
              <a:gd name="connsiteY1" fmla="*/ 757382 h 5126182"/>
              <a:gd name="connsiteX2" fmla="*/ 9236 w 2576945"/>
              <a:gd name="connsiteY2" fmla="*/ 701964 h 5126182"/>
              <a:gd name="connsiteX3" fmla="*/ 83127 w 2576945"/>
              <a:gd name="connsiteY3" fmla="*/ 674255 h 5126182"/>
              <a:gd name="connsiteX4" fmla="*/ 2576945 w 2576945"/>
              <a:gd name="connsiteY4" fmla="*/ 0 h 5126182"/>
              <a:gd name="connsiteX5" fmla="*/ 2576945 w 2576945"/>
              <a:gd name="connsiteY5" fmla="*/ 5126182 h 5126182"/>
              <a:gd name="connsiteX6" fmla="*/ 1173018 w 2576945"/>
              <a:gd name="connsiteY6" fmla="*/ 5126182 h 512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945" h="5126182">
                <a:moveTo>
                  <a:pt x="1173018" y="5126182"/>
                </a:moveTo>
                <a:lnTo>
                  <a:pt x="0" y="757382"/>
                </a:lnTo>
                <a:lnTo>
                  <a:pt x="9236" y="701964"/>
                </a:lnTo>
                <a:lnTo>
                  <a:pt x="83127" y="674255"/>
                </a:lnTo>
                <a:lnTo>
                  <a:pt x="2576945" y="0"/>
                </a:lnTo>
                <a:lnTo>
                  <a:pt x="2576945" y="5126182"/>
                </a:lnTo>
                <a:lnTo>
                  <a:pt x="1173018" y="512618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0" h="508000"/>
            <a:bevelB w="635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Forma libre"/>
          <p:cNvSpPr/>
          <p:nvPr/>
        </p:nvSpPr>
        <p:spPr>
          <a:xfrm>
            <a:off x="5892800" y="-18473"/>
            <a:ext cx="3251200" cy="2346037"/>
          </a:xfrm>
          <a:custGeom>
            <a:avLst/>
            <a:gdLst>
              <a:gd name="connsiteX0" fmla="*/ 0 w 3251200"/>
              <a:gd name="connsiteY0" fmla="*/ 0 h 2346037"/>
              <a:gd name="connsiteX1" fmla="*/ 0 w 3251200"/>
              <a:gd name="connsiteY1" fmla="*/ 0 h 2346037"/>
              <a:gd name="connsiteX2" fmla="*/ 618836 w 3251200"/>
              <a:gd name="connsiteY2" fmla="*/ 2318328 h 2346037"/>
              <a:gd name="connsiteX3" fmla="*/ 618836 w 3251200"/>
              <a:gd name="connsiteY3" fmla="*/ 2318328 h 2346037"/>
              <a:gd name="connsiteX4" fmla="*/ 748145 w 3251200"/>
              <a:gd name="connsiteY4" fmla="*/ 2346037 h 2346037"/>
              <a:gd name="connsiteX5" fmla="*/ 840509 w 3251200"/>
              <a:gd name="connsiteY5" fmla="*/ 2309091 h 2346037"/>
              <a:gd name="connsiteX6" fmla="*/ 3251200 w 3251200"/>
              <a:gd name="connsiteY6" fmla="*/ 1653309 h 2346037"/>
              <a:gd name="connsiteX7" fmla="*/ 3251200 w 3251200"/>
              <a:gd name="connsiteY7" fmla="*/ 18473 h 2346037"/>
              <a:gd name="connsiteX8" fmla="*/ 0 w 3251200"/>
              <a:gd name="connsiteY8" fmla="*/ 0 h 234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200" h="2346037">
                <a:moveTo>
                  <a:pt x="0" y="0"/>
                </a:moveTo>
                <a:lnTo>
                  <a:pt x="0" y="0"/>
                </a:lnTo>
                <a:lnTo>
                  <a:pt x="618836" y="2318328"/>
                </a:lnTo>
                <a:lnTo>
                  <a:pt x="618836" y="2318328"/>
                </a:lnTo>
                <a:lnTo>
                  <a:pt x="748145" y="2346037"/>
                </a:lnTo>
                <a:lnTo>
                  <a:pt x="840509" y="2309091"/>
                </a:lnTo>
                <a:lnTo>
                  <a:pt x="3251200" y="1653309"/>
                </a:lnTo>
                <a:lnTo>
                  <a:pt x="3251200" y="18473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0" h="762000"/>
            <a:bevelB w="889000" h="1016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orma libre"/>
          <p:cNvSpPr/>
          <p:nvPr/>
        </p:nvSpPr>
        <p:spPr>
          <a:xfrm>
            <a:off x="-9236" y="-9236"/>
            <a:ext cx="6446981" cy="4082472"/>
          </a:xfrm>
          <a:custGeom>
            <a:avLst/>
            <a:gdLst>
              <a:gd name="connsiteX0" fmla="*/ 0 w 6446981"/>
              <a:gd name="connsiteY0" fmla="*/ 4082472 h 4082472"/>
              <a:gd name="connsiteX1" fmla="*/ 6410036 w 6446981"/>
              <a:gd name="connsiteY1" fmla="*/ 2382981 h 4082472"/>
              <a:gd name="connsiteX2" fmla="*/ 6446981 w 6446981"/>
              <a:gd name="connsiteY2" fmla="*/ 2346036 h 4082472"/>
              <a:gd name="connsiteX3" fmla="*/ 6446981 w 6446981"/>
              <a:gd name="connsiteY3" fmla="*/ 2346036 h 4082472"/>
              <a:gd name="connsiteX4" fmla="*/ 5818909 w 6446981"/>
              <a:gd name="connsiteY4" fmla="*/ 9236 h 4082472"/>
              <a:gd name="connsiteX5" fmla="*/ 0 w 6446981"/>
              <a:gd name="connsiteY5" fmla="*/ 0 h 4082472"/>
              <a:gd name="connsiteX6" fmla="*/ 0 w 6446981"/>
              <a:gd name="connsiteY6" fmla="*/ 4082472 h 40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6981" h="4082472">
                <a:moveTo>
                  <a:pt x="0" y="4082472"/>
                </a:moveTo>
                <a:lnTo>
                  <a:pt x="6410036" y="2382981"/>
                </a:lnTo>
                <a:lnTo>
                  <a:pt x="6446981" y="2346036"/>
                </a:lnTo>
                <a:lnTo>
                  <a:pt x="6446981" y="2346036"/>
                </a:lnTo>
                <a:lnTo>
                  <a:pt x="5818909" y="9236"/>
                </a:lnTo>
                <a:lnTo>
                  <a:pt x="0" y="0"/>
                </a:lnTo>
                <a:lnTo>
                  <a:pt x="0" y="4082472"/>
                </a:lnTo>
                <a:close/>
              </a:path>
            </a:pathLst>
          </a:custGeom>
          <a:solidFill>
            <a:srgbClr val="C709AC">
              <a:alpha val="61000"/>
            </a:srgb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016000" h="1016000"/>
            <a:bevelB w="1524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73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8028" y="500042"/>
            <a:ext cx="295946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lbertus Medium" pitchFamily="34" charset="0"/>
              </a:rPr>
              <a:t>Interpretación</a:t>
            </a:r>
          </a:p>
          <a:p>
            <a:pPr algn="ctr"/>
            <a:r>
              <a:rPr lang="es-ES" sz="36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lbertus Medium" pitchFamily="34" charset="0"/>
              </a:rPr>
              <a:t>integral</a:t>
            </a:r>
            <a:endParaRPr lang="es-ES" sz="3600" b="1" dirty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lbertus Medium" pitchFamily="34" charset="0"/>
            </a:endParaRPr>
          </a:p>
        </p:txBody>
      </p:sp>
      <p:sp>
        <p:nvSpPr>
          <p:cNvPr id="5" name="4 Flecha a la derecha con bandas"/>
          <p:cNvSpPr/>
          <p:nvPr/>
        </p:nvSpPr>
        <p:spPr>
          <a:xfrm>
            <a:off x="3686913" y="881431"/>
            <a:ext cx="1296144" cy="864096"/>
          </a:xfrm>
          <a:prstGeom prst="striped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5942937" y="476672"/>
            <a:ext cx="1869423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Erosión</a:t>
            </a:r>
          </a:p>
          <a:p>
            <a:pPr algn="ctr"/>
            <a:r>
              <a:rPr lang="es-E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Transporte</a:t>
            </a:r>
          </a:p>
          <a:p>
            <a:pPr algn="ctr"/>
            <a:r>
              <a:rPr lang="es-E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Morfología</a:t>
            </a:r>
            <a:endParaRPr lang="es-E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 rot="16200000">
            <a:off x="4498309" y="1078147"/>
            <a:ext cx="14927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Procesos</a:t>
            </a:r>
          </a:p>
        </p:txBody>
      </p:sp>
      <p:sp>
        <p:nvSpPr>
          <p:cNvPr id="10" name="9 Luna"/>
          <p:cNvSpPr/>
          <p:nvPr/>
        </p:nvSpPr>
        <p:spPr>
          <a:xfrm>
            <a:off x="5703137" y="476672"/>
            <a:ext cx="239800" cy="1477328"/>
          </a:xfrm>
          <a:prstGeom prst="moon">
            <a:avLst/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Llamada de flecha hacia abajo"/>
          <p:cNvSpPr/>
          <p:nvPr/>
        </p:nvSpPr>
        <p:spPr>
          <a:xfrm>
            <a:off x="6012160" y="2086115"/>
            <a:ext cx="1944216" cy="910837"/>
          </a:xfrm>
          <a:prstGeom prst="downArrowCallout">
            <a:avLst/>
          </a:prstGeom>
          <a:solidFill>
            <a:srgbClr val="2105ED"/>
          </a:solidFill>
          <a:ln>
            <a:solidFill>
              <a:schemeClr val="tx2">
                <a:lumMod val="9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atin typeface="Albertus Medium" pitchFamily="34" charset="0"/>
              </a:rPr>
              <a:t>Enfocarse</a:t>
            </a:r>
          </a:p>
          <a:p>
            <a:pPr algn="ctr"/>
            <a:r>
              <a:rPr lang="es-MX" dirty="0">
                <a:latin typeface="Albertus Medium" pitchFamily="34" charset="0"/>
              </a:rPr>
              <a:t>a</a:t>
            </a:r>
            <a:r>
              <a:rPr lang="es-MX" dirty="0" smtClean="0">
                <a:latin typeface="Albertus Medium" pitchFamily="34" charset="0"/>
              </a:rPr>
              <a:t> la causa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532148" y="330289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lbertus Medium" pitchFamily="34" charset="0"/>
              </a:rPr>
              <a:t>Por qué existen cerros, colinas o desniveles?</a:t>
            </a:r>
            <a:endParaRPr lang="es-MX" dirty="0">
              <a:latin typeface="Albertus Medium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326406" y="4857760"/>
            <a:ext cx="2888932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Fuerzas</a:t>
            </a:r>
          </a:p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Tectónicas</a:t>
            </a:r>
            <a:endParaRPr lang="es-ES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  <a:p>
            <a:pPr algn="ctr"/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 pitchFamily="34" charset="0"/>
              </a:rPr>
              <a:t>(alzamiento tectónico)</a:t>
            </a:r>
            <a:endParaRPr lang="es-ES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 pitchFamily="34" charset="0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1785918" y="4214842"/>
            <a:ext cx="3143272" cy="2428868"/>
            <a:chOff x="1000100" y="4429132"/>
            <a:chExt cx="3143272" cy="2428868"/>
          </a:xfrm>
        </p:grpSpPr>
        <p:sp>
          <p:nvSpPr>
            <p:cNvPr id="15" name="14 Lágrima"/>
            <p:cNvSpPr/>
            <p:nvPr/>
          </p:nvSpPr>
          <p:spPr>
            <a:xfrm>
              <a:off x="1000100" y="4429132"/>
              <a:ext cx="3143272" cy="2428868"/>
            </a:xfrm>
            <a:prstGeom prst="teardrop">
              <a:avLst>
                <a:gd name="adj" fmla="val 116900"/>
              </a:avLst>
            </a:prstGeom>
            <a:solidFill>
              <a:srgbClr val="C709AC"/>
            </a:solidFill>
            <a:ln>
              <a:solidFill>
                <a:srgbClr val="7030A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54000" h="381000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MX" dirty="0">
                <a:latin typeface="Albertus Medium"/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1000100" y="4960822"/>
              <a:ext cx="314327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>
                  <a:latin typeface="Albertus Medium"/>
                </a:rPr>
                <a:t>Las fuerzas tectónicas compresivas logran que la corteza se desplace hacia arriba en la búsqueda del equilibrio</a:t>
              </a:r>
            </a:p>
            <a:p>
              <a:pPr algn="ctr"/>
              <a:endParaRPr lang="es-MX" dirty="0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357158" y="2500306"/>
            <a:ext cx="27238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/>
              </a:rPr>
              <a:t>Orogénesis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/>
            </a:endParaRPr>
          </a:p>
        </p:txBody>
      </p:sp>
      <p:sp>
        <p:nvSpPr>
          <p:cNvPr id="19" name="18 Cheurón"/>
          <p:cNvSpPr/>
          <p:nvPr/>
        </p:nvSpPr>
        <p:spPr>
          <a:xfrm rot="14858119">
            <a:off x="1477875" y="3082076"/>
            <a:ext cx="357190" cy="500066"/>
          </a:xfrm>
          <a:prstGeom prst="chevron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" name="19 Cheurón"/>
          <p:cNvSpPr/>
          <p:nvPr/>
        </p:nvSpPr>
        <p:spPr>
          <a:xfrm rot="14858119">
            <a:off x="1665331" y="3490172"/>
            <a:ext cx="357190" cy="500066"/>
          </a:xfrm>
          <a:prstGeom prst="chevron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1" name="20 Cheurón"/>
          <p:cNvSpPr/>
          <p:nvPr/>
        </p:nvSpPr>
        <p:spPr>
          <a:xfrm rot="14858119">
            <a:off x="1817731" y="3847362"/>
            <a:ext cx="357190" cy="500066"/>
          </a:xfrm>
          <a:prstGeom prst="chevron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grpSp>
        <p:nvGrpSpPr>
          <p:cNvPr id="23" name="22 Grupo"/>
          <p:cNvGrpSpPr/>
          <p:nvPr/>
        </p:nvGrpSpPr>
        <p:grpSpPr>
          <a:xfrm>
            <a:off x="7929586" y="3714752"/>
            <a:ext cx="757755" cy="2124551"/>
            <a:chOff x="7820279" y="3630972"/>
            <a:chExt cx="757755" cy="2124551"/>
          </a:xfrm>
          <a:effectLst>
            <a:glow rad="228600">
              <a:srgbClr val="C709AC">
                <a:alpha val="40000"/>
              </a:srgbClr>
            </a:glow>
          </a:effectLst>
        </p:grpSpPr>
        <p:sp>
          <p:nvSpPr>
            <p:cNvPr id="13" name="12 Flecha curvada hacia abajo"/>
            <p:cNvSpPr/>
            <p:nvPr/>
          </p:nvSpPr>
          <p:spPr>
            <a:xfrm rot="6162953">
              <a:off x="7208319" y="4385808"/>
              <a:ext cx="1981675" cy="757755"/>
            </a:xfrm>
            <a:prstGeom prst="curvedDownArrow">
              <a:avLst/>
            </a:prstGeom>
            <a:solidFill>
              <a:srgbClr val="A40000"/>
            </a:solidFill>
            <a:ln>
              <a:solidFill>
                <a:srgbClr val="C0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2" name="21 Flecha curvada hacia abajo"/>
            <p:cNvSpPr/>
            <p:nvPr/>
          </p:nvSpPr>
          <p:spPr>
            <a:xfrm rot="6162953">
              <a:off x="7208319" y="4242932"/>
              <a:ext cx="1981675" cy="757755"/>
            </a:xfrm>
            <a:prstGeom prst="curvedDownArrow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202603"/>
      </p:ext>
    </p:extLst>
  </p:cSld>
  <p:clrMapOvr>
    <a:masterClrMapping/>
  </p:clrMapOvr>
  <p:transition spd="slow">
    <p:wip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0" grpId="0" animBg="1"/>
      <p:bldP spid="11" grpId="0" animBg="1"/>
      <p:bldP spid="12" grpId="0"/>
      <p:bldP spid="14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186017" y="4077072"/>
            <a:ext cx="4171669" cy="1296144"/>
            <a:chOff x="186017" y="4077072"/>
            <a:chExt cx="4171669" cy="1296144"/>
          </a:xfrm>
        </p:grpSpPr>
        <p:sp>
          <p:nvSpPr>
            <p:cNvPr id="2" name="1 Pentágono"/>
            <p:cNvSpPr/>
            <p:nvPr/>
          </p:nvSpPr>
          <p:spPr>
            <a:xfrm>
              <a:off x="214282" y="4077072"/>
              <a:ext cx="4143404" cy="1296144"/>
            </a:xfrm>
            <a:prstGeom prst="homePlate">
              <a:avLst/>
            </a:prstGeom>
            <a:solidFill>
              <a:srgbClr val="DE0000"/>
            </a:solidFill>
            <a:ln>
              <a:solidFill>
                <a:srgbClr val="FF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810000" h="7620000"/>
              <a:bevelB w="762000" h="76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86017" y="4172887"/>
              <a:ext cx="36659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>
                  <a:latin typeface="Albertus Medium"/>
                </a:rPr>
                <a:t>La aparición de </a:t>
              </a:r>
              <a:r>
                <a:rPr lang="es-MX" b="1" dirty="0" err="1" smtClean="0">
                  <a:latin typeface="Albertus Medium"/>
                </a:rPr>
                <a:t>rxs</a:t>
              </a:r>
              <a:r>
                <a:rPr lang="es-MX" b="1" dirty="0" smtClean="0">
                  <a:latin typeface="Albertus Medium"/>
                </a:rPr>
                <a:t> intrusivas como la diorita </a:t>
              </a:r>
              <a:r>
                <a:rPr lang="es-MX" b="1" dirty="0">
                  <a:latin typeface="Albertus Medium"/>
                </a:rPr>
                <a:t>o el </a:t>
              </a:r>
              <a:r>
                <a:rPr lang="es-MX" b="1" dirty="0" smtClean="0">
                  <a:latin typeface="Albertus Medium"/>
                </a:rPr>
                <a:t>granito muestra </a:t>
              </a:r>
              <a:r>
                <a:rPr lang="es-MX" b="1" dirty="0">
                  <a:latin typeface="Albertus Medium"/>
                </a:rPr>
                <a:t>este conjunto entre fuerzas tectónicas y fuerzas </a:t>
              </a:r>
              <a:r>
                <a:rPr lang="es-MX" b="1" dirty="0" smtClean="0">
                  <a:latin typeface="Albertus Medium"/>
                </a:rPr>
                <a:t>sedimentarias</a:t>
              </a:r>
              <a:r>
                <a:rPr lang="es-MX" b="1" dirty="0">
                  <a:latin typeface="Albertus Medium"/>
                </a:rPr>
                <a:t> </a:t>
              </a: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4572000" y="642918"/>
            <a:ext cx="42148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Albertus Medium"/>
              </a:rPr>
              <a:t>Es la construcción de una superficie terrestre plana. Las fuerzas sedimentarias  nunca van a cumplir su objetivo porque una "</a:t>
            </a:r>
            <a:r>
              <a:rPr lang="es-MX" sz="2000" b="1" dirty="0" err="1" smtClean="0">
                <a:latin typeface="Albertus Medium"/>
              </a:rPr>
              <a:t>contrafuerza</a:t>
            </a:r>
            <a:r>
              <a:rPr lang="es-MX" sz="2000" b="1" dirty="0" smtClean="0">
                <a:latin typeface="Albertus Medium"/>
              </a:rPr>
              <a:t>" - la tectónica no lo permite y levanta partes de la corteza terrestre</a:t>
            </a:r>
            <a:endParaRPr lang="es-MX" sz="2000" b="1" dirty="0">
              <a:latin typeface="Albertus Medium"/>
            </a:endParaRPr>
          </a:p>
        </p:txBody>
      </p:sp>
      <p:sp>
        <p:nvSpPr>
          <p:cNvPr id="4" name="3 Rombo"/>
          <p:cNvSpPr/>
          <p:nvPr/>
        </p:nvSpPr>
        <p:spPr>
          <a:xfrm>
            <a:off x="214282" y="642918"/>
            <a:ext cx="4143404" cy="2286016"/>
          </a:xfrm>
          <a:prstGeom prst="diamond">
            <a:avLst/>
          </a:prstGeom>
          <a:solidFill>
            <a:srgbClr val="00B050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857224" y="1071546"/>
            <a:ext cx="291618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/>
              </a:rPr>
              <a:t>Meteorización</a:t>
            </a:r>
          </a:p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/>
              </a:rPr>
              <a:t>Erosión</a:t>
            </a:r>
          </a:p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Medium"/>
              </a:rPr>
              <a:t>Transporte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Medium"/>
            </a:endParaRPr>
          </a:p>
        </p:txBody>
      </p:sp>
      <p:sp>
        <p:nvSpPr>
          <p:cNvPr id="7" name="6 Rectángulo"/>
          <p:cNvSpPr/>
          <p:nvPr/>
        </p:nvSpPr>
        <p:spPr>
          <a:xfrm rot="19859201">
            <a:off x="46291" y="597394"/>
            <a:ext cx="17572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lbertus Medium"/>
              </a:rPr>
              <a:t>Sistema</a:t>
            </a:r>
            <a:endParaRPr lang="es-ES" sz="3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lbertus Medium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t="15963" r="4328" b="22190"/>
          <a:stretch/>
        </p:blipFill>
        <p:spPr bwMode="auto">
          <a:xfrm>
            <a:off x="5859499" y="4917648"/>
            <a:ext cx="3176997" cy="167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t="31903" r="35547" b="25699"/>
          <a:stretch/>
        </p:blipFill>
        <p:spPr bwMode="auto">
          <a:xfrm>
            <a:off x="4644009" y="3140968"/>
            <a:ext cx="2736303" cy="17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7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t="45625" r="67167" b="41012"/>
          <a:stretch/>
        </p:blipFill>
        <p:spPr bwMode="auto">
          <a:xfrm>
            <a:off x="3069441" y="1124744"/>
            <a:ext cx="5679023" cy="199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14 Grupo"/>
          <p:cNvGrpSpPr/>
          <p:nvPr/>
        </p:nvGrpSpPr>
        <p:grpSpPr>
          <a:xfrm>
            <a:off x="1259632" y="3356992"/>
            <a:ext cx="7488832" cy="2985295"/>
            <a:chOff x="1259632" y="3356992"/>
            <a:chExt cx="7488832" cy="2985295"/>
          </a:xfrm>
        </p:grpSpPr>
        <p:sp>
          <p:nvSpPr>
            <p:cNvPr id="14" name="13 Onda"/>
            <p:cNvSpPr/>
            <p:nvPr/>
          </p:nvSpPr>
          <p:spPr>
            <a:xfrm>
              <a:off x="1259632" y="3356992"/>
              <a:ext cx="7392062" cy="2880320"/>
            </a:xfrm>
            <a:prstGeom prst="wave">
              <a:avLst>
                <a:gd name="adj1" fmla="val 6435"/>
                <a:gd name="adj2" fmla="val 185"/>
              </a:avLst>
            </a:prstGeom>
            <a:solidFill>
              <a:srgbClr val="2105ED"/>
            </a:solidFill>
            <a:ln>
              <a:solidFill>
                <a:srgbClr val="0070C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810000" h="6350000"/>
              <a:bevelB w="7620000" h="7620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13" name="12 Grupo"/>
            <p:cNvGrpSpPr/>
            <p:nvPr/>
          </p:nvGrpSpPr>
          <p:grpSpPr>
            <a:xfrm>
              <a:off x="1259632" y="3718770"/>
              <a:ext cx="7488832" cy="2623517"/>
              <a:chOff x="1691680" y="3718771"/>
              <a:chExt cx="7056784" cy="2846071"/>
            </a:xfrm>
          </p:grpSpPr>
          <p:sp>
            <p:nvSpPr>
              <p:cNvPr id="3" name="2 CuadroTexto"/>
              <p:cNvSpPr txBox="1"/>
              <p:nvPr/>
            </p:nvSpPr>
            <p:spPr>
              <a:xfrm>
                <a:off x="1707399" y="4810516"/>
                <a:ext cx="7041065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b="1" dirty="0" smtClean="0">
                    <a:latin typeface="Albertus Medium" pitchFamily="34" charset="0"/>
                  </a:rPr>
                  <a:t>3.- Los </a:t>
                </a:r>
                <a:r>
                  <a:rPr lang="es-MX" b="1" dirty="0">
                    <a:latin typeface="Albertus Medium" pitchFamily="34" charset="0"/>
                  </a:rPr>
                  <a:t>clastos provenientes de los estratos jóvenes (amarillo y verde) erosionan al primero y forman la base de los depósitos </a:t>
                </a:r>
                <a:r>
                  <a:rPr lang="es-MX" b="1" dirty="0" smtClean="0">
                    <a:latin typeface="Albertus Medium" pitchFamily="34" charset="0"/>
                  </a:rPr>
                  <a:t>clásticos</a:t>
                </a:r>
              </a:p>
              <a:p>
                <a:r>
                  <a:rPr lang="es-MX" b="1" dirty="0">
                    <a:latin typeface="Albertus Medium" pitchFamily="34" charset="0"/>
                  </a:rPr>
                  <a:t>4</a:t>
                </a:r>
                <a:r>
                  <a:rPr lang="es-MX" b="1" dirty="0" smtClean="0">
                    <a:latin typeface="Albertus Medium" pitchFamily="34" charset="0"/>
                  </a:rPr>
                  <a:t>.- Las </a:t>
                </a:r>
                <a:r>
                  <a:rPr lang="es-MX" b="1" dirty="0">
                    <a:latin typeface="Albertus Medium" pitchFamily="34" charset="0"/>
                  </a:rPr>
                  <a:t>unidades más antiguas (rojo y gris) entran al sistema de erosión y transporte más tarde y se depositan como clasto en los estratos </a:t>
                </a:r>
                <a:r>
                  <a:rPr lang="es-MX" b="1" dirty="0" smtClean="0">
                    <a:latin typeface="Albertus Medium" pitchFamily="34" charset="0"/>
                  </a:rPr>
                  <a:t>superiores</a:t>
                </a:r>
                <a:r>
                  <a:rPr lang="es-MX" b="1" dirty="0">
                    <a:latin typeface="Albertus Medium" pitchFamily="34" charset="0"/>
                  </a:rPr>
                  <a:t/>
                </a:r>
                <a:br>
                  <a:rPr lang="es-MX" b="1" dirty="0">
                    <a:latin typeface="Albertus Medium" pitchFamily="34" charset="0"/>
                  </a:rPr>
                </a:br>
                <a:r>
                  <a:rPr lang="es-MX" b="1" dirty="0">
                    <a:latin typeface="Albertus Medium" pitchFamily="34" charset="0"/>
                  </a:rPr>
                  <a:t> </a:t>
                </a:r>
              </a:p>
            </p:txBody>
          </p:sp>
          <p:sp>
            <p:nvSpPr>
              <p:cNvPr id="2" name="1 CuadroTexto"/>
              <p:cNvSpPr txBox="1"/>
              <p:nvPr/>
            </p:nvSpPr>
            <p:spPr>
              <a:xfrm>
                <a:off x="1691680" y="3718771"/>
                <a:ext cx="70567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b="1" dirty="0" smtClean="0">
                    <a:latin typeface="Albertus Medium" pitchFamily="34" charset="0"/>
                  </a:rPr>
                  <a:t>1.- La </a:t>
                </a:r>
                <a:r>
                  <a:rPr lang="es-MX" b="1" dirty="0">
                    <a:latin typeface="Albertus Medium" pitchFamily="34" charset="0"/>
                  </a:rPr>
                  <a:t>actividad tectónica provoca el alzamiento </a:t>
                </a:r>
                <a:r>
                  <a:rPr lang="es-MX" b="1" dirty="0" smtClean="0">
                    <a:latin typeface="Albertus Medium" pitchFamily="34" charset="0"/>
                  </a:rPr>
                  <a:t>del relieve </a:t>
                </a:r>
                <a:r>
                  <a:rPr lang="es-MX" b="1" dirty="0">
                    <a:latin typeface="Albertus Medium" pitchFamily="34" charset="0"/>
                  </a:rPr>
                  <a:t>y </a:t>
                </a:r>
                <a:r>
                  <a:rPr lang="es-MX" b="1" dirty="0" smtClean="0">
                    <a:latin typeface="Albertus Medium" pitchFamily="34" charset="0"/>
                  </a:rPr>
                  <a:t>por consiguiente, una </a:t>
                </a:r>
                <a:r>
                  <a:rPr lang="es-MX" b="1" dirty="0">
                    <a:latin typeface="Albertus Medium" pitchFamily="34" charset="0"/>
                  </a:rPr>
                  <a:t>erosión más </a:t>
                </a:r>
                <a:r>
                  <a:rPr lang="es-MX" b="1" dirty="0" smtClean="0">
                    <a:latin typeface="Albertus Medium" pitchFamily="34" charset="0"/>
                  </a:rPr>
                  <a:t>fuerte</a:t>
                </a:r>
                <a:endParaRPr lang="es-MX" b="1" dirty="0">
                  <a:latin typeface="Albertus Medium" pitchFamily="34" charset="0"/>
                </a:endParaRPr>
              </a:p>
            </p:txBody>
          </p:sp>
          <p:sp>
            <p:nvSpPr>
              <p:cNvPr id="4" name="3 CuadroTexto"/>
              <p:cNvSpPr txBox="1"/>
              <p:nvPr/>
            </p:nvSpPr>
            <p:spPr>
              <a:xfrm>
                <a:off x="1707399" y="4437112"/>
                <a:ext cx="70410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b="1" dirty="0" smtClean="0">
                    <a:latin typeface="Albertus Medium" pitchFamily="34" charset="0"/>
                  </a:rPr>
                  <a:t>2.- Paulatinamente, las </a:t>
                </a:r>
                <a:r>
                  <a:rPr lang="es-MX" b="1" dirty="0" err="1" smtClean="0">
                    <a:latin typeface="Albertus Medium" pitchFamily="34" charset="0"/>
                  </a:rPr>
                  <a:t>rxs</a:t>
                </a:r>
                <a:r>
                  <a:rPr lang="es-MX" b="1" dirty="0" smtClean="0">
                    <a:latin typeface="Albertus Medium" pitchFamily="34" charset="0"/>
                  </a:rPr>
                  <a:t> plutónicas se aproximan a la superficie (rojo)</a:t>
                </a:r>
                <a:endParaRPr lang="es-MX" b="1" dirty="0">
                  <a:latin typeface="Albertus Medium" pitchFamily="34" charset="0"/>
                </a:endParaRPr>
              </a:p>
            </p:txBody>
          </p:sp>
        </p:grpSp>
      </p:grpSp>
      <p:grpSp>
        <p:nvGrpSpPr>
          <p:cNvPr id="7" name="6 Grupo"/>
          <p:cNvGrpSpPr/>
          <p:nvPr/>
        </p:nvGrpSpPr>
        <p:grpSpPr>
          <a:xfrm>
            <a:off x="179512" y="403348"/>
            <a:ext cx="2880320" cy="1956410"/>
            <a:chOff x="5689651" y="620688"/>
            <a:chExt cx="2880320" cy="1956410"/>
          </a:xfrm>
        </p:grpSpPr>
        <p:sp>
          <p:nvSpPr>
            <p:cNvPr id="9" name="8 Nube"/>
            <p:cNvSpPr/>
            <p:nvPr/>
          </p:nvSpPr>
          <p:spPr>
            <a:xfrm rot="21044919">
              <a:off x="5689651" y="620688"/>
              <a:ext cx="2880320" cy="1956410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54000" h="254000"/>
              <a:bevelB w="254000" h="279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6000222" y="980728"/>
              <a:ext cx="216468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lbertus Medium" pitchFamily="34" charset="0"/>
                </a:rPr>
                <a:t>Intemperismo</a:t>
              </a:r>
              <a:r>
                <a:rPr lang="es-MX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lbertus Medium" pitchFamily="34" charset="0"/>
                </a:rPr>
                <a:t>, erosión y transporte forman grandes depósitos clásticos</a:t>
              </a:r>
              <a:endPara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itchFamily="34" charset="0"/>
              </a:endParaRPr>
            </a:p>
          </p:txBody>
        </p:sp>
      </p:grpSp>
      <p:sp>
        <p:nvSpPr>
          <p:cNvPr id="12" name="11 Rectángulo"/>
          <p:cNvSpPr/>
          <p:nvPr/>
        </p:nvSpPr>
        <p:spPr>
          <a:xfrm rot="16200000">
            <a:off x="-565817" y="4318346"/>
            <a:ext cx="2846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Extra Bold" pitchFamily="34" charset="0"/>
              </a:rPr>
              <a:t>Eventos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08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320</TotalTime>
  <Words>420</Words>
  <Application>Microsoft Office PowerPoint</Application>
  <PresentationFormat>Presentación en pantalla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 Unicode MS</vt:lpstr>
      <vt:lpstr>Albertus Extra Bold</vt:lpstr>
      <vt:lpstr>Albertus Medium</vt:lpstr>
      <vt:lpstr>Apple Chancery</vt:lpstr>
      <vt:lpstr>Eras Bold ITC</vt:lpstr>
      <vt:lpstr>Rockwell</vt:lpstr>
      <vt:lpstr>Wingdings</vt:lpstr>
      <vt:lpstr>Kilter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Grisel_hp</cp:lastModifiedBy>
  <cp:revision>38</cp:revision>
  <dcterms:created xsi:type="dcterms:W3CDTF">2012-02-03T19:05:44Z</dcterms:created>
  <dcterms:modified xsi:type="dcterms:W3CDTF">2018-08-12T02:49:25Z</dcterms:modified>
</cp:coreProperties>
</file>