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76" r:id="rId3"/>
  </p:sldMasterIdLst>
  <p:notesMasterIdLst>
    <p:notesMasterId r:id="rId34"/>
  </p:notesMasterIdLst>
  <p:handoutMasterIdLst>
    <p:handoutMasterId r:id="rId35"/>
  </p:handoutMasterIdLst>
  <p:sldIdLst>
    <p:sldId id="265" r:id="rId4"/>
    <p:sldId id="281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134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3/16/2017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3/16/2017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3/16/2017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/>
              <a:t>3/16/2017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3/16/2017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3/16/2017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3/16/2017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6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151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570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D7D43D-6574-4C7B-808D-C6C12215A4D4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ECE5F2-81AA-4605-B028-6FBA39105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873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007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831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244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37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654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92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581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3/16/2017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98384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grisel@correo.geologia.uson.mx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416397" y="5943600"/>
            <a:ext cx="9144002" cy="762000"/>
          </a:xfrm>
        </p:spPr>
        <p:txBody>
          <a:bodyPr/>
          <a:lstStyle/>
          <a:p>
            <a:r>
              <a:rPr lang="es-MX" dirty="0">
                <a:latin typeface="Arial Unicode MS" pitchFamily="34" charset="-128"/>
              </a:rPr>
              <a:t>MC. Grisel A. Gutiérrez Anguamea</a:t>
            </a:r>
            <a:r>
              <a:rPr lang="es-MX" dirty="0" smtClean="0">
                <a:latin typeface="Arial Unicode MS" pitchFamily="34" charset="-128"/>
              </a:rPr>
              <a:t>;</a:t>
            </a:r>
          </a:p>
          <a:p>
            <a:r>
              <a:rPr lang="es-MX" b="1" dirty="0" smtClean="0">
                <a:latin typeface="Arial Unicode MS" pitchFamily="34" charset="-128"/>
                <a:hlinkClick r:id="rId2"/>
              </a:rPr>
              <a:t>grisel@correo.geologia.uson.mx</a:t>
            </a:r>
            <a:endParaRPr lang="es-ES" dirty="0">
              <a:latin typeface="Arial Unicode MS" pitchFamily="34" charset="-128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s-ES" sz="2000" b="0" i="0" baseline="0" dirty="0">
              <a:solidFill>
                <a:schemeClr val="bg1"/>
              </a:solidFill>
            </a:endParaRPr>
          </a:p>
        </p:txBody>
      </p:sp>
      <p:pic>
        <p:nvPicPr>
          <p:cNvPr id="9" name="Image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75" y="4825571"/>
            <a:ext cx="1511612" cy="14612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60399" y="4830905"/>
            <a:ext cx="1559590" cy="149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1338470" y="4800600"/>
            <a:ext cx="9462053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UTILIZACIÓN DE </a:t>
            </a:r>
            <a:r>
              <a:rPr lang="es-MX" dirty="0" err="1" smtClean="0"/>
              <a:t>SIG´s</a:t>
            </a:r>
            <a:r>
              <a:rPr lang="es-MX" dirty="0" smtClean="0"/>
              <a:t> EN INTERPRETACIÓN GEOMORFOLÓGICA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3174273" y="2723486"/>
            <a:ext cx="5800725" cy="4114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tabLst>
                <a:tab pos="2633663" algn="l"/>
              </a:tabLst>
              <a:defRPr sz="1600" kern="12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400" smtClean="0">
                <a:solidFill>
                  <a:schemeClr val="tx1"/>
                </a:solidFill>
              </a:rPr>
              <a:t>Propósito de un levantamiento  </a:t>
            </a:r>
          </a:p>
          <a:p>
            <a:r>
              <a:rPr lang="es-MX" sz="2400" smtClean="0">
                <a:solidFill>
                  <a:schemeClr val="tx1"/>
                </a:solidFill>
              </a:rPr>
              <a:t>Representación en mapas</a:t>
            </a:r>
          </a:p>
          <a:p>
            <a:r>
              <a:rPr lang="es-MX" sz="2400" smtClean="0">
                <a:solidFill>
                  <a:schemeClr val="tx1"/>
                </a:solidFill>
              </a:rPr>
              <a:t>Utilización de SIG e imágenes satelitales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554468" y="381579"/>
            <a:ext cx="3816350" cy="1943100"/>
            <a:chOff x="1633" y="14923"/>
            <a:chExt cx="5443" cy="3311"/>
          </a:xfrm>
        </p:grpSpPr>
        <p:pic>
          <p:nvPicPr>
            <p:cNvPr id="6" name="Picture 3" descr="cananea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02" t="27956" r="37973" b="32504"/>
            <a:stretch>
              <a:fillRect/>
            </a:stretch>
          </p:blipFill>
          <p:spPr bwMode="auto">
            <a:xfrm>
              <a:off x="1633" y="14923"/>
              <a:ext cx="3221" cy="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nacozari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84" t="27956" r="32080" b="28636"/>
            <a:stretch>
              <a:fillRect/>
            </a:stretch>
          </p:blipFill>
          <p:spPr bwMode="auto">
            <a:xfrm>
              <a:off x="2132" y="15332"/>
              <a:ext cx="3492" cy="2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madera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01" r="31543" b="16241"/>
            <a:stretch>
              <a:fillRect/>
            </a:stretch>
          </p:blipFill>
          <p:spPr bwMode="auto">
            <a:xfrm>
              <a:off x="2313" y="15695"/>
              <a:ext cx="4206" cy="2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" descr="hillo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2" t="36650" r="32813" b="19005"/>
            <a:stretch>
              <a:fillRect/>
            </a:stretch>
          </p:blipFill>
          <p:spPr bwMode="auto">
            <a:xfrm>
              <a:off x="3447" y="16148"/>
              <a:ext cx="3629" cy="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726168" y="2334204"/>
            <a:ext cx="1933575" cy="27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5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725" tIns="42863" rIns="85725" bIns="42863">
            <a:spAutoFit/>
          </a:bodyPr>
          <a:lstStyle>
            <a:lvl1pPr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1200" b="1" dirty="0"/>
              <a:t>Imágenes </a:t>
            </a:r>
            <a:r>
              <a:rPr lang="es-ES" sz="1200" b="1" dirty="0" err="1"/>
              <a:t>Landsat</a:t>
            </a:r>
            <a:r>
              <a:rPr lang="es-ES" sz="1200" b="1" dirty="0"/>
              <a:t> </a:t>
            </a:r>
            <a:r>
              <a:rPr lang="es-ES" sz="1200" b="1" dirty="0" smtClean="0"/>
              <a:t>-7</a:t>
            </a:r>
            <a:endParaRPr lang="es-ES" sz="1200" b="1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73138" y="6462713"/>
            <a:ext cx="1716087" cy="27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5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725" tIns="42863" rIns="85725" bIns="42863">
            <a:spAutoFit/>
          </a:bodyPr>
          <a:lstStyle>
            <a:lvl1pPr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323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323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1200" b="1">
                <a:solidFill>
                  <a:schemeClr val="bg1"/>
                </a:solidFill>
              </a:rPr>
              <a:t>Imágenes Spot V</a:t>
            </a:r>
          </a:p>
        </p:txBody>
      </p:sp>
      <p:grpSp>
        <p:nvGrpSpPr>
          <p:cNvPr id="12" name="Group 13"/>
          <p:cNvGrpSpPr>
            <a:grpSpLocks/>
          </p:cNvGrpSpPr>
          <p:nvPr/>
        </p:nvGrpSpPr>
        <p:grpSpPr bwMode="auto">
          <a:xfrm>
            <a:off x="8102443" y="4360967"/>
            <a:ext cx="2715206" cy="1308549"/>
            <a:chOff x="408" y="10569"/>
            <a:chExt cx="2676" cy="1497"/>
          </a:xfrm>
        </p:grpSpPr>
        <p:pic>
          <p:nvPicPr>
            <p:cNvPr id="13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73" t="34653" r="32083" b="39357"/>
            <a:stretch>
              <a:fillRect/>
            </a:stretch>
          </p:blipFill>
          <p:spPr bwMode="auto">
            <a:xfrm>
              <a:off x="408" y="10569"/>
              <a:ext cx="2676" cy="14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29" t="86215" r="81888" b="3542"/>
            <a:stretch>
              <a:fillRect/>
            </a:stretch>
          </p:blipFill>
          <p:spPr bwMode="auto">
            <a:xfrm>
              <a:off x="408" y="10569"/>
              <a:ext cx="334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9355235" y="2690372"/>
            <a:ext cx="2304783" cy="1120796"/>
            <a:chOff x="726" y="12156"/>
            <a:chExt cx="2767" cy="1452"/>
          </a:xfrm>
        </p:grpSpPr>
        <p:pic>
          <p:nvPicPr>
            <p:cNvPr id="16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3" t="14166" r="56888" b="60625"/>
            <a:stretch>
              <a:fillRect/>
            </a:stretch>
          </p:blipFill>
          <p:spPr bwMode="auto">
            <a:xfrm>
              <a:off x="726" y="12156"/>
              <a:ext cx="2767" cy="1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1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015" r="93710" b="3542"/>
            <a:stretch>
              <a:fillRect/>
            </a:stretch>
          </p:blipFill>
          <p:spPr bwMode="auto">
            <a:xfrm>
              <a:off x="807" y="13200"/>
              <a:ext cx="327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Group 19"/>
          <p:cNvGrpSpPr>
            <a:grpSpLocks/>
          </p:cNvGrpSpPr>
          <p:nvPr/>
        </p:nvGrpSpPr>
        <p:grpSpPr bwMode="auto">
          <a:xfrm>
            <a:off x="9845203" y="732563"/>
            <a:ext cx="1944891" cy="1121940"/>
            <a:chOff x="1588" y="10569"/>
            <a:chExt cx="2631" cy="1587"/>
          </a:xfrm>
        </p:grpSpPr>
        <p:pic>
          <p:nvPicPr>
            <p:cNvPr id="19" name="Picture 2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51" t="34258" r="32851" b="37154"/>
            <a:stretch>
              <a:fillRect/>
            </a:stretch>
          </p:blipFill>
          <p:spPr bwMode="auto">
            <a:xfrm>
              <a:off x="1588" y="10569"/>
              <a:ext cx="2631" cy="1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2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868" r="94101" b="20468"/>
            <a:stretch>
              <a:fillRect/>
            </a:stretch>
          </p:blipFill>
          <p:spPr bwMode="auto">
            <a:xfrm>
              <a:off x="3877" y="10614"/>
              <a:ext cx="342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1" name="Picture 2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6" t="12500" r="23425" b="5902"/>
          <a:stretch>
            <a:fillRect/>
          </a:stretch>
        </p:blipFill>
        <p:spPr bwMode="auto">
          <a:xfrm>
            <a:off x="300038" y="3933825"/>
            <a:ext cx="1651000" cy="18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6" t="15356" r="20459" b="9843"/>
          <a:stretch>
            <a:fillRect/>
          </a:stretch>
        </p:blipFill>
        <p:spPr bwMode="auto">
          <a:xfrm>
            <a:off x="1404938" y="4591050"/>
            <a:ext cx="1654175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23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orfognético ma emilia 2500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322" y="705985"/>
            <a:ext cx="3549650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localización georeferenci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" r="-2025"/>
          <a:stretch>
            <a:fillRect/>
          </a:stretch>
        </p:blipFill>
        <p:spPr bwMode="auto">
          <a:xfrm>
            <a:off x="2016398" y="3619048"/>
            <a:ext cx="3600450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89423" y="6139998"/>
            <a:ext cx="3455987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sz="800"/>
              <a:t>Fuente: http://aria.arizona.edu/</a:t>
            </a:r>
            <a:endParaRPr lang="es-ES" sz="800" b="1"/>
          </a:p>
          <a:p>
            <a:pPr eaLnBrk="1" hangingPunct="1">
              <a:spcBef>
                <a:spcPct val="50000"/>
              </a:spcBef>
            </a:pPr>
            <a:endParaRPr lang="es-ES" sz="80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974622" y="6201910"/>
            <a:ext cx="4033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800"/>
              <a:t>Unidades Morfogenéticas a Escala Regional del Campo Volcánico El Pinacate y Zonas Aledañas, Sonora, México; escala 1:250,000.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8817" y="620688"/>
            <a:ext cx="5329287" cy="47625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240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"/>
            </a:pPr>
            <a:r>
              <a:rPr lang="es-MX" b="1" dirty="0" smtClean="0"/>
              <a:t>Mapas geomorfológicos analíticos</a:t>
            </a:r>
          </a:p>
          <a:p>
            <a:pPr>
              <a:buFont typeface="Wingdings" pitchFamily="2" charset="2"/>
              <a:buChar char=""/>
            </a:pPr>
            <a:endParaRPr lang="es-MX" b="1" dirty="0" smtClean="0"/>
          </a:p>
          <a:p>
            <a:r>
              <a:rPr lang="es-MX" dirty="0" smtClean="0"/>
              <a:t>     proporcionan información sobre formas de relieve y algunos procesos, destacando la morfogénesis y la </a:t>
            </a:r>
            <a:r>
              <a:rPr lang="es-MX" dirty="0" err="1" smtClean="0"/>
              <a:t>morfocronología</a:t>
            </a:r>
            <a:r>
              <a:rPr lang="es-MX" dirty="0" smtClean="0"/>
              <a:t> e incluyen litología y </a:t>
            </a:r>
            <a:r>
              <a:rPr lang="es-MX" dirty="0" err="1" smtClean="0"/>
              <a:t>morfoestructuras</a:t>
            </a:r>
            <a:r>
              <a:rPr lang="es-MX" dirty="0" smtClean="0"/>
              <a:t>.</a:t>
            </a:r>
            <a:endParaRPr lang="es-ES" dirty="0" smtClean="0"/>
          </a:p>
          <a:p>
            <a:endParaRPr lang="es-ES" sz="1600" dirty="0" smtClean="0"/>
          </a:p>
        </p:txBody>
      </p:sp>
    </p:spTree>
    <p:extLst>
      <p:ext uri="{BB962C8B-B14F-4D97-AF65-F5344CB8AC3E}">
        <p14:creationId xmlns:p14="http://schemas.microsoft.com/office/powerpoint/2010/main" val="377575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RESPALDO NEGRA GRISEL\MAESTRÍA\TESIS\TESIS 2K9\N-12-25_2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7625" y="3496638"/>
            <a:ext cx="3810000" cy="2914650"/>
          </a:xfrm>
          <a:prstGeom prst="rect">
            <a:avLst/>
          </a:prstGeom>
          <a:noFill/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733712" y="532966"/>
            <a:ext cx="10717069" cy="47545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240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"/>
              <a:defRPr/>
            </a:pPr>
            <a:r>
              <a:rPr lang="es-MX" b="1" dirty="0" smtClean="0"/>
              <a:t>Mapas geomorfológicos sintéticos</a:t>
            </a:r>
          </a:p>
          <a:p>
            <a:pPr algn="just">
              <a:defRPr/>
            </a:pPr>
            <a:r>
              <a:rPr lang="es-MX" dirty="0" smtClean="0"/>
              <a:t>     Son el producto de estudios vinculados a relaciones ambientales entre expresión del terreno y otros factores del paisaje, tales como clima, relieve, litología, suelos, hidrología y vegetación.</a:t>
            </a:r>
          </a:p>
          <a:p>
            <a:pPr algn="just">
              <a:defRPr/>
            </a:pPr>
            <a:endParaRPr lang="es-MX" dirty="0"/>
          </a:p>
          <a:p>
            <a:pPr algn="just">
              <a:defRPr/>
            </a:pPr>
            <a:endParaRPr lang="es-MX" dirty="0" smtClean="0"/>
          </a:p>
          <a:p>
            <a:pPr algn="just">
              <a:defRPr/>
            </a:pPr>
            <a:endParaRPr lang="es-MX" dirty="0" smtClean="0"/>
          </a:p>
          <a:p>
            <a:pPr algn="just">
              <a:buFont typeface="Wingdings" pitchFamily="2" charset="2"/>
              <a:buChar char=""/>
              <a:defRPr/>
            </a:pPr>
            <a:r>
              <a:rPr lang="es-MX" b="1" dirty="0" smtClean="0"/>
              <a:t>Mapas geomorfológicos pragmáticos</a:t>
            </a:r>
          </a:p>
          <a:p>
            <a:pPr algn="just">
              <a:defRPr/>
            </a:pPr>
            <a:r>
              <a:rPr lang="es-MX" dirty="0" smtClean="0"/>
              <a:t>    Son el resultado de investigaciones geomorfológicas guiadas por un propósito específico.</a:t>
            </a:r>
            <a:endParaRPr lang="es-ES" dirty="0" smtClean="0"/>
          </a:p>
          <a:p>
            <a:pPr algn="just">
              <a:defRPr/>
            </a:pPr>
            <a:endParaRPr lang="es-ES" dirty="0" smtClean="0"/>
          </a:p>
          <a:p>
            <a:pPr>
              <a:defRPr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89900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2635519" y="2225646"/>
            <a:ext cx="518524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es-MX" dirty="0"/>
              <a:t>Mapa geomorfológico base</a:t>
            </a:r>
          </a:p>
          <a:p>
            <a:pPr eaLnBrk="1" hangingPunct="1"/>
            <a:r>
              <a:rPr lang="es-MX" dirty="0"/>
              <a:t>   Sistemas de terreno</a:t>
            </a:r>
          </a:p>
          <a:p>
            <a:pPr eaLnBrk="1" hangingPunct="1"/>
            <a:r>
              <a:rPr lang="es-MX" dirty="0"/>
              <a:t>   Unidades de terreno</a:t>
            </a: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1843357" y="1433558"/>
            <a:ext cx="23770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es-MX" dirty="0"/>
              <a:t>Interpretación</a:t>
            </a:r>
          </a:p>
          <a:p>
            <a:pPr eaLnBrk="1" hangingPunct="1">
              <a:buFont typeface="Wingdings" pitchFamily="2" charset="2"/>
              <a:buNone/>
            </a:pPr>
            <a:endParaRPr lang="es-ES" dirty="0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5732533" y="5292373"/>
            <a:ext cx="26654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s-MX" dirty="0"/>
              <a:t>Mapa final</a:t>
            </a:r>
            <a:endParaRPr lang="es-ES" dirty="0"/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5012007" y="4601910"/>
            <a:ext cx="43209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s-MX" dirty="0"/>
              <a:t>Trabajo de campo</a:t>
            </a:r>
            <a:endParaRPr lang="es-ES" dirty="0"/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3859481" y="3737814"/>
            <a:ext cx="54734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es-MX" dirty="0"/>
              <a:t>Rasgos geomorfológicos lineales</a:t>
            </a:r>
          </a:p>
        </p:txBody>
      </p:sp>
      <p:grpSp>
        <p:nvGrpSpPr>
          <p:cNvPr id="9" name="4 Grupo"/>
          <p:cNvGrpSpPr/>
          <p:nvPr/>
        </p:nvGrpSpPr>
        <p:grpSpPr>
          <a:xfrm rot="358767">
            <a:off x="8847873" y="1463027"/>
            <a:ext cx="1872208" cy="4608512"/>
            <a:chOff x="6948264" y="764704"/>
            <a:chExt cx="1872208" cy="5112568"/>
          </a:xfrm>
        </p:grpSpPr>
        <p:sp>
          <p:nvSpPr>
            <p:cNvPr id="10" name="1 Flecha curvada hacia la izquierda"/>
            <p:cNvSpPr/>
            <p:nvPr/>
          </p:nvSpPr>
          <p:spPr>
            <a:xfrm>
              <a:off x="7019925" y="836712"/>
              <a:ext cx="1800547" cy="5040560"/>
            </a:xfrm>
            <a:prstGeom prst="curvedLeftArrow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11" name="13 Flecha curvada hacia la izquierda"/>
            <p:cNvSpPr/>
            <p:nvPr/>
          </p:nvSpPr>
          <p:spPr>
            <a:xfrm>
              <a:off x="6948264" y="764704"/>
              <a:ext cx="1800547" cy="5040560"/>
            </a:xfrm>
            <a:prstGeom prst="curvedLeftArrow">
              <a:avLst/>
            </a:prstGeom>
            <a:solidFill>
              <a:schemeClr val="accent6">
                <a:lumMod val="75000"/>
                <a:alpha val="54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</p:grpSp>
      <p:sp>
        <p:nvSpPr>
          <p:cNvPr id="12" name="2 Rectángulo"/>
          <p:cNvSpPr/>
          <p:nvPr/>
        </p:nvSpPr>
        <p:spPr>
          <a:xfrm>
            <a:off x="997615" y="332656"/>
            <a:ext cx="68231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Proceso del Levantamiento</a:t>
            </a:r>
            <a:endParaRPr lang="es-ES" sz="4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4528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Rectángulo"/>
          <p:cNvSpPr/>
          <p:nvPr/>
        </p:nvSpPr>
        <p:spPr>
          <a:xfrm>
            <a:off x="207817" y="-19775"/>
            <a:ext cx="118594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Mapas </a:t>
            </a:r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Geomorfológicos Analíticos</a:t>
            </a:r>
            <a:endParaRPr lang="es-E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00050" y="925371"/>
            <a:ext cx="8262937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es-ES" sz="2000" dirty="0"/>
          </a:p>
          <a:p>
            <a:pPr algn="just" eaLnBrk="1" hangingPunct="1"/>
            <a:r>
              <a:rPr lang="es-MX" sz="2000" dirty="0"/>
              <a:t>   La parte analítica del Sistema ITC es consistente con las principales tendencias de las leyendas existentes (</a:t>
            </a:r>
            <a:r>
              <a:rPr lang="es-MX" sz="2000" dirty="0" err="1"/>
              <a:t>Verstappen</a:t>
            </a:r>
            <a:r>
              <a:rPr lang="es-MX" sz="2000" dirty="0"/>
              <a:t>, 1983), es universalmente aplicable para el mapeo de todas las escalas y sirve de base para el mapeo aplicado. Los tipos de información son los siguientes:</a:t>
            </a:r>
          </a:p>
          <a:p>
            <a:pPr algn="just" eaLnBrk="1" hangingPunct="1"/>
            <a:r>
              <a:rPr lang="es-MX" sz="2000" dirty="0"/>
              <a:t>       </a:t>
            </a:r>
          </a:p>
          <a:p>
            <a:pPr algn="just" eaLnBrk="1" hangingPunct="1">
              <a:buFontTx/>
              <a:buBlip>
                <a:blip r:embed="rId2"/>
              </a:buBlip>
            </a:pPr>
            <a:r>
              <a:rPr lang="es-MX" sz="2000" b="1" dirty="0"/>
              <a:t>Morfogénesis: i</a:t>
            </a:r>
            <a:r>
              <a:rPr lang="es-MX" sz="2000" dirty="0"/>
              <a:t>nformación que se representa en forma de </a:t>
            </a:r>
            <a:r>
              <a:rPr lang="es-MX" sz="2000" b="1" u="sng" dirty="0"/>
              <a:t>u. geomorfológicas</a:t>
            </a:r>
            <a:r>
              <a:rPr lang="es-MX" sz="2000" dirty="0"/>
              <a:t> si los fenómenos concernientes son </a:t>
            </a:r>
            <a:r>
              <a:rPr lang="es-MX" sz="2000" dirty="0" err="1"/>
              <a:t>cartografiables</a:t>
            </a:r>
            <a:r>
              <a:rPr lang="es-MX" sz="2000" dirty="0"/>
              <a:t>. Si las formas son demasiado pequeñas o no son consideradas lo suficientemente importantes para ser una U. de Mapeo se utilizarán </a:t>
            </a:r>
            <a:r>
              <a:rPr lang="es-MX" sz="2000" b="1" u="sng" dirty="0"/>
              <a:t>símbolos lineares</a:t>
            </a:r>
            <a:r>
              <a:rPr lang="es-MX" sz="2000" dirty="0"/>
              <a:t>.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r>
              <a:rPr lang="es-MX" sz="2000" dirty="0"/>
              <a:t>   Los símbolos coloreados son los de mayor nivel en el sistema de mapeo y de la leyenda, son el mejor medio de expresión cartográfica y son reservados para las u. </a:t>
            </a:r>
            <a:r>
              <a:rPr lang="es-MX" sz="2000" dirty="0" err="1"/>
              <a:t>morfogenéticas</a:t>
            </a:r>
            <a:r>
              <a:rPr lang="es-MX" sz="2000" dirty="0"/>
              <a:t>, que están agrupadas en nueve grandes clases:</a:t>
            </a:r>
            <a:endParaRPr lang="es-ES" sz="2000" dirty="0"/>
          </a:p>
          <a:p>
            <a:pPr algn="just" eaLnBrk="1" hangingPunct="1"/>
            <a:r>
              <a:rPr lang="es-MX" sz="2000" dirty="0"/>
              <a:t> </a:t>
            </a: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9275762" y="1770185"/>
            <a:ext cx="2916238" cy="3175000"/>
            <a:chOff x="3946" y="799"/>
            <a:chExt cx="1837" cy="2000"/>
          </a:xfrm>
        </p:grpSpPr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3946" y="799"/>
              <a:ext cx="1837" cy="1850"/>
              <a:chOff x="3470" y="119"/>
              <a:chExt cx="1588" cy="1779"/>
            </a:xfrm>
          </p:grpSpPr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3470" y="119"/>
                <a:ext cx="1360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s-MX" sz="1800"/>
                  <a:t>Formas de origen:</a:t>
                </a:r>
              </a:p>
              <a:p>
                <a:pPr eaLnBrk="1" hangingPunct="1"/>
                <a:endParaRPr lang="es-MX" sz="1800"/>
              </a:p>
            </p:txBody>
          </p:sp>
          <p:grpSp>
            <p:nvGrpSpPr>
              <p:cNvPr id="11" name="Group 23"/>
              <p:cNvGrpSpPr>
                <a:grpSpLocks/>
              </p:cNvGrpSpPr>
              <p:nvPr/>
            </p:nvGrpSpPr>
            <p:grpSpPr bwMode="auto">
              <a:xfrm>
                <a:off x="3516" y="391"/>
                <a:ext cx="1542" cy="1507"/>
                <a:chOff x="3516" y="391"/>
                <a:chExt cx="1542" cy="1507"/>
              </a:xfrm>
            </p:grpSpPr>
            <p:sp>
              <p:nvSpPr>
                <p:cNvPr id="12" name="Rectangle 7"/>
                <p:cNvSpPr>
                  <a:spLocks noChangeArrowheads="1"/>
                </p:cNvSpPr>
                <p:nvPr/>
              </p:nvSpPr>
              <p:spPr bwMode="auto">
                <a:xfrm>
                  <a:off x="3516" y="436"/>
                  <a:ext cx="317" cy="136"/>
                </a:xfrm>
                <a:prstGeom prst="rect">
                  <a:avLst/>
                </a:prstGeom>
                <a:solidFill>
                  <a:srgbClr val="8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3" name="Rectangle 8"/>
                <p:cNvSpPr>
                  <a:spLocks noChangeArrowheads="1"/>
                </p:cNvSpPr>
                <p:nvPr/>
              </p:nvSpPr>
              <p:spPr bwMode="auto">
                <a:xfrm>
                  <a:off x="3516" y="618"/>
                  <a:ext cx="317" cy="136"/>
                </a:xfrm>
                <a:prstGeom prst="rect">
                  <a:avLst/>
                </a:prstGeom>
                <a:solidFill>
                  <a:srgbClr val="B8110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4" name="Rectangle 9"/>
                <p:cNvSpPr>
                  <a:spLocks noChangeArrowheads="1"/>
                </p:cNvSpPr>
                <p:nvPr/>
              </p:nvSpPr>
              <p:spPr bwMode="auto">
                <a:xfrm>
                  <a:off x="3516" y="800"/>
                  <a:ext cx="317" cy="136"/>
                </a:xfrm>
                <a:prstGeom prst="rect">
                  <a:avLst/>
                </a:prstGeom>
                <a:solidFill>
                  <a:srgbClr val="9933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5" name="Rectangle 10"/>
                <p:cNvSpPr>
                  <a:spLocks noChangeArrowheads="1"/>
                </p:cNvSpPr>
                <p:nvPr/>
              </p:nvSpPr>
              <p:spPr bwMode="auto">
                <a:xfrm>
                  <a:off x="3516" y="1706"/>
                  <a:ext cx="317" cy="136"/>
                </a:xfrm>
                <a:prstGeom prst="rect">
                  <a:avLst/>
                </a:prstGeom>
                <a:solidFill>
                  <a:srgbClr val="00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6" name="Rectangle 11"/>
                <p:cNvSpPr>
                  <a:spLocks noChangeArrowheads="1"/>
                </p:cNvSpPr>
                <p:nvPr/>
              </p:nvSpPr>
              <p:spPr bwMode="auto">
                <a:xfrm>
                  <a:off x="3516" y="1162"/>
                  <a:ext cx="317" cy="136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7" name="Rectangle 12"/>
                <p:cNvSpPr>
                  <a:spLocks noChangeArrowheads="1"/>
                </p:cNvSpPr>
                <p:nvPr/>
              </p:nvSpPr>
              <p:spPr bwMode="auto">
                <a:xfrm>
                  <a:off x="3516" y="1344"/>
                  <a:ext cx="317" cy="136"/>
                </a:xfrm>
                <a:prstGeom prst="rect">
                  <a:avLst/>
                </a:prstGeom>
                <a:solidFill>
                  <a:srgbClr val="3366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3516" y="1525"/>
                  <a:ext cx="317" cy="136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3516" y="981"/>
                  <a:ext cx="317" cy="136"/>
                </a:xfrm>
                <a:prstGeom prst="rect">
                  <a:avLst/>
                </a:prstGeom>
                <a:solidFill>
                  <a:srgbClr val="FF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MX"/>
                </a:p>
              </p:txBody>
            </p:sp>
            <p:sp>
              <p:nvSpPr>
                <p:cNvPr id="2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833" y="391"/>
                  <a:ext cx="998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Estructural</a:t>
                  </a:r>
                  <a:endParaRPr lang="es-ES" sz="1800"/>
                </a:p>
              </p:txBody>
            </p:sp>
            <p:sp>
              <p:nvSpPr>
                <p:cNvPr id="2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833" y="573"/>
                  <a:ext cx="998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Volcánico</a:t>
                  </a:r>
                  <a:endParaRPr lang="es-ES" sz="1800"/>
                </a:p>
              </p:txBody>
            </p:sp>
            <p:sp>
              <p:nvSpPr>
                <p:cNvPr id="2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833" y="769"/>
                  <a:ext cx="998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Denudativo</a:t>
                  </a:r>
                  <a:endParaRPr lang="es-ES" sz="1800"/>
                </a:p>
              </p:txBody>
            </p:sp>
            <p:sp>
              <p:nvSpPr>
                <p:cNvPr id="2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833" y="950"/>
                  <a:ext cx="998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 dirty="0"/>
                    <a:t>Kárstico</a:t>
                  </a:r>
                  <a:endParaRPr lang="es-ES" sz="1800" dirty="0"/>
                </a:p>
              </p:txBody>
            </p:sp>
            <p:sp>
              <p:nvSpPr>
                <p:cNvPr id="2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833" y="1132"/>
                  <a:ext cx="1225" cy="2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Lacustre/marino</a:t>
                  </a:r>
                  <a:endParaRPr lang="es-ES" sz="1800"/>
                </a:p>
              </p:txBody>
            </p:sp>
            <p:sp>
              <p:nvSpPr>
                <p:cNvPr id="2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833" y="1298"/>
                  <a:ext cx="1225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Glacial/periglacial</a:t>
                  </a:r>
                  <a:endParaRPr lang="es-ES" sz="1800"/>
                </a:p>
              </p:txBody>
            </p:sp>
            <p:sp>
              <p:nvSpPr>
                <p:cNvPr id="2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833" y="1494"/>
                  <a:ext cx="1225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Eólico</a:t>
                  </a:r>
                  <a:endParaRPr lang="es-ES" sz="1800"/>
                </a:p>
              </p:txBody>
            </p:sp>
            <p:sp>
              <p:nvSpPr>
                <p:cNvPr id="27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833" y="1676"/>
                  <a:ext cx="1225" cy="2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s-MX" sz="1800"/>
                    <a:t>Fluvial</a:t>
                  </a:r>
                  <a:endParaRPr lang="es-ES" sz="1800"/>
                </a:p>
              </p:txBody>
            </p:sp>
          </p:grpSp>
        </p:grpSp>
        <p:sp>
          <p:nvSpPr>
            <p:cNvPr id="8" name="Rectangle 29"/>
            <p:cNvSpPr>
              <a:spLocks noChangeArrowheads="1"/>
            </p:cNvSpPr>
            <p:nvPr/>
          </p:nvSpPr>
          <p:spPr bwMode="auto">
            <a:xfrm>
              <a:off x="4014" y="2659"/>
              <a:ext cx="363" cy="136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" name="Text Box 30"/>
            <p:cNvSpPr txBox="1">
              <a:spLocks noChangeArrowheads="1"/>
            </p:cNvSpPr>
            <p:nvPr/>
          </p:nvSpPr>
          <p:spPr bwMode="auto">
            <a:xfrm>
              <a:off x="4376" y="2568"/>
              <a:ext cx="95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800"/>
                <a:t>Antrópico</a:t>
              </a:r>
              <a:endParaRPr lang="es-ES" sz="1800"/>
            </a:p>
          </p:txBody>
        </p:sp>
      </p:grpSp>
    </p:spTree>
    <p:extLst>
      <p:ext uri="{BB962C8B-B14F-4D97-AF65-F5344CB8AC3E}">
        <p14:creationId xmlns:p14="http://schemas.microsoft.com/office/powerpoint/2010/main" val="157806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98525" y="836613"/>
            <a:ext cx="10967893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Blip>
                <a:blip r:embed="rId2"/>
              </a:buBlip>
            </a:pPr>
            <a:r>
              <a:rPr lang="es-MX" sz="2000" b="1" dirty="0" err="1"/>
              <a:t>Morfoestructura</a:t>
            </a:r>
            <a:r>
              <a:rPr lang="es-MX" sz="2000" b="1" dirty="0"/>
              <a:t> o litología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r>
              <a:rPr lang="es-MX" sz="2000" dirty="0"/>
              <a:t>La litología es un factor determinante en las formas del terreno y los procesos desarrollados en ella. También juega un papel importante en el desarrollo del suelo y en el contexto de material parental. En áreas llanas la textura de los materiales no consolidados es de sumo interés. La litología se indica mediante plantillas o reticulados en un color gris o marrón claro que la hacen visible sin destacar demasiado.</a:t>
            </a:r>
          </a:p>
          <a:p>
            <a:pPr algn="just" eaLnBrk="1" hangingPunct="1"/>
            <a:endParaRPr lang="es-MX" sz="2000" b="1" dirty="0"/>
          </a:p>
          <a:p>
            <a:pPr algn="just" eaLnBrk="1" hangingPunct="1"/>
            <a:endParaRPr lang="es-MX" sz="2000" b="1" dirty="0"/>
          </a:p>
          <a:p>
            <a:pPr algn="just" eaLnBrk="1" hangingPunct="1">
              <a:buFontTx/>
              <a:buBlip>
                <a:blip r:embed="rId2"/>
              </a:buBlip>
            </a:pPr>
            <a:r>
              <a:rPr lang="es-MX" sz="2000" b="1" dirty="0" err="1"/>
              <a:t>Morfometría</a:t>
            </a:r>
            <a:endParaRPr lang="es-MX" sz="2000" b="1" dirty="0"/>
          </a:p>
          <a:p>
            <a:pPr algn="just" eaLnBrk="1" hangingPunct="1"/>
            <a:endParaRPr lang="es-MX" sz="2000" dirty="0"/>
          </a:p>
          <a:p>
            <a:pPr algn="just" eaLnBrk="1" hangingPunct="1"/>
            <a:r>
              <a:rPr lang="es-MX" sz="2000" dirty="0"/>
              <a:t>Un ejemplo es la diferencia altitudinal o altura relativa, forma de la cuesta, tipo de relieve (suave, abrupto, modelado, etc.)</a:t>
            </a:r>
          </a:p>
          <a:p>
            <a:pPr algn="just" eaLnBrk="1" hangingPunct="1">
              <a:spcBef>
                <a:spcPct val="50000"/>
              </a:spcBef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619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95288" y="738188"/>
            <a:ext cx="6192548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kumimoji="1" lang="es-ES" sz="2000" dirty="0"/>
              <a:t> </a:t>
            </a:r>
          </a:p>
          <a:p>
            <a:pPr eaLnBrk="1" hangingPunct="1"/>
            <a:r>
              <a:rPr kumimoji="1" lang="es-ES" sz="2000" dirty="0"/>
              <a:t>*Se cuantificó la altura relativa de los volcanes y se destacó la forma de los conos identificándolos en completos y degollados</a:t>
            </a:r>
            <a:r>
              <a:rPr kumimoji="1" lang="es-ES" sz="2000" dirty="0" smtClean="0"/>
              <a:t>.</a:t>
            </a:r>
          </a:p>
          <a:p>
            <a:pPr eaLnBrk="1" hangingPunct="1"/>
            <a:endParaRPr kumimoji="1" lang="es-ES" sz="2000" dirty="0"/>
          </a:p>
          <a:p>
            <a:pPr eaLnBrk="1" hangingPunct="1"/>
            <a:r>
              <a:rPr kumimoji="1" lang="es-ES" sz="2000" dirty="0"/>
              <a:t>*72 aparatos volcánicos con una diferencia altitudinal que oscila entre 20 y 120 m. </a:t>
            </a:r>
            <a:endParaRPr kumimoji="1" lang="es-ES" sz="2000" dirty="0" smtClean="0"/>
          </a:p>
          <a:p>
            <a:pPr eaLnBrk="1" hangingPunct="1"/>
            <a:endParaRPr kumimoji="1" lang="es-ES" sz="2000" dirty="0"/>
          </a:p>
          <a:p>
            <a:pPr eaLnBrk="1" hangingPunct="1"/>
            <a:r>
              <a:rPr kumimoji="1" lang="es-ES" sz="2000" dirty="0"/>
              <a:t>*Conos completos: morfología completa, no muestran rasgos de ruptura o modificación significativa debido a la presión del evento volcánico; 59 aparatos volcánicos</a:t>
            </a:r>
            <a:r>
              <a:rPr kumimoji="1" lang="es-ES" sz="2000" dirty="0" smtClean="0"/>
              <a:t>.</a:t>
            </a:r>
          </a:p>
          <a:p>
            <a:pPr eaLnBrk="1" hangingPunct="1"/>
            <a:endParaRPr kumimoji="1" lang="es-ES" sz="2000" dirty="0"/>
          </a:p>
          <a:p>
            <a:pPr eaLnBrk="1" hangingPunct="1"/>
            <a:r>
              <a:rPr kumimoji="1" lang="es-ES" sz="2000" dirty="0"/>
              <a:t>*Conos degollados: muestran una constitución en forma de herradura, siendo resultado de la presión volcánica; 13 puntos de emisión volcánica</a:t>
            </a:r>
          </a:p>
          <a:p>
            <a:pPr eaLnBrk="1" hangingPunct="1"/>
            <a:r>
              <a:rPr kumimoji="1" lang="es-ES" sz="2000" dirty="0"/>
              <a:t> 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833736" y="6597650"/>
            <a:ext cx="40338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s-MX" sz="800"/>
              <a:t>Fuente: Instituto Nacional de Estadística, Geografía e Informática (2004).</a:t>
            </a:r>
            <a:endParaRPr kumimoji="1" lang="es-ES" sz="80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4" t="14566" r="14557" b="18507"/>
          <a:stretch>
            <a:fillRect/>
          </a:stretch>
        </p:blipFill>
        <p:spPr bwMode="auto">
          <a:xfrm>
            <a:off x="6968548" y="261938"/>
            <a:ext cx="4846638" cy="633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288" y="368300"/>
            <a:ext cx="3025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s-MX" sz="2000" b="1" dirty="0" err="1"/>
              <a:t>Morfometría</a:t>
            </a:r>
            <a:endParaRPr kumimoji="1"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9732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0" t="14200" r="4283" b="6894"/>
          <a:stretch>
            <a:fillRect/>
          </a:stretch>
        </p:blipFill>
        <p:spPr bwMode="auto">
          <a:xfrm>
            <a:off x="6771265" y="77788"/>
            <a:ext cx="5019675" cy="66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395288" y="202480"/>
            <a:ext cx="60182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600" b="1" dirty="0"/>
              <a:t>Unidades </a:t>
            </a:r>
            <a:r>
              <a:rPr lang="es-MX" sz="1600" b="1" dirty="0" err="1"/>
              <a:t>Morfogenéticas</a:t>
            </a:r>
            <a:r>
              <a:rPr lang="es-MX" sz="1600" b="1" dirty="0"/>
              <a:t> de la Porción Central de la Cuenca de México </a:t>
            </a:r>
            <a:r>
              <a:rPr lang="es-MX" sz="1600" b="1" dirty="0" err="1"/>
              <a:t>Esc</a:t>
            </a:r>
            <a:r>
              <a:rPr lang="es-MX" sz="1600" b="1" dirty="0"/>
              <a:t> 1:100,000</a:t>
            </a:r>
            <a:endParaRPr lang="es-ES" sz="1600" b="1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6497638"/>
            <a:ext cx="38163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000"/>
              <a:t>Tapia-Varela, G. y López Blanco, J.</a:t>
            </a:r>
            <a:endParaRPr lang="es-ES" sz="100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0" t="789" r="69049" b="88164"/>
          <a:stretch>
            <a:fillRect/>
          </a:stretch>
        </p:blipFill>
        <p:spPr bwMode="auto">
          <a:xfrm>
            <a:off x="3422795" y="3832225"/>
            <a:ext cx="2511425" cy="278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" t="789" r="83469" b="88164"/>
          <a:stretch>
            <a:fillRect/>
          </a:stretch>
        </p:blipFill>
        <p:spPr bwMode="auto">
          <a:xfrm>
            <a:off x="977900" y="857250"/>
            <a:ext cx="2649538" cy="278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95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67063" y="73014"/>
            <a:ext cx="10492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Mapas </a:t>
            </a:r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Geomorfol</a:t>
            </a:r>
            <a:r>
              <a:rPr lang="es-E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ógicos </a:t>
            </a:r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Sintéticos</a:t>
            </a:r>
            <a:endParaRPr lang="es-E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95287" y="751869"/>
            <a:ext cx="571489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" sz="2000" dirty="0"/>
          </a:p>
          <a:p>
            <a:pPr eaLnBrk="1" hangingPunct="1"/>
            <a:r>
              <a:rPr lang="es-MX" sz="2000" b="1" dirty="0"/>
              <a:t>Componentes de terreno</a:t>
            </a:r>
            <a:r>
              <a:rPr lang="es-MX" sz="2000" dirty="0"/>
              <a:t> son u. uniformes en relieve, litología, suelo, hidrografía, vegetación y procesos. </a:t>
            </a:r>
            <a:r>
              <a:rPr lang="es-MX" sz="2000" dirty="0" err="1"/>
              <a:t>Esc</a:t>
            </a:r>
            <a:r>
              <a:rPr lang="es-MX" sz="2000" dirty="0"/>
              <a:t> 1:10,000 o mayor.</a:t>
            </a:r>
          </a:p>
          <a:p>
            <a:pPr eaLnBrk="1" hangingPunct="1"/>
            <a:endParaRPr lang="es-MX" sz="2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3" t="28732" r="391" b="19289"/>
          <a:stretch>
            <a:fillRect/>
          </a:stretch>
        </p:blipFill>
        <p:spPr bwMode="auto">
          <a:xfrm>
            <a:off x="1963015" y="2994025"/>
            <a:ext cx="8137525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358227" y="996344"/>
            <a:ext cx="554975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MX" sz="2000" b="1" dirty="0"/>
              <a:t>Unidades de terreno</a:t>
            </a:r>
            <a:r>
              <a:rPr lang="es-MX" sz="2000" dirty="0"/>
              <a:t> son formas homogéneas de relieve (</a:t>
            </a:r>
            <a:r>
              <a:rPr lang="es-MX" sz="2000" dirty="0" err="1"/>
              <a:t>morfogénica</a:t>
            </a:r>
            <a:r>
              <a:rPr lang="es-MX" sz="2000" dirty="0"/>
              <a:t>), relacionadas por una característica particular del terreno o con un patrón de componentes de terreno. </a:t>
            </a:r>
            <a:r>
              <a:rPr lang="es-MX" sz="2000" dirty="0" err="1"/>
              <a:t>Esc</a:t>
            </a:r>
            <a:r>
              <a:rPr lang="es-MX" sz="2000" dirty="0"/>
              <a:t> 1:10,000 a 1:100,000 (detalle y </a:t>
            </a:r>
            <a:r>
              <a:rPr lang="es-MX" sz="2000" dirty="0" err="1"/>
              <a:t>semidetalle</a:t>
            </a:r>
            <a:r>
              <a:rPr lang="es-MX" sz="2000" dirty="0"/>
              <a:t>).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55860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2" t="21649" r="3346" b="17708"/>
          <a:stretch>
            <a:fillRect/>
          </a:stretch>
        </p:blipFill>
        <p:spPr bwMode="auto">
          <a:xfrm>
            <a:off x="323850" y="274060"/>
            <a:ext cx="11355532" cy="657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38956" y="2682010"/>
            <a:ext cx="527995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s-MX" sz="2000" dirty="0"/>
          </a:p>
          <a:p>
            <a:pPr eaLnBrk="1" hangingPunct="1"/>
            <a:r>
              <a:rPr lang="es-MX" sz="2000" b="1" dirty="0"/>
              <a:t>Sistemas de terreno</a:t>
            </a:r>
            <a:r>
              <a:rPr lang="es-MX" sz="2000" dirty="0"/>
              <a:t> se refieren a una u. de paisaje o al desarrollo característico del relieve en un ambiente ecológico específico, determinado por la génesis, la litología, y el clima. </a:t>
            </a:r>
            <a:r>
              <a:rPr lang="es-MX" sz="2000" dirty="0" err="1"/>
              <a:t>Esc</a:t>
            </a:r>
            <a:r>
              <a:rPr lang="es-MX" sz="2000" dirty="0"/>
              <a:t> 1:100,000-1:250,000.</a:t>
            </a:r>
          </a:p>
          <a:p>
            <a:pPr eaLnBrk="1" hangingPunct="1"/>
            <a:endParaRPr lang="es-MX" sz="2000" dirty="0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38956" y="5049328"/>
            <a:ext cx="1145215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s-MX" sz="2000" dirty="0"/>
          </a:p>
          <a:p>
            <a:pPr eaLnBrk="1" hangingPunct="1"/>
            <a:r>
              <a:rPr lang="es-MX" sz="2000" b="1" dirty="0"/>
              <a:t>Provincias de terreno</a:t>
            </a:r>
            <a:r>
              <a:rPr lang="es-MX" sz="2000" dirty="0"/>
              <a:t> o u. mayores, donde se combinan los sistemas y las unidades de terreno. Comúnmente se delinean en los mapas mediante simples contactos en negro, acompañados de letras y/o números. </a:t>
            </a:r>
          </a:p>
          <a:p>
            <a:pPr eaLnBrk="1" hangingPunct="1"/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62338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asgos 5000 san carl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" t="4559" r="5205" b="54401"/>
          <a:stretch>
            <a:fillRect/>
          </a:stretch>
        </p:blipFill>
        <p:spPr bwMode="auto">
          <a:xfrm>
            <a:off x="1508610" y="807244"/>
            <a:ext cx="9809779" cy="587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478263" y="407134"/>
            <a:ext cx="59110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s-MX" sz="2000" b="1" dirty="0"/>
              <a:t>Mapa </a:t>
            </a:r>
            <a:r>
              <a:rPr kumimoji="1" lang="es-MX" sz="2000" b="1" dirty="0" smtClean="0"/>
              <a:t>Geomorfológico </a:t>
            </a:r>
            <a:r>
              <a:rPr kumimoji="1" lang="es-MX" sz="2000" b="1" dirty="0"/>
              <a:t>de Sn. Carlos</a:t>
            </a:r>
            <a:endParaRPr kumimoji="1"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58700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57200" y="765175"/>
            <a:ext cx="11471564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000" dirty="0"/>
              <a:t>   La información adicional de cada unidad se especifica en una </a:t>
            </a:r>
            <a:r>
              <a:rPr lang="es-MX" sz="2000" b="1" u="sng" dirty="0"/>
              <a:t>leyenda ampliada y en cuadros</a:t>
            </a:r>
            <a:r>
              <a:rPr lang="es-MX" sz="2000" dirty="0"/>
              <a:t>; se recomienda el </a:t>
            </a:r>
            <a:r>
              <a:rPr lang="es-MX" sz="2000" b="1" dirty="0"/>
              <a:t>uso de SIG</a:t>
            </a:r>
            <a:r>
              <a:rPr lang="es-MX" sz="2000" dirty="0"/>
              <a:t> para el manejo de toda la información. Las unidades de mapeo de terreno se diferencian tomando como base uno o más de los siguientes criterios:</a:t>
            </a:r>
          </a:p>
          <a:p>
            <a:pPr algn="just" eaLnBrk="1" hangingPunct="1"/>
            <a:endParaRPr lang="es-ES" sz="2000" dirty="0"/>
          </a:p>
          <a:p>
            <a:pPr algn="just" eaLnBrk="1" hangingPunct="1">
              <a:buFontTx/>
              <a:buBlip>
                <a:blip r:embed="rId2"/>
              </a:buBlip>
            </a:pPr>
            <a:r>
              <a:rPr lang="es-MX" sz="2000" b="1" dirty="0"/>
              <a:t>Origen principal</a:t>
            </a:r>
            <a:r>
              <a:rPr lang="es-MX" sz="2000" dirty="0"/>
              <a:t>: Morfogénesis (Ejemplo: Unidades de origen volcánico).</a:t>
            </a:r>
          </a:p>
          <a:p>
            <a:pPr algn="just" eaLnBrk="1" hangingPunct="1"/>
            <a:endParaRPr lang="es-ES" sz="2000" dirty="0"/>
          </a:p>
          <a:p>
            <a:pPr algn="just" eaLnBrk="1" hangingPunct="1">
              <a:buFontTx/>
              <a:buBlip>
                <a:blip r:embed="rId2"/>
              </a:buBlip>
            </a:pPr>
            <a:r>
              <a:rPr lang="es-MX" sz="2000" b="1" dirty="0"/>
              <a:t>Origen específico</a:t>
            </a:r>
            <a:r>
              <a:rPr lang="es-MX" sz="2000" dirty="0"/>
              <a:t>:</a:t>
            </a:r>
          </a:p>
          <a:p>
            <a:pPr algn="just" eaLnBrk="1" hangingPunct="1"/>
            <a:r>
              <a:rPr lang="es-MX" sz="2000" dirty="0"/>
              <a:t>a) Clasificación final dentro del origen principal  (cono de escoria) </a:t>
            </a:r>
          </a:p>
          <a:p>
            <a:pPr algn="just" eaLnBrk="1" hangingPunct="1"/>
            <a:r>
              <a:rPr lang="es-MX" sz="2000" dirty="0"/>
              <a:t>b) Litología (basalto, ceniza, pizarra, granito, </a:t>
            </a:r>
            <a:r>
              <a:rPr lang="es-MX" sz="2000" dirty="0" err="1"/>
              <a:t>etc</a:t>
            </a:r>
            <a:r>
              <a:rPr lang="es-MX" sz="2000" dirty="0"/>
              <a:t>).</a:t>
            </a:r>
          </a:p>
          <a:p>
            <a:pPr algn="just" eaLnBrk="1" hangingPunct="1"/>
            <a:r>
              <a:rPr lang="es-MX" sz="2000" dirty="0"/>
              <a:t>c) </a:t>
            </a:r>
            <a:r>
              <a:rPr lang="es-MX" sz="2000" dirty="0" err="1"/>
              <a:t>Morfometría</a:t>
            </a:r>
            <a:r>
              <a:rPr lang="es-MX" sz="2000" dirty="0"/>
              <a:t> (amplitud del relieve, densidad de calles, forma de pendiente).   </a:t>
            </a:r>
          </a:p>
          <a:p>
            <a:pPr algn="just" eaLnBrk="1" hangingPunct="1">
              <a:spcBef>
                <a:spcPct val="50000"/>
              </a:spcBef>
            </a:pPr>
            <a:endParaRPr lang="es-ES" sz="2000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34781" y="4581525"/>
            <a:ext cx="9065499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000"/>
              <a:t>     </a:t>
            </a:r>
          </a:p>
          <a:p>
            <a:pPr algn="just" eaLnBrk="1" hangingPunct="1"/>
            <a:r>
              <a:rPr lang="es-MX" sz="2000"/>
              <a:t>   Se pueden distinguir subunidades, perfiles o secuencias de terreno. Por lo general se mapean en áreas modelo, la información se reúne y forma parte del sistema de entrada-salida (“input-output system”).</a:t>
            </a:r>
            <a:endParaRPr lang="es-ES" sz="2000"/>
          </a:p>
          <a:p>
            <a:pPr algn="just" eaLnBrk="1" hangingPunct="1"/>
            <a:endParaRPr lang="es-ES" sz="2000"/>
          </a:p>
          <a:p>
            <a:pPr algn="just" eaLnBrk="1" hangingPunct="1">
              <a:spcBef>
                <a:spcPct val="50000"/>
              </a:spcBef>
            </a:pPr>
            <a:endParaRPr lang="es-ES" sz="2000"/>
          </a:p>
        </p:txBody>
      </p:sp>
    </p:spTree>
    <p:extLst>
      <p:ext uri="{BB962C8B-B14F-4D97-AF65-F5344CB8AC3E}">
        <p14:creationId xmlns:p14="http://schemas.microsoft.com/office/powerpoint/2010/main" val="115911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174673" y="188191"/>
            <a:ext cx="736561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Mapas</a:t>
            </a:r>
          </a:p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Geomorfológicos</a:t>
            </a:r>
          </a:p>
          <a:p>
            <a:pPr algn="ctr"/>
            <a:r>
              <a:rPr lang="es-E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Pragmáticos</a:t>
            </a:r>
            <a:endParaRPr lang="es-E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002486" y="2615572"/>
            <a:ext cx="370998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es-ES" dirty="0"/>
          </a:p>
          <a:p>
            <a:pPr algn="just" eaLnBrk="1" hangingPunct="1"/>
            <a:r>
              <a:rPr lang="es-MX" dirty="0"/>
              <a:t>   Son realizados con un propósito específico, como los </a:t>
            </a:r>
            <a:r>
              <a:rPr lang="es-MX" dirty="0" err="1"/>
              <a:t>georriesgos</a:t>
            </a:r>
            <a:r>
              <a:rPr lang="es-MX" dirty="0"/>
              <a:t> o simplemente la identificación de rasgos geomorfológicos que permitan definir áreas inciertas</a:t>
            </a:r>
            <a:endParaRPr lang="es-ES" dirty="0"/>
          </a:p>
          <a:p>
            <a:pPr algn="just" eaLnBrk="1" hangingPunct="1"/>
            <a:r>
              <a:rPr lang="es-MX" dirty="0"/>
              <a:t>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6" t="16145" r="14557" b="16145"/>
          <a:stretch>
            <a:fillRect/>
          </a:stretch>
        </p:blipFill>
        <p:spPr bwMode="auto">
          <a:xfrm>
            <a:off x="1238250" y="188191"/>
            <a:ext cx="4398963" cy="640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9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4692" y="184197"/>
            <a:ext cx="3377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Leyendas</a:t>
            </a:r>
            <a:endParaRPr lang="es-ES" sz="5400" b="1" cap="none" spc="0" dirty="0">
              <a:ln w="11430"/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4692" y="2161450"/>
            <a:ext cx="12046526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000" b="1" dirty="0"/>
              <a:t>Relieve endógeno:</a:t>
            </a:r>
          </a:p>
          <a:p>
            <a:pPr algn="just" eaLnBrk="1" hangingPunct="1"/>
            <a:r>
              <a:rPr lang="es-MX" sz="2000" dirty="0"/>
              <a:t>Corresponde a formas del relieve originadas por procesos endógenos, tectónicos y volcánicos en donde los agentes no han intervenido significativamente para borrar sus rasgos originales. Ejemplo: montañas de superficies abruptas.</a:t>
            </a:r>
          </a:p>
          <a:p>
            <a:pPr algn="just" eaLnBrk="1" hangingPunct="1"/>
            <a:endParaRPr lang="es-MX" sz="2000" b="1" dirty="0"/>
          </a:p>
          <a:p>
            <a:pPr algn="just" eaLnBrk="1" hangingPunct="1"/>
            <a:r>
              <a:rPr lang="es-MX" sz="2000" b="1" dirty="0"/>
              <a:t>Relieve endógeno modelado: </a:t>
            </a:r>
            <a:endParaRPr lang="es-ES" sz="2000" b="1" i="1" dirty="0"/>
          </a:p>
          <a:p>
            <a:pPr algn="just" eaLnBrk="1" hangingPunct="1"/>
            <a:r>
              <a:rPr lang="es-MX" sz="2000" dirty="0"/>
              <a:t>Son las formas originadas por los movimientos de la CT y la actividad volcánica que han sido sustancialmente modificados por procesos exógenos.   Ejemplo: montañas de superficies suavizadas  o alteradas por </a:t>
            </a:r>
            <a:r>
              <a:rPr lang="es-MX" sz="2000" dirty="0" err="1"/>
              <a:t>intemperismo</a:t>
            </a:r>
            <a:r>
              <a:rPr lang="es-MX" sz="2000" dirty="0"/>
              <a:t>, incluso deformadas por condiciones de P y T. </a:t>
            </a:r>
          </a:p>
          <a:p>
            <a:pPr algn="just" eaLnBrk="1" hangingPunct="1"/>
            <a:endParaRPr lang="es-MX" sz="2000" dirty="0"/>
          </a:p>
        </p:txBody>
      </p:sp>
      <p:sp>
        <p:nvSpPr>
          <p:cNvPr id="5" name="2 Rectángulo"/>
          <p:cNvSpPr/>
          <p:nvPr/>
        </p:nvSpPr>
        <p:spPr>
          <a:xfrm>
            <a:off x="5205477" y="1238120"/>
            <a:ext cx="2416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Origen</a:t>
            </a:r>
            <a:endParaRPr lang="es-ES" sz="5400" b="1" cap="none" spc="0" dirty="0">
              <a:ln w="11430"/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610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3291" y="1028343"/>
            <a:ext cx="11681691" cy="3564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Relieve exógeno: </a:t>
            </a:r>
            <a:endParaRPr lang="es-ES" sz="2000" b="1" dirty="0"/>
          </a:p>
          <a:p>
            <a:pPr algn="just"/>
            <a:r>
              <a:rPr lang="es-MX" sz="2000" dirty="0"/>
              <a:t>Se presenta por la acción de la denudación, proceso a través del cual se produce la separación de los productos del </a:t>
            </a:r>
            <a:r>
              <a:rPr lang="es-MX" sz="2000" dirty="0" err="1"/>
              <a:t>intemperismo</a:t>
            </a:r>
            <a:r>
              <a:rPr lang="es-MX" sz="2000" dirty="0"/>
              <a:t>, y por la acción de la </a:t>
            </a:r>
            <a:r>
              <a:rPr lang="es-MX" sz="2000" dirty="0" err="1"/>
              <a:t>depositación</a:t>
            </a:r>
            <a:r>
              <a:rPr lang="es-MX" sz="2000" dirty="0"/>
              <a:t>  que da origen a las formas acumulativas: </a:t>
            </a:r>
          </a:p>
          <a:p>
            <a:pPr algn="just"/>
            <a:endParaRPr lang="es-MX" sz="2000" dirty="0"/>
          </a:p>
          <a:p>
            <a:pPr algn="just"/>
            <a:r>
              <a:rPr lang="es-MX" sz="2000" dirty="0"/>
              <a:t>- </a:t>
            </a:r>
            <a:r>
              <a:rPr lang="es-MX" sz="2000" u="sng" dirty="0"/>
              <a:t>Relieve exógeno erosivo</a:t>
            </a:r>
            <a:r>
              <a:rPr lang="es-MX" sz="2000" dirty="0"/>
              <a:t>: es el relieve resultante de los procesos </a:t>
            </a:r>
            <a:r>
              <a:rPr lang="es-MX" sz="2000" dirty="0" err="1"/>
              <a:t>denudatorios</a:t>
            </a:r>
            <a:r>
              <a:rPr lang="es-MX" sz="2000" dirty="0"/>
              <a:t> que reciben el nombre del agente que les dio origen, ya sea fluvial, glacial, eólico, etc. Ejemplo: planicie con drenaje de alto orden (con muchos arroyos y ríos, donde casi no hay </a:t>
            </a:r>
            <a:r>
              <a:rPr lang="es-MX" sz="2000" dirty="0" err="1"/>
              <a:t>depositación</a:t>
            </a:r>
            <a:r>
              <a:rPr lang="es-MX" sz="2000" dirty="0"/>
              <a:t> de sedimentos).</a:t>
            </a:r>
          </a:p>
          <a:p>
            <a:pPr algn="just"/>
            <a:r>
              <a:rPr lang="es-MX" sz="2000" dirty="0"/>
              <a:t>  </a:t>
            </a:r>
          </a:p>
          <a:p>
            <a:pPr algn="just"/>
            <a:r>
              <a:rPr lang="es-MX" sz="2000" dirty="0"/>
              <a:t>-</a:t>
            </a:r>
            <a:r>
              <a:rPr lang="es-MX" sz="2000" u="sng" dirty="0"/>
              <a:t>Relieve exógeno acumulativo</a:t>
            </a:r>
            <a:r>
              <a:rPr lang="es-MX" sz="2000" dirty="0"/>
              <a:t>: son las formas del relieve que resultan de la </a:t>
            </a:r>
            <a:r>
              <a:rPr lang="es-MX" sz="2000" dirty="0" err="1"/>
              <a:t>depositación</a:t>
            </a:r>
            <a:r>
              <a:rPr lang="es-MX" sz="2000" dirty="0"/>
              <a:t> de los materiales por los diversos agentes de transporte.</a:t>
            </a:r>
          </a:p>
          <a:p>
            <a:pPr algn="just"/>
            <a:r>
              <a:rPr lang="es-MX" sz="2000" dirty="0"/>
              <a:t>Nota: se usa erosivo y/o acumulativo dependiendo del agente que predomine.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69115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94855" y="1485900"/>
            <a:ext cx="11429999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000" b="1" dirty="0"/>
              <a:t>Ladera montañosa</a:t>
            </a:r>
            <a:r>
              <a:rPr lang="es-MX" sz="2000" dirty="0"/>
              <a:t>: </a:t>
            </a:r>
          </a:p>
          <a:p>
            <a:pPr algn="just" eaLnBrk="1" hangingPunct="1"/>
            <a:r>
              <a:rPr lang="es-MX" sz="2000" dirty="0"/>
              <a:t>Para diferenciar esta unidad </a:t>
            </a:r>
            <a:r>
              <a:rPr lang="es-MX" sz="2000" dirty="0" err="1"/>
              <a:t>morfogenética</a:t>
            </a:r>
            <a:r>
              <a:rPr lang="es-MX" sz="2000" dirty="0"/>
              <a:t> se tomó como condición principal que su altura relativa fuera mayor de 200 metros. Según Lugo H. 1989 se deben a procesos endógenos de plegamiento, magmatismo, vulcanismo y también pueden ser originadas por la disección de una estructura de formación endógena (endógeno modelado).</a:t>
            </a:r>
          </a:p>
          <a:p>
            <a:pPr algn="just" eaLnBrk="1" hangingPunct="1"/>
            <a:r>
              <a:rPr lang="es-MX" sz="2000" dirty="0"/>
              <a:t>Ladera montañosa alta: su altura relativa es superior a los 500 m.</a:t>
            </a:r>
          </a:p>
          <a:p>
            <a:pPr algn="just" eaLnBrk="1" hangingPunct="1"/>
            <a:r>
              <a:rPr lang="es-MX" sz="2000" dirty="0"/>
              <a:t>Ladera montañosa baja: su diferencia altitudinal es de 200-500 m.</a:t>
            </a:r>
          </a:p>
          <a:p>
            <a:pPr algn="just" eaLnBrk="1" hangingPunct="1"/>
            <a:endParaRPr lang="es-MX" sz="2000" i="1" dirty="0"/>
          </a:p>
          <a:p>
            <a:pPr algn="just" eaLnBrk="1" hangingPunct="1"/>
            <a:r>
              <a:rPr lang="es-MX" sz="2000" b="1" dirty="0"/>
              <a:t>Lomerío:</a:t>
            </a:r>
            <a:r>
              <a:rPr lang="es-MX" sz="2000" b="1" i="1" dirty="0"/>
              <a:t> </a:t>
            </a:r>
            <a:endParaRPr lang="es-ES" sz="2000" b="1" i="1" dirty="0"/>
          </a:p>
          <a:p>
            <a:pPr algn="just" eaLnBrk="1" hangingPunct="1"/>
            <a:r>
              <a:rPr lang="es-MX" sz="2000" dirty="0"/>
              <a:t>Se consideró también como </a:t>
            </a:r>
            <a:r>
              <a:rPr lang="es-MX" sz="2000" dirty="0" smtClean="0"/>
              <a:t>característica </a:t>
            </a:r>
            <a:r>
              <a:rPr lang="es-MX" sz="2000" dirty="0"/>
              <a:t>principal para su delimitación que su altura relativa fuera menor de 200 metros. Se origina por nivelación de montañas (endógeno modelado) o por la disección de una planicie inclinada (exógeno erosivo), sin embargo también puede tratarse de relieve endógeno de baja altura, producto de la tectónica cuaternaria (Córdova F. de A., 1988).</a:t>
            </a:r>
          </a:p>
          <a:p>
            <a:pPr algn="just" eaLnBrk="1" hangingPunct="1"/>
            <a:r>
              <a:rPr lang="es-MX" sz="2000" dirty="0"/>
              <a:t> </a:t>
            </a:r>
          </a:p>
        </p:txBody>
      </p:sp>
      <p:sp>
        <p:nvSpPr>
          <p:cNvPr id="3" name="1 Rectángulo"/>
          <p:cNvSpPr/>
          <p:nvPr/>
        </p:nvSpPr>
        <p:spPr>
          <a:xfrm>
            <a:off x="0" y="396656"/>
            <a:ext cx="5635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Tipos de Relieve</a:t>
            </a:r>
            <a:endParaRPr lang="es-ES" sz="54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553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77983" y="1052513"/>
            <a:ext cx="11263744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000" b="1" dirty="0"/>
              <a:t>	</a:t>
            </a:r>
            <a:r>
              <a:rPr lang="es-MX" sz="2000" dirty="0"/>
              <a:t> </a:t>
            </a:r>
          </a:p>
          <a:p>
            <a:pPr algn="just" eaLnBrk="1" hangingPunct="1"/>
            <a:r>
              <a:rPr lang="es-MX" sz="2000" b="1" dirty="0"/>
              <a:t>Piedemonte:</a:t>
            </a:r>
            <a:endParaRPr lang="es-MX" sz="2000" dirty="0"/>
          </a:p>
          <a:p>
            <a:pPr algn="just" eaLnBrk="1" hangingPunct="1"/>
            <a:r>
              <a:rPr lang="es-MX" sz="2000" dirty="0"/>
              <a:t>Constituye  márgenes montañosas o zonas transicionales que se distinguen por pendiente y altura considerablemente menores, está compuesta por material detrítico principalmente </a:t>
            </a:r>
            <a:r>
              <a:rPr lang="es-MX" sz="2000" dirty="0" err="1"/>
              <a:t>proluvial</a:t>
            </a:r>
            <a:r>
              <a:rPr lang="es-MX" sz="2000" dirty="0"/>
              <a:t>. Se diferenció por el quiebre de pendiente, la acumulación de material y en menor medida por el patrón y diseño del drenaje. Corresponde al relieve exógeno acumulativo y erosivo. Su altura relativa va de 0-200 m, dependiendo del comportamiento de la pendiente.</a:t>
            </a:r>
          </a:p>
          <a:p>
            <a:pPr algn="just" eaLnBrk="1" hangingPunct="1"/>
            <a:r>
              <a:rPr lang="es-MX" sz="2000" dirty="0"/>
              <a:t> </a:t>
            </a:r>
          </a:p>
          <a:p>
            <a:pPr algn="just" eaLnBrk="1" hangingPunct="1"/>
            <a:r>
              <a:rPr lang="es-MX" sz="2000" b="1" dirty="0"/>
              <a:t>Planicie:</a:t>
            </a:r>
            <a:r>
              <a:rPr lang="es-ES" sz="2000" b="1" i="1" dirty="0"/>
              <a:t> </a:t>
            </a:r>
          </a:p>
          <a:p>
            <a:pPr algn="just" eaLnBrk="1" hangingPunct="1"/>
            <a:r>
              <a:rPr lang="es-MX" sz="2000" dirty="0"/>
              <a:t>Son superficies de poca inclinación y diferencia altitudinal, corresponde al relieve de tipo exógeno acumulativo de depósitos aluviales, eólicos y costeros  (litorales, lacustres, etc.). Se consideró para su identificación el uso de suelo    (agrícola y urbano), el cambio de pendiente y la corroboración del patrón que muestran en la base geológica  los depósitos aluviales y costeros (Tapia V. y López B., 2002). La pendiente máxima es de 2 grados y la diferencia altitudinal es de 0-200 m.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70725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116013" y="2365375"/>
            <a:ext cx="72009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MX" dirty="0"/>
              <a:t> Identificación de relieve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MX" dirty="0"/>
              <a:t> Pendiente de ladera: E, M, I, 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MX" dirty="0"/>
              <a:t> Litología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MX" dirty="0"/>
              <a:t> Drenaje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MX" dirty="0"/>
              <a:t> Cambio en el uso del suelo: cultivos, urbanización</a:t>
            </a:r>
            <a:endParaRPr lang="es-ES" dirty="0"/>
          </a:p>
        </p:txBody>
      </p:sp>
      <p:sp>
        <p:nvSpPr>
          <p:cNvPr id="3" name="1 Rectángulo"/>
          <p:cNvSpPr/>
          <p:nvPr/>
        </p:nvSpPr>
        <p:spPr>
          <a:xfrm>
            <a:off x="446191" y="620688"/>
            <a:ext cx="83022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800" b="1" cap="none" spc="0" dirty="0" smtClean="0">
                <a:ln w="11430"/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Características importantes</a:t>
            </a:r>
            <a:endParaRPr lang="es-ES" sz="4800" b="1" cap="none" spc="0" dirty="0">
              <a:ln w="11430"/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909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2196" y="372814"/>
            <a:ext cx="3262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Ejemplos</a:t>
            </a:r>
            <a:endParaRPr lang="es-ES" sz="5400" b="1" cap="none" spc="0" dirty="0">
              <a:ln w="11430"/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9" t="17339" r="18129" b="5902"/>
          <a:stretch>
            <a:fillRect/>
          </a:stretch>
        </p:blipFill>
        <p:spPr bwMode="auto">
          <a:xfrm>
            <a:off x="4951413" y="292141"/>
            <a:ext cx="6985000" cy="615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367499" y="2162175"/>
            <a:ext cx="2268538" cy="1584325"/>
            <a:chOff x="0" y="1661"/>
            <a:chExt cx="1429" cy="998"/>
          </a:xfrm>
        </p:grpSpPr>
        <p:sp>
          <p:nvSpPr>
            <p:cNvPr id="5" name="AutoShape 6"/>
            <p:cNvSpPr>
              <a:spLocks noChangeArrowheads="1"/>
            </p:cNvSpPr>
            <p:nvPr/>
          </p:nvSpPr>
          <p:spPr bwMode="auto">
            <a:xfrm>
              <a:off x="0" y="1661"/>
              <a:ext cx="1338" cy="998"/>
            </a:xfrm>
            <a:prstGeom prst="cloudCallout">
              <a:avLst>
                <a:gd name="adj1" fmla="val 86549"/>
                <a:gd name="adj2" fmla="val 94445"/>
              </a:avLst>
            </a:prstGeom>
            <a:solidFill>
              <a:srgbClr val="0070C0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254000" h="2540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MX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68" y="1752"/>
              <a:ext cx="1361" cy="7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MX" sz="1800" dirty="0"/>
                <a:t>Análisis 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s-MX" sz="1800" dirty="0" err="1"/>
                <a:t>Morfogenético</a:t>
              </a:r>
              <a:endParaRPr lang="es-MX" sz="1800" dirty="0"/>
            </a:p>
            <a:p>
              <a:pPr algn="ctr" eaLnBrk="1" hangingPunct="1">
                <a:spcBef>
                  <a:spcPct val="50000"/>
                </a:spcBef>
              </a:pPr>
              <a:r>
                <a:rPr lang="es-MX" sz="1800" dirty="0"/>
                <a:t>1:250,000</a:t>
              </a:r>
              <a:endParaRPr lang="es-E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8789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6" t="15356" r="20459" b="9843"/>
          <a:stretch>
            <a:fillRect/>
          </a:stretch>
        </p:blipFill>
        <p:spPr bwMode="auto">
          <a:xfrm>
            <a:off x="5849505" y="105785"/>
            <a:ext cx="5892800" cy="666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1426297" y="2346902"/>
            <a:ext cx="2736850" cy="1152525"/>
          </a:xfrm>
          <a:prstGeom prst="cloudCallout">
            <a:avLst>
              <a:gd name="adj1" fmla="val 103543"/>
              <a:gd name="adj2" fmla="val 103542"/>
            </a:avLst>
          </a:prstGeom>
          <a:solidFill>
            <a:srgbClr val="FFC000"/>
          </a:solidFill>
          <a:ln w="254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381000" h="2540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1426297" y="2346902"/>
            <a:ext cx="2736850" cy="1152525"/>
          </a:xfrm>
          <a:prstGeom prst="cloudCallout">
            <a:avLst>
              <a:gd name="adj1" fmla="val 104302"/>
              <a:gd name="adj2" fmla="val 103542"/>
            </a:avLst>
          </a:prstGeom>
          <a:solidFill>
            <a:srgbClr val="FFC000"/>
          </a:solidFill>
          <a:ln w="254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381000" h="2540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88209" y="2204027"/>
            <a:ext cx="245903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Tahoma" pitchFamily="34" charset="0"/>
              </a:rPr>
              <a:t>Guaymas</a:t>
            </a:r>
            <a:endParaRPr lang="es-ES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09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899317" y="124692"/>
            <a:ext cx="6769100" cy="6635750"/>
            <a:chOff x="1066" y="73"/>
            <a:chExt cx="4264" cy="4180"/>
          </a:xfrm>
        </p:grpSpPr>
        <p:pic>
          <p:nvPicPr>
            <p:cNvPr id="3" name="Picture 5" descr="demguaymas5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6" t="4596" r="24937" b="2757"/>
            <a:stretch>
              <a:fillRect/>
            </a:stretch>
          </p:blipFill>
          <p:spPr bwMode="auto">
            <a:xfrm>
              <a:off x="1066" y="73"/>
              <a:ext cx="4264" cy="4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6"/>
            <p:cNvSpPr txBox="1">
              <a:spLocks noChangeArrowheads="1"/>
            </p:cNvSpPr>
            <p:nvPr/>
          </p:nvSpPr>
          <p:spPr bwMode="auto">
            <a:xfrm>
              <a:off x="4014" y="1071"/>
              <a:ext cx="63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200">
                  <a:solidFill>
                    <a:schemeClr val="bg1"/>
                  </a:solidFill>
                </a:rPr>
                <a:t>480 msnm</a:t>
              </a:r>
              <a:endParaRPr lang="es-ES" sz="1200">
                <a:solidFill>
                  <a:schemeClr val="bg1"/>
                </a:solidFill>
              </a:endParaRPr>
            </a:p>
          </p:txBody>
        </p:sp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3787" y="2478"/>
              <a:ext cx="68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200">
                  <a:solidFill>
                    <a:schemeClr val="bg1"/>
                  </a:solidFill>
                </a:rPr>
                <a:t>340 msnm</a:t>
              </a:r>
              <a:endParaRPr lang="es-ES" sz="1200">
                <a:solidFill>
                  <a:schemeClr val="bg1"/>
                </a:solidFill>
              </a:endParaRP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1927" y="2024"/>
              <a:ext cx="63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200">
                  <a:solidFill>
                    <a:schemeClr val="bg1"/>
                  </a:solidFill>
                </a:rPr>
                <a:t>360 msnm</a:t>
              </a:r>
              <a:endParaRPr lang="es-ES" sz="1200">
                <a:solidFill>
                  <a:schemeClr val="bg1"/>
                </a:solidFill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1610" y="1117"/>
              <a:ext cx="58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200">
                  <a:solidFill>
                    <a:schemeClr val="bg1"/>
                  </a:solidFill>
                </a:rPr>
                <a:t>410 msnm</a:t>
              </a:r>
              <a:endParaRPr lang="es-ES" sz="1200">
                <a:solidFill>
                  <a:schemeClr val="bg1"/>
                </a:solidFill>
              </a:endParaRPr>
            </a:p>
          </p:txBody>
        </p:sp>
      </p:grp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1122363" y="2717079"/>
            <a:ext cx="1979612" cy="1081088"/>
          </a:xfrm>
          <a:prstGeom prst="cloudCallout">
            <a:avLst>
              <a:gd name="adj1" fmla="val 126344"/>
              <a:gd name="adj2" fmla="val 99300"/>
            </a:avLst>
          </a:prstGeom>
          <a:solidFill>
            <a:srgbClr val="00B050"/>
          </a:solidFill>
          <a:ln w="254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254000" h="2540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s-MX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662113" y="3006004"/>
            <a:ext cx="11525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3200" dirty="0">
                <a:effectLst>
                  <a:outerShdw blurRad="38100" dist="38100" dir="2700000" algn="tl">
                    <a:srgbClr val="003366"/>
                  </a:outerShdw>
                </a:effectLst>
              </a:rPr>
              <a:t>MDT</a:t>
            </a:r>
            <a:endParaRPr lang="es-ES" sz="3200" dirty="0">
              <a:effectLst>
                <a:outerShdw blurRad="38100" dist="38100" dir="2700000" algn="tl">
                  <a:srgbClr val="003366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694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5" t="17708" r="1576" b="9843"/>
          <a:stretch>
            <a:fillRect/>
          </a:stretch>
        </p:blipFill>
        <p:spPr bwMode="auto">
          <a:xfrm>
            <a:off x="1662544" y="0"/>
            <a:ext cx="9324975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7747432" y="908050"/>
            <a:ext cx="3059113" cy="792163"/>
          </a:xfrm>
          <a:prstGeom prst="cloudCallout">
            <a:avLst>
              <a:gd name="adj1" fmla="val -56852"/>
              <a:gd name="adj2" fmla="val -136171"/>
            </a:avLst>
          </a:prstGeom>
          <a:solidFill>
            <a:srgbClr val="7030A0"/>
          </a:solidFill>
          <a:ln w="25400">
            <a:solidFill>
              <a:srgbClr val="800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254000" h="254000"/>
          </a:sp3d>
          <a:extLst/>
        </p:spPr>
        <p:txBody>
          <a:bodyPr/>
          <a:lstStyle/>
          <a:p>
            <a:pPr algn="ctr"/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7963332" y="908050"/>
            <a:ext cx="2665412" cy="719138"/>
          </a:xfrm>
        </p:spPr>
        <p:txBody>
          <a:bodyPr/>
          <a:lstStyle/>
          <a:p>
            <a:pPr eaLnBrk="1" hangingPunct="1">
              <a:defRPr/>
            </a:pPr>
            <a:r>
              <a:rPr lang="es-MX" sz="2800" dirty="0" smtClean="0"/>
              <a:t>Escena 3D</a:t>
            </a:r>
            <a:endParaRPr lang="es-ES" sz="2800" dirty="0" smtClean="0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2489632" y="6019800"/>
            <a:ext cx="287337" cy="2889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202294" y="6237288"/>
            <a:ext cx="360363" cy="336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600"/>
              <a:t>N</a:t>
            </a: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29257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4566" r="13971" b="6683"/>
          <a:stretch>
            <a:fillRect/>
          </a:stretch>
        </p:blipFill>
        <p:spPr bwMode="auto">
          <a:xfrm>
            <a:off x="3630468" y="671368"/>
            <a:ext cx="6840538" cy="549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9"/>
          <p:cNvSpPr>
            <a:spLocks noChangeArrowheads="1"/>
          </p:cNvSpPr>
          <p:nvPr/>
        </p:nvSpPr>
        <p:spPr bwMode="auto">
          <a:xfrm>
            <a:off x="493713" y="1993611"/>
            <a:ext cx="2303462" cy="936625"/>
          </a:xfrm>
          <a:prstGeom prst="cloudCallout">
            <a:avLst>
              <a:gd name="adj1" fmla="val 82983"/>
              <a:gd name="adj2" fmla="val 246224"/>
            </a:avLst>
          </a:prstGeom>
          <a:solidFill>
            <a:srgbClr val="FFFF00"/>
          </a:solidFill>
          <a:ln w="25400">
            <a:solidFill>
              <a:schemeClr val="accent3">
                <a:lumMod val="40000"/>
                <a:lumOff val="6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254000" h="2540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708025" y="2138074"/>
            <a:ext cx="187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MX" dirty="0">
                <a:effectLst>
                  <a:outerShdw blurRad="38100" dist="38100" dir="2700000" algn="tl">
                    <a:srgbClr val="003366"/>
                  </a:outerShdw>
                </a:effectLst>
              </a:rPr>
              <a:t>Pendientes</a:t>
            </a:r>
            <a:endParaRPr lang="es-ES" dirty="0">
              <a:effectLst>
                <a:outerShdw blurRad="38100" dist="38100" dir="2700000" algn="tl">
                  <a:srgbClr val="003366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179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geomorfo guaymas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304" r="7373" b="28520"/>
          <a:stretch>
            <a:fillRect/>
          </a:stretch>
        </p:blipFill>
        <p:spPr bwMode="auto">
          <a:xfrm>
            <a:off x="4274707" y="144174"/>
            <a:ext cx="6696075" cy="667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9"/>
          <p:cNvSpPr>
            <a:spLocks noChangeArrowheads="1"/>
          </p:cNvSpPr>
          <p:nvPr/>
        </p:nvSpPr>
        <p:spPr bwMode="auto">
          <a:xfrm>
            <a:off x="716686" y="2496849"/>
            <a:ext cx="2339975" cy="1943100"/>
          </a:xfrm>
          <a:prstGeom prst="cloudCallout">
            <a:avLst>
              <a:gd name="adj1" fmla="val 98056"/>
              <a:gd name="adj2" fmla="val 88427"/>
            </a:avLst>
          </a:prstGeom>
          <a:solidFill>
            <a:srgbClr val="C00000"/>
          </a:solidFill>
          <a:ln w="25400">
            <a:solidFill>
              <a:srgbClr val="800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254000" h="254000"/>
          </a:sp3d>
          <a:extLst/>
        </p:spPr>
        <p:txBody>
          <a:bodyPr/>
          <a:lstStyle/>
          <a:p>
            <a:pPr algn="ctr"/>
            <a:endParaRPr lang="es-MX">
              <a:solidFill>
                <a:schemeClr val="bg1"/>
              </a:solidFill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3910" y="2768311"/>
            <a:ext cx="34559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2000" dirty="0"/>
              <a:t>Unidades </a:t>
            </a:r>
          </a:p>
          <a:p>
            <a:pPr algn="ctr" eaLnBrk="1" hangingPunct="1">
              <a:spcBef>
                <a:spcPct val="50000"/>
              </a:spcBef>
            </a:pPr>
            <a:r>
              <a:rPr lang="es-MX" sz="2000" dirty="0"/>
              <a:t>geomorfológicas</a:t>
            </a:r>
          </a:p>
          <a:p>
            <a:pPr algn="ctr" eaLnBrk="1" hangingPunct="1">
              <a:spcBef>
                <a:spcPct val="50000"/>
              </a:spcBef>
            </a:pPr>
            <a:r>
              <a:rPr lang="es-MX" sz="2000" dirty="0"/>
              <a:t>1:50,000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91831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rasgos 50000 guay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036" r="1817" b="24226"/>
          <a:stretch>
            <a:fillRect/>
          </a:stretch>
        </p:blipFill>
        <p:spPr bwMode="auto">
          <a:xfrm>
            <a:off x="4439949" y="150235"/>
            <a:ext cx="6624637" cy="662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1704687" y="2162175"/>
            <a:ext cx="2089150" cy="1584325"/>
          </a:xfrm>
          <a:prstGeom prst="cloudCallout">
            <a:avLst>
              <a:gd name="adj1" fmla="val 81016"/>
              <a:gd name="adj2" fmla="val 147369"/>
            </a:avLst>
          </a:prstGeom>
          <a:solidFill>
            <a:srgbClr val="F315D9"/>
          </a:solidFill>
          <a:ln w="25400">
            <a:solidFill>
              <a:srgbClr val="800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254000" h="254000"/>
          </a:sp3d>
          <a:extLst/>
        </p:spPr>
        <p:txBody>
          <a:bodyPr/>
          <a:lstStyle/>
          <a:p>
            <a:pPr algn="ctr"/>
            <a:endParaRPr lang="es-MX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983961" y="2266950"/>
            <a:ext cx="34559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2000" dirty="0">
                <a:solidFill>
                  <a:schemeClr val="bg1"/>
                </a:solidFill>
              </a:rPr>
              <a:t>Rasgos</a:t>
            </a:r>
          </a:p>
          <a:p>
            <a:pPr algn="ctr" eaLnBrk="1" hangingPunct="1">
              <a:spcBef>
                <a:spcPct val="50000"/>
              </a:spcBef>
            </a:pPr>
            <a:r>
              <a:rPr lang="es-MX" sz="2000" dirty="0">
                <a:solidFill>
                  <a:schemeClr val="bg1"/>
                </a:solidFill>
              </a:rPr>
              <a:t>geomorfológicos</a:t>
            </a:r>
          </a:p>
          <a:p>
            <a:pPr algn="ctr" eaLnBrk="1" hangingPunct="1">
              <a:spcBef>
                <a:spcPct val="50000"/>
              </a:spcBef>
            </a:pPr>
            <a:r>
              <a:rPr lang="es-MX" sz="2000" dirty="0">
                <a:solidFill>
                  <a:schemeClr val="bg1"/>
                </a:solidFill>
              </a:rPr>
              <a:t>lineales</a:t>
            </a:r>
            <a:endParaRPr lang="es-E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32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77077" y="389372"/>
            <a:ext cx="30700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Ejercicio</a:t>
            </a:r>
            <a:endParaRPr lang="es-ES" sz="5400" b="1" cap="none" spc="0" dirty="0">
              <a:ln w="11430"/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3" t="16927" r="12500" b="9045"/>
          <a:stretch>
            <a:fillRect/>
          </a:stretch>
        </p:blipFill>
        <p:spPr bwMode="auto">
          <a:xfrm>
            <a:off x="4128799" y="47336"/>
            <a:ext cx="7308850" cy="676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652424" y="2568286"/>
            <a:ext cx="18002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2000" dirty="0"/>
              <a:t>Spot Color </a:t>
            </a:r>
            <a:r>
              <a:rPr lang="es-MX" sz="2000" dirty="0" err="1"/>
              <a:t>Caborca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7935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883497" y="2562514"/>
            <a:ext cx="18002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2000" dirty="0"/>
              <a:t>Spot V </a:t>
            </a:r>
            <a:r>
              <a:rPr lang="es-MX" sz="2000" dirty="0" err="1"/>
              <a:t>Caborca</a:t>
            </a:r>
            <a:endParaRPr lang="es-ES" sz="2000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3" t="16927" r="12500" b="9045"/>
          <a:stretch>
            <a:fillRect/>
          </a:stretch>
        </p:blipFill>
        <p:spPr bwMode="auto">
          <a:xfrm>
            <a:off x="3396384" y="41564"/>
            <a:ext cx="7308850" cy="676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77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224088" y="2594551"/>
            <a:ext cx="15843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2000" dirty="0"/>
              <a:t>Delimitación de Unidades</a:t>
            </a:r>
            <a:endParaRPr lang="es-ES" sz="2000" dirty="0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736975" y="145039"/>
            <a:ext cx="7019925" cy="6551612"/>
            <a:chOff x="1156" y="0"/>
            <a:chExt cx="4604" cy="4337"/>
          </a:xfrm>
        </p:grpSpPr>
        <p:pic>
          <p:nvPicPr>
            <p:cNvPr id="4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53" t="16927" r="12500" b="8264"/>
            <a:stretch>
              <a:fillRect/>
            </a:stretch>
          </p:blipFill>
          <p:spPr bwMode="auto">
            <a:xfrm>
              <a:off x="1156" y="28"/>
              <a:ext cx="4604" cy="4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1156" y="0"/>
              <a:ext cx="0" cy="432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35812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48656" y="259341"/>
            <a:ext cx="8929688" cy="6308725"/>
            <a:chOff x="68" y="255"/>
            <a:chExt cx="5625" cy="3974"/>
          </a:xfrm>
        </p:grpSpPr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40" t="19289" r="4518" b="11719"/>
            <a:stretch>
              <a:fillRect/>
            </a:stretch>
          </p:blipFill>
          <p:spPr bwMode="auto">
            <a:xfrm>
              <a:off x="68" y="255"/>
              <a:ext cx="5625" cy="3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8" y="3974"/>
              <a:ext cx="821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6000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nded Design Blue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4264BA5-BE9F-44D2-9B86-8E00ED566E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bandas azules y fotografía de amanecer en la montaña (panorámica)</Template>
  <TotalTime>130</TotalTime>
  <Words>988</Words>
  <Application>Microsoft Office PowerPoint</Application>
  <PresentationFormat>Panorámica</PresentationFormat>
  <Paragraphs>150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30</vt:i4>
      </vt:variant>
    </vt:vector>
  </HeadingPairs>
  <TitlesOfParts>
    <vt:vector size="39" baseType="lpstr">
      <vt:lpstr>Arial Unicode MS</vt:lpstr>
      <vt:lpstr>Arial</vt:lpstr>
      <vt:lpstr>Century Gothic</vt:lpstr>
      <vt:lpstr>Corbel</vt:lpstr>
      <vt:lpstr>Euphemia</vt:lpstr>
      <vt:lpstr>Tahoma</vt:lpstr>
      <vt:lpstr>Wingdings</vt:lpstr>
      <vt:lpstr>Banded Design Blue 16x9</vt:lpstr>
      <vt:lpstr>Savon</vt:lpstr>
      <vt:lpstr>UTILIZACIÓN DE SIG´s EN INTERPRETACIÓN GEOMORFOLÓGICA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Escena 3D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UTILIZACIÓN DE SIG´s EN INTERPRETACIÓN GEOMORFOLÓGICA</dc:title>
  <dc:creator>Grisel_hp</dc:creator>
  <cp:keywords/>
  <cp:lastModifiedBy>Grisel_hp</cp:lastModifiedBy>
  <cp:revision>7</cp:revision>
  <dcterms:created xsi:type="dcterms:W3CDTF">2017-03-09T21:54:45Z</dcterms:created>
  <dcterms:modified xsi:type="dcterms:W3CDTF">2017-03-16T18:36:58Z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TC028952539991</vt:lpwstr>
  </property>
</Properties>
</file>