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200"/>
    <a:srgbClr val="FFF9D9"/>
    <a:srgbClr val="CE5220"/>
    <a:srgbClr val="DD980D"/>
    <a:srgbClr val="FCA904"/>
    <a:srgbClr val="997801"/>
    <a:srgbClr val="008E40"/>
    <a:srgbClr val="007033"/>
    <a:srgbClr val="C39901"/>
    <a:srgbClr val="8A0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5" autoAdjust="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6624DEF-4AB5-4D7B-82C3-5973E8447FE8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63A8D203-70B5-4013-A215-68AED74EF05E}" type="slidenum">
              <a:rPr lang="es-MX" smtClean="0"/>
              <a:t>‹Nº›</a:t>
            </a:fld>
            <a:endParaRPr lang="es-MX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risel@correo.geologia.uson.m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02898" y="1887216"/>
            <a:ext cx="61382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lumMod val="60000"/>
                      <a:lumOff val="4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Mapeo geomorfológico</a:t>
            </a:r>
          </a:p>
          <a:p>
            <a:pPr algn="ctr"/>
            <a:r>
              <a:rPr lang="es-E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lumMod val="60000"/>
                      <a:lumOff val="4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lumMod val="60000"/>
                      <a:lumOff val="4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diversas escalas</a:t>
            </a:r>
            <a:endParaRPr lang="es-E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lumMod val="60000"/>
                    <a:lumOff val="40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 rot="19543012">
            <a:off x="373626" y="1006030"/>
            <a:ext cx="33762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Metodología</a:t>
            </a:r>
            <a:endParaRPr lang="es-E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46584" y="3968118"/>
            <a:ext cx="6781800" cy="1752600"/>
          </a:xfrm>
        </p:spPr>
        <p:txBody>
          <a:bodyPr/>
          <a:lstStyle/>
          <a:p>
            <a:pPr algn="ctr" eaLnBrk="1" hangingPunct="1"/>
            <a:r>
              <a:rPr lang="es-MX" sz="2000" dirty="0" smtClean="0">
                <a:effectLst/>
                <a:latin typeface="Arial Unicode MS" pitchFamily="34" charset="-128"/>
              </a:rPr>
              <a:t>Universidad de Sonora</a:t>
            </a:r>
          </a:p>
          <a:p>
            <a:pPr algn="ctr" eaLnBrk="1" hangingPunct="1"/>
            <a:r>
              <a:rPr lang="es-MX" sz="2000" dirty="0" smtClean="0">
                <a:effectLst/>
                <a:latin typeface="Arial Unicode MS" pitchFamily="34" charset="-128"/>
              </a:rPr>
              <a:t>Departamento de Geología</a:t>
            </a:r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717032"/>
            <a:ext cx="1511612" cy="14612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9494" y="3717032"/>
            <a:ext cx="1559590" cy="149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363146" y="4845726"/>
            <a:ext cx="44640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1600" dirty="0">
                <a:latin typeface="Arial Unicode MS" pitchFamily="34" charset="-128"/>
              </a:rPr>
              <a:t>MC. Grisel A. Gutiérrez </a:t>
            </a:r>
            <a:r>
              <a:rPr lang="es-MX" sz="1600" dirty="0" smtClean="0">
                <a:latin typeface="Arial Unicode MS" pitchFamily="34" charset="-128"/>
              </a:rPr>
              <a:t>Anguamea </a:t>
            </a:r>
            <a:r>
              <a:rPr lang="es-MX" sz="1600" b="1" dirty="0">
                <a:solidFill>
                  <a:srgbClr val="00B0F0"/>
                </a:solidFill>
                <a:latin typeface="Arial Unicode MS" pitchFamily="34" charset="-128"/>
                <a:hlinkClick r:id="rId4"/>
              </a:rPr>
              <a:t>grisel@correo.geologia.uson.mx</a:t>
            </a:r>
            <a:endParaRPr lang="es-ES" sz="1600" dirty="0">
              <a:solidFill>
                <a:srgbClr val="00B0F0"/>
              </a:solidFill>
              <a:latin typeface="Arial Unicode MS" pitchFamily="34" charset="-128"/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7891463" y="5624513"/>
            <a:ext cx="1100137" cy="490537"/>
          </a:xfrm>
          <a:custGeom>
            <a:avLst/>
            <a:gdLst>
              <a:gd name="connsiteX0" fmla="*/ 14287 w 1100137"/>
              <a:gd name="connsiteY0" fmla="*/ 290512 h 490537"/>
              <a:gd name="connsiteX1" fmla="*/ 0 w 1100137"/>
              <a:gd name="connsiteY1" fmla="*/ 357187 h 490537"/>
              <a:gd name="connsiteX2" fmla="*/ 90487 w 1100137"/>
              <a:gd name="connsiteY2" fmla="*/ 400050 h 490537"/>
              <a:gd name="connsiteX3" fmla="*/ 214312 w 1100137"/>
              <a:gd name="connsiteY3" fmla="*/ 395287 h 490537"/>
              <a:gd name="connsiteX4" fmla="*/ 271462 w 1100137"/>
              <a:gd name="connsiteY4" fmla="*/ 385762 h 490537"/>
              <a:gd name="connsiteX5" fmla="*/ 352425 w 1100137"/>
              <a:gd name="connsiteY5" fmla="*/ 433387 h 490537"/>
              <a:gd name="connsiteX6" fmla="*/ 523875 w 1100137"/>
              <a:gd name="connsiteY6" fmla="*/ 490537 h 490537"/>
              <a:gd name="connsiteX7" fmla="*/ 633412 w 1100137"/>
              <a:gd name="connsiteY7" fmla="*/ 490537 h 490537"/>
              <a:gd name="connsiteX8" fmla="*/ 785812 w 1100137"/>
              <a:gd name="connsiteY8" fmla="*/ 433387 h 490537"/>
              <a:gd name="connsiteX9" fmla="*/ 952500 w 1100137"/>
              <a:gd name="connsiteY9" fmla="*/ 271462 h 490537"/>
              <a:gd name="connsiteX10" fmla="*/ 1100137 w 1100137"/>
              <a:gd name="connsiteY10" fmla="*/ 23812 h 490537"/>
              <a:gd name="connsiteX11" fmla="*/ 1095375 w 1100137"/>
              <a:gd name="connsiteY11" fmla="*/ 0 h 490537"/>
              <a:gd name="connsiteX12" fmla="*/ 1009650 w 1100137"/>
              <a:gd name="connsiteY12" fmla="*/ 14287 h 490537"/>
              <a:gd name="connsiteX13" fmla="*/ 895350 w 1100137"/>
              <a:gd name="connsiteY13" fmla="*/ 33337 h 490537"/>
              <a:gd name="connsiteX14" fmla="*/ 704850 w 1100137"/>
              <a:gd name="connsiteY14" fmla="*/ 9525 h 490537"/>
              <a:gd name="connsiteX15" fmla="*/ 561975 w 1100137"/>
              <a:gd name="connsiteY15" fmla="*/ 9525 h 490537"/>
              <a:gd name="connsiteX16" fmla="*/ 419100 w 1100137"/>
              <a:gd name="connsiteY16" fmla="*/ 61912 h 490537"/>
              <a:gd name="connsiteX17" fmla="*/ 347662 w 1100137"/>
              <a:gd name="connsiteY17" fmla="*/ 104775 h 490537"/>
              <a:gd name="connsiteX18" fmla="*/ 285750 w 1100137"/>
              <a:gd name="connsiteY18" fmla="*/ 185737 h 490537"/>
              <a:gd name="connsiteX19" fmla="*/ 266700 w 1100137"/>
              <a:gd name="connsiteY19" fmla="*/ 252412 h 490537"/>
              <a:gd name="connsiteX20" fmla="*/ 257175 w 1100137"/>
              <a:gd name="connsiteY20" fmla="*/ 338137 h 490537"/>
              <a:gd name="connsiteX21" fmla="*/ 238125 w 1100137"/>
              <a:gd name="connsiteY21" fmla="*/ 342900 h 490537"/>
              <a:gd name="connsiteX22" fmla="*/ 85725 w 1100137"/>
              <a:gd name="connsiteY22" fmla="*/ 338137 h 490537"/>
              <a:gd name="connsiteX23" fmla="*/ 14287 w 1100137"/>
              <a:gd name="connsiteY23" fmla="*/ 290512 h 49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00137" h="490537">
                <a:moveTo>
                  <a:pt x="14287" y="290512"/>
                </a:moveTo>
                <a:lnTo>
                  <a:pt x="0" y="357187"/>
                </a:lnTo>
                <a:lnTo>
                  <a:pt x="90487" y="400050"/>
                </a:lnTo>
                <a:lnTo>
                  <a:pt x="214312" y="395287"/>
                </a:lnTo>
                <a:lnTo>
                  <a:pt x="271462" y="385762"/>
                </a:lnTo>
                <a:lnTo>
                  <a:pt x="352425" y="433387"/>
                </a:lnTo>
                <a:lnTo>
                  <a:pt x="523875" y="490537"/>
                </a:lnTo>
                <a:lnTo>
                  <a:pt x="633412" y="490537"/>
                </a:lnTo>
                <a:lnTo>
                  <a:pt x="785812" y="433387"/>
                </a:lnTo>
                <a:lnTo>
                  <a:pt x="952500" y="271462"/>
                </a:lnTo>
                <a:lnTo>
                  <a:pt x="1100137" y="23812"/>
                </a:lnTo>
                <a:lnTo>
                  <a:pt x="1095375" y="0"/>
                </a:lnTo>
                <a:lnTo>
                  <a:pt x="1009650" y="14287"/>
                </a:lnTo>
                <a:lnTo>
                  <a:pt x="895350" y="33337"/>
                </a:lnTo>
                <a:lnTo>
                  <a:pt x="704850" y="9525"/>
                </a:lnTo>
                <a:lnTo>
                  <a:pt x="561975" y="9525"/>
                </a:lnTo>
                <a:lnTo>
                  <a:pt x="419100" y="61912"/>
                </a:lnTo>
                <a:lnTo>
                  <a:pt x="347662" y="104775"/>
                </a:lnTo>
                <a:lnTo>
                  <a:pt x="285750" y="185737"/>
                </a:lnTo>
                <a:lnTo>
                  <a:pt x="266700" y="252412"/>
                </a:lnTo>
                <a:lnTo>
                  <a:pt x="257175" y="338137"/>
                </a:lnTo>
                <a:lnTo>
                  <a:pt x="238125" y="342900"/>
                </a:lnTo>
                <a:lnTo>
                  <a:pt x="85725" y="338137"/>
                </a:lnTo>
                <a:lnTo>
                  <a:pt x="14287" y="29051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orma libre"/>
          <p:cNvSpPr/>
          <p:nvPr/>
        </p:nvSpPr>
        <p:spPr>
          <a:xfrm rot="7493672" flipV="1">
            <a:off x="604679" y="6147147"/>
            <a:ext cx="1127026" cy="571232"/>
          </a:xfrm>
          <a:custGeom>
            <a:avLst/>
            <a:gdLst>
              <a:gd name="connsiteX0" fmla="*/ 14287 w 1100137"/>
              <a:gd name="connsiteY0" fmla="*/ 290512 h 490537"/>
              <a:gd name="connsiteX1" fmla="*/ 0 w 1100137"/>
              <a:gd name="connsiteY1" fmla="*/ 357187 h 490537"/>
              <a:gd name="connsiteX2" fmla="*/ 90487 w 1100137"/>
              <a:gd name="connsiteY2" fmla="*/ 400050 h 490537"/>
              <a:gd name="connsiteX3" fmla="*/ 214312 w 1100137"/>
              <a:gd name="connsiteY3" fmla="*/ 395287 h 490537"/>
              <a:gd name="connsiteX4" fmla="*/ 271462 w 1100137"/>
              <a:gd name="connsiteY4" fmla="*/ 385762 h 490537"/>
              <a:gd name="connsiteX5" fmla="*/ 352425 w 1100137"/>
              <a:gd name="connsiteY5" fmla="*/ 433387 h 490537"/>
              <a:gd name="connsiteX6" fmla="*/ 523875 w 1100137"/>
              <a:gd name="connsiteY6" fmla="*/ 490537 h 490537"/>
              <a:gd name="connsiteX7" fmla="*/ 633412 w 1100137"/>
              <a:gd name="connsiteY7" fmla="*/ 490537 h 490537"/>
              <a:gd name="connsiteX8" fmla="*/ 785812 w 1100137"/>
              <a:gd name="connsiteY8" fmla="*/ 433387 h 490537"/>
              <a:gd name="connsiteX9" fmla="*/ 952500 w 1100137"/>
              <a:gd name="connsiteY9" fmla="*/ 271462 h 490537"/>
              <a:gd name="connsiteX10" fmla="*/ 1100137 w 1100137"/>
              <a:gd name="connsiteY10" fmla="*/ 23812 h 490537"/>
              <a:gd name="connsiteX11" fmla="*/ 1095375 w 1100137"/>
              <a:gd name="connsiteY11" fmla="*/ 0 h 490537"/>
              <a:gd name="connsiteX12" fmla="*/ 1009650 w 1100137"/>
              <a:gd name="connsiteY12" fmla="*/ 14287 h 490537"/>
              <a:gd name="connsiteX13" fmla="*/ 895350 w 1100137"/>
              <a:gd name="connsiteY13" fmla="*/ 33337 h 490537"/>
              <a:gd name="connsiteX14" fmla="*/ 704850 w 1100137"/>
              <a:gd name="connsiteY14" fmla="*/ 9525 h 490537"/>
              <a:gd name="connsiteX15" fmla="*/ 561975 w 1100137"/>
              <a:gd name="connsiteY15" fmla="*/ 9525 h 490537"/>
              <a:gd name="connsiteX16" fmla="*/ 419100 w 1100137"/>
              <a:gd name="connsiteY16" fmla="*/ 61912 h 490537"/>
              <a:gd name="connsiteX17" fmla="*/ 347662 w 1100137"/>
              <a:gd name="connsiteY17" fmla="*/ 104775 h 490537"/>
              <a:gd name="connsiteX18" fmla="*/ 285750 w 1100137"/>
              <a:gd name="connsiteY18" fmla="*/ 185737 h 490537"/>
              <a:gd name="connsiteX19" fmla="*/ 266700 w 1100137"/>
              <a:gd name="connsiteY19" fmla="*/ 252412 h 490537"/>
              <a:gd name="connsiteX20" fmla="*/ 257175 w 1100137"/>
              <a:gd name="connsiteY20" fmla="*/ 338137 h 490537"/>
              <a:gd name="connsiteX21" fmla="*/ 238125 w 1100137"/>
              <a:gd name="connsiteY21" fmla="*/ 342900 h 490537"/>
              <a:gd name="connsiteX22" fmla="*/ 85725 w 1100137"/>
              <a:gd name="connsiteY22" fmla="*/ 338137 h 490537"/>
              <a:gd name="connsiteX23" fmla="*/ 14287 w 1100137"/>
              <a:gd name="connsiteY23" fmla="*/ 290512 h 49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00137" h="490537">
                <a:moveTo>
                  <a:pt x="14287" y="290512"/>
                </a:moveTo>
                <a:lnTo>
                  <a:pt x="0" y="357187"/>
                </a:lnTo>
                <a:lnTo>
                  <a:pt x="90487" y="400050"/>
                </a:lnTo>
                <a:lnTo>
                  <a:pt x="214312" y="395287"/>
                </a:lnTo>
                <a:lnTo>
                  <a:pt x="271462" y="385762"/>
                </a:lnTo>
                <a:lnTo>
                  <a:pt x="352425" y="433387"/>
                </a:lnTo>
                <a:lnTo>
                  <a:pt x="523875" y="490537"/>
                </a:lnTo>
                <a:lnTo>
                  <a:pt x="633412" y="490537"/>
                </a:lnTo>
                <a:lnTo>
                  <a:pt x="785812" y="433387"/>
                </a:lnTo>
                <a:lnTo>
                  <a:pt x="952500" y="271462"/>
                </a:lnTo>
                <a:lnTo>
                  <a:pt x="1100137" y="23812"/>
                </a:lnTo>
                <a:lnTo>
                  <a:pt x="1095375" y="0"/>
                </a:lnTo>
                <a:lnTo>
                  <a:pt x="1009650" y="14287"/>
                </a:lnTo>
                <a:lnTo>
                  <a:pt x="895350" y="33337"/>
                </a:lnTo>
                <a:lnTo>
                  <a:pt x="704850" y="9525"/>
                </a:lnTo>
                <a:lnTo>
                  <a:pt x="561975" y="9525"/>
                </a:lnTo>
                <a:lnTo>
                  <a:pt x="419100" y="61912"/>
                </a:lnTo>
                <a:lnTo>
                  <a:pt x="347662" y="104775"/>
                </a:lnTo>
                <a:lnTo>
                  <a:pt x="285750" y="185737"/>
                </a:lnTo>
                <a:lnTo>
                  <a:pt x="266700" y="252412"/>
                </a:lnTo>
                <a:lnTo>
                  <a:pt x="257175" y="338137"/>
                </a:lnTo>
                <a:lnTo>
                  <a:pt x="238125" y="342900"/>
                </a:lnTo>
                <a:lnTo>
                  <a:pt x="85725" y="338137"/>
                </a:lnTo>
                <a:lnTo>
                  <a:pt x="14287" y="290512"/>
                </a:lnTo>
                <a:close/>
              </a:path>
            </a:pathLst>
          </a:custGeom>
          <a:solidFill>
            <a:srgbClr val="008E4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Forma libre"/>
          <p:cNvSpPr/>
          <p:nvPr/>
        </p:nvSpPr>
        <p:spPr>
          <a:xfrm>
            <a:off x="7753350" y="457200"/>
            <a:ext cx="609600" cy="1085850"/>
          </a:xfrm>
          <a:custGeom>
            <a:avLst/>
            <a:gdLst>
              <a:gd name="connsiteX0" fmla="*/ 47625 w 609600"/>
              <a:gd name="connsiteY0" fmla="*/ 1085850 h 1085850"/>
              <a:gd name="connsiteX1" fmla="*/ 0 w 609600"/>
              <a:gd name="connsiteY1" fmla="*/ 1052513 h 1085850"/>
              <a:gd name="connsiteX2" fmla="*/ 0 w 609600"/>
              <a:gd name="connsiteY2" fmla="*/ 1052513 h 1085850"/>
              <a:gd name="connsiteX3" fmla="*/ 47625 w 609600"/>
              <a:gd name="connsiteY3" fmla="*/ 990600 h 1085850"/>
              <a:gd name="connsiteX4" fmla="*/ 76200 w 609600"/>
              <a:gd name="connsiteY4" fmla="*/ 962025 h 1085850"/>
              <a:gd name="connsiteX5" fmla="*/ 100013 w 609600"/>
              <a:gd name="connsiteY5" fmla="*/ 928688 h 1085850"/>
              <a:gd name="connsiteX6" fmla="*/ 128588 w 609600"/>
              <a:gd name="connsiteY6" fmla="*/ 895350 h 1085850"/>
              <a:gd name="connsiteX7" fmla="*/ 147638 w 609600"/>
              <a:gd name="connsiteY7" fmla="*/ 857250 h 1085850"/>
              <a:gd name="connsiteX8" fmla="*/ 76200 w 609600"/>
              <a:gd name="connsiteY8" fmla="*/ 747713 h 1085850"/>
              <a:gd name="connsiteX9" fmla="*/ 33338 w 609600"/>
              <a:gd name="connsiteY9" fmla="*/ 623888 h 1085850"/>
              <a:gd name="connsiteX10" fmla="*/ 57150 w 609600"/>
              <a:gd name="connsiteY10" fmla="*/ 495300 h 1085850"/>
              <a:gd name="connsiteX11" fmla="*/ 85725 w 609600"/>
              <a:gd name="connsiteY11" fmla="*/ 433388 h 1085850"/>
              <a:gd name="connsiteX12" fmla="*/ 147638 w 609600"/>
              <a:gd name="connsiteY12" fmla="*/ 319088 h 1085850"/>
              <a:gd name="connsiteX13" fmla="*/ 280988 w 609600"/>
              <a:gd name="connsiteY13" fmla="*/ 171450 h 1085850"/>
              <a:gd name="connsiteX14" fmla="*/ 409575 w 609600"/>
              <a:gd name="connsiteY14" fmla="*/ 90488 h 1085850"/>
              <a:gd name="connsiteX15" fmla="*/ 566738 w 609600"/>
              <a:gd name="connsiteY15" fmla="*/ 4763 h 1085850"/>
              <a:gd name="connsiteX16" fmla="*/ 600075 w 609600"/>
              <a:gd name="connsiteY16" fmla="*/ 0 h 1085850"/>
              <a:gd name="connsiteX17" fmla="*/ 609600 w 609600"/>
              <a:gd name="connsiteY17" fmla="*/ 52388 h 1085850"/>
              <a:gd name="connsiteX18" fmla="*/ 581025 w 609600"/>
              <a:gd name="connsiteY18" fmla="*/ 142875 h 1085850"/>
              <a:gd name="connsiteX19" fmla="*/ 585788 w 609600"/>
              <a:gd name="connsiteY19" fmla="*/ 300038 h 1085850"/>
              <a:gd name="connsiteX20" fmla="*/ 604838 w 609600"/>
              <a:gd name="connsiteY20" fmla="*/ 514350 h 1085850"/>
              <a:gd name="connsiteX21" fmla="*/ 566738 w 609600"/>
              <a:gd name="connsiteY21" fmla="*/ 666750 h 1085850"/>
              <a:gd name="connsiteX22" fmla="*/ 481013 w 609600"/>
              <a:gd name="connsiteY22" fmla="*/ 809625 h 1085850"/>
              <a:gd name="connsiteX23" fmla="*/ 385763 w 609600"/>
              <a:gd name="connsiteY23" fmla="*/ 900113 h 1085850"/>
              <a:gd name="connsiteX24" fmla="*/ 300038 w 609600"/>
              <a:gd name="connsiteY24" fmla="*/ 923925 h 1085850"/>
              <a:gd name="connsiteX25" fmla="*/ 209550 w 609600"/>
              <a:gd name="connsiteY25" fmla="*/ 904875 h 1085850"/>
              <a:gd name="connsiteX26" fmla="*/ 138113 w 609600"/>
              <a:gd name="connsiteY26" fmla="*/ 1009650 h 1085850"/>
              <a:gd name="connsiteX27" fmla="*/ 47625 w 609600"/>
              <a:gd name="connsiteY27" fmla="*/ 108585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9600" h="1085850">
                <a:moveTo>
                  <a:pt x="47625" y="1085850"/>
                </a:moveTo>
                <a:lnTo>
                  <a:pt x="0" y="1052513"/>
                </a:lnTo>
                <a:lnTo>
                  <a:pt x="0" y="1052513"/>
                </a:lnTo>
                <a:lnTo>
                  <a:pt x="47625" y="990600"/>
                </a:lnTo>
                <a:lnTo>
                  <a:pt x="76200" y="962025"/>
                </a:lnTo>
                <a:lnTo>
                  <a:pt x="100013" y="928688"/>
                </a:lnTo>
                <a:lnTo>
                  <a:pt x="128588" y="895350"/>
                </a:lnTo>
                <a:lnTo>
                  <a:pt x="147638" y="857250"/>
                </a:lnTo>
                <a:lnTo>
                  <a:pt x="76200" y="747713"/>
                </a:lnTo>
                <a:lnTo>
                  <a:pt x="33338" y="623888"/>
                </a:lnTo>
                <a:lnTo>
                  <a:pt x="57150" y="495300"/>
                </a:lnTo>
                <a:lnTo>
                  <a:pt x="85725" y="433388"/>
                </a:lnTo>
                <a:lnTo>
                  <a:pt x="147638" y="319088"/>
                </a:lnTo>
                <a:lnTo>
                  <a:pt x="280988" y="171450"/>
                </a:lnTo>
                <a:lnTo>
                  <a:pt x="409575" y="90488"/>
                </a:lnTo>
                <a:lnTo>
                  <a:pt x="566738" y="4763"/>
                </a:lnTo>
                <a:lnTo>
                  <a:pt x="600075" y="0"/>
                </a:lnTo>
                <a:lnTo>
                  <a:pt x="609600" y="52388"/>
                </a:lnTo>
                <a:lnTo>
                  <a:pt x="581025" y="142875"/>
                </a:lnTo>
                <a:lnTo>
                  <a:pt x="585788" y="300038"/>
                </a:lnTo>
                <a:lnTo>
                  <a:pt x="604838" y="514350"/>
                </a:lnTo>
                <a:lnTo>
                  <a:pt x="566738" y="666750"/>
                </a:lnTo>
                <a:lnTo>
                  <a:pt x="481013" y="809625"/>
                </a:lnTo>
                <a:lnTo>
                  <a:pt x="385763" y="900113"/>
                </a:lnTo>
                <a:lnTo>
                  <a:pt x="300038" y="923925"/>
                </a:lnTo>
                <a:lnTo>
                  <a:pt x="209550" y="904875"/>
                </a:lnTo>
                <a:lnTo>
                  <a:pt x="138113" y="1009650"/>
                </a:lnTo>
                <a:lnTo>
                  <a:pt x="47625" y="108585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316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Pentágono"/>
          <p:cNvSpPr/>
          <p:nvPr/>
        </p:nvSpPr>
        <p:spPr>
          <a:xfrm rot="10800000">
            <a:off x="4139953" y="4258548"/>
            <a:ext cx="3888432" cy="792088"/>
          </a:xfrm>
          <a:prstGeom prst="homePlate">
            <a:avLst/>
          </a:prstGeom>
          <a:solidFill>
            <a:srgbClr val="0070C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Pentágono"/>
          <p:cNvSpPr/>
          <p:nvPr/>
        </p:nvSpPr>
        <p:spPr>
          <a:xfrm>
            <a:off x="683568" y="2746381"/>
            <a:ext cx="3888432" cy="792088"/>
          </a:xfrm>
          <a:prstGeom prst="homePlate">
            <a:avLst/>
          </a:prstGeom>
          <a:solidFill>
            <a:srgbClr val="0070C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83568" y="860514"/>
            <a:ext cx="70567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La interpretación de imágenes de satélite y diversos materiales de apoyo, como cartas topográficas y geológicas, depende en gran medida de la escala de trabajo y del detalle que el mismo requiere para una representación cartográfica aceptable.</a:t>
            </a:r>
            <a:endParaRPr lang="es-MX" sz="2000" dirty="0"/>
          </a:p>
          <a:p>
            <a:pPr algn="just"/>
            <a:r>
              <a:rPr lang="es-ES" sz="2000" dirty="0"/>
              <a:t> </a:t>
            </a:r>
            <a:endParaRPr lang="es-MX" sz="2000" dirty="0"/>
          </a:p>
          <a:p>
            <a:pPr algn="just"/>
            <a:r>
              <a:rPr lang="es-ES" sz="2000" dirty="0"/>
              <a:t> </a:t>
            </a:r>
            <a:endParaRPr lang="es-MX" sz="2000" dirty="0"/>
          </a:p>
          <a:p>
            <a:pPr algn="just"/>
            <a:endParaRPr lang="es-MX" sz="2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744174" y="2420888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000" dirty="0"/>
          </a:p>
          <a:p>
            <a:pPr algn="just"/>
            <a:r>
              <a:rPr lang="es-ES" sz="2000" dirty="0" smtClean="0"/>
              <a:t>Unidad de pequeña escala</a:t>
            </a:r>
          </a:p>
          <a:p>
            <a:pPr algn="just"/>
            <a:r>
              <a:rPr lang="es-ES" sz="2000" dirty="0" smtClean="0"/>
              <a:t>1:1,000,000-1:250,000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572000" y="4258549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 Unidad </a:t>
            </a:r>
            <a:r>
              <a:rPr lang="es-ES" sz="2000" dirty="0"/>
              <a:t>de mayor </a:t>
            </a:r>
            <a:r>
              <a:rPr lang="es-ES" sz="2000" dirty="0" smtClean="0"/>
              <a:t>detalle</a:t>
            </a:r>
          </a:p>
          <a:p>
            <a:pPr algn="just"/>
            <a:r>
              <a:rPr lang="es-ES" sz="2000" dirty="0" smtClean="0"/>
              <a:t>1:50,000-1:25,000</a:t>
            </a:r>
            <a:endParaRPr lang="es-MX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73905" y="5231846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Aprender </a:t>
            </a:r>
            <a:r>
              <a:rPr lang="es-ES" sz="2000" dirty="0"/>
              <a:t>a discernir la información que se quiere expresar y diferenciar perfectamente las escalas de trabajo.</a:t>
            </a:r>
            <a:endParaRPr lang="es-MX" sz="2000" dirty="0"/>
          </a:p>
          <a:p>
            <a:pPr algn="just"/>
            <a:r>
              <a:rPr lang="es-ES" sz="2000" dirty="0"/>
              <a:t> </a:t>
            </a:r>
            <a:endParaRPr lang="es-MX" sz="2000" dirty="0"/>
          </a:p>
          <a:p>
            <a:pPr algn="just"/>
            <a:endParaRPr lang="es-MX" sz="2000" dirty="0"/>
          </a:p>
        </p:txBody>
      </p:sp>
      <p:sp>
        <p:nvSpPr>
          <p:cNvPr id="2" name="1 Rectángulo"/>
          <p:cNvSpPr/>
          <p:nvPr/>
        </p:nvSpPr>
        <p:spPr>
          <a:xfrm>
            <a:off x="3511756" y="3744327"/>
            <a:ext cx="7489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VS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8 Nube"/>
          <p:cNvSpPr/>
          <p:nvPr/>
        </p:nvSpPr>
        <p:spPr>
          <a:xfrm>
            <a:off x="5580112" y="2420888"/>
            <a:ext cx="2520280" cy="1537135"/>
          </a:xfrm>
          <a:prstGeom prst="cloud">
            <a:avLst/>
          </a:pr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bg1"/>
                </a:solidFill>
                <a:latin typeface="Albertus Medium" pitchFamily="34" charset="0"/>
              </a:rPr>
              <a:t>Nunca va </a:t>
            </a:r>
            <a:r>
              <a:rPr lang="es-ES" b="1" dirty="0" smtClean="0">
                <a:solidFill>
                  <a:schemeClr val="bg1"/>
                </a:solidFill>
                <a:latin typeface="Albertus Medium" pitchFamily="34" charset="0"/>
              </a:rPr>
              <a:t>a representar </a:t>
            </a:r>
            <a:r>
              <a:rPr lang="es-ES" b="1" dirty="0">
                <a:solidFill>
                  <a:schemeClr val="bg1"/>
                </a:solidFill>
                <a:latin typeface="Albertus Medium" pitchFamily="34" charset="0"/>
              </a:rPr>
              <a:t>fielmente su contenido</a:t>
            </a:r>
          </a:p>
        </p:txBody>
      </p:sp>
    </p:spTree>
    <p:extLst>
      <p:ext uri="{BB962C8B-B14F-4D97-AF65-F5344CB8AC3E}">
        <p14:creationId xmlns:p14="http://schemas.microsoft.com/office/powerpoint/2010/main" val="64748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Lágrima"/>
          <p:cNvSpPr/>
          <p:nvPr/>
        </p:nvSpPr>
        <p:spPr>
          <a:xfrm flipH="1">
            <a:off x="4499992" y="3489851"/>
            <a:ext cx="4379842" cy="2963486"/>
          </a:xfrm>
          <a:prstGeom prst="teardrop">
            <a:avLst>
              <a:gd name="adj" fmla="val 116393"/>
            </a:avLst>
          </a:prstGeom>
          <a:solidFill>
            <a:srgbClr val="D60CC8"/>
          </a:solidFill>
          <a:ln>
            <a:solidFill>
              <a:srgbClr val="B20AA6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Flecha a la derecha con bandas"/>
          <p:cNvSpPr/>
          <p:nvPr/>
        </p:nvSpPr>
        <p:spPr>
          <a:xfrm>
            <a:off x="539552" y="751930"/>
            <a:ext cx="792088" cy="792088"/>
          </a:xfrm>
          <a:prstGeom prst="stripedRightArrow">
            <a:avLst>
              <a:gd name="adj1" fmla="val 50000"/>
              <a:gd name="adj2" fmla="val 33675"/>
            </a:avLst>
          </a:prstGeom>
          <a:solidFill>
            <a:srgbClr val="F1BE01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Rectángulo"/>
          <p:cNvSpPr/>
          <p:nvPr/>
        </p:nvSpPr>
        <p:spPr>
          <a:xfrm>
            <a:off x="1475656" y="620688"/>
            <a:ext cx="5671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Escala 1:250,000</a:t>
            </a:r>
            <a:endParaRPr lang="es-ES" sz="5400" b="1" cap="none" spc="0" dirty="0">
              <a:ln/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 rot="615242">
            <a:off x="4795039" y="4032611"/>
            <a:ext cx="37278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MX" b="1" dirty="0" smtClean="0">
                <a:solidFill>
                  <a:schemeClr val="bg1"/>
                </a:solidFill>
              </a:rPr>
              <a:t>Se </a:t>
            </a:r>
            <a:r>
              <a:rPr lang="es-MX" b="1" dirty="0">
                <a:solidFill>
                  <a:schemeClr val="bg1"/>
                </a:solidFill>
              </a:rPr>
              <a:t>definen como una unidad de paisaje o al desarrollo característico del relieve en un ambiente ecológico específico, determinado por la génesis, la </a:t>
            </a:r>
            <a:r>
              <a:rPr lang="es-MX" b="1" dirty="0" smtClean="0">
                <a:solidFill>
                  <a:schemeClr val="bg1"/>
                </a:solidFill>
              </a:rPr>
              <a:t>litología </a:t>
            </a:r>
            <a:r>
              <a:rPr lang="es-MX" b="1" dirty="0">
                <a:solidFill>
                  <a:schemeClr val="bg1"/>
                </a:solidFill>
              </a:rPr>
              <a:t>y el </a:t>
            </a:r>
            <a:r>
              <a:rPr lang="es-MX" b="1" dirty="0" smtClean="0">
                <a:solidFill>
                  <a:schemeClr val="bg1"/>
                </a:solidFill>
              </a:rPr>
              <a:t>clima </a:t>
            </a:r>
            <a:endParaRPr lang="es-MX" b="1" dirty="0">
              <a:solidFill>
                <a:schemeClr val="bg1"/>
              </a:solidFill>
            </a:endParaRPr>
          </a:p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436096" y="1556792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Clasificar  zonas </a:t>
            </a:r>
            <a:r>
              <a:rPr lang="es-ES" dirty="0"/>
              <a:t>con características ópticas </a:t>
            </a:r>
            <a:r>
              <a:rPr lang="es-ES" dirty="0" smtClean="0"/>
              <a:t>semejantes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683568" y="170383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trabaja por Sistemas de </a:t>
            </a:r>
            <a:r>
              <a:rPr lang="es-ES" dirty="0" smtClean="0"/>
              <a:t>Terreno</a:t>
            </a:r>
            <a:endParaRPr lang="es-MX" dirty="0"/>
          </a:p>
        </p:txBody>
      </p:sp>
      <p:sp>
        <p:nvSpPr>
          <p:cNvPr id="7" name="6 Cheurón"/>
          <p:cNvSpPr/>
          <p:nvPr/>
        </p:nvSpPr>
        <p:spPr>
          <a:xfrm>
            <a:off x="3707904" y="1848175"/>
            <a:ext cx="576064" cy="435399"/>
          </a:xfrm>
          <a:prstGeom prst="chevron">
            <a:avLst/>
          </a:pr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7 Cheurón"/>
          <p:cNvSpPr/>
          <p:nvPr/>
        </p:nvSpPr>
        <p:spPr>
          <a:xfrm>
            <a:off x="4211960" y="1844824"/>
            <a:ext cx="576064" cy="435399"/>
          </a:xfrm>
          <a:prstGeom prst="chevron">
            <a:avLst/>
          </a:pr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8 Cheurón"/>
          <p:cNvSpPr/>
          <p:nvPr/>
        </p:nvSpPr>
        <p:spPr>
          <a:xfrm>
            <a:off x="4716016" y="1844824"/>
            <a:ext cx="576064" cy="435399"/>
          </a:xfrm>
          <a:prstGeom prst="chevron">
            <a:avLst/>
          </a:pr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323528" y="2998594"/>
            <a:ext cx="3672408" cy="1798558"/>
            <a:chOff x="1115616" y="2695068"/>
            <a:chExt cx="3672408" cy="1798558"/>
          </a:xfrm>
        </p:grpSpPr>
        <p:sp>
          <p:nvSpPr>
            <p:cNvPr id="11" name="10 Llamada rectangular redondeada"/>
            <p:cNvSpPr/>
            <p:nvPr/>
          </p:nvSpPr>
          <p:spPr>
            <a:xfrm flipV="1">
              <a:off x="1115616" y="2695068"/>
              <a:ext cx="3528392" cy="1598028"/>
            </a:xfrm>
            <a:prstGeom prst="wedgeRoundRectCallout">
              <a:avLst>
                <a:gd name="adj1" fmla="val -9053"/>
                <a:gd name="adj2" fmla="val 76950"/>
                <a:gd name="adj3" fmla="val 16667"/>
              </a:avLst>
            </a:prstGeom>
            <a:solidFill>
              <a:srgbClr val="F1BE01"/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0" h="190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1235409" y="2739300"/>
              <a:ext cx="355261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</a:rPr>
                <a:t>Propiedades </a:t>
              </a:r>
              <a:r>
                <a:rPr lang="es-ES" b="1" dirty="0">
                  <a:solidFill>
                    <a:schemeClr val="bg1"/>
                  </a:solidFill>
                </a:rPr>
                <a:t>distinguibles a simple </a:t>
              </a:r>
              <a:r>
                <a:rPr lang="es-ES" b="1" dirty="0" smtClean="0">
                  <a:solidFill>
                    <a:schemeClr val="bg1"/>
                  </a:solidFill>
                </a:rPr>
                <a:t>vista; </a:t>
              </a:r>
              <a:r>
                <a:rPr lang="es-ES" b="1" dirty="0" err="1" smtClean="0">
                  <a:solidFill>
                    <a:schemeClr val="bg1"/>
                  </a:solidFill>
                </a:rPr>
                <a:t>ej</a:t>
              </a:r>
              <a:r>
                <a:rPr lang="es-ES" b="1" dirty="0" smtClean="0">
                  <a:solidFill>
                    <a:schemeClr val="bg1"/>
                  </a:solidFill>
                </a:rPr>
                <a:t>, </a:t>
              </a:r>
              <a:r>
                <a:rPr lang="es-ES" b="1" dirty="0">
                  <a:solidFill>
                    <a:schemeClr val="bg1"/>
                  </a:solidFill>
                </a:rPr>
                <a:t>un área con similitudes topográficas que permitan delimitar perfectamente sus </a:t>
              </a:r>
              <a:r>
                <a:rPr lang="es-ES" b="1" dirty="0" smtClean="0">
                  <a:solidFill>
                    <a:schemeClr val="bg1"/>
                  </a:solidFill>
                </a:rPr>
                <a:t>contactos </a:t>
              </a:r>
              <a:endParaRPr lang="es-MX" b="1" dirty="0">
                <a:solidFill>
                  <a:schemeClr val="bg1"/>
                </a:solidFill>
              </a:endParaRPr>
            </a:p>
            <a:p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16260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76056" y="188640"/>
            <a:ext cx="3481387" cy="581311"/>
          </a:xfrm>
        </p:spPr>
        <p:txBody>
          <a:bodyPr/>
          <a:lstStyle/>
          <a:p>
            <a:r>
              <a:rPr lang="es-MX" dirty="0" smtClean="0"/>
              <a:t>Sistemas de Terreno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>
          <a:xfrm>
            <a:off x="107504" y="340072"/>
            <a:ext cx="4536504" cy="4313064"/>
          </a:xfrm>
        </p:spPr>
        <p:txBody>
          <a:bodyPr>
            <a:noAutofit/>
          </a:bodyPr>
          <a:lstStyle/>
          <a:p>
            <a:pPr lvl="0"/>
            <a:r>
              <a:rPr lang="es-ES" sz="1600" dirty="0"/>
              <a:t>Diferencia altitudinal o altura relativa: ésta se considera de la base a la cima del cuerpo (cerro) a clasificar. Planicie, piedemonte y lomeríos son todos aquellos cuerpos con una altura relativa de 0-200 m; ladera montañosa baja de 200-500 m; ladera montañosa alta son aquellos cuya diferencia altitudinal es superior a los </a:t>
            </a:r>
            <a:r>
              <a:rPr lang="es-ES" sz="1600" dirty="0" smtClean="0"/>
              <a:t>300 </a:t>
            </a:r>
            <a:r>
              <a:rPr lang="es-ES" sz="1600" dirty="0"/>
              <a:t>m.</a:t>
            </a:r>
            <a:endParaRPr lang="es-MX" sz="1600" dirty="0"/>
          </a:p>
          <a:p>
            <a:pPr lvl="0"/>
            <a:r>
              <a:rPr lang="es-ES" sz="1600" dirty="0"/>
              <a:t>Pendiente: indica la estabilidad de la ladera y presenta </a:t>
            </a:r>
            <a:r>
              <a:rPr lang="es-ES" sz="1600" dirty="0" err="1"/>
              <a:t>subclasificaciones</a:t>
            </a:r>
            <a:r>
              <a:rPr lang="es-ES" sz="1600" dirty="0"/>
              <a:t> definidas por el criterio del intérprete. Normalmente se toman de 0-10</a:t>
            </a:r>
            <a:r>
              <a:rPr lang="es-ES" sz="1600" baseline="30000" dirty="0"/>
              <a:t>o</a:t>
            </a:r>
            <a:r>
              <a:rPr lang="es-ES" sz="1600" dirty="0"/>
              <a:t> como estable, 10-25</a:t>
            </a:r>
            <a:r>
              <a:rPr lang="es-ES" sz="1600" baseline="30000" dirty="0"/>
              <a:t>o</a:t>
            </a:r>
            <a:r>
              <a:rPr lang="es-ES" sz="1600" dirty="0"/>
              <a:t> </a:t>
            </a:r>
            <a:r>
              <a:rPr lang="es-ES" sz="1600" dirty="0" err="1"/>
              <a:t>metaestable</a:t>
            </a:r>
            <a:r>
              <a:rPr lang="es-ES" sz="1600" dirty="0"/>
              <a:t>, 25-35</a:t>
            </a:r>
            <a:r>
              <a:rPr lang="es-ES" sz="1600" baseline="30000" dirty="0"/>
              <a:t>o</a:t>
            </a:r>
            <a:r>
              <a:rPr lang="es-ES" sz="1600" dirty="0"/>
              <a:t> inestable y abrupta para todos aquellos relieves con una inclinación superior a los 35</a:t>
            </a:r>
            <a:r>
              <a:rPr lang="es-ES" sz="1600" baseline="30000" dirty="0"/>
              <a:t>o</a:t>
            </a:r>
            <a:r>
              <a:rPr lang="es-ES" sz="1600" dirty="0"/>
              <a:t>.</a:t>
            </a:r>
            <a:endParaRPr lang="es-MX" sz="1600" dirty="0"/>
          </a:p>
          <a:p>
            <a:pPr lvl="0"/>
            <a:r>
              <a:rPr lang="es-ES" sz="1600" dirty="0"/>
              <a:t>Litología: aquí se toma en cuenta la litología del cuerpo definido.</a:t>
            </a:r>
            <a:endParaRPr lang="es-MX" sz="1600" dirty="0"/>
          </a:p>
          <a:p>
            <a:pPr lvl="0"/>
            <a:r>
              <a:rPr lang="es-ES" sz="1600" dirty="0"/>
              <a:t>Edad: representa la edad de la roca madre.</a:t>
            </a:r>
            <a:endParaRPr lang="es-MX" sz="1600" dirty="0"/>
          </a:p>
          <a:p>
            <a:r>
              <a:rPr lang="es-ES" sz="1600" dirty="0"/>
              <a:t>Origen: aquí se toma en cuenta la litología del cuerpo definido y el proceso modelador de la </a:t>
            </a:r>
            <a:r>
              <a:rPr lang="es-ES" sz="1600" dirty="0" err="1"/>
              <a:t>geoforma</a:t>
            </a:r>
            <a:endParaRPr lang="es-MX" sz="1600" dirty="0"/>
          </a:p>
        </p:txBody>
      </p:sp>
      <p:sp>
        <p:nvSpPr>
          <p:cNvPr id="4" name="3 Marcador de posición de imagen"/>
          <p:cNvSpPr>
            <a:spLocks noGrp="1"/>
          </p:cNvSpPr>
          <p:nvPr>
            <p:ph type="pic" sz="quarter" idx="14"/>
          </p:nvPr>
        </p:nvSpPr>
        <p:spPr>
          <a:xfrm>
            <a:off x="4860032" y="2520280"/>
            <a:ext cx="3429000" cy="3429000"/>
          </a:xfrm>
        </p:spPr>
      </p:sp>
      <p:pic>
        <p:nvPicPr>
          <p:cNvPr id="1026" name="Picture 2" descr="E:\CURSOS GEOMORFO\CURSOS\MORFOGENÉTICO_SONORA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" b="14249"/>
          <a:stretch/>
        </p:blipFill>
        <p:spPr bwMode="auto">
          <a:xfrm>
            <a:off x="4580586" y="1196752"/>
            <a:ext cx="4599926" cy="504231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3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Forma libre"/>
          <p:cNvSpPr/>
          <p:nvPr/>
        </p:nvSpPr>
        <p:spPr>
          <a:xfrm>
            <a:off x="147782" y="-9236"/>
            <a:ext cx="7998691" cy="6908800"/>
          </a:xfrm>
          <a:custGeom>
            <a:avLst/>
            <a:gdLst>
              <a:gd name="connsiteX0" fmla="*/ 350982 w 7998691"/>
              <a:gd name="connsiteY0" fmla="*/ 6908800 h 6908800"/>
              <a:gd name="connsiteX1" fmla="*/ 350982 w 7998691"/>
              <a:gd name="connsiteY1" fmla="*/ 6908800 h 6908800"/>
              <a:gd name="connsiteX2" fmla="*/ 240145 w 7998691"/>
              <a:gd name="connsiteY2" fmla="*/ 6373091 h 6908800"/>
              <a:gd name="connsiteX3" fmla="*/ 249382 w 7998691"/>
              <a:gd name="connsiteY3" fmla="*/ 6262254 h 6908800"/>
              <a:gd name="connsiteX4" fmla="*/ 258618 w 7998691"/>
              <a:gd name="connsiteY4" fmla="*/ 6234545 h 6908800"/>
              <a:gd name="connsiteX5" fmla="*/ 277091 w 7998691"/>
              <a:gd name="connsiteY5" fmla="*/ 6179127 h 6908800"/>
              <a:gd name="connsiteX6" fmla="*/ 369454 w 7998691"/>
              <a:gd name="connsiteY6" fmla="*/ 6031345 h 6908800"/>
              <a:gd name="connsiteX7" fmla="*/ 461818 w 7998691"/>
              <a:gd name="connsiteY7" fmla="*/ 5837381 h 6908800"/>
              <a:gd name="connsiteX8" fmla="*/ 461818 w 7998691"/>
              <a:gd name="connsiteY8" fmla="*/ 5661891 h 6908800"/>
              <a:gd name="connsiteX9" fmla="*/ 434109 w 7998691"/>
              <a:gd name="connsiteY9" fmla="*/ 5477163 h 6908800"/>
              <a:gd name="connsiteX10" fmla="*/ 415636 w 7998691"/>
              <a:gd name="connsiteY10" fmla="*/ 5237018 h 6908800"/>
              <a:gd name="connsiteX11" fmla="*/ 415636 w 7998691"/>
              <a:gd name="connsiteY11" fmla="*/ 5089236 h 6908800"/>
              <a:gd name="connsiteX12" fmla="*/ 424873 w 7998691"/>
              <a:gd name="connsiteY12" fmla="*/ 5006109 h 6908800"/>
              <a:gd name="connsiteX13" fmla="*/ 397163 w 7998691"/>
              <a:gd name="connsiteY13" fmla="*/ 4765963 h 6908800"/>
              <a:gd name="connsiteX14" fmla="*/ 397163 w 7998691"/>
              <a:gd name="connsiteY14" fmla="*/ 4636654 h 6908800"/>
              <a:gd name="connsiteX15" fmla="*/ 360218 w 7998691"/>
              <a:gd name="connsiteY15" fmla="*/ 4544291 h 6908800"/>
              <a:gd name="connsiteX16" fmla="*/ 175491 w 7998691"/>
              <a:gd name="connsiteY16" fmla="*/ 4082472 h 6908800"/>
              <a:gd name="connsiteX17" fmla="*/ 138545 w 7998691"/>
              <a:gd name="connsiteY17" fmla="*/ 3962400 h 6908800"/>
              <a:gd name="connsiteX18" fmla="*/ 138545 w 7998691"/>
              <a:gd name="connsiteY18" fmla="*/ 3888509 h 6908800"/>
              <a:gd name="connsiteX19" fmla="*/ 92363 w 7998691"/>
              <a:gd name="connsiteY19" fmla="*/ 3574472 h 6908800"/>
              <a:gd name="connsiteX20" fmla="*/ 73891 w 7998691"/>
              <a:gd name="connsiteY20" fmla="*/ 3398981 h 6908800"/>
              <a:gd name="connsiteX21" fmla="*/ 73891 w 7998691"/>
              <a:gd name="connsiteY21" fmla="*/ 3325091 h 6908800"/>
              <a:gd name="connsiteX22" fmla="*/ 18473 w 7998691"/>
              <a:gd name="connsiteY22" fmla="*/ 2974109 h 6908800"/>
              <a:gd name="connsiteX23" fmla="*/ 9236 w 7998691"/>
              <a:gd name="connsiteY23" fmla="*/ 2881745 h 6908800"/>
              <a:gd name="connsiteX24" fmla="*/ 0 w 7998691"/>
              <a:gd name="connsiteY24" fmla="*/ 2844800 h 6908800"/>
              <a:gd name="connsiteX25" fmla="*/ 9236 w 7998691"/>
              <a:gd name="connsiteY25" fmla="*/ 2697018 h 6908800"/>
              <a:gd name="connsiteX26" fmla="*/ 27709 w 7998691"/>
              <a:gd name="connsiteY26" fmla="*/ 2660072 h 6908800"/>
              <a:gd name="connsiteX27" fmla="*/ 193963 w 7998691"/>
              <a:gd name="connsiteY27" fmla="*/ 2225963 h 6908800"/>
              <a:gd name="connsiteX28" fmla="*/ 221673 w 7998691"/>
              <a:gd name="connsiteY28" fmla="*/ 1828800 h 6908800"/>
              <a:gd name="connsiteX29" fmla="*/ 221673 w 7998691"/>
              <a:gd name="connsiteY29" fmla="*/ 1634836 h 6908800"/>
              <a:gd name="connsiteX30" fmla="*/ 230909 w 7998691"/>
              <a:gd name="connsiteY30" fmla="*/ 1551709 h 6908800"/>
              <a:gd name="connsiteX31" fmla="*/ 249382 w 7998691"/>
              <a:gd name="connsiteY31" fmla="*/ 1524000 h 6908800"/>
              <a:gd name="connsiteX32" fmla="*/ 304800 w 7998691"/>
              <a:gd name="connsiteY32" fmla="*/ 1431636 h 6908800"/>
              <a:gd name="connsiteX33" fmla="*/ 369454 w 7998691"/>
              <a:gd name="connsiteY33" fmla="*/ 1366981 h 6908800"/>
              <a:gd name="connsiteX34" fmla="*/ 378691 w 7998691"/>
              <a:gd name="connsiteY34" fmla="*/ 1043709 h 6908800"/>
              <a:gd name="connsiteX35" fmla="*/ 406400 w 7998691"/>
              <a:gd name="connsiteY35" fmla="*/ 951345 h 6908800"/>
              <a:gd name="connsiteX36" fmla="*/ 581891 w 7998691"/>
              <a:gd name="connsiteY36" fmla="*/ 674254 h 6908800"/>
              <a:gd name="connsiteX37" fmla="*/ 618836 w 7998691"/>
              <a:gd name="connsiteY37" fmla="*/ 591127 h 6908800"/>
              <a:gd name="connsiteX38" fmla="*/ 646545 w 7998691"/>
              <a:gd name="connsiteY38" fmla="*/ 563418 h 6908800"/>
              <a:gd name="connsiteX39" fmla="*/ 655782 w 7998691"/>
              <a:gd name="connsiteY39" fmla="*/ 535709 h 6908800"/>
              <a:gd name="connsiteX40" fmla="*/ 674254 w 7998691"/>
              <a:gd name="connsiteY40" fmla="*/ 508000 h 6908800"/>
              <a:gd name="connsiteX41" fmla="*/ 683491 w 7998691"/>
              <a:gd name="connsiteY41" fmla="*/ 489527 h 6908800"/>
              <a:gd name="connsiteX42" fmla="*/ 803563 w 7998691"/>
              <a:gd name="connsiteY42" fmla="*/ 350981 h 6908800"/>
              <a:gd name="connsiteX43" fmla="*/ 868218 w 7998691"/>
              <a:gd name="connsiteY43" fmla="*/ 304800 h 6908800"/>
              <a:gd name="connsiteX44" fmla="*/ 932873 w 7998691"/>
              <a:gd name="connsiteY44" fmla="*/ 277091 h 6908800"/>
              <a:gd name="connsiteX45" fmla="*/ 988291 w 7998691"/>
              <a:gd name="connsiteY45" fmla="*/ 249381 h 6908800"/>
              <a:gd name="connsiteX46" fmla="*/ 1016000 w 7998691"/>
              <a:gd name="connsiteY46" fmla="*/ 230909 h 6908800"/>
              <a:gd name="connsiteX47" fmla="*/ 1043709 w 7998691"/>
              <a:gd name="connsiteY47" fmla="*/ 221672 h 6908800"/>
              <a:gd name="connsiteX48" fmla="*/ 1071418 w 7998691"/>
              <a:gd name="connsiteY48" fmla="*/ 203200 h 6908800"/>
              <a:gd name="connsiteX49" fmla="*/ 1163782 w 7998691"/>
              <a:gd name="connsiteY49" fmla="*/ 110836 h 6908800"/>
              <a:gd name="connsiteX50" fmla="*/ 1246909 w 7998691"/>
              <a:gd name="connsiteY50" fmla="*/ 64654 h 6908800"/>
              <a:gd name="connsiteX51" fmla="*/ 1274618 w 7998691"/>
              <a:gd name="connsiteY51" fmla="*/ 46181 h 6908800"/>
              <a:gd name="connsiteX52" fmla="*/ 1320800 w 7998691"/>
              <a:gd name="connsiteY52" fmla="*/ 36945 h 6908800"/>
              <a:gd name="connsiteX53" fmla="*/ 1597891 w 7998691"/>
              <a:gd name="connsiteY53" fmla="*/ 9236 h 6908800"/>
              <a:gd name="connsiteX54" fmla="*/ 7970982 w 7998691"/>
              <a:gd name="connsiteY54" fmla="*/ 0 h 6908800"/>
              <a:gd name="connsiteX55" fmla="*/ 7998691 w 7998691"/>
              <a:gd name="connsiteY55" fmla="*/ 230909 h 6908800"/>
              <a:gd name="connsiteX56" fmla="*/ 7980218 w 7998691"/>
              <a:gd name="connsiteY56" fmla="*/ 323272 h 6908800"/>
              <a:gd name="connsiteX57" fmla="*/ 7961745 w 7998691"/>
              <a:gd name="connsiteY57" fmla="*/ 350981 h 6908800"/>
              <a:gd name="connsiteX58" fmla="*/ 7952509 w 7998691"/>
              <a:gd name="connsiteY58" fmla="*/ 378691 h 6908800"/>
              <a:gd name="connsiteX59" fmla="*/ 7832436 w 7998691"/>
              <a:gd name="connsiteY59" fmla="*/ 498763 h 6908800"/>
              <a:gd name="connsiteX60" fmla="*/ 7804727 w 7998691"/>
              <a:gd name="connsiteY60" fmla="*/ 581891 h 6908800"/>
              <a:gd name="connsiteX61" fmla="*/ 7786254 w 7998691"/>
              <a:gd name="connsiteY61" fmla="*/ 609600 h 6908800"/>
              <a:gd name="connsiteX62" fmla="*/ 7749309 w 7998691"/>
              <a:gd name="connsiteY62" fmla="*/ 692727 h 6908800"/>
              <a:gd name="connsiteX63" fmla="*/ 7740073 w 7998691"/>
              <a:gd name="connsiteY63" fmla="*/ 720436 h 6908800"/>
              <a:gd name="connsiteX64" fmla="*/ 7721600 w 7998691"/>
              <a:gd name="connsiteY64" fmla="*/ 757381 h 6908800"/>
              <a:gd name="connsiteX65" fmla="*/ 7675418 w 7998691"/>
              <a:gd name="connsiteY65" fmla="*/ 914400 h 6908800"/>
              <a:gd name="connsiteX66" fmla="*/ 7666182 w 7998691"/>
              <a:gd name="connsiteY66" fmla="*/ 1154545 h 6908800"/>
              <a:gd name="connsiteX67" fmla="*/ 7684654 w 7998691"/>
              <a:gd name="connsiteY67" fmla="*/ 1256145 h 6908800"/>
              <a:gd name="connsiteX68" fmla="*/ 7712363 w 7998691"/>
              <a:gd name="connsiteY68" fmla="*/ 1330036 h 6908800"/>
              <a:gd name="connsiteX69" fmla="*/ 7749309 w 7998691"/>
              <a:gd name="connsiteY69" fmla="*/ 1385454 h 6908800"/>
              <a:gd name="connsiteX70" fmla="*/ 7767782 w 7998691"/>
              <a:gd name="connsiteY70" fmla="*/ 1422400 h 6908800"/>
              <a:gd name="connsiteX71" fmla="*/ 7786254 w 7998691"/>
              <a:gd name="connsiteY71" fmla="*/ 1468581 h 6908800"/>
              <a:gd name="connsiteX72" fmla="*/ 7795491 w 7998691"/>
              <a:gd name="connsiteY72" fmla="*/ 1505527 h 6908800"/>
              <a:gd name="connsiteX73" fmla="*/ 7832436 w 7998691"/>
              <a:gd name="connsiteY73" fmla="*/ 1681018 h 6908800"/>
              <a:gd name="connsiteX74" fmla="*/ 7860145 w 7998691"/>
              <a:gd name="connsiteY74" fmla="*/ 1754909 h 6908800"/>
              <a:gd name="connsiteX75" fmla="*/ 7869382 w 7998691"/>
              <a:gd name="connsiteY75" fmla="*/ 1782618 h 6908800"/>
              <a:gd name="connsiteX76" fmla="*/ 7869382 w 7998691"/>
              <a:gd name="connsiteY76" fmla="*/ 1838036 h 6908800"/>
              <a:gd name="connsiteX77" fmla="*/ 7869382 w 7998691"/>
              <a:gd name="connsiteY77" fmla="*/ 1985818 h 6908800"/>
              <a:gd name="connsiteX78" fmla="*/ 7850909 w 7998691"/>
              <a:gd name="connsiteY78" fmla="*/ 2087418 h 6908800"/>
              <a:gd name="connsiteX79" fmla="*/ 7758545 w 7998691"/>
              <a:gd name="connsiteY79" fmla="*/ 2216727 h 6908800"/>
              <a:gd name="connsiteX80" fmla="*/ 7693891 w 7998691"/>
              <a:gd name="connsiteY80" fmla="*/ 2299854 h 6908800"/>
              <a:gd name="connsiteX81" fmla="*/ 7647709 w 7998691"/>
              <a:gd name="connsiteY81" fmla="*/ 2373745 h 6908800"/>
              <a:gd name="connsiteX82" fmla="*/ 7629236 w 7998691"/>
              <a:gd name="connsiteY82" fmla="*/ 2503054 h 6908800"/>
              <a:gd name="connsiteX83" fmla="*/ 7647709 w 7998691"/>
              <a:gd name="connsiteY83" fmla="*/ 2650836 h 6908800"/>
              <a:gd name="connsiteX84" fmla="*/ 7656945 w 7998691"/>
              <a:gd name="connsiteY84" fmla="*/ 2733963 h 6908800"/>
              <a:gd name="connsiteX85" fmla="*/ 7666182 w 7998691"/>
              <a:gd name="connsiteY85" fmla="*/ 2835563 h 6908800"/>
              <a:gd name="connsiteX86" fmla="*/ 7675418 w 7998691"/>
              <a:gd name="connsiteY86" fmla="*/ 2881745 h 6908800"/>
              <a:gd name="connsiteX87" fmla="*/ 7703127 w 7998691"/>
              <a:gd name="connsiteY87" fmla="*/ 3029527 h 6908800"/>
              <a:gd name="connsiteX88" fmla="*/ 7712363 w 7998691"/>
              <a:gd name="connsiteY88" fmla="*/ 3038763 h 6908800"/>
              <a:gd name="connsiteX89" fmla="*/ 7740073 w 7998691"/>
              <a:gd name="connsiteY89" fmla="*/ 3121891 h 6908800"/>
              <a:gd name="connsiteX90" fmla="*/ 7758545 w 7998691"/>
              <a:gd name="connsiteY90" fmla="*/ 3158836 h 6908800"/>
              <a:gd name="connsiteX91" fmla="*/ 7786254 w 7998691"/>
              <a:gd name="connsiteY91" fmla="*/ 3241963 h 6908800"/>
              <a:gd name="connsiteX92" fmla="*/ 7804727 w 7998691"/>
              <a:gd name="connsiteY92" fmla="*/ 3362036 h 6908800"/>
              <a:gd name="connsiteX93" fmla="*/ 7878618 w 7998691"/>
              <a:gd name="connsiteY93" fmla="*/ 3648363 h 6908800"/>
              <a:gd name="connsiteX94" fmla="*/ 7906327 w 7998691"/>
              <a:gd name="connsiteY94" fmla="*/ 3731491 h 6908800"/>
              <a:gd name="connsiteX95" fmla="*/ 7924800 w 7998691"/>
              <a:gd name="connsiteY95" fmla="*/ 3842327 h 6908800"/>
              <a:gd name="connsiteX96" fmla="*/ 7934036 w 7998691"/>
              <a:gd name="connsiteY96" fmla="*/ 3906981 h 6908800"/>
              <a:gd name="connsiteX97" fmla="*/ 7943273 w 7998691"/>
              <a:gd name="connsiteY97" fmla="*/ 4110181 h 6908800"/>
              <a:gd name="connsiteX98" fmla="*/ 7961745 w 7998691"/>
              <a:gd name="connsiteY98" fmla="*/ 4350327 h 6908800"/>
              <a:gd name="connsiteX99" fmla="*/ 7970982 w 7998691"/>
              <a:gd name="connsiteY99" fmla="*/ 4451927 h 6908800"/>
              <a:gd name="connsiteX100" fmla="*/ 7970982 w 7998691"/>
              <a:gd name="connsiteY100" fmla="*/ 4636654 h 6908800"/>
              <a:gd name="connsiteX101" fmla="*/ 7813963 w 7998691"/>
              <a:gd name="connsiteY101" fmla="*/ 5421745 h 6908800"/>
              <a:gd name="connsiteX102" fmla="*/ 7749309 w 7998691"/>
              <a:gd name="connsiteY102" fmla="*/ 5523345 h 6908800"/>
              <a:gd name="connsiteX103" fmla="*/ 7749309 w 7998691"/>
              <a:gd name="connsiteY103" fmla="*/ 5541818 h 6908800"/>
              <a:gd name="connsiteX104" fmla="*/ 7730836 w 7998691"/>
              <a:gd name="connsiteY104" fmla="*/ 5698836 h 6908800"/>
              <a:gd name="connsiteX105" fmla="*/ 7721600 w 7998691"/>
              <a:gd name="connsiteY105" fmla="*/ 5874327 h 6908800"/>
              <a:gd name="connsiteX106" fmla="*/ 7675418 w 7998691"/>
              <a:gd name="connsiteY106" fmla="*/ 6059054 h 6908800"/>
              <a:gd name="connsiteX107" fmla="*/ 7693891 w 7998691"/>
              <a:gd name="connsiteY107" fmla="*/ 6142181 h 6908800"/>
              <a:gd name="connsiteX108" fmla="*/ 7721600 w 7998691"/>
              <a:gd name="connsiteY108" fmla="*/ 6169891 h 6908800"/>
              <a:gd name="connsiteX109" fmla="*/ 7730836 w 7998691"/>
              <a:gd name="connsiteY109" fmla="*/ 6206836 h 6908800"/>
              <a:gd name="connsiteX110" fmla="*/ 7786254 w 7998691"/>
              <a:gd name="connsiteY110" fmla="*/ 6326909 h 6908800"/>
              <a:gd name="connsiteX111" fmla="*/ 7832436 w 7998691"/>
              <a:gd name="connsiteY111" fmla="*/ 6410036 h 6908800"/>
              <a:gd name="connsiteX112" fmla="*/ 7841673 w 7998691"/>
              <a:gd name="connsiteY112" fmla="*/ 6437745 h 6908800"/>
              <a:gd name="connsiteX113" fmla="*/ 7850909 w 7998691"/>
              <a:gd name="connsiteY113" fmla="*/ 6456218 h 6908800"/>
              <a:gd name="connsiteX114" fmla="*/ 7878618 w 7998691"/>
              <a:gd name="connsiteY114" fmla="*/ 6594763 h 6908800"/>
              <a:gd name="connsiteX115" fmla="*/ 7887854 w 7998691"/>
              <a:gd name="connsiteY115" fmla="*/ 6677891 h 6908800"/>
              <a:gd name="connsiteX116" fmla="*/ 7906327 w 7998691"/>
              <a:gd name="connsiteY116" fmla="*/ 6724072 h 6908800"/>
              <a:gd name="connsiteX117" fmla="*/ 7915563 w 7998691"/>
              <a:gd name="connsiteY117" fmla="*/ 6816436 h 6908800"/>
              <a:gd name="connsiteX118" fmla="*/ 7915563 w 7998691"/>
              <a:gd name="connsiteY118" fmla="*/ 6881091 h 6908800"/>
              <a:gd name="connsiteX119" fmla="*/ 350982 w 7998691"/>
              <a:gd name="connsiteY119" fmla="*/ 6908800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7998691" h="6908800">
                <a:moveTo>
                  <a:pt x="350982" y="6908800"/>
                </a:moveTo>
                <a:lnTo>
                  <a:pt x="350982" y="6908800"/>
                </a:lnTo>
                <a:lnTo>
                  <a:pt x="240145" y="6373091"/>
                </a:lnTo>
                <a:cubicBezTo>
                  <a:pt x="243224" y="6336145"/>
                  <a:pt x="244482" y="6299003"/>
                  <a:pt x="249382" y="6262254"/>
                </a:cubicBezTo>
                <a:cubicBezTo>
                  <a:pt x="250669" y="6252603"/>
                  <a:pt x="255943" y="6243906"/>
                  <a:pt x="258618" y="6234545"/>
                </a:cubicBezTo>
                <a:cubicBezTo>
                  <a:pt x="273158" y="6183652"/>
                  <a:pt x="260206" y="6212896"/>
                  <a:pt x="277091" y="6179127"/>
                </a:cubicBezTo>
                <a:lnTo>
                  <a:pt x="369454" y="6031345"/>
                </a:lnTo>
                <a:lnTo>
                  <a:pt x="461818" y="5837381"/>
                </a:lnTo>
                <a:lnTo>
                  <a:pt x="461818" y="5661891"/>
                </a:lnTo>
                <a:lnTo>
                  <a:pt x="434109" y="5477163"/>
                </a:lnTo>
                <a:cubicBezTo>
                  <a:pt x="404282" y="5342943"/>
                  <a:pt x="415636" y="5422421"/>
                  <a:pt x="415636" y="5237018"/>
                </a:cubicBezTo>
                <a:lnTo>
                  <a:pt x="415636" y="5089236"/>
                </a:lnTo>
                <a:cubicBezTo>
                  <a:pt x="418715" y="5061527"/>
                  <a:pt x="426464" y="5033943"/>
                  <a:pt x="424873" y="5006109"/>
                </a:cubicBezTo>
                <a:cubicBezTo>
                  <a:pt x="420276" y="4925660"/>
                  <a:pt x="397163" y="4765963"/>
                  <a:pt x="397163" y="4765963"/>
                </a:cubicBezTo>
                <a:lnTo>
                  <a:pt x="397163" y="4636654"/>
                </a:lnTo>
                <a:cubicBezTo>
                  <a:pt x="367037" y="4556317"/>
                  <a:pt x="381218" y="4586291"/>
                  <a:pt x="360218" y="4544291"/>
                </a:cubicBezTo>
                <a:lnTo>
                  <a:pt x="175491" y="4082472"/>
                </a:lnTo>
                <a:cubicBezTo>
                  <a:pt x="160946" y="4043686"/>
                  <a:pt x="141795" y="4004653"/>
                  <a:pt x="138545" y="3962400"/>
                </a:cubicBezTo>
                <a:cubicBezTo>
                  <a:pt x="136656" y="3937842"/>
                  <a:pt x="138545" y="3913139"/>
                  <a:pt x="138545" y="3888509"/>
                </a:cubicBezTo>
                <a:lnTo>
                  <a:pt x="92363" y="3574472"/>
                </a:lnTo>
                <a:cubicBezTo>
                  <a:pt x="89329" y="3547167"/>
                  <a:pt x="75226" y="3423004"/>
                  <a:pt x="73891" y="3398981"/>
                </a:cubicBezTo>
                <a:cubicBezTo>
                  <a:pt x="72525" y="3374389"/>
                  <a:pt x="73891" y="3349721"/>
                  <a:pt x="73891" y="3325091"/>
                </a:cubicBezTo>
                <a:lnTo>
                  <a:pt x="18473" y="2974109"/>
                </a:lnTo>
                <a:cubicBezTo>
                  <a:pt x="15394" y="2943321"/>
                  <a:pt x="13612" y="2912376"/>
                  <a:pt x="9236" y="2881745"/>
                </a:cubicBezTo>
                <a:cubicBezTo>
                  <a:pt x="7441" y="2869179"/>
                  <a:pt x="0" y="2857494"/>
                  <a:pt x="0" y="2844800"/>
                </a:cubicBezTo>
                <a:cubicBezTo>
                  <a:pt x="0" y="2795443"/>
                  <a:pt x="4069" y="2746104"/>
                  <a:pt x="9236" y="2697018"/>
                </a:cubicBezTo>
                <a:cubicBezTo>
                  <a:pt x="11733" y="2673296"/>
                  <a:pt x="15219" y="2672563"/>
                  <a:pt x="27709" y="2660072"/>
                </a:cubicBezTo>
                <a:lnTo>
                  <a:pt x="193963" y="2225963"/>
                </a:lnTo>
                <a:cubicBezTo>
                  <a:pt x="259510" y="2051176"/>
                  <a:pt x="221673" y="2178377"/>
                  <a:pt x="221673" y="1828800"/>
                </a:cubicBezTo>
                <a:lnTo>
                  <a:pt x="221673" y="1634836"/>
                </a:lnTo>
                <a:cubicBezTo>
                  <a:pt x="224752" y="1607127"/>
                  <a:pt x="226326" y="1579209"/>
                  <a:pt x="230909" y="1551709"/>
                </a:cubicBezTo>
                <a:cubicBezTo>
                  <a:pt x="236014" y="1521079"/>
                  <a:pt x="232023" y="1524000"/>
                  <a:pt x="249382" y="1524000"/>
                </a:cubicBezTo>
                <a:lnTo>
                  <a:pt x="304800" y="1431636"/>
                </a:lnTo>
                <a:lnTo>
                  <a:pt x="369454" y="1366981"/>
                </a:lnTo>
                <a:lnTo>
                  <a:pt x="378691" y="1043709"/>
                </a:lnTo>
                <a:cubicBezTo>
                  <a:pt x="398107" y="956331"/>
                  <a:pt x="377091" y="980651"/>
                  <a:pt x="406400" y="951345"/>
                </a:cubicBezTo>
                <a:lnTo>
                  <a:pt x="581891" y="674254"/>
                </a:lnTo>
                <a:cubicBezTo>
                  <a:pt x="594206" y="646545"/>
                  <a:pt x="603557" y="617319"/>
                  <a:pt x="618836" y="591127"/>
                </a:cubicBezTo>
                <a:cubicBezTo>
                  <a:pt x="625418" y="579844"/>
                  <a:pt x="639299" y="574286"/>
                  <a:pt x="646545" y="563418"/>
                </a:cubicBezTo>
                <a:cubicBezTo>
                  <a:pt x="651946" y="555317"/>
                  <a:pt x="651428" y="544417"/>
                  <a:pt x="655782" y="535709"/>
                </a:cubicBezTo>
                <a:cubicBezTo>
                  <a:pt x="660746" y="525780"/>
                  <a:pt x="668543" y="517519"/>
                  <a:pt x="674254" y="508000"/>
                </a:cubicBezTo>
                <a:cubicBezTo>
                  <a:pt x="677796" y="502097"/>
                  <a:pt x="680412" y="495685"/>
                  <a:pt x="683491" y="489527"/>
                </a:cubicBezTo>
                <a:lnTo>
                  <a:pt x="803563" y="350981"/>
                </a:lnTo>
                <a:cubicBezTo>
                  <a:pt x="825115" y="335587"/>
                  <a:pt x="845874" y="319019"/>
                  <a:pt x="868218" y="304800"/>
                </a:cubicBezTo>
                <a:cubicBezTo>
                  <a:pt x="893331" y="288819"/>
                  <a:pt x="906625" y="285840"/>
                  <a:pt x="932873" y="277091"/>
                </a:cubicBezTo>
                <a:cubicBezTo>
                  <a:pt x="1012274" y="224156"/>
                  <a:pt x="911819" y="287617"/>
                  <a:pt x="988291" y="249381"/>
                </a:cubicBezTo>
                <a:cubicBezTo>
                  <a:pt x="998220" y="244417"/>
                  <a:pt x="1006071" y="235873"/>
                  <a:pt x="1016000" y="230909"/>
                </a:cubicBezTo>
                <a:cubicBezTo>
                  <a:pt x="1024708" y="226555"/>
                  <a:pt x="1035001" y="226026"/>
                  <a:pt x="1043709" y="221672"/>
                </a:cubicBezTo>
                <a:cubicBezTo>
                  <a:pt x="1053638" y="216708"/>
                  <a:pt x="1071418" y="203200"/>
                  <a:pt x="1071418" y="203200"/>
                </a:cubicBezTo>
                <a:lnTo>
                  <a:pt x="1163782" y="110836"/>
                </a:lnTo>
                <a:cubicBezTo>
                  <a:pt x="1191491" y="95442"/>
                  <a:pt x="1219529" y="80626"/>
                  <a:pt x="1246909" y="64654"/>
                </a:cubicBezTo>
                <a:cubicBezTo>
                  <a:pt x="1256498" y="59061"/>
                  <a:pt x="1264689" y="51145"/>
                  <a:pt x="1274618" y="46181"/>
                </a:cubicBezTo>
                <a:cubicBezTo>
                  <a:pt x="1296984" y="34998"/>
                  <a:pt x="1299665" y="36945"/>
                  <a:pt x="1320800" y="36945"/>
                </a:cubicBezTo>
                <a:lnTo>
                  <a:pt x="1597891" y="9236"/>
                </a:lnTo>
                <a:lnTo>
                  <a:pt x="7970982" y="0"/>
                </a:lnTo>
                <a:lnTo>
                  <a:pt x="7998691" y="230909"/>
                </a:lnTo>
                <a:cubicBezTo>
                  <a:pt x="7992533" y="261697"/>
                  <a:pt x="7989452" y="293263"/>
                  <a:pt x="7980218" y="323272"/>
                </a:cubicBezTo>
                <a:cubicBezTo>
                  <a:pt x="7976953" y="333882"/>
                  <a:pt x="7966709" y="341052"/>
                  <a:pt x="7961745" y="350981"/>
                </a:cubicBezTo>
                <a:cubicBezTo>
                  <a:pt x="7957391" y="359689"/>
                  <a:pt x="7952509" y="378691"/>
                  <a:pt x="7952509" y="378691"/>
                </a:cubicBezTo>
                <a:lnTo>
                  <a:pt x="7832436" y="498763"/>
                </a:lnTo>
                <a:cubicBezTo>
                  <a:pt x="7823200" y="526472"/>
                  <a:pt x="7815961" y="554930"/>
                  <a:pt x="7804727" y="581891"/>
                </a:cubicBezTo>
                <a:cubicBezTo>
                  <a:pt x="7800457" y="592138"/>
                  <a:pt x="7790762" y="599456"/>
                  <a:pt x="7786254" y="609600"/>
                </a:cubicBezTo>
                <a:cubicBezTo>
                  <a:pt x="7742288" y="708524"/>
                  <a:pt x="7791116" y="630018"/>
                  <a:pt x="7749309" y="692727"/>
                </a:cubicBezTo>
                <a:cubicBezTo>
                  <a:pt x="7746230" y="701963"/>
                  <a:pt x="7744427" y="711728"/>
                  <a:pt x="7740073" y="720436"/>
                </a:cubicBezTo>
                <a:cubicBezTo>
                  <a:pt x="7719892" y="760798"/>
                  <a:pt x="7721600" y="734246"/>
                  <a:pt x="7721600" y="757381"/>
                </a:cubicBezTo>
                <a:lnTo>
                  <a:pt x="7675418" y="914400"/>
                </a:lnTo>
                <a:cubicBezTo>
                  <a:pt x="7660402" y="1049546"/>
                  <a:pt x="7666182" y="969647"/>
                  <a:pt x="7666182" y="1154545"/>
                </a:cubicBezTo>
                <a:lnTo>
                  <a:pt x="7684654" y="1256145"/>
                </a:lnTo>
                <a:cubicBezTo>
                  <a:pt x="7693890" y="1280775"/>
                  <a:pt x="7700599" y="1306508"/>
                  <a:pt x="7712363" y="1330036"/>
                </a:cubicBezTo>
                <a:cubicBezTo>
                  <a:pt x="7722292" y="1349894"/>
                  <a:pt x="7739380" y="1365596"/>
                  <a:pt x="7749309" y="1385454"/>
                </a:cubicBezTo>
                <a:cubicBezTo>
                  <a:pt x="7755467" y="1397769"/>
                  <a:pt x="7762190" y="1409818"/>
                  <a:pt x="7767782" y="1422400"/>
                </a:cubicBezTo>
                <a:cubicBezTo>
                  <a:pt x="7774515" y="1437551"/>
                  <a:pt x="7781011" y="1452852"/>
                  <a:pt x="7786254" y="1468581"/>
                </a:cubicBezTo>
                <a:cubicBezTo>
                  <a:pt x="7790268" y="1480624"/>
                  <a:pt x="7795491" y="1505527"/>
                  <a:pt x="7795491" y="1505527"/>
                </a:cubicBezTo>
                <a:lnTo>
                  <a:pt x="7832436" y="1681018"/>
                </a:lnTo>
                <a:cubicBezTo>
                  <a:pt x="7841672" y="1705648"/>
                  <a:pt x="7851155" y="1730188"/>
                  <a:pt x="7860145" y="1754909"/>
                </a:cubicBezTo>
                <a:cubicBezTo>
                  <a:pt x="7863472" y="1764059"/>
                  <a:pt x="7868307" y="1772942"/>
                  <a:pt x="7869382" y="1782618"/>
                </a:cubicBezTo>
                <a:cubicBezTo>
                  <a:pt x="7871422" y="1800978"/>
                  <a:pt x="7869382" y="1819563"/>
                  <a:pt x="7869382" y="1838036"/>
                </a:cubicBezTo>
                <a:lnTo>
                  <a:pt x="7869382" y="1985818"/>
                </a:lnTo>
                <a:cubicBezTo>
                  <a:pt x="7859712" y="2082514"/>
                  <a:pt x="7882023" y="2056301"/>
                  <a:pt x="7850909" y="2087418"/>
                </a:cubicBezTo>
                <a:lnTo>
                  <a:pt x="7758545" y="2216727"/>
                </a:lnTo>
                <a:cubicBezTo>
                  <a:pt x="7700515" y="2294101"/>
                  <a:pt x="7724897" y="2268848"/>
                  <a:pt x="7693891" y="2299854"/>
                </a:cubicBezTo>
                <a:lnTo>
                  <a:pt x="7647709" y="2373745"/>
                </a:lnTo>
                <a:cubicBezTo>
                  <a:pt x="7625897" y="2471899"/>
                  <a:pt x="7629236" y="2428487"/>
                  <a:pt x="7629236" y="2503054"/>
                </a:cubicBezTo>
                <a:lnTo>
                  <a:pt x="7647709" y="2650836"/>
                </a:lnTo>
                <a:cubicBezTo>
                  <a:pt x="7650788" y="2678545"/>
                  <a:pt x="7654171" y="2706222"/>
                  <a:pt x="7656945" y="2733963"/>
                </a:cubicBezTo>
                <a:cubicBezTo>
                  <a:pt x="7660329" y="2767801"/>
                  <a:pt x="7661964" y="2801819"/>
                  <a:pt x="7666182" y="2835563"/>
                </a:cubicBezTo>
                <a:cubicBezTo>
                  <a:pt x="7668129" y="2851141"/>
                  <a:pt x="7673343" y="2866184"/>
                  <a:pt x="7675418" y="2881745"/>
                </a:cubicBezTo>
                <a:cubicBezTo>
                  <a:pt x="7677074" y="2894164"/>
                  <a:pt x="7680859" y="3007259"/>
                  <a:pt x="7703127" y="3029527"/>
                </a:cubicBezTo>
                <a:lnTo>
                  <a:pt x="7712363" y="3038763"/>
                </a:lnTo>
                <a:lnTo>
                  <a:pt x="7740073" y="3121891"/>
                </a:lnTo>
                <a:lnTo>
                  <a:pt x="7758545" y="3158836"/>
                </a:lnTo>
                <a:cubicBezTo>
                  <a:pt x="7767781" y="3186545"/>
                  <a:pt x="7780526" y="3213322"/>
                  <a:pt x="7786254" y="3241963"/>
                </a:cubicBezTo>
                <a:cubicBezTo>
                  <a:pt x="7815834" y="3389861"/>
                  <a:pt x="7776291" y="3305162"/>
                  <a:pt x="7804727" y="3362036"/>
                </a:cubicBezTo>
                <a:lnTo>
                  <a:pt x="7878618" y="3648363"/>
                </a:lnTo>
                <a:cubicBezTo>
                  <a:pt x="7887854" y="3676072"/>
                  <a:pt x="7898303" y="3703407"/>
                  <a:pt x="7906327" y="3731491"/>
                </a:cubicBezTo>
                <a:cubicBezTo>
                  <a:pt x="7915032" y="3761959"/>
                  <a:pt x="7920000" y="3813527"/>
                  <a:pt x="7924800" y="3842327"/>
                </a:cubicBezTo>
                <a:cubicBezTo>
                  <a:pt x="7935244" y="3904987"/>
                  <a:pt x="7934036" y="3868715"/>
                  <a:pt x="7934036" y="3906981"/>
                </a:cubicBezTo>
                <a:lnTo>
                  <a:pt x="7943273" y="4110181"/>
                </a:lnTo>
                <a:cubicBezTo>
                  <a:pt x="7962860" y="4325646"/>
                  <a:pt x="7961745" y="4245368"/>
                  <a:pt x="7961745" y="4350327"/>
                </a:cubicBezTo>
                <a:lnTo>
                  <a:pt x="7970982" y="4451927"/>
                </a:lnTo>
                <a:lnTo>
                  <a:pt x="7970982" y="4636654"/>
                </a:lnTo>
                <a:lnTo>
                  <a:pt x="7813963" y="5421745"/>
                </a:lnTo>
                <a:cubicBezTo>
                  <a:pt x="7796230" y="5446572"/>
                  <a:pt x="7760677" y="5489241"/>
                  <a:pt x="7749309" y="5523345"/>
                </a:cubicBezTo>
                <a:cubicBezTo>
                  <a:pt x="7747362" y="5529187"/>
                  <a:pt x="7749309" y="5535660"/>
                  <a:pt x="7749309" y="5541818"/>
                </a:cubicBezTo>
                <a:lnTo>
                  <a:pt x="7730836" y="5698836"/>
                </a:lnTo>
                <a:cubicBezTo>
                  <a:pt x="7719810" y="5831149"/>
                  <a:pt x="7721600" y="5772599"/>
                  <a:pt x="7721600" y="5874327"/>
                </a:cubicBezTo>
                <a:lnTo>
                  <a:pt x="7675418" y="6059054"/>
                </a:lnTo>
                <a:cubicBezTo>
                  <a:pt x="7681576" y="6086763"/>
                  <a:pt x="7682974" y="6115979"/>
                  <a:pt x="7693891" y="6142181"/>
                </a:cubicBezTo>
                <a:cubicBezTo>
                  <a:pt x="7698915" y="6154239"/>
                  <a:pt x="7715119" y="6158550"/>
                  <a:pt x="7721600" y="6169891"/>
                </a:cubicBezTo>
                <a:cubicBezTo>
                  <a:pt x="7727898" y="6180913"/>
                  <a:pt x="7730836" y="6206836"/>
                  <a:pt x="7730836" y="6206836"/>
                </a:cubicBezTo>
                <a:lnTo>
                  <a:pt x="7786254" y="6326909"/>
                </a:lnTo>
                <a:cubicBezTo>
                  <a:pt x="7801648" y="6354618"/>
                  <a:pt x="7818260" y="6381685"/>
                  <a:pt x="7832436" y="6410036"/>
                </a:cubicBezTo>
                <a:cubicBezTo>
                  <a:pt x="7836790" y="6418744"/>
                  <a:pt x="7838057" y="6428705"/>
                  <a:pt x="7841673" y="6437745"/>
                </a:cubicBezTo>
                <a:cubicBezTo>
                  <a:pt x="7844230" y="6444137"/>
                  <a:pt x="7847830" y="6450060"/>
                  <a:pt x="7850909" y="6456218"/>
                </a:cubicBezTo>
                <a:lnTo>
                  <a:pt x="7878618" y="6594763"/>
                </a:lnTo>
                <a:cubicBezTo>
                  <a:pt x="7881697" y="6622472"/>
                  <a:pt x="7883271" y="6650391"/>
                  <a:pt x="7887854" y="6677891"/>
                </a:cubicBezTo>
                <a:cubicBezTo>
                  <a:pt x="7890707" y="6695009"/>
                  <a:pt x="7898790" y="6708999"/>
                  <a:pt x="7906327" y="6724072"/>
                </a:cubicBezTo>
                <a:lnTo>
                  <a:pt x="7915563" y="6816436"/>
                </a:lnTo>
                <a:lnTo>
                  <a:pt x="7915563" y="6881091"/>
                </a:lnTo>
                <a:lnTo>
                  <a:pt x="350982" y="690880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C3990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395536" y="1552724"/>
            <a:ext cx="76328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leyenda del </a:t>
            </a:r>
            <a:r>
              <a:rPr lang="es-ES" b="1" dirty="0" smtClean="0">
                <a:solidFill>
                  <a:schemeClr val="bg1"/>
                </a:solidFill>
              </a:rPr>
              <a:t>Mapa </a:t>
            </a:r>
            <a:r>
              <a:rPr lang="es-ES" b="1" dirty="0" err="1">
                <a:solidFill>
                  <a:schemeClr val="bg1"/>
                </a:solidFill>
              </a:rPr>
              <a:t>M</a:t>
            </a:r>
            <a:r>
              <a:rPr lang="es-ES" b="1" dirty="0" err="1" smtClean="0">
                <a:solidFill>
                  <a:schemeClr val="bg1"/>
                </a:solidFill>
              </a:rPr>
              <a:t>orfogenético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>
                <a:solidFill>
                  <a:schemeClr val="bg1"/>
                </a:solidFill>
              </a:rPr>
              <a:t>clasifica el relieve en función del origen, considerando agentes, procesos y formas resultantes</a:t>
            </a:r>
            <a:r>
              <a:rPr lang="es-ES" b="1" dirty="0" smtClean="0">
                <a:solidFill>
                  <a:schemeClr val="bg1"/>
                </a:solidFill>
              </a:rPr>
              <a:t>.</a:t>
            </a:r>
          </a:p>
          <a:p>
            <a:endParaRPr lang="es-MX" b="1" dirty="0">
              <a:solidFill>
                <a:schemeClr val="bg1"/>
              </a:solidFill>
            </a:endParaRPr>
          </a:p>
          <a:p>
            <a:endParaRPr lang="es-ES" b="1" dirty="0" smtClean="0">
              <a:solidFill>
                <a:schemeClr val="bg1"/>
              </a:solidFill>
            </a:endParaRPr>
          </a:p>
          <a:p>
            <a:endParaRPr lang="es-ES" b="1" dirty="0" smtClean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</a:rPr>
              <a:t>Corresponde </a:t>
            </a:r>
            <a:r>
              <a:rPr lang="es-ES" b="1" dirty="0">
                <a:solidFill>
                  <a:schemeClr val="bg1"/>
                </a:solidFill>
              </a:rPr>
              <a:t>a formas del relieve originadas por procesos endógenos, tectónicos y volcánicos en donde los agentes no han intervenido significativamente para borrar sus rasgos originales. Ejemplo: montañas de superficies abruptas.</a:t>
            </a:r>
            <a:endParaRPr lang="es-MX" b="1" dirty="0">
              <a:solidFill>
                <a:schemeClr val="bg1"/>
              </a:solidFill>
            </a:endParaRPr>
          </a:p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076255" y="332656"/>
            <a:ext cx="2470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Origen</a:t>
            </a:r>
            <a:endParaRPr lang="es-ES" sz="5400" b="1" cap="none" spc="0" dirty="0">
              <a:ln/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4759984"/>
            <a:ext cx="7416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Son las </a:t>
            </a:r>
            <a:r>
              <a:rPr lang="es-ES" b="1" dirty="0">
                <a:solidFill>
                  <a:schemeClr val="bg1"/>
                </a:solidFill>
              </a:rPr>
              <a:t>formas originadas por los movimientos de la corteza terrestre y la actividad volcánica que han sido sustancialmente modificados por procesos exógenos.   Ejemplo: montañas de superficies suavizadas  o alteradas por </a:t>
            </a:r>
            <a:r>
              <a:rPr lang="es-ES" b="1" dirty="0" err="1">
                <a:solidFill>
                  <a:schemeClr val="bg1"/>
                </a:solidFill>
              </a:rPr>
              <a:t>intemperismo</a:t>
            </a:r>
            <a:r>
              <a:rPr lang="es-ES" b="1" dirty="0">
                <a:solidFill>
                  <a:schemeClr val="bg1"/>
                </a:solidFill>
              </a:rPr>
              <a:t>, incluso deformadas por condiciones de P y T.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9" name="8 Forma libre"/>
          <p:cNvSpPr/>
          <p:nvPr/>
        </p:nvSpPr>
        <p:spPr>
          <a:xfrm>
            <a:off x="7821930" y="1516380"/>
            <a:ext cx="1261110" cy="1718310"/>
          </a:xfrm>
          <a:custGeom>
            <a:avLst/>
            <a:gdLst>
              <a:gd name="connsiteX0" fmla="*/ 388620 w 1261110"/>
              <a:gd name="connsiteY0" fmla="*/ 586740 h 1718310"/>
              <a:gd name="connsiteX1" fmla="*/ 323850 w 1261110"/>
              <a:gd name="connsiteY1" fmla="*/ 464820 h 1718310"/>
              <a:gd name="connsiteX2" fmla="*/ 251460 w 1261110"/>
              <a:gd name="connsiteY2" fmla="*/ 293370 h 1718310"/>
              <a:gd name="connsiteX3" fmla="*/ 194310 w 1261110"/>
              <a:gd name="connsiteY3" fmla="*/ 144780 h 1718310"/>
              <a:gd name="connsiteX4" fmla="*/ 190500 w 1261110"/>
              <a:gd name="connsiteY4" fmla="*/ 60960 h 1718310"/>
              <a:gd name="connsiteX5" fmla="*/ 217170 w 1261110"/>
              <a:gd name="connsiteY5" fmla="*/ 38100 h 1718310"/>
              <a:gd name="connsiteX6" fmla="*/ 251460 w 1261110"/>
              <a:gd name="connsiteY6" fmla="*/ 19050 h 1718310"/>
              <a:gd name="connsiteX7" fmla="*/ 289560 w 1261110"/>
              <a:gd name="connsiteY7" fmla="*/ 0 h 1718310"/>
              <a:gd name="connsiteX8" fmla="*/ 293370 w 1261110"/>
              <a:gd name="connsiteY8" fmla="*/ 0 h 1718310"/>
              <a:gd name="connsiteX9" fmla="*/ 300990 w 1261110"/>
              <a:gd name="connsiteY9" fmla="*/ 19050 h 1718310"/>
              <a:gd name="connsiteX10" fmla="*/ 300990 w 1261110"/>
              <a:gd name="connsiteY10" fmla="*/ 53340 h 1718310"/>
              <a:gd name="connsiteX11" fmla="*/ 289560 w 1261110"/>
              <a:gd name="connsiteY11" fmla="*/ 148590 h 1718310"/>
              <a:gd name="connsiteX12" fmla="*/ 335280 w 1261110"/>
              <a:gd name="connsiteY12" fmla="*/ 323850 h 1718310"/>
              <a:gd name="connsiteX13" fmla="*/ 354330 w 1261110"/>
              <a:gd name="connsiteY13" fmla="*/ 361950 h 1718310"/>
              <a:gd name="connsiteX14" fmla="*/ 361950 w 1261110"/>
              <a:gd name="connsiteY14" fmla="*/ 377190 h 1718310"/>
              <a:gd name="connsiteX15" fmla="*/ 445770 w 1261110"/>
              <a:gd name="connsiteY15" fmla="*/ 548640 h 1718310"/>
              <a:gd name="connsiteX16" fmla="*/ 495300 w 1261110"/>
              <a:gd name="connsiteY16" fmla="*/ 483870 h 1718310"/>
              <a:gd name="connsiteX17" fmla="*/ 552450 w 1261110"/>
              <a:gd name="connsiteY17" fmla="*/ 434340 h 1718310"/>
              <a:gd name="connsiteX18" fmla="*/ 617220 w 1261110"/>
              <a:gd name="connsiteY18" fmla="*/ 407670 h 1718310"/>
              <a:gd name="connsiteX19" fmla="*/ 701040 w 1261110"/>
              <a:gd name="connsiteY19" fmla="*/ 407670 h 1718310"/>
              <a:gd name="connsiteX20" fmla="*/ 849630 w 1261110"/>
              <a:gd name="connsiteY20" fmla="*/ 361950 h 1718310"/>
              <a:gd name="connsiteX21" fmla="*/ 826770 w 1261110"/>
              <a:gd name="connsiteY21" fmla="*/ 445770 h 1718310"/>
              <a:gd name="connsiteX22" fmla="*/ 849630 w 1261110"/>
              <a:gd name="connsiteY22" fmla="*/ 518160 h 1718310"/>
              <a:gd name="connsiteX23" fmla="*/ 883920 w 1261110"/>
              <a:gd name="connsiteY23" fmla="*/ 567690 h 1718310"/>
              <a:gd name="connsiteX24" fmla="*/ 914400 w 1261110"/>
              <a:gd name="connsiteY24" fmla="*/ 579120 h 1718310"/>
              <a:gd name="connsiteX25" fmla="*/ 960120 w 1261110"/>
              <a:gd name="connsiteY25" fmla="*/ 594360 h 1718310"/>
              <a:gd name="connsiteX26" fmla="*/ 1082040 w 1261110"/>
              <a:gd name="connsiteY26" fmla="*/ 590550 h 1718310"/>
              <a:gd name="connsiteX27" fmla="*/ 1127760 w 1261110"/>
              <a:gd name="connsiteY27" fmla="*/ 613410 h 1718310"/>
              <a:gd name="connsiteX28" fmla="*/ 1150620 w 1261110"/>
              <a:gd name="connsiteY28" fmla="*/ 640080 h 1718310"/>
              <a:gd name="connsiteX29" fmla="*/ 1162050 w 1261110"/>
              <a:gd name="connsiteY29" fmla="*/ 659130 h 1718310"/>
              <a:gd name="connsiteX30" fmla="*/ 1215390 w 1261110"/>
              <a:gd name="connsiteY30" fmla="*/ 708660 h 1718310"/>
              <a:gd name="connsiteX31" fmla="*/ 1245870 w 1261110"/>
              <a:gd name="connsiteY31" fmla="*/ 765810 h 1718310"/>
              <a:gd name="connsiteX32" fmla="*/ 1261110 w 1261110"/>
              <a:gd name="connsiteY32" fmla="*/ 826770 h 1718310"/>
              <a:gd name="connsiteX33" fmla="*/ 1261110 w 1261110"/>
              <a:gd name="connsiteY33" fmla="*/ 826770 h 1718310"/>
              <a:gd name="connsiteX34" fmla="*/ 1173480 w 1261110"/>
              <a:gd name="connsiteY34" fmla="*/ 887730 h 1718310"/>
              <a:gd name="connsiteX35" fmla="*/ 986790 w 1261110"/>
              <a:gd name="connsiteY35" fmla="*/ 910590 h 1718310"/>
              <a:gd name="connsiteX36" fmla="*/ 864870 w 1261110"/>
              <a:gd name="connsiteY36" fmla="*/ 891540 h 1718310"/>
              <a:gd name="connsiteX37" fmla="*/ 1021080 w 1261110"/>
              <a:gd name="connsiteY37" fmla="*/ 990600 h 1718310"/>
              <a:gd name="connsiteX38" fmla="*/ 1097280 w 1261110"/>
              <a:gd name="connsiteY38" fmla="*/ 1040130 h 1718310"/>
              <a:gd name="connsiteX39" fmla="*/ 1143000 w 1261110"/>
              <a:gd name="connsiteY39" fmla="*/ 1112520 h 1718310"/>
              <a:gd name="connsiteX40" fmla="*/ 1165860 w 1261110"/>
              <a:gd name="connsiteY40" fmla="*/ 1219200 h 1718310"/>
              <a:gd name="connsiteX41" fmla="*/ 1184910 w 1261110"/>
              <a:gd name="connsiteY41" fmla="*/ 1314450 h 1718310"/>
              <a:gd name="connsiteX42" fmla="*/ 1154430 w 1261110"/>
              <a:gd name="connsiteY42" fmla="*/ 1344930 h 1718310"/>
              <a:gd name="connsiteX43" fmla="*/ 1082040 w 1261110"/>
              <a:gd name="connsiteY43" fmla="*/ 1436370 h 1718310"/>
              <a:gd name="connsiteX44" fmla="*/ 1032510 w 1261110"/>
              <a:gd name="connsiteY44" fmla="*/ 1569720 h 1718310"/>
              <a:gd name="connsiteX45" fmla="*/ 1032510 w 1261110"/>
              <a:gd name="connsiteY45" fmla="*/ 1645920 h 1718310"/>
              <a:gd name="connsiteX46" fmla="*/ 1040130 w 1261110"/>
              <a:gd name="connsiteY46" fmla="*/ 1706880 h 1718310"/>
              <a:gd name="connsiteX47" fmla="*/ 1009650 w 1261110"/>
              <a:gd name="connsiteY47" fmla="*/ 1718310 h 1718310"/>
              <a:gd name="connsiteX48" fmla="*/ 952500 w 1261110"/>
              <a:gd name="connsiteY48" fmla="*/ 1676400 h 1718310"/>
              <a:gd name="connsiteX49" fmla="*/ 922020 w 1261110"/>
              <a:gd name="connsiteY49" fmla="*/ 1661160 h 1718310"/>
              <a:gd name="connsiteX50" fmla="*/ 910590 w 1261110"/>
              <a:gd name="connsiteY50" fmla="*/ 1653540 h 1718310"/>
              <a:gd name="connsiteX51" fmla="*/ 842010 w 1261110"/>
              <a:gd name="connsiteY51" fmla="*/ 1630680 h 1718310"/>
              <a:gd name="connsiteX52" fmla="*/ 811530 w 1261110"/>
              <a:gd name="connsiteY52" fmla="*/ 1619250 h 1718310"/>
              <a:gd name="connsiteX53" fmla="*/ 731520 w 1261110"/>
              <a:gd name="connsiteY53" fmla="*/ 1596390 h 1718310"/>
              <a:gd name="connsiteX54" fmla="*/ 613410 w 1261110"/>
              <a:gd name="connsiteY54" fmla="*/ 1623060 h 1718310"/>
              <a:gd name="connsiteX55" fmla="*/ 556260 w 1261110"/>
              <a:gd name="connsiteY55" fmla="*/ 1588770 h 1718310"/>
              <a:gd name="connsiteX56" fmla="*/ 518160 w 1261110"/>
              <a:gd name="connsiteY56" fmla="*/ 1562100 h 1718310"/>
              <a:gd name="connsiteX57" fmla="*/ 499110 w 1261110"/>
              <a:gd name="connsiteY57" fmla="*/ 1546860 h 1718310"/>
              <a:gd name="connsiteX58" fmla="*/ 430530 w 1261110"/>
              <a:gd name="connsiteY58" fmla="*/ 1436370 h 1718310"/>
              <a:gd name="connsiteX59" fmla="*/ 411480 w 1261110"/>
              <a:gd name="connsiteY59" fmla="*/ 1329690 h 1718310"/>
              <a:gd name="connsiteX60" fmla="*/ 411480 w 1261110"/>
              <a:gd name="connsiteY60" fmla="*/ 1257300 h 1718310"/>
              <a:gd name="connsiteX61" fmla="*/ 441960 w 1261110"/>
              <a:gd name="connsiteY61" fmla="*/ 1131570 h 1718310"/>
              <a:gd name="connsiteX62" fmla="*/ 331470 w 1261110"/>
              <a:gd name="connsiteY62" fmla="*/ 1295400 h 1718310"/>
              <a:gd name="connsiteX63" fmla="*/ 262890 w 1261110"/>
              <a:gd name="connsiteY63" fmla="*/ 1363980 h 1718310"/>
              <a:gd name="connsiteX64" fmla="*/ 182880 w 1261110"/>
              <a:gd name="connsiteY64" fmla="*/ 1409700 h 1718310"/>
              <a:gd name="connsiteX65" fmla="*/ 125730 w 1261110"/>
              <a:gd name="connsiteY65" fmla="*/ 1394460 h 1718310"/>
              <a:gd name="connsiteX66" fmla="*/ 83820 w 1261110"/>
              <a:gd name="connsiteY66" fmla="*/ 1375410 h 1718310"/>
              <a:gd name="connsiteX67" fmla="*/ 68580 w 1261110"/>
              <a:gd name="connsiteY67" fmla="*/ 1360170 h 1718310"/>
              <a:gd name="connsiteX68" fmla="*/ 53340 w 1261110"/>
              <a:gd name="connsiteY68" fmla="*/ 1291590 h 1718310"/>
              <a:gd name="connsiteX69" fmla="*/ 45720 w 1261110"/>
              <a:gd name="connsiteY69" fmla="*/ 1184910 h 1718310"/>
              <a:gd name="connsiteX70" fmla="*/ 64770 w 1261110"/>
              <a:gd name="connsiteY70" fmla="*/ 1127760 h 1718310"/>
              <a:gd name="connsiteX71" fmla="*/ 83820 w 1261110"/>
              <a:gd name="connsiteY71" fmla="*/ 1097280 h 1718310"/>
              <a:gd name="connsiteX72" fmla="*/ 95250 w 1261110"/>
              <a:gd name="connsiteY72" fmla="*/ 1093470 h 1718310"/>
              <a:gd name="connsiteX73" fmla="*/ 133350 w 1261110"/>
              <a:gd name="connsiteY73" fmla="*/ 1043940 h 1718310"/>
              <a:gd name="connsiteX74" fmla="*/ 137160 w 1261110"/>
              <a:gd name="connsiteY74" fmla="*/ 975360 h 1718310"/>
              <a:gd name="connsiteX75" fmla="*/ 137160 w 1261110"/>
              <a:gd name="connsiteY75" fmla="*/ 899160 h 1718310"/>
              <a:gd name="connsiteX76" fmla="*/ 95250 w 1261110"/>
              <a:gd name="connsiteY76" fmla="*/ 857250 h 1718310"/>
              <a:gd name="connsiteX77" fmla="*/ 30480 w 1261110"/>
              <a:gd name="connsiteY77" fmla="*/ 842010 h 1718310"/>
              <a:gd name="connsiteX78" fmla="*/ 0 w 1261110"/>
              <a:gd name="connsiteY78" fmla="*/ 826770 h 1718310"/>
              <a:gd name="connsiteX79" fmla="*/ 41910 w 1261110"/>
              <a:gd name="connsiteY79" fmla="*/ 792480 h 1718310"/>
              <a:gd name="connsiteX80" fmla="*/ 72390 w 1261110"/>
              <a:gd name="connsiteY80" fmla="*/ 781050 h 1718310"/>
              <a:gd name="connsiteX81" fmla="*/ 83820 w 1261110"/>
              <a:gd name="connsiteY81" fmla="*/ 773430 h 1718310"/>
              <a:gd name="connsiteX82" fmla="*/ 91440 w 1261110"/>
              <a:gd name="connsiteY82" fmla="*/ 769620 h 1718310"/>
              <a:gd name="connsiteX83" fmla="*/ 114300 w 1261110"/>
              <a:gd name="connsiteY83" fmla="*/ 731520 h 1718310"/>
              <a:gd name="connsiteX84" fmla="*/ 163830 w 1261110"/>
              <a:gd name="connsiteY84" fmla="*/ 666750 h 1718310"/>
              <a:gd name="connsiteX85" fmla="*/ 232410 w 1261110"/>
              <a:gd name="connsiteY85" fmla="*/ 617220 h 1718310"/>
              <a:gd name="connsiteX86" fmla="*/ 388620 w 1261110"/>
              <a:gd name="connsiteY86" fmla="*/ 586740 h 171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261110" h="1718310">
                <a:moveTo>
                  <a:pt x="388620" y="586740"/>
                </a:moveTo>
                <a:lnTo>
                  <a:pt x="323850" y="464820"/>
                </a:lnTo>
                <a:lnTo>
                  <a:pt x="251460" y="293370"/>
                </a:lnTo>
                <a:lnTo>
                  <a:pt x="194310" y="144780"/>
                </a:lnTo>
                <a:lnTo>
                  <a:pt x="190500" y="60960"/>
                </a:lnTo>
                <a:lnTo>
                  <a:pt x="217170" y="38100"/>
                </a:lnTo>
                <a:lnTo>
                  <a:pt x="251460" y="19050"/>
                </a:lnTo>
                <a:lnTo>
                  <a:pt x="289560" y="0"/>
                </a:lnTo>
                <a:lnTo>
                  <a:pt x="293370" y="0"/>
                </a:lnTo>
                <a:lnTo>
                  <a:pt x="300990" y="19050"/>
                </a:lnTo>
                <a:lnTo>
                  <a:pt x="300990" y="53340"/>
                </a:lnTo>
                <a:lnTo>
                  <a:pt x="289560" y="148590"/>
                </a:lnTo>
                <a:lnTo>
                  <a:pt x="335280" y="323850"/>
                </a:lnTo>
                <a:cubicBezTo>
                  <a:pt x="341630" y="336550"/>
                  <a:pt x="348380" y="349058"/>
                  <a:pt x="354330" y="361950"/>
                </a:cubicBezTo>
                <a:cubicBezTo>
                  <a:pt x="361835" y="378211"/>
                  <a:pt x="353902" y="369142"/>
                  <a:pt x="361950" y="377190"/>
                </a:cubicBezTo>
                <a:lnTo>
                  <a:pt x="445770" y="548640"/>
                </a:lnTo>
                <a:lnTo>
                  <a:pt x="495300" y="483870"/>
                </a:lnTo>
                <a:lnTo>
                  <a:pt x="552450" y="434340"/>
                </a:lnTo>
                <a:lnTo>
                  <a:pt x="617220" y="407670"/>
                </a:lnTo>
                <a:lnTo>
                  <a:pt x="701040" y="407670"/>
                </a:lnTo>
                <a:lnTo>
                  <a:pt x="849630" y="361950"/>
                </a:lnTo>
                <a:lnTo>
                  <a:pt x="826770" y="445770"/>
                </a:lnTo>
                <a:lnTo>
                  <a:pt x="849630" y="518160"/>
                </a:lnTo>
                <a:lnTo>
                  <a:pt x="883920" y="567690"/>
                </a:lnTo>
                <a:lnTo>
                  <a:pt x="914400" y="579120"/>
                </a:lnTo>
                <a:lnTo>
                  <a:pt x="960120" y="594360"/>
                </a:lnTo>
                <a:lnTo>
                  <a:pt x="1082040" y="590550"/>
                </a:lnTo>
                <a:lnTo>
                  <a:pt x="1127760" y="613410"/>
                </a:lnTo>
                <a:cubicBezTo>
                  <a:pt x="1135380" y="622300"/>
                  <a:pt x="1143905" y="630488"/>
                  <a:pt x="1150620" y="640080"/>
                </a:cubicBezTo>
                <a:cubicBezTo>
                  <a:pt x="1173701" y="673053"/>
                  <a:pt x="1135370" y="632450"/>
                  <a:pt x="1162050" y="659130"/>
                </a:cubicBezTo>
                <a:lnTo>
                  <a:pt x="1215390" y="708660"/>
                </a:lnTo>
                <a:lnTo>
                  <a:pt x="1245870" y="765810"/>
                </a:lnTo>
                <a:lnTo>
                  <a:pt x="1261110" y="826770"/>
                </a:lnTo>
                <a:lnTo>
                  <a:pt x="1261110" y="826770"/>
                </a:lnTo>
                <a:lnTo>
                  <a:pt x="1173480" y="887730"/>
                </a:lnTo>
                <a:lnTo>
                  <a:pt x="986790" y="910590"/>
                </a:lnTo>
                <a:lnTo>
                  <a:pt x="864870" y="891540"/>
                </a:lnTo>
                <a:lnTo>
                  <a:pt x="1021080" y="990600"/>
                </a:lnTo>
                <a:lnTo>
                  <a:pt x="1097280" y="1040130"/>
                </a:lnTo>
                <a:lnTo>
                  <a:pt x="1143000" y="1112520"/>
                </a:lnTo>
                <a:lnTo>
                  <a:pt x="1165860" y="1219200"/>
                </a:lnTo>
                <a:lnTo>
                  <a:pt x="1184910" y="1314450"/>
                </a:lnTo>
                <a:lnTo>
                  <a:pt x="1154430" y="1344930"/>
                </a:lnTo>
                <a:lnTo>
                  <a:pt x="1082040" y="1436370"/>
                </a:lnTo>
                <a:lnTo>
                  <a:pt x="1032510" y="1569720"/>
                </a:lnTo>
                <a:lnTo>
                  <a:pt x="1032510" y="1645920"/>
                </a:lnTo>
                <a:lnTo>
                  <a:pt x="1040130" y="1706880"/>
                </a:lnTo>
                <a:lnTo>
                  <a:pt x="1009650" y="1718310"/>
                </a:lnTo>
                <a:lnTo>
                  <a:pt x="952500" y="1676400"/>
                </a:lnTo>
                <a:cubicBezTo>
                  <a:pt x="942340" y="1671320"/>
                  <a:pt x="931992" y="1666599"/>
                  <a:pt x="922020" y="1661160"/>
                </a:cubicBezTo>
                <a:cubicBezTo>
                  <a:pt x="918000" y="1658967"/>
                  <a:pt x="910590" y="1653540"/>
                  <a:pt x="910590" y="1653540"/>
                </a:cubicBezTo>
                <a:lnTo>
                  <a:pt x="842010" y="1630680"/>
                </a:lnTo>
                <a:lnTo>
                  <a:pt x="811530" y="1619250"/>
                </a:lnTo>
                <a:lnTo>
                  <a:pt x="731520" y="1596390"/>
                </a:lnTo>
                <a:lnTo>
                  <a:pt x="613410" y="1623060"/>
                </a:lnTo>
                <a:lnTo>
                  <a:pt x="556260" y="1588770"/>
                </a:lnTo>
                <a:cubicBezTo>
                  <a:pt x="543560" y="1579880"/>
                  <a:pt x="529122" y="1573062"/>
                  <a:pt x="518160" y="1562100"/>
                </a:cubicBezTo>
                <a:cubicBezTo>
                  <a:pt x="504722" y="1548662"/>
                  <a:pt x="511549" y="1553080"/>
                  <a:pt x="499110" y="1546860"/>
                </a:cubicBezTo>
                <a:lnTo>
                  <a:pt x="430530" y="1436370"/>
                </a:lnTo>
                <a:lnTo>
                  <a:pt x="411480" y="1329690"/>
                </a:lnTo>
                <a:lnTo>
                  <a:pt x="411480" y="1257300"/>
                </a:lnTo>
                <a:lnTo>
                  <a:pt x="441960" y="1131570"/>
                </a:lnTo>
                <a:lnTo>
                  <a:pt x="331470" y="1295400"/>
                </a:lnTo>
                <a:lnTo>
                  <a:pt x="262890" y="1363980"/>
                </a:lnTo>
                <a:lnTo>
                  <a:pt x="182880" y="1409700"/>
                </a:lnTo>
                <a:lnTo>
                  <a:pt x="125730" y="1394460"/>
                </a:lnTo>
                <a:cubicBezTo>
                  <a:pt x="116819" y="1391118"/>
                  <a:pt x="93367" y="1384957"/>
                  <a:pt x="83820" y="1375410"/>
                </a:cubicBezTo>
                <a:cubicBezTo>
                  <a:pt x="67564" y="1359154"/>
                  <a:pt x="79553" y="1360170"/>
                  <a:pt x="68580" y="1360170"/>
                </a:cubicBezTo>
                <a:lnTo>
                  <a:pt x="53340" y="1291590"/>
                </a:lnTo>
                <a:lnTo>
                  <a:pt x="45720" y="1184910"/>
                </a:lnTo>
                <a:lnTo>
                  <a:pt x="64770" y="1127760"/>
                </a:lnTo>
                <a:cubicBezTo>
                  <a:pt x="71120" y="1117600"/>
                  <a:pt x="75860" y="1106235"/>
                  <a:pt x="83820" y="1097280"/>
                </a:cubicBezTo>
                <a:cubicBezTo>
                  <a:pt x="86488" y="1094278"/>
                  <a:pt x="95250" y="1093470"/>
                  <a:pt x="95250" y="1093470"/>
                </a:cubicBezTo>
                <a:lnTo>
                  <a:pt x="133350" y="1043940"/>
                </a:lnTo>
                <a:cubicBezTo>
                  <a:pt x="138171" y="995730"/>
                  <a:pt x="137160" y="1018603"/>
                  <a:pt x="137160" y="975360"/>
                </a:cubicBezTo>
                <a:lnTo>
                  <a:pt x="137160" y="899160"/>
                </a:lnTo>
                <a:lnTo>
                  <a:pt x="95250" y="857250"/>
                </a:lnTo>
                <a:lnTo>
                  <a:pt x="30480" y="842010"/>
                </a:lnTo>
                <a:lnTo>
                  <a:pt x="0" y="826770"/>
                </a:lnTo>
                <a:lnTo>
                  <a:pt x="41910" y="792480"/>
                </a:lnTo>
                <a:cubicBezTo>
                  <a:pt x="52070" y="788670"/>
                  <a:pt x="62512" y="785540"/>
                  <a:pt x="72390" y="781050"/>
                </a:cubicBezTo>
                <a:cubicBezTo>
                  <a:pt x="76559" y="779155"/>
                  <a:pt x="79893" y="775786"/>
                  <a:pt x="83820" y="773430"/>
                </a:cubicBezTo>
                <a:cubicBezTo>
                  <a:pt x="86255" y="771969"/>
                  <a:pt x="88900" y="770890"/>
                  <a:pt x="91440" y="769620"/>
                </a:cubicBezTo>
                <a:lnTo>
                  <a:pt x="114300" y="731520"/>
                </a:lnTo>
                <a:lnTo>
                  <a:pt x="163830" y="666750"/>
                </a:lnTo>
                <a:lnTo>
                  <a:pt x="232410" y="617220"/>
                </a:lnTo>
                <a:lnTo>
                  <a:pt x="388620" y="586740"/>
                </a:lnTo>
                <a:close/>
              </a:path>
            </a:pathLst>
          </a:custGeom>
          <a:solidFill>
            <a:srgbClr val="008E40"/>
          </a:solidFill>
          <a:ln>
            <a:solidFill>
              <a:srgbClr val="007033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orma libre"/>
          <p:cNvSpPr/>
          <p:nvPr/>
        </p:nvSpPr>
        <p:spPr>
          <a:xfrm>
            <a:off x="7891463" y="5624513"/>
            <a:ext cx="1100137" cy="490537"/>
          </a:xfrm>
          <a:custGeom>
            <a:avLst/>
            <a:gdLst>
              <a:gd name="connsiteX0" fmla="*/ 14287 w 1100137"/>
              <a:gd name="connsiteY0" fmla="*/ 290512 h 490537"/>
              <a:gd name="connsiteX1" fmla="*/ 0 w 1100137"/>
              <a:gd name="connsiteY1" fmla="*/ 357187 h 490537"/>
              <a:gd name="connsiteX2" fmla="*/ 90487 w 1100137"/>
              <a:gd name="connsiteY2" fmla="*/ 400050 h 490537"/>
              <a:gd name="connsiteX3" fmla="*/ 214312 w 1100137"/>
              <a:gd name="connsiteY3" fmla="*/ 395287 h 490537"/>
              <a:gd name="connsiteX4" fmla="*/ 271462 w 1100137"/>
              <a:gd name="connsiteY4" fmla="*/ 385762 h 490537"/>
              <a:gd name="connsiteX5" fmla="*/ 352425 w 1100137"/>
              <a:gd name="connsiteY5" fmla="*/ 433387 h 490537"/>
              <a:gd name="connsiteX6" fmla="*/ 523875 w 1100137"/>
              <a:gd name="connsiteY6" fmla="*/ 490537 h 490537"/>
              <a:gd name="connsiteX7" fmla="*/ 633412 w 1100137"/>
              <a:gd name="connsiteY7" fmla="*/ 490537 h 490537"/>
              <a:gd name="connsiteX8" fmla="*/ 785812 w 1100137"/>
              <a:gd name="connsiteY8" fmla="*/ 433387 h 490537"/>
              <a:gd name="connsiteX9" fmla="*/ 952500 w 1100137"/>
              <a:gd name="connsiteY9" fmla="*/ 271462 h 490537"/>
              <a:gd name="connsiteX10" fmla="*/ 1100137 w 1100137"/>
              <a:gd name="connsiteY10" fmla="*/ 23812 h 490537"/>
              <a:gd name="connsiteX11" fmla="*/ 1095375 w 1100137"/>
              <a:gd name="connsiteY11" fmla="*/ 0 h 490537"/>
              <a:gd name="connsiteX12" fmla="*/ 1009650 w 1100137"/>
              <a:gd name="connsiteY12" fmla="*/ 14287 h 490537"/>
              <a:gd name="connsiteX13" fmla="*/ 895350 w 1100137"/>
              <a:gd name="connsiteY13" fmla="*/ 33337 h 490537"/>
              <a:gd name="connsiteX14" fmla="*/ 704850 w 1100137"/>
              <a:gd name="connsiteY14" fmla="*/ 9525 h 490537"/>
              <a:gd name="connsiteX15" fmla="*/ 561975 w 1100137"/>
              <a:gd name="connsiteY15" fmla="*/ 9525 h 490537"/>
              <a:gd name="connsiteX16" fmla="*/ 419100 w 1100137"/>
              <a:gd name="connsiteY16" fmla="*/ 61912 h 490537"/>
              <a:gd name="connsiteX17" fmla="*/ 347662 w 1100137"/>
              <a:gd name="connsiteY17" fmla="*/ 104775 h 490537"/>
              <a:gd name="connsiteX18" fmla="*/ 285750 w 1100137"/>
              <a:gd name="connsiteY18" fmla="*/ 185737 h 490537"/>
              <a:gd name="connsiteX19" fmla="*/ 266700 w 1100137"/>
              <a:gd name="connsiteY19" fmla="*/ 252412 h 490537"/>
              <a:gd name="connsiteX20" fmla="*/ 257175 w 1100137"/>
              <a:gd name="connsiteY20" fmla="*/ 338137 h 490537"/>
              <a:gd name="connsiteX21" fmla="*/ 238125 w 1100137"/>
              <a:gd name="connsiteY21" fmla="*/ 342900 h 490537"/>
              <a:gd name="connsiteX22" fmla="*/ 85725 w 1100137"/>
              <a:gd name="connsiteY22" fmla="*/ 338137 h 490537"/>
              <a:gd name="connsiteX23" fmla="*/ 14287 w 1100137"/>
              <a:gd name="connsiteY23" fmla="*/ 290512 h 49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00137" h="490537">
                <a:moveTo>
                  <a:pt x="14287" y="290512"/>
                </a:moveTo>
                <a:lnTo>
                  <a:pt x="0" y="357187"/>
                </a:lnTo>
                <a:lnTo>
                  <a:pt x="90487" y="400050"/>
                </a:lnTo>
                <a:lnTo>
                  <a:pt x="214312" y="395287"/>
                </a:lnTo>
                <a:lnTo>
                  <a:pt x="271462" y="385762"/>
                </a:lnTo>
                <a:lnTo>
                  <a:pt x="352425" y="433387"/>
                </a:lnTo>
                <a:lnTo>
                  <a:pt x="523875" y="490537"/>
                </a:lnTo>
                <a:lnTo>
                  <a:pt x="633412" y="490537"/>
                </a:lnTo>
                <a:lnTo>
                  <a:pt x="785812" y="433387"/>
                </a:lnTo>
                <a:lnTo>
                  <a:pt x="952500" y="271462"/>
                </a:lnTo>
                <a:lnTo>
                  <a:pt x="1100137" y="23812"/>
                </a:lnTo>
                <a:lnTo>
                  <a:pt x="1095375" y="0"/>
                </a:lnTo>
                <a:lnTo>
                  <a:pt x="1009650" y="14287"/>
                </a:lnTo>
                <a:lnTo>
                  <a:pt x="895350" y="33337"/>
                </a:lnTo>
                <a:lnTo>
                  <a:pt x="704850" y="9525"/>
                </a:lnTo>
                <a:lnTo>
                  <a:pt x="561975" y="9525"/>
                </a:lnTo>
                <a:lnTo>
                  <a:pt x="419100" y="61912"/>
                </a:lnTo>
                <a:lnTo>
                  <a:pt x="347662" y="104775"/>
                </a:lnTo>
                <a:lnTo>
                  <a:pt x="285750" y="185737"/>
                </a:lnTo>
                <a:lnTo>
                  <a:pt x="266700" y="252412"/>
                </a:lnTo>
                <a:lnTo>
                  <a:pt x="257175" y="338137"/>
                </a:lnTo>
                <a:lnTo>
                  <a:pt x="238125" y="342900"/>
                </a:lnTo>
                <a:lnTo>
                  <a:pt x="85725" y="338137"/>
                </a:lnTo>
                <a:lnTo>
                  <a:pt x="14287" y="290512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0"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372446" y="2420888"/>
            <a:ext cx="3839514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Relieve endógeno</a:t>
            </a:r>
            <a:endParaRPr lang="es-ES" sz="3200" b="1" cap="none" spc="0" dirty="0">
              <a:ln/>
              <a:solidFill>
                <a:schemeClr val="accent3">
                  <a:lumMod val="7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51520" y="4293096"/>
            <a:ext cx="6040435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Relieve endógeno modelado</a:t>
            </a:r>
            <a:endParaRPr lang="es-ES" sz="3200" b="1" cap="none" spc="0" dirty="0">
              <a:ln/>
              <a:solidFill>
                <a:schemeClr val="accent3">
                  <a:lumMod val="7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907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7891463" y="5624513"/>
            <a:ext cx="1100137" cy="490537"/>
          </a:xfrm>
          <a:custGeom>
            <a:avLst/>
            <a:gdLst>
              <a:gd name="connsiteX0" fmla="*/ 14287 w 1100137"/>
              <a:gd name="connsiteY0" fmla="*/ 290512 h 490537"/>
              <a:gd name="connsiteX1" fmla="*/ 0 w 1100137"/>
              <a:gd name="connsiteY1" fmla="*/ 357187 h 490537"/>
              <a:gd name="connsiteX2" fmla="*/ 90487 w 1100137"/>
              <a:gd name="connsiteY2" fmla="*/ 400050 h 490537"/>
              <a:gd name="connsiteX3" fmla="*/ 214312 w 1100137"/>
              <a:gd name="connsiteY3" fmla="*/ 395287 h 490537"/>
              <a:gd name="connsiteX4" fmla="*/ 271462 w 1100137"/>
              <a:gd name="connsiteY4" fmla="*/ 385762 h 490537"/>
              <a:gd name="connsiteX5" fmla="*/ 352425 w 1100137"/>
              <a:gd name="connsiteY5" fmla="*/ 433387 h 490537"/>
              <a:gd name="connsiteX6" fmla="*/ 523875 w 1100137"/>
              <a:gd name="connsiteY6" fmla="*/ 490537 h 490537"/>
              <a:gd name="connsiteX7" fmla="*/ 633412 w 1100137"/>
              <a:gd name="connsiteY7" fmla="*/ 490537 h 490537"/>
              <a:gd name="connsiteX8" fmla="*/ 785812 w 1100137"/>
              <a:gd name="connsiteY8" fmla="*/ 433387 h 490537"/>
              <a:gd name="connsiteX9" fmla="*/ 952500 w 1100137"/>
              <a:gd name="connsiteY9" fmla="*/ 271462 h 490537"/>
              <a:gd name="connsiteX10" fmla="*/ 1100137 w 1100137"/>
              <a:gd name="connsiteY10" fmla="*/ 23812 h 490537"/>
              <a:gd name="connsiteX11" fmla="*/ 1095375 w 1100137"/>
              <a:gd name="connsiteY11" fmla="*/ 0 h 490537"/>
              <a:gd name="connsiteX12" fmla="*/ 1009650 w 1100137"/>
              <a:gd name="connsiteY12" fmla="*/ 14287 h 490537"/>
              <a:gd name="connsiteX13" fmla="*/ 895350 w 1100137"/>
              <a:gd name="connsiteY13" fmla="*/ 33337 h 490537"/>
              <a:gd name="connsiteX14" fmla="*/ 704850 w 1100137"/>
              <a:gd name="connsiteY14" fmla="*/ 9525 h 490537"/>
              <a:gd name="connsiteX15" fmla="*/ 561975 w 1100137"/>
              <a:gd name="connsiteY15" fmla="*/ 9525 h 490537"/>
              <a:gd name="connsiteX16" fmla="*/ 419100 w 1100137"/>
              <a:gd name="connsiteY16" fmla="*/ 61912 h 490537"/>
              <a:gd name="connsiteX17" fmla="*/ 347662 w 1100137"/>
              <a:gd name="connsiteY17" fmla="*/ 104775 h 490537"/>
              <a:gd name="connsiteX18" fmla="*/ 285750 w 1100137"/>
              <a:gd name="connsiteY18" fmla="*/ 185737 h 490537"/>
              <a:gd name="connsiteX19" fmla="*/ 266700 w 1100137"/>
              <a:gd name="connsiteY19" fmla="*/ 252412 h 490537"/>
              <a:gd name="connsiteX20" fmla="*/ 257175 w 1100137"/>
              <a:gd name="connsiteY20" fmla="*/ 338137 h 490537"/>
              <a:gd name="connsiteX21" fmla="*/ 238125 w 1100137"/>
              <a:gd name="connsiteY21" fmla="*/ 342900 h 490537"/>
              <a:gd name="connsiteX22" fmla="*/ 85725 w 1100137"/>
              <a:gd name="connsiteY22" fmla="*/ 338137 h 490537"/>
              <a:gd name="connsiteX23" fmla="*/ 14287 w 1100137"/>
              <a:gd name="connsiteY23" fmla="*/ 290512 h 49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00137" h="490537">
                <a:moveTo>
                  <a:pt x="14287" y="290512"/>
                </a:moveTo>
                <a:lnTo>
                  <a:pt x="0" y="357187"/>
                </a:lnTo>
                <a:lnTo>
                  <a:pt x="90487" y="400050"/>
                </a:lnTo>
                <a:lnTo>
                  <a:pt x="214312" y="395287"/>
                </a:lnTo>
                <a:lnTo>
                  <a:pt x="271462" y="385762"/>
                </a:lnTo>
                <a:lnTo>
                  <a:pt x="352425" y="433387"/>
                </a:lnTo>
                <a:lnTo>
                  <a:pt x="523875" y="490537"/>
                </a:lnTo>
                <a:lnTo>
                  <a:pt x="633412" y="490537"/>
                </a:lnTo>
                <a:lnTo>
                  <a:pt x="785812" y="433387"/>
                </a:lnTo>
                <a:lnTo>
                  <a:pt x="952500" y="271462"/>
                </a:lnTo>
                <a:lnTo>
                  <a:pt x="1100137" y="23812"/>
                </a:lnTo>
                <a:lnTo>
                  <a:pt x="1095375" y="0"/>
                </a:lnTo>
                <a:lnTo>
                  <a:pt x="1009650" y="14287"/>
                </a:lnTo>
                <a:lnTo>
                  <a:pt x="895350" y="33337"/>
                </a:lnTo>
                <a:lnTo>
                  <a:pt x="704850" y="9525"/>
                </a:lnTo>
                <a:lnTo>
                  <a:pt x="561975" y="9525"/>
                </a:lnTo>
                <a:lnTo>
                  <a:pt x="419100" y="61912"/>
                </a:lnTo>
                <a:lnTo>
                  <a:pt x="347662" y="104775"/>
                </a:lnTo>
                <a:lnTo>
                  <a:pt x="285750" y="185737"/>
                </a:lnTo>
                <a:lnTo>
                  <a:pt x="266700" y="252412"/>
                </a:lnTo>
                <a:lnTo>
                  <a:pt x="257175" y="338137"/>
                </a:lnTo>
                <a:lnTo>
                  <a:pt x="238125" y="342900"/>
                </a:lnTo>
                <a:lnTo>
                  <a:pt x="85725" y="338137"/>
                </a:lnTo>
                <a:lnTo>
                  <a:pt x="14287" y="290512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-14288" y="6081713"/>
            <a:ext cx="504826" cy="795337"/>
          </a:xfrm>
          <a:custGeom>
            <a:avLst/>
            <a:gdLst>
              <a:gd name="connsiteX0" fmla="*/ 461963 w 504826"/>
              <a:gd name="connsiteY0" fmla="*/ 790575 h 795337"/>
              <a:gd name="connsiteX1" fmla="*/ 438151 w 504826"/>
              <a:gd name="connsiteY1" fmla="*/ 666750 h 795337"/>
              <a:gd name="connsiteX2" fmla="*/ 423863 w 504826"/>
              <a:gd name="connsiteY2" fmla="*/ 614362 h 795337"/>
              <a:gd name="connsiteX3" fmla="*/ 361951 w 504826"/>
              <a:gd name="connsiteY3" fmla="*/ 504825 h 795337"/>
              <a:gd name="connsiteX4" fmla="*/ 333376 w 504826"/>
              <a:gd name="connsiteY4" fmla="*/ 457200 h 795337"/>
              <a:gd name="connsiteX5" fmla="*/ 328613 w 504826"/>
              <a:gd name="connsiteY5" fmla="*/ 400050 h 795337"/>
              <a:gd name="connsiteX6" fmla="*/ 328613 w 504826"/>
              <a:gd name="connsiteY6" fmla="*/ 357187 h 795337"/>
              <a:gd name="connsiteX7" fmla="*/ 333376 w 504826"/>
              <a:gd name="connsiteY7" fmla="*/ 309562 h 795337"/>
              <a:gd name="connsiteX8" fmla="*/ 352426 w 504826"/>
              <a:gd name="connsiteY8" fmla="*/ 266700 h 795337"/>
              <a:gd name="connsiteX9" fmla="*/ 371476 w 504826"/>
              <a:gd name="connsiteY9" fmla="*/ 238125 h 795337"/>
              <a:gd name="connsiteX10" fmla="*/ 385763 w 504826"/>
              <a:gd name="connsiteY10" fmla="*/ 200025 h 795337"/>
              <a:gd name="connsiteX11" fmla="*/ 404813 w 504826"/>
              <a:gd name="connsiteY11" fmla="*/ 166687 h 795337"/>
              <a:gd name="connsiteX12" fmla="*/ 438151 w 504826"/>
              <a:gd name="connsiteY12" fmla="*/ 119062 h 795337"/>
              <a:gd name="connsiteX13" fmla="*/ 466726 w 504826"/>
              <a:gd name="connsiteY13" fmla="*/ 90487 h 795337"/>
              <a:gd name="connsiteX14" fmla="*/ 500063 w 504826"/>
              <a:gd name="connsiteY14" fmla="*/ 61912 h 795337"/>
              <a:gd name="connsiteX15" fmla="*/ 504826 w 504826"/>
              <a:gd name="connsiteY15" fmla="*/ 19050 h 795337"/>
              <a:gd name="connsiteX16" fmla="*/ 442913 w 504826"/>
              <a:gd name="connsiteY16" fmla="*/ 0 h 795337"/>
              <a:gd name="connsiteX17" fmla="*/ 385763 w 504826"/>
              <a:gd name="connsiteY17" fmla="*/ 57150 h 795337"/>
              <a:gd name="connsiteX18" fmla="*/ 352426 w 504826"/>
              <a:gd name="connsiteY18" fmla="*/ 90487 h 795337"/>
              <a:gd name="connsiteX19" fmla="*/ 338138 w 504826"/>
              <a:gd name="connsiteY19" fmla="*/ 114300 h 795337"/>
              <a:gd name="connsiteX20" fmla="*/ 238126 w 504826"/>
              <a:gd name="connsiteY20" fmla="*/ 276225 h 795337"/>
              <a:gd name="connsiteX21" fmla="*/ 200026 w 504826"/>
              <a:gd name="connsiteY21" fmla="*/ 304800 h 795337"/>
              <a:gd name="connsiteX22" fmla="*/ 138113 w 504826"/>
              <a:gd name="connsiteY22" fmla="*/ 347662 h 795337"/>
              <a:gd name="connsiteX23" fmla="*/ 90488 w 504826"/>
              <a:gd name="connsiteY23" fmla="*/ 381000 h 795337"/>
              <a:gd name="connsiteX24" fmla="*/ 0 w 504826"/>
              <a:gd name="connsiteY24" fmla="*/ 409575 h 795337"/>
              <a:gd name="connsiteX25" fmla="*/ 9525 w 504826"/>
              <a:gd name="connsiteY25" fmla="*/ 795337 h 795337"/>
              <a:gd name="connsiteX26" fmla="*/ 461963 w 504826"/>
              <a:gd name="connsiteY26" fmla="*/ 790575 h 79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4826" h="795337">
                <a:moveTo>
                  <a:pt x="461963" y="790575"/>
                </a:moveTo>
                <a:lnTo>
                  <a:pt x="438151" y="666750"/>
                </a:lnTo>
                <a:cubicBezTo>
                  <a:pt x="422859" y="620875"/>
                  <a:pt x="423863" y="638948"/>
                  <a:pt x="423863" y="614362"/>
                </a:cubicBezTo>
                <a:lnTo>
                  <a:pt x="361951" y="504825"/>
                </a:lnTo>
                <a:cubicBezTo>
                  <a:pt x="336257" y="463715"/>
                  <a:pt x="344835" y="480121"/>
                  <a:pt x="333376" y="457200"/>
                </a:cubicBezTo>
                <a:lnTo>
                  <a:pt x="328613" y="400050"/>
                </a:lnTo>
                <a:lnTo>
                  <a:pt x="328613" y="357187"/>
                </a:lnTo>
                <a:lnTo>
                  <a:pt x="333376" y="309562"/>
                </a:lnTo>
                <a:cubicBezTo>
                  <a:pt x="348451" y="269360"/>
                  <a:pt x="338071" y="281052"/>
                  <a:pt x="352426" y="266700"/>
                </a:cubicBezTo>
                <a:lnTo>
                  <a:pt x="371476" y="238125"/>
                </a:lnTo>
                <a:lnTo>
                  <a:pt x="385763" y="200025"/>
                </a:lnTo>
                <a:lnTo>
                  <a:pt x="404813" y="166687"/>
                </a:lnTo>
                <a:cubicBezTo>
                  <a:pt x="431006" y="124779"/>
                  <a:pt x="418036" y="139177"/>
                  <a:pt x="438151" y="119062"/>
                </a:cubicBezTo>
                <a:lnTo>
                  <a:pt x="466726" y="90487"/>
                </a:lnTo>
                <a:lnTo>
                  <a:pt x="500063" y="61912"/>
                </a:lnTo>
                <a:lnTo>
                  <a:pt x="504826" y="19050"/>
                </a:lnTo>
                <a:lnTo>
                  <a:pt x="442913" y="0"/>
                </a:lnTo>
                <a:lnTo>
                  <a:pt x="385763" y="57150"/>
                </a:lnTo>
                <a:cubicBezTo>
                  <a:pt x="374651" y="68262"/>
                  <a:pt x="362939" y="78806"/>
                  <a:pt x="352426" y="90487"/>
                </a:cubicBezTo>
                <a:cubicBezTo>
                  <a:pt x="345962" y="97669"/>
                  <a:pt x="342341" y="105894"/>
                  <a:pt x="338138" y="114300"/>
                </a:cubicBezTo>
                <a:lnTo>
                  <a:pt x="238126" y="276225"/>
                </a:lnTo>
                <a:cubicBezTo>
                  <a:pt x="202961" y="301342"/>
                  <a:pt x="214443" y="290380"/>
                  <a:pt x="200026" y="304800"/>
                </a:cubicBezTo>
                <a:lnTo>
                  <a:pt x="138113" y="347662"/>
                </a:lnTo>
                <a:cubicBezTo>
                  <a:pt x="92148" y="373199"/>
                  <a:pt x="102561" y="356857"/>
                  <a:pt x="90488" y="381000"/>
                </a:cubicBezTo>
                <a:lnTo>
                  <a:pt x="0" y="409575"/>
                </a:lnTo>
                <a:lnTo>
                  <a:pt x="9525" y="795337"/>
                </a:lnTo>
                <a:lnTo>
                  <a:pt x="461963" y="790575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Forma libre"/>
          <p:cNvSpPr/>
          <p:nvPr/>
        </p:nvSpPr>
        <p:spPr>
          <a:xfrm>
            <a:off x="-4763" y="1414463"/>
            <a:ext cx="466726" cy="1328737"/>
          </a:xfrm>
          <a:custGeom>
            <a:avLst/>
            <a:gdLst>
              <a:gd name="connsiteX0" fmla="*/ 0 w 466726"/>
              <a:gd name="connsiteY0" fmla="*/ 942975 h 1328737"/>
              <a:gd name="connsiteX1" fmla="*/ 47626 w 466726"/>
              <a:gd name="connsiteY1" fmla="*/ 938212 h 1328737"/>
              <a:gd name="connsiteX2" fmla="*/ 90488 w 466726"/>
              <a:gd name="connsiteY2" fmla="*/ 890587 h 1328737"/>
              <a:gd name="connsiteX3" fmla="*/ 128588 w 466726"/>
              <a:gd name="connsiteY3" fmla="*/ 995362 h 1328737"/>
              <a:gd name="connsiteX4" fmla="*/ 138113 w 466726"/>
              <a:gd name="connsiteY4" fmla="*/ 1038225 h 1328737"/>
              <a:gd name="connsiteX5" fmla="*/ 185738 w 466726"/>
              <a:gd name="connsiteY5" fmla="*/ 1204912 h 1328737"/>
              <a:gd name="connsiteX6" fmla="*/ 166688 w 466726"/>
              <a:gd name="connsiteY6" fmla="*/ 1309687 h 1328737"/>
              <a:gd name="connsiteX7" fmla="*/ 214313 w 466726"/>
              <a:gd name="connsiteY7" fmla="*/ 1328737 h 1328737"/>
              <a:gd name="connsiteX8" fmla="*/ 247651 w 466726"/>
              <a:gd name="connsiteY8" fmla="*/ 1266825 h 1328737"/>
              <a:gd name="connsiteX9" fmla="*/ 247651 w 466726"/>
              <a:gd name="connsiteY9" fmla="*/ 1219200 h 1328737"/>
              <a:gd name="connsiteX10" fmla="*/ 233363 w 466726"/>
              <a:gd name="connsiteY10" fmla="*/ 1109662 h 1328737"/>
              <a:gd name="connsiteX11" fmla="*/ 223838 w 466726"/>
              <a:gd name="connsiteY11" fmla="*/ 1066800 h 1328737"/>
              <a:gd name="connsiteX12" fmla="*/ 219076 w 466726"/>
              <a:gd name="connsiteY12" fmla="*/ 1047750 h 1328737"/>
              <a:gd name="connsiteX13" fmla="*/ 190501 w 466726"/>
              <a:gd name="connsiteY13" fmla="*/ 933450 h 1328737"/>
              <a:gd name="connsiteX14" fmla="*/ 166688 w 466726"/>
              <a:gd name="connsiteY14" fmla="*/ 885825 h 1328737"/>
              <a:gd name="connsiteX15" fmla="*/ 152401 w 466726"/>
              <a:gd name="connsiteY15" fmla="*/ 847725 h 1328737"/>
              <a:gd name="connsiteX16" fmla="*/ 266701 w 466726"/>
              <a:gd name="connsiteY16" fmla="*/ 857250 h 1328737"/>
              <a:gd name="connsiteX17" fmla="*/ 333376 w 466726"/>
              <a:gd name="connsiteY17" fmla="*/ 819150 h 1328737"/>
              <a:gd name="connsiteX18" fmla="*/ 385763 w 466726"/>
              <a:gd name="connsiteY18" fmla="*/ 757237 h 1328737"/>
              <a:gd name="connsiteX19" fmla="*/ 414338 w 466726"/>
              <a:gd name="connsiteY19" fmla="*/ 733425 h 1328737"/>
              <a:gd name="connsiteX20" fmla="*/ 442913 w 466726"/>
              <a:gd name="connsiteY20" fmla="*/ 709612 h 1328737"/>
              <a:gd name="connsiteX21" fmla="*/ 423863 w 466726"/>
              <a:gd name="connsiteY21" fmla="*/ 671512 h 1328737"/>
              <a:gd name="connsiteX22" fmla="*/ 390526 w 466726"/>
              <a:gd name="connsiteY22" fmla="*/ 633412 h 1328737"/>
              <a:gd name="connsiteX23" fmla="*/ 381001 w 466726"/>
              <a:gd name="connsiteY23" fmla="*/ 614362 h 1328737"/>
              <a:gd name="connsiteX24" fmla="*/ 361951 w 466726"/>
              <a:gd name="connsiteY24" fmla="*/ 571500 h 1328737"/>
              <a:gd name="connsiteX25" fmla="*/ 390526 w 466726"/>
              <a:gd name="connsiteY25" fmla="*/ 514350 h 1328737"/>
              <a:gd name="connsiteX26" fmla="*/ 447676 w 466726"/>
              <a:gd name="connsiteY26" fmla="*/ 476250 h 1328737"/>
              <a:gd name="connsiteX27" fmla="*/ 461963 w 466726"/>
              <a:gd name="connsiteY27" fmla="*/ 428625 h 1328737"/>
              <a:gd name="connsiteX28" fmla="*/ 466726 w 466726"/>
              <a:gd name="connsiteY28" fmla="*/ 376237 h 1328737"/>
              <a:gd name="connsiteX29" fmla="*/ 466726 w 466726"/>
              <a:gd name="connsiteY29" fmla="*/ 333375 h 1328737"/>
              <a:gd name="connsiteX30" fmla="*/ 461963 w 466726"/>
              <a:gd name="connsiteY30" fmla="*/ 280987 h 1328737"/>
              <a:gd name="connsiteX31" fmla="*/ 457201 w 466726"/>
              <a:gd name="connsiteY31" fmla="*/ 266700 h 1328737"/>
              <a:gd name="connsiteX32" fmla="*/ 447676 w 466726"/>
              <a:gd name="connsiteY32" fmla="*/ 223837 h 1328737"/>
              <a:gd name="connsiteX33" fmla="*/ 400051 w 466726"/>
              <a:gd name="connsiteY33" fmla="*/ 195262 h 1328737"/>
              <a:gd name="connsiteX34" fmla="*/ 333376 w 466726"/>
              <a:gd name="connsiteY34" fmla="*/ 209550 h 1328737"/>
              <a:gd name="connsiteX35" fmla="*/ 304801 w 466726"/>
              <a:gd name="connsiteY35" fmla="*/ 233362 h 1328737"/>
              <a:gd name="connsiteX36" fmla="*/ 276226 w 466726"/>
              <a:gd name="connsiteY36" fmla="*/ 266700 h 1328737"/>
              <a:gd name="connsiteX37" fmla="*/ 266701 w 466726"/>
              <a:gd name="connsiteY37" fmla="*/ 285750 h 1328737"/>
              <a:gd name="connsiteX38" fmla="*/ 219076 w 466726"/>
              <a:gd name="connsiteY38" fmla="*/ 342900 h 1328737"/>
              <a:gd name="connsiteX39" fmla="*/ 171451 w 466726"/>
              <a:gd name="connsiteY39" fmla="*/ 381000 h 1328737"/>
              <a:gd name="connsiteX40" fmla="*/ 185738 w 466726"/>
              <a:gd name="connsiteY40" fmla="*/ 328612 h 1328737"/>
              <a:gd name="connsiteX41" fmla="*/ 180976 w 466726"/>
              <a:gd name="connsiteY41" fmla="*/ 285750 h 1328737"/>
              <a:gd name="connsiteX42" fmla="*/ 195263 w 466726"/>
              <a:gd name="connsiteY42" fmla="*/ 214312 h 1328737"/>
              <a:gd name="connsiteX43" fmla="*/ 176213 w 466726"/>
              <a:gd name="connsiteY43" fmla="*/ 176212 h 1328737"/>
              <a:gd name="connsiteX44" fmla="*/ 166688 w 466726"/>
              <a:gd name="connsiteY44" fmla="*/ 161925 h 1328737"/>
              <a:gd name="connsiteX45" fmla="*/ 161926 w 466726"/>
              <a:gd name="connsiteY45" fmla="*/ 152400 h 1328737"/>
              <a:gd name="connsiteX46" fmla="*/ 104776 w 466726"/>
              <a:gd name="connsiteY46" fmla="*/ 57150 h 1328737"/>
              <a:gd name="connsiteX47" fmla="*/ 76201 w 466726"/>
              <a:gd name="connsiteY47" fmla="*/ 23812 h 1328737"/>
              <a:gd name="connsiteX48" fmla="*/ 52388 w 466726"/>
              <a:gd name="connsiteY48" fmla="*/ 4762 h 1328737"/>
              <a:gd name="connsiteX49" fmla="*/ 0 w 466726"/>
              <a:gd name="connsiteY49" fmla="*/ 0 h 1328737"/>
              <a:gd name="connsiteX50" fmla="*/ 0 w 466726"/>
              <a:gd name="connsiteY50" fmla="*/ 942975 h 132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66726" h="1328737">
                <a:moveTo>
                  <a:pt x="0" y="942975"/>
                </a:moveTo>
                <a:lnTo>
                  <a:pt x="47626" y="938212"/>
                </a:lnTo>
                <a:lnTo>
                  <a:pt x="90488" y="890587"/>
                </a:lnTo>
                <a:lnTo>
                  <a:pt x="128588" y="995362"/>
                </a:lnTo>
                <a:lnTo>
                  <a:pt x="138113" y="1038225"/>
                </a:lnTo>
                <a:lnTo>
                  <a:pt x="185738" y="1204912"/>
                </a:lnTo>
                <a:lnTo>
                  <a:pt x="166688" y="1309687"/>
                </a:lnTo>
                <a:lnTo>
                  <a:pt x="214313" y="1328737"/>
                </a:lnTo>
                <a:lnTo>
                  <a:pt x="247651" y="1266825"/>
                </a:lnTo>
                <a:lnTo>
                  <a:pt x="247651" y="1219200"/>
                </a:lnTo>
                <a:lnTo>
                  <a:pt x="233363" y="1109662"/>
                </a:lnTo>
                <a:cubicBezTo>
                  <a:pt x="230188" y="1095375"/>
                  <a:pt x="227388" y="1080999"/>
                  <a:pt x="223838" y="1066800"/>
                </a:cubicBezTo>
                <a:cubicBezTo>
                  <a:pt x="218574" y="1045744"/>
                  <a:pt x="219076" y="1059196"/>
                  <a:pt x="219076" y="1047750"/>
                </a:cubicBezTo>
                <a:lnTo>
                  <a:pt x="190501" y="933450"/>
                </a:lnTo>
                <a:cubicBezTo>
                  <a:pt x="170539" y="888535"/>
                  <a:pt x="182508" y="901642"/>
                  <a:pt x="166688" y="885825"/>
                </a:cubicBezTo>
                <a:lnTo>
                  <a:pt x="152401" y="847725"/>
                </a:lnTo>
                <a:lnTo>
                  <a:pt x="266701" y="857250"/>
                </a:lnTo>
                <a:lnTo>
                  <a:pt x="333376" y="819150"/>
                </a:lnTo>
                <a:lnTo>
                  <a:pt x="385763" y="757237"/>
                </a:lnTo>
                <a:lnTo>
                  <a:pt x="414338" y="733425"/>
                </a:lnTo>
                <a:lnTo>
                  <a:pt x="442913" y="709612"/>
                </a:lnTo>
                <a:lnTo>
                  <a:pt x="423863" y="671512"/>
                </a:lnTo>
                <a:cubicBezTo>
                  <a:pt x="397988" y="635286"/>
                  <a:pt x="412265" y="644283"/>
                  <a:pt x="390526" y="633412"/>
                </a:cubicBezTo>
                <a:lnTo>
                  <a:pt x="381001" y="614362"/>
                </a:lnTo>
                <a:lnTo>
                  <a:pt x="361951" y="571500"/>
                </a:lnTo>
                <a:lnTo>
                  <a:pt x="390526" y="514350"/>
                </a:lnTo>
                <a:lnTo>
                  <a:pt x="447676" y="476250"/>
                </a:lnTo>
                <a:lnTo>
                  <a:pt x="461963" y="428625"/>
                </a:lnTo>
                <a:cubicBezTo>
                  <a:pt x="466884" y="379420"/>
                  <a:pt x="466726" y="396954"/>
                  <a:pt x="466726" y="376237"/>
                </a:cubicBezTo>
                <a:lnTo>
                  <a:pt x="466726" y="333375"/>
                </a:lnTo>
                <a:cubicBezTo>
                  <a:pt x="465138" y="315912"/>
                  <a:pt x="464443" y="298345"/>
                  <a:pt x="461963" y="280987"/>
                </a:cubicBezTo>
                <a:cubicBezTo>
                  <a:pt x="461253" y="276018"/>
                  <a:pt x="457201" y="266700"/>
                  <a:pt x="457201" y="266700"/>
                </a:cubicBezTo>
                <a:lnTo>
                  <a:pt x="447676" y="223837"/>
                </a:lnTo>
                <a:lnTo>
                  <a:pt x="400051" y="195262"/>
                </a:lnTo>
                <a:lnTo>
                  <a:pt x="333376" y="209550"/>
                </a:lnTo>
                <a:lnTo>
                  <a:pt x="304801" y="233362"/>
                </a:lnTo>
                <a:cubicBezTo>
                  <a:pt x="295276" y="244475"/>
                  <a:pt x="284619" y="254710"/>
                  <a:pt x="276226" y="266700"/>
                </a:cubicBezTo>
                <a:cubicBezTo>
                  <a:pt x="250679" y="303195"/>
                  <a:pt x="283990" y="268458"/>
                  <a:pt x="266701" y="285750"/>
                </a:cubicBezTo>
                <a:lnTo>
                  <a:pt x="219076" y="342900"/>
                </a:lnTo>
                <a:lnTo>
                  <a:pt x="171451" y="381000"/>
                </a:lnTo>
                <a:lnTo>
                  <a:pt x="185738" y="328612"/>
                </a:lnTo>
                <a:lnTo>
                  <a:pt x="180976" y="285750"/>
                </a:lnTo>
                <a:lnTo>
                  <a:pt x="195263" y="214312"/>
                </a:lnTo>
                <a:cubicBezTo>
                  <a:pt x="188913" y="201612"/>
                  <a:pt x="183012" y="188677"/>
                  <a:pt x="176213" y="176212"/>
                </a:cubicBezTo>
                <a:cubicBezTo>
                  <a:pt x="173472" y="171187"/>
                  <a:pt x="169633" y="166833"/>
                  <a:pt x="166688" y="161925"/>
                </a:cubicBezTo>
                <a:cubicBezTo>
                  <a:pt x="164862" y="158881"/>
                  <a:pt x="163513" y="155575"/>
                  <a:pt x="161926" y="152400"/>
                </a:cubicBezTo>
                <a:lnTo>
                  <a:pt x="104776" y="57150"/>
                </a:lnTo>
                <a:lnTo>
                  <a:pt x="76201" y="23812"/>
                </a:lnTo>
                <a:lnTo>
                  <a:pt x="52388" y="4762"/>
                </a:lnTo>
                <a:lnTo>
                  <a:pt x="0" y="0"/>
                </a:lnTo>
                <a:lnTo>
                  <a:pt x="0" y="942975"/>
                </a:lnTo>
                <a:close/>
              </a:path>
            </a:pathLst>
          </a:custGeom>
          <a:solidFill>
            <a:srgbClr val="997801"/>
          </a:solidFill>
          <a:ln>
            <a:solidFill>
              <a:srgbClr val="99780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683568" y="1341923"/>
            <a:ext cx="76328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Se </a:t>
            </a:r>
            <a:r>
              <a:rPr lang="es-MX" dirty="0">
                <a:solidFill>
                  <a:schemeClr val="bg1"/>
                </a:solidFill>
              </a:rPr>
              <a:t>presenta por la acción de la denudación, proceso a través del cual se produce la separación de los productos del </a:t>
            </a:r>
            <a:r>
              <a:rPr lang="es-MX" dirty="0" err="1">
                <a:solidFill>
                  <a:schemeClr val="bg1"/>
                </a:solidFill>
              </a:rPr>
              <a:t>intemperismo</a:t>
            </a:r>
            <a:r>
              <a:rPr lang="es-MX" dirty="0">
                <a:solidFill>
                  <a:schemeClr val="bg1"/>
                </a:solidFill>
              </a:rPr>
              <a:t>, y por la acción de la </a:t>
            </a:r>
            <a:r>
              <a:rPr lang="es-MX" dirty="0" err="1">
                <a:solidFill>
                  <a:schemeClr val="bg1"/>
                </a:solidFill>
              </a:rPr>
              <a:t>depositación</a:t>
            </a:r>
            <a:r>
              <a:rPr lang="es-MX" dirty="0">
                <a:solidFill>
                  <a:schemeClr val="bg1"/>
                </a:solidFill>
              </a:rPr>
              <a:t>  que da origen a las formas acumulativas: </a:t>
            </a:r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Son </a:t>
            </a:r>
            <a:r>
              <a:rPr lang="es-MX" dirty="0">
                <a:solidFill>
                  <a:schemeClr val="bg1"/>
                </a:solidFill>
              </a:rPr>
              <a:t>las formas del relieve que resultan de la </a:t>
            </a:r>
            <a:r>
              <a:rPr lang="es-MX" dirty="0" err="1">
                <a:solidFill>
                  <a:schemeClr val="bg1"/>
                </a:solidFill>
              </a:rPr>
              <a:t>depositación</a:t>
            </a:r>
            <a:r>
              <a:rPr lang="es-MX" dirty="0">
                <a:solidFill>
                  <a:schemeClr val="bg1"/>
                </a:solidFill>
              </a:rPr>
              <a:t> de los materiales por los diversos agentes de transporte.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3258850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Es </a:t>
            </a:r>
            <a:r>
              <a:rPr lang="es-MX" dirty="0">
                <a:solidFill>
                  <a:schemeClr val="bg1"/>
                </a:solidFill>
              </a:rPr>
              <a:t>el </a:t>
            </a:r>
            <a:r>
              <a:rPr lang="es-MX" dirty="0" smtClean="0">
                <a:solidFill>
                  <a:schemeClr val="bg1"/>
                </a:solidFill>
              </a:rPr>
              <a:t>resultante </a:t>
            </a:r>
            <a:r>
              <a:rPr lang="es-MX" dirty="0">
                <a:solidFill>
                  <a:schemeClr val="bg1"/>
                </a:solidFill>
              </a:rPr>
              <a:t>de los procesos </a:t>
            </a:r>
            <a:r>
              <a:rPr lang="es-MX" dirty="0" err="1">
                <a:solidFill>
                  <a:schemeClr val="bg1"/>
                </a:solidFill>
              </a:rPr>
              <a:t>denudatorios</a:t>
            </a:r>
            <a:r>
              <a:rPr lang="es-MX" dirty="0">
                <a:solidFill>
                  <a:schemeClr val="bg1"/>
                </a:solidFill>
              </a:rPr>
              <a:t> que reciben el nombre del agente que les dio origen, ya sea fluvial, glacial, eólico, etc. Ejemplo: planicie con drenaje de alto orden (con muchos arroyos y ríos, donde casi no hay </a:t>
            </a:r>
            <a:r>
              <a:rPr lang="es-MX" dirty="0" err="1">
                <a:solidFill>
                  <a:schemeClr val="bg1"/>
                </a:solidFill>
              </a:rPr>
              <a:t>depositación</a:t>
            </a:r>
            <a:r>
              <a:rPr lang="es-MX" dirty="0">
                <a:solidFill>
                  <a:schemeClr val="bg1"/>
                </a:solidFill>
              </a:rPr>
              <a:t> de sedimentos).</a:t>
            </a:r>
          </a:p>
          <a:p>
            <a:pPr algn="just"/>
            <a:endParaRPr lang="es-MX" dirty="0"/>
          </a:p>
        </p:txBody>
      </p:sp>
      <p:sp>
        <p:nvSpPr>
          <p:cNvPr id="11" name="10 Rectángulo"/>
          <p:cNvSpPr/>
          <p:nvPr/>
        </p:nvSpPr>
        <p:spPr>
          <a:xfrm>
            <a:off x="660988" y="836712"/>
            <a:ext cx="3550972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Relieve exógeno</a:t>
            </a:r>
            <a:endParaRPr lang="es-ES" sz="3200" b="1" cap="none" spc="0" dirty="0">
              <a:ln/>
              <a:solidFill>
                <a:schemeClr val="accent3">
                  <a:lumMod val="7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11560" y="2772217"/>
            <a:ext cx="5094664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Relieve exógeno erosivo</a:t>
            </a:r>
            <a:endParaRPr lang="es-ES" sz="3200" b="1" cap="none" spc="0" dirty="0">
              <a:ln/>
              <a:solidFill>
                <a:schemeClr val="accent3">
                  <a:lumMod val="7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11560" y="4932457"/>
            <a:ext cx="6162264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Relieve exógeno acumulativo</a:t>
            </a:r>
            <a:endParaRPr lang="es-ES" sz="3200" b="1" cap="none" spc="0" dirty="0">
              <a:ln/>
              <a:solidFill>
                <a:schemeClr val="accent3">
                  <a:lumMod val="7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66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Luna"/>
          <p:cNvSpPr/>
          <p:nvPr/>
        </p:nvSpPr>
        <p:spPr>
          <a:xfrm flipH="1">
            <a:off x="4788024" y="2830460"/>
            <a:ext cx="1152128" cy="3550868"/>
          </a:xfrm>
          <a:prstGeom prst="moon">
            <a:avLst>
              <a:gd name="adj" fmla="val 26752"/>
            </a:avLst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1 CuadroTexto"/>
          <p:cNvSpPr txBox="1"/>
          <p:nvPr/>
        </p:nvSpPr>
        <p:spPr>
          <a:xfrm>
            <a:off x="467544" y="692696"/>
            <a:ext cx="7344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Como información adicional a esta escala, se le dará un énfasis en el origen de las formas de los sistemas de terreno, es decir, la morfogénesis. Esta ilustrará de forma rápida a cualquier persona sobre su origen mediante el empleo de colores específicos para cada tipo de origen expresada en los colores de la leyenda. Las unidades </a:t>
            </a:r>
            <a:r>
              <a:rPr lang="es-ES" b="1" dirty="0" err="1"/>
              <a:t>morfogenéticas</a:t>
            </a:r>
            <a:r>
              <a:rPr lang="es-ES" b="1" dirty="0"/>
              <a:t> son agrupadas en 9 grandes clases, cada una con una gama de colores:</a:t>
            </a:r>
            <a:endParaRPr lang="es-MX" b="1" dirty="0"/>
          </a:p>
          <a:p>
            <a:endParaRPr lang="es-MX" b="1" dirty="0"/>
          </a:p>
        </p:txBody>
      </p:sp>
      <p:grpSp>
        <p:nvGrpSpPr>
          <p:cNvPr id="25" name="24 Grupo"/>
          <p:cNvGrpSpPr/>
          <p:nvPr/>
        </p:nvGrpSpPr>
        <p:grpSpPr>
          <a:xfrm>
            <a:off x="1943793" y="2974476"/>
            <a:ext cx="2987858" cy="3265455"/>
            <a:chOff x="1457835" y="2830460"/>
            <a:chExt cx="2987858" cy="3265455"/>
          </a:xfrm>
        </p:grpSpPr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1457835" y="2830460"/>
              <a:ext cx="2987858" cy="2936875"/>
              <a:chOff x="3470" y="119"/>
              <a:chExt cx="1627" cy="1779"/>
            </a:xfrm>
          </p:grpSpPr>
          <p:sp>
            <p:nvSpPr>
              <p:cNvPr id="7" name="Text Box 6"/>
              <p:cNvSpPr txBox="1">
                <a:spLocks noChangeArrowheads="1"/>
              </p:cNvSpPr>
              <p:nvPr/>
            </p:nvSpPr>
            <p:spPr bwMode="auto">
              <a:xfrm>
                <a:off x="3470" y="119"/>
                <a:ext cx="1360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s-MX" sz="1800"/>
                  <a:t>Formas de origen:</a:t>
                </a:r>
              </a:p>
              <a:p>
                <a:pPr eaLnBrk="1" hangingPunct="1"/>
                <a:endParaRPr lang="es-MX" sz="1800"/>
              </a:p>
            </p:txBody>
          </p:sp>
          <p:grpSp>
            <p:nvGrpSpPr>
              <p:cNvPr id="8" name="Group 23"/>
              <p:cNvGrpSpPr>
                <a:grpSpLocks/>
              </p:cNvGrpSpPr>
              <p:nvPr/>
            </p:nvGrpSpPr>
            <p:grpSpPr bwMode="auto">
              <a:xfrm>
                <a:off x="3516" y="391"/>
                <a:ext cx="1581" cy="1507"/>
                <a:chOff x="3516" y="391"/>
                <a:chExt cx="1581" cy="1507"/>
              </a:xfrm>
            </p:grpSpPr>
            <p:sp>
              <p:nvSpPr>
                <p:cNvPr id="9" name="Rectangle 7"/>
                <p:cNvSpPr>
                  <a:spLocks noChangeArrowheads="1"/>
                </p:cNvSpPr>
                <p:nvPr/>
              </p:nvSpPr>
              <p:spPr bwMode="auto">
                <a:xfrm>
                  <a:off x="3516" y="436"/>
                  <a:ext cx="317" cy="136"/>
                </a:xfrm>
                <a:prstGeom prst="rect">
                  <a:avLst/>
                </a:prstGeom>
                <a:solidFill>
                  <a:srgbClr val="8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0" name="Rectangle 8"/>
                <p:cNvSpPr>
                  <a:spLocks noChangeArrowheads="1"/>
                </p:cNvSpPr>
                <p:nvPr/>
              </p:nvSpPr>
              <p:spPr bwMode="auto">
                <a:xfrm>
                  <a:off x="3516" y="618"/>
                  <a:ext cx="317" cy="136"/>
                </a:xfrm>
                <a:prstGeom prst="rect">
                  <a:avLst/>
                </a:prstGeom>
                <a:solidFill>
                  <a:srgbClr val="B81104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1" name="Rectangle 9"/>
                <p:cNvSpPr>
                  <a:spLocks noChangeArrowheads="1"/>
                </p:cNvSpPr>
                <p:nvPr/>
              </p:nvSpPr>
              <p:spPr bwMode="auto">
                <a:xfrm>
                  <a:off x="3516" y="800"/>
                  <a:ext cx="317" cy="136"/>
                </a:xfrm>
                <a:prstGeom prst="rect">
                  <a:avLst/>
                </a:prstGeom>
                <a:solidFill>
                  <a:srgbClr val="9933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516" y="1706"/>
                  <a:ext cx="317" cy="136"/>
                </a:xfrm>
                <a:prstGeom prst="rect">
                  <a:avLst/>
                </a:prstGeom>
                <a:solidFill>
                  <a:srgbClr val="00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3" name="Rectangle 11"/>
                <p:cNvSpPr>
                  <a:spLocks noChangeArrowheads="1"/>
                </p:cNvSpPr>
                <p:nvPr/>
              </p:nvSpPr>
              <p:spPr bwMode="auto">
                <a:xfrm>
                  <a:off x="3516" y="1162"/>
                  <a:ext cx="317" cy="136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4" name="Rectangle 12"/>
                <p:cNvSpPr>
                  <a:spLocks noChangeArrowheads="1"/>
                </p:cNvSpPr>
                <p:nvPr/>
              </p:nvSpPr>
              <p:spPr bwMode="auto">
                <a:xfrm>
                  <a:off x="3516" y="1344"/>
                  <a:ext cx="317" cy="136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3516" y="1525"/>
                  <a:ext cx="317" cy="136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3516" y="981"/>
                  <a:ext cx="317" cy="136"/>
                </a:xfrm>
                <a:prstGeom prst="rect">
                  <a:avLst/>
                </a:prstGeom>
                <a:solidFill>
                  <a:srgbClr val="FF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833" y="391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Estructural</a:t>
                  </a:r>
                  <a:endParaRPr lang="es-ES" sz="1800"/>
                </a:p>
              </p:txBody>
            </p:sp>
            <p:sp>
              <p:nvSpPr>
                <p:cNvPr id="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833" y="573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Volcánico</a:t>
                  </a:r>
                  <a:endParaRPr lang="es-ES" sz="1800"/>
                </a:p>
              </p:txBody>
            </p:sp>
            <p:sp>
              <p:nvSpPr>
                <p:cNvPr id="1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833" y="769"/>
                  <a:ext cx="1264" cy="2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 dirty="0" err="1" smtClean="0"/>
                    <a:t>Denudativo</a:t>
                  </a:r>
                  <a:r>
                    <a:rPr lang="es-MX" sz="1800" dirty="0" smtClean="0"/>
                    <a:t>/erosivo</a:t>
                  </a:r>
                  <a:endParaRPr lang="es-ES" sz="1800" dirty="0"/>
                </a:p>
              </p:txBody>
            </p:sp>
            <p:sp>
              <p:nvSpPr>
                <p:cNvPr id="2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833" y="950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Kárstico</a:t>
                  </a:r>
                  <a:endParaRPr lang="es-ES" sz="1800"/>
                </a:p>
              </p:txBody>
            </p:sp>
            <p:sp>
              <p:nvSpPr>
                <p:cNvPr id="2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833" y="1132"/>
                  <a:ext cx="1225" cy="2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Lacustre/marino</a:t>
                  </a:r>
                  <a:endParaRPr lang="es-ES" sz="1800"/>
                </a:p>
              </p:txBody>
            </p:sp>
            <p:sp>
              <p:nvSpPr>
                <p:cNvPr id="2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833" y="1298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Glacial/periglacial</a:t>
                  </a:r>
                  <a:endParaRPr lang="es-ES" sz="1800"/>
                </a:p>
              </p:txBody>
            </p:sp>
            <p:sp>
              <p:nvSpPr>
                <p:cNvPr id="2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833" y="1494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Eólico</a:t>
                  </a:r>
                  <a:endParaRPr lang="es-ES" sz="1800"/>
                </a:p>
              </p:txBody>
            </p:sp>
            <p:sp>
              <p:nvSpPr>
                <p:cNvPr id="2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833" y="1676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 dirty="0"/>
                    <a:t>Fluvial</a:t>
                  </a:r>
                  <a:endParaRPr lang="es-ES" sz="1800" dirty="0"/>
                </a:p>
              </p:txBody>
            </p:sp>
          </p:grpSp>
        </p:grpSp>
        <p:sp>
          <p:nvSpPr>
            <p:cNvPr id="5" name="Rectangle 29"/>
            <p:cNvSpPr>
              <a:spLocks noChangeArrowheads="1"/>
            </p:cNvSpPr>
            <p:nvPr/>
          </p:nvSpPr>
          <p:spPr bwMode="auto">
            <a:xfrm>
              <a:off x="1547465" y="5783210"/>
              <a:ext cx="576263" cy="21590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" name="Text Box 30"/>
            <p:cNvSpPr txBox="1">
              <a:spLocks noChangeArrowheads="1"/>
            </p:cNvSpPr>
            <p:nvPr/>
          </p:nvSpPr>
          <p:spPr bwMode="auto">
            <a:xfrm>
              <a:off x="2140461" y="5726583"/>
              <a:ext cx="223361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800" dirty="0" smtClean="0"/>
                <a:t>Antrópico/biológico</a:t>
              </a:r>
              <a:endParaRPr lang="es-ES" sz="1800" dirty="0"/>
            </a:p>
          </p:txBody>
        </p:sp>
      </p:grpSp>
      <p:sp>
        <p:nvSpPr>
          <p:cNvPr id="26" name="25 Luna"/>
          <p:cNvSpPr/>
          <p:nvPr/>
        </p:nvSpPr>
        <p:spPr>
          <a:xfrm flipH="1">
            <a:off x="5148064" y="2830460"/>
            <a:ext cx="1152128" cy="3550868"/>
          </a:xfrm>
          <a:prstGeom prst="moon">
            <a:avLst>
              <a:gd name="adj" fmla="val 26752"/>
            </a:avLst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695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t="5629"/>
          <a:stretch>
            <a:fillRect/>
          </a:stretch>
        </p:blipFill>
        <p:spPr bwMode="auto">
          <a:xfrm>
            <a:off x="1547664" y="0"/>
            <a:ext cx="6054017" cy="68580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 cmpd="thickThin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</p:pic>
    </p:spTree>
    <p:extLst>
      <p:ext uri="{BB962C8B-B14F-4D97-AF65-F5344CB8AC3E}">
        <p14:creationId xmlns:p14="http://schemas.microsoft.com/office/powerpoint/2010/main" val="17975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764704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Una vez que ya se tenga la base </a:t>
            </a:r>
            <a:r>
              <a:rPr lang="es-ES" sz="2000" dirty="0" err="1"/>
              <a:t>morfogenética</a:t>
            </a:r>
            <a:r>
              <a:rPr lang="es-ES" sz="2000" dirty="0"/>
              <a:t> es necesario identificar rasgos lineales </a:t>
            </a:r>
            <a:r>
              <a:rPr lang="es-ES" sz="2000" dirty="0" smtClean="0"/>
              <a:t>y tramas que </a:t>
            </a:r>
            <a:r>
              <a:rPr lang="es-ES" sz="2000" dirty="0"/>
              <a:t>ayuden a un entendimiento preciso y rápido de la morfología del área de estudio, por lo que se marcan los siguientes rasgos</a:t>
            </a:r>
            <a:r>
              <a:rPr lang="es-ES" sz="2000" dirty="0" smtClean="0"/>
              <a:t>:</a:t>
            </a:r>
            <a:endParaRPr lang="es-MX" sz="2000" dirty="0"/>
          </a:p>
        </p:txBody>
      </p:sp>
      <p:sp>
        <p:nvSpPr>
          <p:cNvPr id="3" name="2 Estrella de 7 puntas"/>
          <p:cNvSpPr/>
          <p:nvPr/>
        </p:nvSpPr>
        <p:spPr>
          <a:xfrm>
            <a:off x="827584" y="2242462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08691" y="2267505"/>
            <a:ext cx="2159566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err="1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  <a:reflection blurRad="6350" stA="50000" endA="300" endPos="50000" dist="60007" dir="5400000" sy="-100000" algn="bl" rotWithShape="0"/>
                </a:effectLst>
              </a:rPr>
              <a:t>Parteaguas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rgbClr val="FFFF00">
                    <a:alpha val="40000"/>
                  </a:srgb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637163" y="3233423"/>
            <a:ext cx="2029723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Estructuras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827235" y="4129916"/>
            <a:ext cx="3482043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Abanicos aluviales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979712" y="4948256"/>
            <a:ext cx="2763898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Deslizamientos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364088" y="2276872"/>
            <a:ext cx="2149948" cy="95410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Zonas de</a:t>
            </a:r>
          </a:p>
          <a:p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inundación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587955" y="3501008"/>
            <a:ext cx="2720617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Zonas urbanas</a:t>
            </a:r>
            <a:endParaRPr lang="es-MX" sz="28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4" name="13 Estrella de 7 puntas"/>
          <p:cNvSpPr/>
          <p:nvPr/>
        </p:nvSpPr>
        <p:spPr>
          <a:xfrm>
            <a:off x="979984" y="3212976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15" name="14 Estrella de 7 puntas"/>
          <p:cNvSpPr/>
          <p:nvPr/>
        </p:nvSpPr>
        <p:spPr>
          <a:xfrm>
            <a:off x="1132384" y="4077072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16" name="15 Estrella de 7 puntas"/>
          <p:cNvSpPr/>
          <p:nvPr/>
        </p:nvSpPr>
        <p:spPr>
          <a:xfrm>
            <a:off x="1284784" y="4941168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17" name="16 Estrella de 7 puntas"/>
          <p:cNvSpPr/>
          <p:nvPr/>
        </p:nvSpPr>
        <p:spPr>
          <a:xfrm>
            <a:off x="4743610" y="2420888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18" name="17 Estrella de 7 puntas"/>
          <p:cNvSpPr/>
          <p:nvPr/>
        </p:nvSpPr>
        <p:spPr>
          <a:xfrm>
            <a:off x="4896010" y="3501008"/>
            <a:ext cx="576064" cy="504056"/>
          </a:xfrm>
          <a:prstGeom prst="star7">
            <a:avLst>
              <a:gd name="adj" fmla="val 26400"/>
              <a:gd name="hf" fmla="val 102572"/>
              <a:gd name="vf" fmla="val 105210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55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611560" y="116632"/>
            <a:ext cx="8064896" cy="6552728"/>
            <a:chOff x="971600" y="620688"/>
            <a:chExt cx="7056784" cy="5688632"/>
          </a:xfrm>
        </p:grpSpPr>
        <p:sp>
          <p:nvSpPr>
            <p:cNvPr id="2" name="1 Rectángulo"/>
            <p:cNvSpPr/>
            <p:nvPr/>
          </p:nvSpPr>
          <p:spPr>
            <a:xfrm>
              <a:off x="971600" y="620688"/>
              <a:ext cx="7056784" cy="5688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635000" h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026" name="Picture 2" descr="guaymas 1 25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36"/>
            <a:stretch>
              <a:fillRect/>
            </a:stretch>
          </p:blipFill>
          <p:spPr bwMode="auto">
            <a:xfrm>
              <a:off x="1115616" y="764704"/>
              <a:ext cx="6756400" cy="54102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762000" h="2540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31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2132856"/>
            <a:ext cx="7920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</a:t>
            </a:r>
            <a:r>
              <a:rPr lang="es-ES" dirty="0"/>
              <a:t>cartografía a 1:50,000 es netamente </a:t>
            </a:r>
            <a:r>
              <a:rPr lang="es-ES" dirty="0" smtClean="0"/>
              <a:t>geomorfológica, constituida de </a:t>
            </a:r>
            <a:r>
              <a:rPr lang="es-ES" dirty="0"/>
              <a:t>unidades de </a:t>
            </a:r>
            <a:r>
              <a:rPr lang="es-ES" dirty="0" smtClean="0"/>
              <a:t>terreno.</a:t>
            </a:r>
          </a:p>
          <a:p>
            <a:endParaRPr lang="es-ES" dirty="0" smtClean="0"/>
          </a:p>
          <a:p>
            <a:r>
              <a:rPr lang="es-ES" dirty="0" smtClean="0"/>
              <a:t>Es  </a:t>
            </a:r>
            <a:r>
              <a:rPr lang="es-ES" dirty="0"/>
              <a:t>más sencilla en cuanto a su información, únicamente contiene las unidades geomorfológicas. Las cuales </a:t>
            </a:r>
            <a:r>
              <a:rPr lang="es-ES" dirty="0" smtClean="0"/>
              <a:t>pueden incluir su </a:t>
            </a:r>
            <a:r>
              <a:rPr lang="es-ES" dirty="0"/>
              <a:t>altura relativa, pendiente, litología y edad de la roca </a:t>
            </a:r>
            <a:r>
              <a:rPr lang="es-ES" dirty="0" smtClean="0"/>
              <a:t>madre.</a:t>
            </a:r>
          </a:p>
          <a:p>
            <a:endParaRPr lang="es-ES" dirty="0"/>
          </a:p>
          <a:p>
            <a:r>
              <a:rPr lang="es-ES" dirty="0" smtClean="0"/>
              <a:t>Está </a:t>
            </a:r>
            <a:r>
              <a:rPr lang="es-ES" dirty="0"/>
              <a:t>representado un mayor detalle en sus contactos y delimitación de unidades, así como de identificación de rasgos lineales.</a:t>
            </a:r>
            <a:endParaRPr lang="es-MX" dirty="0"/>
          </a:p>
          <a:p>
            <a:r>
              <a:rPr lang="es-ES" dirty="0"/>
              <a:t> </a:t>
            </a:r>
            <a:endParaRPr lang="es-MX" dirty="0"/>
          </a:p>
          <a:p>
            <a:r>
              <a:rPr lang="es-ES" dirty="0"/>
              <a:t>Los mapas geomorfológicos contienen a los Tipos de Relieve, definidos como:</a:t>
            </a:r>
            <a:r>
              <a:rPr lang="es-ES" b="1" dirty="0"/>
              <a:t> </a:t>
            </a:r>
            <a:endParaRPr lang="es-MX" dirty="0"/>
          </a:p>
          <a:p>
            <a:endParaRPr lang="es-MX" dirty="0"/>
          </a:p>
        </p:txBody>
      </p:sp>
      <p:sp>
        <p:nvSpPr>
          <p:cNvPr id="3" name="2 Flecha a la derecha con bandas"/>
          <p:cNvSpPr/>
          <p:nvPr/>
        </p:nvSpPr>
        <p:spPr>
          <a:xfrm>
            <a:off x="539552" y="751930"/>
            <a:ext cx="792088" cy="792088"/>
          </a:xfrm>
          <a:prstGeom prst="stripedRightArrow">
            <a:avLst>
              <a:gd name="adj1" fmla="val 50000"/>
              <a:gd name="adj2" fmla="val 33675"/>
            </a:avLst>
          </a:prstGeom>
          <a:solidFill>
            <a:srgbClr val="F1BE01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1256719" y="620688"/>
            <a:ext cx="5283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Escala 1:50,000</a:t>
            </a:r>
            <a:endParaRPr lang="es-ES" sz="5400" b="1" cap="none" spc="0" dirty="0">
              <a:ln/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961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931942"/>
            <a:ext cx="80648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Para </a:t>
            </a:r>
            <a:r>
              <a:rPr lang="es-ES" dirty="0"/>
              <a:t>diferenciar esta unidad </a:t>
            </a:r>
            <a:r>
              <a:rPr lang="es-ES" dirty="0" smtClean="0"/>
              <a:t>se toma </a:t>
            </a:r>
            <a:r>
              <a:rPr lang="es-ES" dirty="0"/>
              <a:t>como condición principal que su altura relativa </a:t>
            </a:r>
            <a:r>
              <a:rPr lang="es-ES" dirty="0" smtClean="0"/>
              <a:t>sea </a:t>
            </a:r>
            <a:r>
              <a:rPr lang="es-ES" dirty="0"/>
              <a:t>mayor de 200 metros. Según Lugo H. 1989 se deben a procesos endógenos de plegamiento, magmatismo intrusivo y </a:t>
            </a:r>
            <a:r>
              <a:rPr lang="es-ES" dirty="0" err="1"/>
              <a:t>extrusivo</a:t>
            </a:r>
            <a:r>
              <a:rPr lang="es-ES" dirty="0"/>
              <a:t> y también pueden ser originadas por la disección de una estructura de formación endógena (endógeno modelado).</a:t>
            </a:r>
            <a:endParaRPr lang="es-MX" dirty="0"/>
          </a:p>
          <a:p>
            <a:pPr lvl="0" algn="just"/>
            <a:r>
              <a:rPr lang="es-ES" dirty="0"/>
              <a:t>Ladera montañosa alta: su altura relativa es superior a los </a:t>
            </a:r>
            <a:r>
              <a:rPr lang="es-ES" dirty="0" smtClean="0"/>
              <a:t>300 </a:t>
            </a:r>
            <a:r>
              <a:rPr lang="es-ES" dirty="0"/>
              <a:t>m.</a:t>
            </a:r>
            <a:endParaRPr lang="es-MX" dirty="0"/>
          </a:p>
          <a:p>
            <a:pPr lvl="0" algn="just"/>
            <a:r>
              <a:rPr lang="es-ES" dirty="0"/>
              <a:t>Ladera montañosa baja: su diferencia altitudinal es de 200-500 m</a:t>
            </a:r>
            <a:r>
              <a:rPr lang="es-ES" dirty="0" smtClean="0"/>
              <a:t>.</a:t>
            </a:r>
          </a:p>
          <a:p>
            <a:pPr lvl="0" algn="just"/>
            <a:endParaRPr lang="es-ES" dirty="0" smtClean="0"/>
          </a:p>
          <a:p>
            <a:pPr lvl="0" algn="just"/>
            <a:endParaRPr lang="es-MX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Se </a:t>
            </a:r>
            <a:r>
              <a:rPr lang="es-ES" dirty="0"/>
              <a:t>consideró también como condición principal para su delimitación que su altura relativa fuera menor de 200 metros. Se origina por nivelación de montañas (endógeno modelado) o por la disección de un planicie inclinada (exógeno erosivo), sin embargo también puede tratarse de relieve endógeno de baja altura, producto de la tectónica cuaternaria (Córdova F. de A., 1988).</a:t>
            </a:r>
            <a:endParaRPr lang="es-MX" dirty="0"/>
          </a:p>
          <a:p>
            <a:pPr algn="just"/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493943" y="548680"/>
            <a:ext cx="29979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Ladera montañosa</a:t>
            </a:r>
            <a:endParaRPr lang="es-E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36816" y="3327375"/>
            <a:ext cx="1370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Lomerío</a:t>
            </a:r>
            <a:endParaRPr lang="es-E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845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908720"/>
            <a:ext cx="80648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Constituye  </a:t>
            </a:r>
            <a:r>
              <a:rPr lang="es-ES" dirty="0"/>
              <a:t>márgenes montañosas o zonas transicionales que se distinguen por pendiente y altura considerablemente menores, está compuesta por material detrítico principalmente </a:t>
            </a:r>
            <a:r>
              <a:rPr lang="es-ES" dirty="0" err="1"/>
              <a:t>proluvial</a:t>
            </a:r>
            <a:r>
              <a:rPr lang="es-ES" dirty="0"/>
              <a:t>. Se diferenció por el quiebre de pendiente, la acumulación de material y en menor medida por el patrón y diseño del drenaje. Corresponde al relieve exógeno acumulativo y erosivo. Su altura relativa va de 0-200 m, dependiendo del comportamiento de la pendiente.</a:t>
            </a:r>
            <a:endParaRPr lang="es-MX" dirty="0"/>
          </a:p>
          <a:p>
            <a:pPr algn="just"/>
            <a:r>
              <a:rPr lang="es-ES" dirty="0"/>
              <a:t> </a:t>
            </a:r>
            <a:endParaRPr lang="es-MX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Son superficies </a:t>
            </a:r>
            <a:r>
              <a:rPr lang="es-ES" dirty="0"/>
              <a:t>de poca inclinación y diferencia altitudinal, corresponde al relieve de tipo exógeno acumulativo de depósitos aluviales, eólicos y costeros  (litorales, lacustres, etc.). Se consideró para su identificación el uso de suelo    (agrícola y urbano), el cambio de pendiente y la corroboración del patrón que muestran en la base geológica  los depósitos aluviales y costeros (Tapia V. y López B., 2002). La pendiente máxima es de 2</a:t>
            </a:r>
            <a:r>
              <a:rPr lang="es-ES" baseline="30000" dirty="0"/>
              <a:t>0</a:t>
            </a:r>
            <a:r>
              <a:rPr lang="es-ES" dirty="0"/>
              <a:t> y la diferencia altitudinal es de 0-200 m.</a:t>
            </a:r>
            <a:endParaRPr lang="es-MX" dirty="0"/>
          </a:p>
          <a:p>
            <a:pPr algn="just"/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494121" y="548680"/>
            <a:ext cx="19896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Piedemonte</a:t>
            </a:r>
            <a:endParaRPr lang="es-E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7544" y="3284984"/>
            <a:ext cx="13612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Planicie</a:t>
            </a:r>
            <a:endParaRPr lang="es-E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28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Pantalla"/>
          <p:cNvSpPr/>
          <p:nvPr/>
        </p:nvSpPr>
        <p:spPr>
          <a:xfrm flipH="1">
            <a:off x="5868144" y="4281785"/>
            <a:ext cx="3024336" cy="2380332"/>
          </a:xfrm>
          <a:prstGeom prst="flowChartDisplay">
            <a:avLst/>
          </a:prstGeom>
          <a:solidFill>
            <a:srgbClr val="8A0881"/>
          </a:solidFill>
          <a:ln>
            <a:solidFill>
              <a:srgbClr val="007033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 redondeado"/>
          <p:cNvSpPr/>
          <p:nvPr/>
        </p:nvSpPr>
        <p:spPr>
          <a:xfrm>
            <a:off x="3203848" y="4149080"/>
            <a:ext cx="2520280" cy="2452340"/>
          </a:xfrm>
          <a:prstGeom prst="roundRect">
            <a:avLst>
              <a:gd name="adj" fmla="val 27046"/>
            </a:avLst>
          </a:prstGeom>
          <a:solidFill>
            <a:srgbClr val="D60CC8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Pantalla"/>
          <p:cNvSpPr/>
          <p:nvPr/>
        </p:nvSpPr>
        <p:spPr>
          <a:xfrm>
            <a:off x="288032" y="4221088"/>
            <a:ext cx="2771800" cy="2380332"/>
          </a:xfrm>
          <a:prstGeom prst="flowChartDisplay">
            <a:avLst/>
          </a:prstGeom>
          <a:solidFill>
            <a:srgbClr val="7030A0"/>
          </a:solidFill>
          <a:ln>
            <a:solidFill>
              <a:srgbClr val="007033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323528" y="804768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Los colores que normalmente se emplean son los de hipsometría, es decir, se tienen cuatro colores base y de ellos se utilizan gamas del mismo color para identificar rápidamente las unidades de la misma altura </a:t>
            </a:r>
            <a:r>
              <a:rPr lang="es-ES" dirty="0" smtClean="0"/>
              <a:t>relativa.</a:t>
            </a:r>
          </a:p>
          <a:p>
            <a:pPr algn="just"/>
            <a:endParaRPr lang="es-MX" dirty="0"/>
          </a:p>
          <a:p>
            <a:pPr lvl="0" algn="just"/>
            <a:r>
              <a:rPr lang="es-ES" dirty="0"/>
              <a:t>Ladera  montañosa alta: gama de rojos fuertes.</a:t>
            </a:r>
            <a:endParaRPr lang="es-MX" dirty="0"/>
          </a:p>
          <a:p>
            <a:pPr lvl="0" algn="just"/>
            <a:r>
              <a:rPr lang="es-ES" dirty="0"/>
              <a:t>Ladera montañosa baja: gama de rojos </a:t>
            </a:r>
            <a:r>
              <a:rPr lang="es-ES" dirty="0" smtClean="0"/>
              <a:t>opacos a medios</a:t>
            </a:r>
            <a:endParaRPr lang="es-MX" dirty="0"/>
          </a:p>
          <a:p>
            <a:pPr lvl="0" algn="just"/>
            <a:r>
              <a:rPr lang="es-ES" dirty="0"/>
              <a:t>Lomerío: gama de café.</a:t>
            </a:r>
            <a:endParaRPr lang="es-MX" dirty="0"/>
          </a:p>
          <a:p>
            <a:pPr lvl="0" algn="just"/>
            <a:r>
              <a:rPr lang="es-ES" dirty="0"/>
              <a:t>Piedemonte: gama de naranja.</a:t>
            </a:r>
            <a:endParaRPr lang="es-MX" dirty="0"/>
          </a:p>
          <a:p>
            <a:pPr lvl="0" algn="just"/>
            <a:r>
              <a:rPr lang="es-ES" dirty="0"/>
              <a:t>Planicie: gama de amarillo</a:t>
            </a:r>
            <a:r>
              <a:rPr lang="es-ES" dirty="0" smtClean="0"/>
              <a:t>.</a:t>
            </a:r>
          </a:p>
          <a:p>
            <a:pPr lvl="0" algn="just"/>
            <a:endParaRPr lang="es-MX" dirty="0"/>
          </a:p>
          <a:p>
            <a:pPr algn="just"/>
            <a:r>
              <a:rPr lang="es-ES" dirty="0"/>
              <a:t>Los rasgos lineales que incluye un mapa geomorfológico a escala 1:50,000 </a:t>
            </a:r>
            <a:r>
              <a:rPr lang="es-ES" dirty="0" smtClean="0"/>
              <a:t>son:</a:t>
            </a:r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500991" y="260648"/>
            <a:ext cx="26308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>
                  <a:solidFill>
                    <a:srgbClr val="00B050"/>
                  </a:solidFill>
                </a:ln>
                <a:solidFill>
                  <a:srgbClr val="008E4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Colorimetría</a:t>
            </a:r>
            <a:endParaRPr lang="es-ES" sz="3200" b="1" cap="none" spc="0" dirty="0">
              <a:ln w="11430">
                <a:solidFill>
                  <a:srgbClr val="00B050"/>
                </a:solidFill>
              </a:ln>
              <a:solidFill>
                <a:srgbClr val="008E4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347864" y="4433044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dirty="0"/>
              <a:t>Manglares</a:t>
            </a:r>
            <a:endParaRPr lang="es-MX" dirty="0"/>
          </a:p>
          <a:p>
            <a:pPr lvl="0" algn="ctr"/>
            <a:r>
              <a:rPr lang="es-ES" dirty="0" err="1"/>
              <a:t>Parteaguas</a:t>
            </a:r>
            <a:endParaRPr lang="es-MX" dirty="0"/>
          </a:p>
          <a:p>
            <a:pPr lvl="0" algn="ctr"/>
            <a:r>
              <a:rPr lang="es-ES" dirty="0"/>
              <a:t>Playa de arena</a:t>
            </a:r>
            <a:endParaRPr lang="es-MX" dirty="0"/>
          </a:p>
          <a:p>
            <a:pPr lvl="0" algn="ctr"/>
            <a:r>
              <a:rPr lang="es-ES" dirty="0"/>
              <a:t>Playa de grava</a:t>
            </a:r>
            <a:endParaRPr lang="es-MX" dirty="0"/>
          </a:p>
          <a:p>
            <a:pPr lvl="0" algn="ctr"/>
            <a:r>
              <a:rPr lang="es-ES" dirty="0"/>
              <a:t>Playa limosa</a:t>
            </a:r>
            <a:endParaRPr lang="es-MX" dirty="0"/>
          </a:p>
          <a:p>
            <a:pPr lvl="0" algn="ctr"/>
            <a:r>
              <a:rPr lang="es-ES" dirty="0"/>
              <a:t>Playa rocosa</a:t>
            </a:r>
            <a:endParaRPr lang="es-MX" dirty="0"/>
          </a:p>
          <a:p>
            <a:pPr lvl="0" algn="ctr"/>
            <a:r>
              <a:rPr lang="es-ES" dirty="0"/>
              <a:t>Puerto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5868144" y="4505052"/>
            <a:ext cx="28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dirty="0"/>
              <a:t>Salina</a:t>
            </a:r>
            <a:endParaRPr lang="es-MX" dirty="0"/>
          </a:p>
          <a:p>
            <a:pPr lvl="0" algn="ctr"/>
            <a:r>
              <a:rPr lang="es-ES" dirty="0"/>
              <a:t>Zonas de cultivo</a:t>
            </a:r>
            <a:endParaRPr lang="es-MX" dirty="0"/>
          </a:p>
          <a:p>
            <a:pPr lvl="0" algn="ctr"/>
            <a:r>
              <a:rPr lang="es-ES" dirty="0"/>
              <a:t>Zona urbana</a:t>
            </a:r>
            <a:endParaRPr lang="es-MX" dirty="0"/>
          </a:p>
          <a:p>
            <a:pPr lvl="0" algn="ctr"/>
            <a:r>
              <a:rPr lang="es-ES" dirty="0"/>
              <a:t>Zonas de inundación</a:t>
            </a:r>
            <a:endParaRPr lang="es-MX" dirty="0"/>
          </a:p>
          <a:p>
            <a:pPr lvl="0" algn="ctr"/>
            <a:r>
              <a:rPr lang="es-ES" dirty="0" err="1"/>
              <a:t>Parteaguas</a:t>
            </a:r>
            <a:endParaRPr lang="es-MX" dirty="0"/>
          </a:p>
          <a:p>
            <a:pPr lvl="0" algn="ctr"/>
            <a:r>
              <a:rPr lang="es-ES" dirty="0"/>
              <a:t>Abanicos aluviales</a:t>
            </a:r>
            <a:endParaRPr lang="es-MX" dirty="0"/>
          </a:p>
          <a:p>
            <a:pPr lvl="0" algn="ctr"/>
            <a:r>
              <a:rPr lang="es-ES" dirty="0"/>
              <a:t>Deslizamientos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07504" y="4638035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Canales de marea</a:t>
            </a:r>
            <a:endParaRPr lang="es-MX" dirty="0"/>
          </a:p>
          <a:p>
            <a:pPr lvl="0" algn="ctr"/>
            <a:r>
              <a:rPr lang="es-ES" dirty="0"/>
              <a:t>Cimas agudas</a:t>
            </a:r>
            <a:endParaRPr lang="es-MX" dirty="0"/>
          </a:p>
          <a:p>
            <a:pPr lvl="0" algn="ctr"/>
            <a:r>
              <a:rPr lang="es-ES" dirty="0"/>
              <a:t>Cimas redondeadas</a:t>
            </a:r>
            <a:endParaRPr lang="es-MX" dirty="0"/>
          </a:p>
          <a:p>
            <a:pPr lvl="0" algn="ctr"/>
            <a:r>
              <a:rPr lang="es-ES" dirty="0"/>
              <a:t>Escarpes</a:t>
            </a:r>
            <a:endParaRPr lang="es-MX" dirty="0"/>
          </a:p>
          <a:p>
            <a:pPr lvl="0" algn="ctr"/>
            <a:r>
              <a:rPr lang="es-ES" dirty="0"/>
              <a:t>Esteros</a:t>
            </a:r>
            <a:endParaRPr lang="es-MX" dirty="0"/>
          </a:p>
          <a:p>
            <a:pPr lvl="0" algn="ctr"/>
            <a:r>
              <a:rPr lang="es-ES" dirty="0"/>
              <a:t>Fallas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10" name="9 Nube"/>
          <p:cNvSpPr/>
          <p:nvPr/>
        </p:nvSpPr>
        <p:spPr>
          <a:xfrm>
            <a:off x="5868144" y="1700808"/>
            <a:ext cx="1440160" cy="524088"/>
          </a:xfrm>
          <a:prstGeom prst="cloud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0000">
                <a:srgbClr val="C00000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Nube"/>
          <p:cNvSpPr/>
          <p:nvPr/>
        </p:nvSpPr>
        <p:spPr>
          <a:xfrm>
            <a:off x="7452320" y="1672177"/>
            <a:ext cx="1440160" cy="552719"/>
          </a:xfrm>
          <a:prstGeom prst="cloud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rgbClr val="FF0000"/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5400000" scaled="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inta perforada"/>
          <p:cNvSpPr/>
          <p:nvPr/>
        </p:nvSpPr>
        <p:spPr>
          <a:xfrm>
            <a:off x="4427984" y="2728952"/>
            <a:ext cx="1080120" cy="429620"/>
          </a:xfrm>
          <a:prstGeom prst="flowChartPunchedTape">
            <a:avLst/>
          </a:prstGeom>
          <a:gradFill>
            <a:gsLst>
              <a:gs pos="0">
                <a:schemeClr val="accent5">
                  <a:lumMod val="50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5400000" scaled="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Cinta perforada"/>
          <p:cNvSpPr/>
          <p:nvPr/>
        </p:nvSpPr>
        <p:spPr>
          <a:xfrm>
            <a:off x="5868144" y="2728952"/>
            <a:ext cx="1080120" cy="429620"/>
          </a:xfrm>
          <a:prstGeom prst="flowChartPunchedTape">
            <a:avLst/>
          </a:prstGeom>
          <a:gradFill>
            <a:gsLst>
              <a:gs pos="0">
                <a:srgbClr val="FF0000"/>
              </a:gs>
              <a:gs pos="50000">
                <a:srgbClr val="FFC000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Cinta perforada"/>
          <p:cNvSpPr/>
          <p:nvPr/>
        </p:nvSpPr>
        <p:spPr>
          <a:xfrm>
            <a:off x="7308304" y="2711348"/>
            <a:ext cx="1080120" cy="429620"/>
          </a:xfrm>
          <a:prstGeom prst="flowChartPunchedTape">
            <a:avLst/>
          </a:prstGeom>
          <a:gradFill>
            <a:gsLst>
              <a:gs pos="96250">
                <a:srgbClr val="FFF9D9"/>
              </a:gs>
              <a:gs pos="0">
                <a:schemeClr val="accent2">
                  <a:lumMod val="60000"/>
                  <a:lumOff val="40000"/>
                </a:schemeClr>
              </a:gs>
              <a:gs pos="50000">
                <a:srgbClr val="E7E2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82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Lágrima"/>
          <p:cNvSpPr/>
          <p:nvPr/>
        </p:nvSpPr>
        <p:spPr>
          <a:xfrm>
            <a:off x="4283968" y="3559549"/>
            <a:ext cx="4464496" cy="3240360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Trapecio"/>
          <p:cNvSpPr/>
          <p:nvPr/>
        </p:nvSpPr>
        <p:spPr>
          <a:xfrm>
            <a:off x="179512" y="3645024"/>
            <a:ext cx="4284476" cy="3125854"/>
          </a:xfrm>
          <a:prstGeom prst="trapezoid">
            <a:avLst/>
          </a:prstGeom>
          <a:solidFill>
            <a:srgbClr val="007033"/>
          </a:solidFill>
          <a:ln>
            <a:solidFill>
              <a:srgbClr val="008E4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467544" y="1746682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Su cartografía es muy similar al anterior, la única diferencia es su detalle, ya que es de mayor cuidado y trabajo; es decir, se marcarán las unidades de terreno en planicies, piedemontes, lomeríos y laderas montañosas baja y alta, con los </a:t>
            </a:r>
            <a:r>
              <a:rPr lang="es-ES" dirty="0" smtClean="0"/>
              <a:t>mismos </a:t>
            </a:r>
            <a:r>
              <a:rPr lang="es-ES" dirty="0"/>
              <a:t>parámetros anteriormente descritos. Un mapa a esta escala debe de representar los siguientes rasgos lineales:</a:t>
            </a:r>
            <a:endParaRPr lang="es-MX" dirty="0"/>
          </a:p>
          <a:p>
            <a:pPr algn="just"/>
            <a:endParaRPr lang="es-MX" dirty="0"/>
          </a:p>
        </p:txBody>
      </p:sp>
      <p:sp>
        <p:nvSpPr>
          <p:cNvPr id="3" name="2 Flecha a la derecha con bandas"/>
          <p:cNvSpPr/>
          <p:nvPr/>
        </p:nvSpPr>
        <p:spPr>
          <a:xfrm>
            <a:off x="539552" y="751930"/>
            <a:ext cx="792088" cy="792088"/>
          </a:xfrm>
          <a:prstGeom prst="stripedRightArrow">
            <a:avLst>
              <a:gd name="adj1" fmla="val 50000"/>
              <a:gd name="adj2" fmla="val 33675"/>
            </a:avLst>
          </a:prstGeom>
          <a:solidFill>
            <a:srgbClr val="F1BE01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1256719" y="620688"/>
            <a:ext cx="5283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Escala 1:25,000</a:t>
            </a:r>
            <a:endParaRPr lang="es-ES" sz="5400" b="1" cap="none" spc="0" dirty="0">
              <a:ln/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55576" y="4084037"/>
            <a:ext cx="2680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dirty="0"/>
              <a:t>Acantilados</a:t>
            </a:r>
            <a:endParaRPr lang="es-MX" dirty="0"/>
          </a:p>
          <a:p>
            <a:pPr lvl="0" algn="ctr"/>
            <a:r>
              <a:rPr lang="es-ES" dirty="0"/>
              <a:t>Cárcavas</a:t>
            </a:r>
            <a:endParaRPr lang="es-MX" dirty="0"/>
          </a:p>
          <a:p>
            <a:pPr lvl="0" algn="ctr"/>
            <a:r>
              <a:rPr lang="es-ES" dirty="0"/>
              <a:t>Colinas residuales</a:t>
            </a:r>
            <a:endParaRPr lang="es-MX" dirty="0"/>
          </a:p>
          <a:p>
            <a:pPr lvl="0" algn="ctr"/>
            <a:r>
              <a:rPr lang="es-ES" dirty="0"/>
              <a:t>Desfiladeros</a:t>
            </a:r>
            <a:endParaRPr lang="es-MX" dirty="0"/>
          </a:p>
          <a:p>
            <a:pPr lvl="0" algn="ctr"/>
            <a:r>
              <a:rPr lang="es-ES" dirty="0"/>
              <a:t>Deslizamientos</a:t>
            </a:r>
            <a:endParaRPr lang="es-MX" dirty="0"/>
          </a:p>
          <a:p>
            <a:pPr lvl="0" algn="ctr"/>
            <a:r>
              <a:rPr lang="es-ES" dirty="0"/>
              <a:t>Dunas</a:t>
            </a:r>
            <a:endParaRPr lang="es-MX" dirty="0"/>
          </a:p>
          <a:p>
            <a:pPr lvl="0" algn="ctr"/>
            <a:r>
              <a:rPr lang="es-ES" dirty="0"/>
              <a:t>Ladera cóncava</a:t>
            </a:r>
            <a:endParaRPr lang="es-MX" dirty="0"/>
          </a:p>
          <a:p>
            <a:pPr lvl="0" algn="ctr"/>
            <a:r>
              <a:rPr lang="es-ES" dirty="0"/>
              <a:t>Ladera </a:t>
            </a:r>
            <a:r>
              <a:rPr lang="es-ES" dirty="0" smtClean="0"/>
              <a:t>convexa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051734" y="4156045"/>
            <a:ext cx="3246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dirty="0"/>
              <a:t>Quiebre de pendiente</a:t>
            </a:r>
            <a:endParaRPr lang="es-MX" dirty="0"/>
          </a:p>
          <a:p>
            <a:pPr lvl="0" algn="ctr"/>
            <a:r>
              <a:rPr lang="es-ES" dirty="0"/>
              <a:t>Canales de marea</a:t>
            </a:r>
            <a:endParaRPr lang="es-MX" dirty="0"/>
          </a:p>
          <a:p>
            <a:pPr lvl="0" algn="ctr"/>
            <a:r>
              <a:rPr lang="es-ES" dirty="0"/>
              <a:t>Cimas agudas</a:t>
            </a:r>
            <a:endParaRPr lang="es-MX" dirty="0"/>
          </a:p>
          <a:p>
            <a:pPr lvl="0" algn="ctr"/>
            <a:r>
              <a:rPr lang="es-ES" dirty="0"/>
              <a:t>Cimas redondeadas</a:t>
            </a:r>
            <a:endParaRPr lang="es-MX" dirty="0"/>
          </a:p>
          <a:p>
            <a:pPr lvl="0" algn="ctr"/>
            <a:r>
              <a:rPr lang="es-ES" dirty="0"/>
              <a:t>Escarpes</a:t>
            </a:r>
            <a:endParaRPr lang="es-MX" dirty="0"/>
          </a:p>
          <a:p>
            <a:pPr lvl="0" algn="ctr"/>
            <a:r>
              <a:rPr lang="es-ES" dirty="0" smtClean="0"/>
              <a:t>Esteros</a:t>
            </a:r>
          </a:p>
          <a:p>
            <a:pPr lvl="0" algn="ctr"/>
            <a:r>
              <a:rPr lang="es-ES" dirty="0"/>
              <a:t>Pared rocosa</a:t>
            </a:r>
            <a:endParaRPr lang="es-MX" dirty="0"/>
          </a:p>
          <a:p>
            <a:pPr lvl="0" algn="ctr"/>
            <a:r>
              <a:rPr lang="es-ES" dirty="0" smtClean="0"/>
              <a:t>Terrazas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5655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lamada rectangular redondeada"/>
          <p:cNvSpPr/>
          <p:nvPr/>
        </p:nvSpPr>
        <p:spPr>
          <a:xfrm>
            <a:off x="4351756" y="2780928"/>
            <a:ext cx="3028556" cy="3240360"/>
          </a:xfrm>
          <a:prstGeom prst="wedgeRoundRectCallout">
            <a:avLst>
              <a:gd name="adj1" fmla="val 63141"/>
              <a:gd name="adj2" fmla="val 63355"/>
              <a:gd name="adj3" fmla="val 16667"/>
            </a:avLst>
          </a:prstGeom>
          <a:solidFill>
            <a:srgbClr val="00B0F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Lágrima"/>
          <p:cNvSpPr/>
          <p:nvPr/>
        </p:nvSpPr>
        <p:spPr>
          <a:xfrm rot="15914305">
            <a:off x="383019" y="1675559"/>
            <a:ext cx="4176464" cy="3384376"/>
          </a:xfrm>
          <a:prstGeom prst="teardrop">
            <a:avLst>
              <a:gd name="adj" fmla="val 114154"/>
            </a:avLst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1427135" y="2154367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b="1" dirty="0"/>
              <a:t>Fallas</a:t>
            </a:r>
            <a:endParaRPr lang="es-MX" b="1" dirty="0"/>
          </a:p>
          <a:p>
            <a:pPr lvl="0" algn="ctr"/>
            <a:r>
              <a:rPr lang="es-ES" b="1" dirty="0"/>
              <a:t>Manglares</a:t>
            </a:r>
            <a:endParaRPr lang="es-MX" b="1" dirty="0"/>
          </a:p>
          <a:p>
            <a:pPr lvl="0" algn="ctr"/>
            <a:r>
              <a:rPr lang="es-ES" b="1" dirty="0" smtClean="0"/>
              <a:t>Playa </a:t>
            </a:r>
            <a:r>
              <a:rPr lang="es-ES" b="1" dirty="0"/>
              <a:t>de arena</a:t>
            </a:r>
            <a:endParaRPr lang="es-MX" b="1" dirty="0"/>
          </a:p>
          <a:p>
            <a:pPr lvl="0" algn="ctr"/>
            <a:r>
              <a:rPr lang="es-ES" b="1" dirty="0" smtClean="0"/>
              <a:t>Playa </a:t>
            </a:r>
            <a:r>
              <a:rPr lang="es-ES" b="1" dirty="0"/>
              <a:t>de grava</a:t>
            </a:r>
            <a:endParaRPr lang="es-MX" b="1" dirty="0"/>
          </a:p>
          <a:p>
            <a:pPr lvl="0" algn="ctr"/>
            <a:r>
              <a:rPr lang="es-ES" b="1" dirty="0"/>
              <a:t>Playa limosa</a:t>
            </a:r>
            <a:endParaRPr lang="es-MX" b="1" dirty="0"/>
          </a:p>
          <a:p>
            <a:pPr lvl="0" algn="ctr"/>
            <a:r>
              <a:rPr lang="es-ES" b="1" dirty="0"/>
              <a:t>Playa rocosa</a:t>
            </a:r>
            <a:endParaRPr lang="es-MX" b="1" dirty="0"/>
          </a:p>
          <a:p>
            <a:pPr lvl="0" algn="ctr"/>
            <a:r>
              <a:rPr lang="es-ES" b="1" dirty="0" smtClean="0"/>
              <a:t>Puerto</a:t>
            </a:r>
            <a:endParaRPr lang="es-MX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067944" y="3448030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b="1" dirty="0">
                <a:solidFill>
                  <a:schemeClr val="bg1"/>
                </a:solidFill>
              </a:rPr>
              <a:t>Salina</a:t>
            </a:r>
            <a:endParaRPr lang="es-MX" b="1" dirty="0">
              <a:solidFill>
                <a:schemeClr val="bg1"/>
              </a:solidFill>
            </a:endParaRPr>
          </a:p>
          <a:p>
            <a:pPr lvl="0" algn="ctr"/>
            <a:r>
              <a:rPr lang="es-ES" b="1" dirty="0">
                <a:solidFill>
                  <a:schemeClr val="bg1"/>
                </a:solidFill>
              </a:rPr>
              <a:t>Zonas de cultivo</a:t>
            </a:r>
            <a:endParaRPr lang="es-MX" b="1" dirty="0">
              <a:solidFill>
                <a:schemeClr val="bg1"/>
              </a:solidFill>
            </a:endParaRPr>
          </a:p>
          <a:p>
            <a:pPr lvl="0" algn="ctr"/>
            <a:r>
              <a:rPr lang="es-ES" b="1" dirty="0">
                <a:solidFill>
                  <a:schemeClr val="bg1"/>
                </a:solidFill>
              </a:rPr>
              <a:t>Zonas urbanas</a:t>
            </a:r>
            <a:endParaRPr lang="es-MX" b="1" dirty="0">
              <a:solidFill>
                <a:schemeClr val="bg1"/>
              </a:solidFill>
            </a:endParaRPr>
          </a:p>
          <a:p>
            <a:pPr lvl="0" algn="ctr"/>
            <a:r>
              <a:rPr lang="es-ES" b="1" dirty="0">
                <a:solidFill>
                  <a:schemeClr val="bg1"/>
                </a:solidFill>
              </a:rPr>
              <a:t>Zonas de inundación</a:t>
            </a:r>
            <a:endParaRPr lang="es-MX" b="1" dirty="0">
              <a:solidFill>
                <a:schemeClr val="bg1"/>
              </a:solidFill>
            </a:endParaRPr>
          </a:p>
          <a:p>
            <a:pPr lvl="0" algn="ctr"/>
            <a:r>
              <a:rPr lang="es-ES" b="1" dirty="0" err="1">
                <a:solidFill>
                  <a:schemeClr val="bg1"/>
                </a:solidFill>
              </a:rPr>
              <a:t>Parteaguas</a:t>
            </a:r>
            <a:endParaRPr lang="es-MX" b="1" dirty="0">
              <a:solidFill>
                <a:schemeClr val="bg1"/>
              </a:solidFill>
            </a:endParaRPr>
          </a:p>
          <a:p>
            <a:pPr lvl="0" algn="ctr"/>
            <a:r>
              <a:rPr lang="es-ES" b="1" dirty="0">
                <a:solidFill>
                  <a:schemeClr val="bg1"/>
                </a:solidFill>
              </a:rPr>
              <a:t>Abanicos </a:t>
            </a:r>
            <a:r>
              <a:rPr lang="es-ES" b="1" dirty="0" smtClean="0">
                <a:solidFill>
                  <a:schemeClr val="bg1"/>
                </a:solidFill>
              </a:rPr>
              <a:t>aluviales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0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TC102455610[[fn=Otoño]]</Template>
  <TotalTime>424</TotalTime>
  <Words>1180</Words>
  <Application>Microsoft Office PowerPoint</Application>
  <PresentationFormat>Presentación en pantalla (4:3)</PresentationFormat>
  <Paragraphs>159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 Unicode MS</vt:lpstr>
      <vt:lpstr>Albertus Medium</vt:lpstr>
      <vt:lpstr>Arial</vt:lpstr>
      <vt:lpstr>Century Gothic</vt:lpstr>
      <vt:lpstr>Courier New</vt:lpstr>
      <vt:lpstr>Trebuchet MS</vt:lpstr>
      <vt:lpstr>Wingdings 2</vt:lpstr>
      <vt:lpstr>Autumn</vt:lpstr>
      <vt:lpstr>Presentación de PowerPoint</vt:lpstr>
      <vt:lpstr>Presentación de PowerPoint</vt:lpstr>
      <vt:lpstr>Presentación de PowerPoint</vt:lpstr>
      <vt:lpstr>Sistemas de Terreno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Gutierrez Anguamea Grisel Alejandra</cp:lastModifiedBy>
  <cp:revision>37</cp:revision>
  <dcterms:created xsi:type="dcterms:W3CDTF">2012-02-20T23:07:47Z</dcterms:created>
  <dcterms:modified xsi:type="dcterms:W3CDTF">2014-08-18T19:13:45Z</dcterms:modified>
</cp:coreProperties>
</file>