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807" r:id="rId2"/>
  </p:sldMasterIdLst>
  <p:notesMasterIdLst>
    <p:notesMasterId r:id="rId48"/>
  </p:notesMasterIdLst>
  <p:sldIdLst>
    <p:sldId id="256" r:id="rId3"/>
    <p:sldId id="258" r:id="rId4"/>
    <p:sldId id="257" r:id="rId5"/>
    <p:sldId id="259" r:id="rId6"/>
    <p:sldId id="260" r:id="rId7"/>
    <p:sldId id="261" r:id="rId8"/>
    <p:sldId id="263" r:id="rId9"/>
    <p:sldId id="270" r:id="rId10"/>
    <p:sldId id="267" r:id="rId11"/>
    <p:sldId id="268" r:id="rId12"/>
    <p:sldId id="269" r:id="rId13"/>
    <p:sldId id="266" r:id="rId14"/>
    <p:sldId id="271" r:id="rId15"/>
    <p:sldId id="264" r:id="rId16"/>
    <p:sldId id="272" r:id="rId17"/>
    <p:sldId id="274" r:id="rId18"/>
    <p:sldId id="277" r:id="rId19"/>
    <p:sldId id="278" r:id="rId20"/>
    <p:sldId id="273" r:id="rId21"/>
    <p:sldId id="281" r:id="rId22"/>
    <p:sldId id="280" r:id="rId23"/>
    <p:sldId id="282" r:id="rId24"/>
    <p:sldId id="283" r:id="rId25"/>
    <p:sldId id="284" r:id="rId26"/>
    <p:sldId id="290" r:id="rId27"/>
    <p:sldId id="285" r:id="rId28"/>
    <p:sldId id="286" r:id="rId29"/>
    <p:sldId id="279" r:id="rId30"/>
    <p:sldId id="288" r:id="rId31"/>
    <p:sldId id="291" r:id="rId32"/>
    <p:sldId id="292" r:id="rId33"/>
    <p:sldId id="294" r:id="rId34"/>
    <p:sldId id="296" r:id="rId35"/>
    <p:sldId id="297" r:id="rId36"/>
    <p:sldId id="299" r:id="rId37"/>
    <p:sldId id="300" r:id="rId38"/>
    <p:sldId id="302" r:id="rId39"/>
    <p:sldId id="301" r:id="rId40"/>
    <p:sldId id="303" r:id="rId41"/>
    <p:sldId id="306" r:id="rId42"/>
    <p:sldId id="305" r:id="rId43"/>
    <p:sldId id="304" r:id="rId44"/>
    <p:sldId id="307" r:id="rId45"/>
    <p:sldId id="309" r:id="rId46"/>
    <p:sldId id="308" r:id="rId4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0000"/>
    <a:srgbClr val="000000"/>
    <a:srgbClr val="FF00FF"/>
    <a:srgbClr val="9900CC"/>
    <a:srgbClr val="E7F753"/>
    <a:srgbClr val="33CC33"/>
    <a:srgbClr val="05FF76"/>
    <a:srgbClr val="00FF99"/>
    <a:srgbClr val="0000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00" autoAdjust="0"/>
    <p:restoredTop sz="94660"/>
  </p:normalViewPr>
  <p:slideViewPr>
    <p:cSldViewPr>
      <p:cViewPr varScale="1">
        <p:scale>
          <a:sx n="106" d="100"/>
          <a:sy n="106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E1344-398B-4B6F-89BF-9F0BDF67BBAC}" type="datetimeFigureOut">
              <a:rPr lang="es-MX" smtClean="0"/>
              <a:t>18/08/2014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18BC3-3AE8-4157-A473-C787E3854B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8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noProof="0" smtClean="0"/>
              <a:t>Haga clic para cambiar el estilo de título	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</a:p>
        </p:txBody>
      </p:sp>
      <p:sp>
        <p:nvSpPr>
          <p:cNvPr id="16691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669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86557A7-394F-4D91-A441-8D71B3F428E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3EED0-93D4-41B9-B2BA-1431F0A0452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07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72265-457D-4433-AD5A-80AA3EC8010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91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3B6B8-6FC1-442E-979E-6A635ACB0F2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82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5D5F1-2CE3-4757-A473-81399AD7A56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45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5B52F-F559-4531-8C86-5240123A6AF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14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2B391-5190-4BC6-B18D-D5AF37C28905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394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71DBA-EE77-4B69-ABD4-F0C7DEEA157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038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85078-E220-4E48-A331-BC6A6DC5594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618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3EF79-2F6D-4A20-B98C-474EFD95FA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85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88CF9-0D96-4D0C-BE10-FCEBB3ACC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19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2BF7E42-6591-4AF8-BE68-FBE117663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AA7B-5EF2-4031-9941-9833B42788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E2AEB-B737-4461-B6E7-21F9869E9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54D5-A64B-4536-B428-95EAB7B384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235B9-EC04-4162-B8E1-0AB702CF21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EEC0FD-E990-4357-89C2-EB45A6D011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10CA1-92E7-4C62-A3E2-1D78BF18598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AC654F-1280-4B9F-9B28-BD06EC8ED6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0C6D9-B028-4E1A-88B4-29A74A5B4A7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22766-0EA7-41E0-94DA-C9506B8C4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EAAAE8-0481-4635-B155-3482B8B8E6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4BDDF41-B634-4C39-847E-8C91DC71277A}" type="slidenum">
              <a:rPr lang="es-ES"/>
              <a:pPr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31CDACD-F8BE-49CF-956E-EBD931BB8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grisel@correo.geologia.uson.mx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0" y="0"/>
            <a:ext cx="2699792" cy="6858000"/>
          </a:xfrm>
          <a:prstGeom prst="roundRect">
            <a:avLst>
              <a:gd name="adj" fmla="val 11080"/>
            </a:avLst>
          </a:prstGeom>
          <a:gradFill>
            <a:gsLst>
              <a:gs pos="100000">
                <a:srgbClr val="FFF9D9"/>
              </a:gs>
              <a:gs pos="0">
                <a:srgbClr val="C00000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46584" y="3968118"/>
            <a:ext cx="6781800" cy="1752600"/>
          </a:xfrm>
        </p:spPr>
        <p:txBody>
          <a:bodyPr/>
          <a:lstStyle/>
          <a:p>
            <a:pPr algn="ctr" eaLnBrk="1" hangingPunct="1"/>
            <a:r>
              <a:rPr lang="es-MX" sz="2000" dirty="0" smtClean="0">
                <a:effectLst/>
                <a:latin typeface="Arial Unicode MS" pitchFamily="34" charset="-128"/>
              </a:rPr>
              <a:t>Universidad de Sonora</a:t>
            </a:r>
          </a:p>
          <a:p>
            <a:pPr algn="ctr" eaLnBrk="1" hangingPunct="1"/>
            <a:r>
              <a:rPr lang="es-MX" sz="2000" dirty="0" smtClean="0">
                <a:effectLst/>
                <a:latin typeface="Arial Unicode MS" pitchFamily="34" charset="-128"/>
              </a:rPr>
              <a:t>Departamento de Geología</a:t>
            </a:r>
          </a:p>
        </p:txBody>
      </p:sp>
      <p:pic>
        <p:nvPicPr>
          <p:cNvPr id="18" name="Imag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717032"/>
            <a:ext cx="1511612" cy="14612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pic>
        <p:nvPicPr>
          <p:cNvPr id="19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9494" y="3717032"/>
            <a:ext cx="1559590" cy="149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  <a:bevelB w="254000" h="254000"/>
          </a:sp3d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363146" y="4845726"/>
            <a:ext cx="44640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1600" dirty="0">
                <a:solidFill>
                  <a:schemeClr val="bg1"/>
                </a:solidFill>
                <a:latin typeface="Arial Unicode MS" pitchFamily="34" charset="-128"/>
              </a:rPr>
              <a:t>MC. Grisel A. Gutiérrez </a:t>
            </a:r>
            <a:r>
              <a:rPr lang="es-MX" sz="1600" dirty="0" smtClean="0">
                <a:solidFill>
                  <a:schemeClr val="bg1"/>
                </a:solidFill>
                <a:latin typeface="Arial Unicode MS" pitchFamily="34" charset="-128"/>
              </a:rPr>
              <a:t>Anguamea </a:t>
            </a:r>
            <a:r>
              <a:rPr lang="es-MX" sz="1600" b="1" dirty="0">
                <a:solidFill>
                  <a:schemeClr val="bg1"/>
                </a:solidFill>
                <a:latin typeface="Arial Unicode MS" pitchFamily="34" charset="-128"/>
                <a:hlinkClick r:id="rId4"/>
              </a:rPr>
              <a:t>grisel@correo.geologia.uson.mx</a:t>
            </a:r>
            <a:endParaRPr lang="es-ES" sz="16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91659" y="620688"/>
            <a:ext cx="810831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Cartografía geomorfológica de Guaymas</a:t>
            </a:r>
          </a:p>
          <a:p>
            <a:pPr algn="ctr"/>
            <a:r>
              <a:rPr lang="es-ES" sz="3200" b="1" cap="none" spc="0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diversas </a:t>
            </a:r>
            <a:r>
              <a:rPr lang="es-ES" sz="3200" b="1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escalas y su aplicación al</a:t>
            </a:r>
          </a:p>
          <a:p>
            <a:pPr algn="ctr"/>
            <a:r>
              <a:rPr lang="es-ES" sz="3200" b="1" dirty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es-ES" sz="3200" b="1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studio de </a:t>
            </a:r>
            <a:r>
              <a:rPr lang="es-ES" sz="3200" b="1" cap="none" spc="0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Peligros y Riesgos </a:t>
            </a:r>
            <a:r>
              <a:rPr lang="es-ES" sz="3200" b="1" dirty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r>
              <a:rPr lang="es-ES" sz="3200" b="1" cap="none" spc="0" dirty="0" smtClean="0">
                <a:ln w="11430">
                  <a:solidFill>
                    <a:srgbClr val="DE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aturales </a:t>
            </a:r>
            <a:endParaRPr lang="es-ES" sz="3200" b="1" cap="none" spc="0" dirty="0">
              <a:ln w="11430">
                <a:solidFill>
                  <a:srgbClr val="DE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3406">
        <p14:vortex dir="r"/>
      </p:transition>
    </mc:Choice>
    <mc:Fallback xmlns="">
      <p:transition spd="slow" advTm="434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dio marco"/>
          <p:cNvSpPr/>
          <p:nvPr/>
        </p:nvSpPr>
        <p:spPr>
          <a:xfrm>
            <a:off x="-36512" y="-171400"/>
            <a:ext cx="9145016" cy="6984776"/>
          </a:xfrm>
          <a:prstGeom prst="halfFrame">
            <a:avLst>
              <a:gd name="adj1" fmla="val 12141"/>
              <a:gd name="adj2" fmla="val 14929"/>
            </a:avLst>
          </a:prstGeom>
          <a:solidFill>
            <a:srgbClr val="FF00FF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1 Medio marco"/>
          <p:cNvSpPr/>
          <p:nvPr/>
        </p:nvSpPr>
        <p:spPr>
          <a:xfrm rot="10800000">
            <a:off x="-36512" y="-99393"/>
            <a:ext cx="9145016" cy="6984776"/>
          </a:xfrm>
          <a:prstGeom prst="halfFrame">
            <a:avLst>
              <a:gd name="adj1" fmla="val 12141"/>
              <a:gd name="adj2" fmla="val 14929"/>
            </a:avLst>
          </a:prstGeom>
          <a:solidFill>
            <a:srgbClr val="9900CC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3" r="39375" b="5902"/>
          <a:stretch>
            <a:fillRect/>
          </a:stretch>
        </p:blipFill>
        <p:spPr bwMode="auto">
          <a:xfrm>
            <a:off x="3849688" y="260350"/>
            <a:ext cx="4975225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7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35034" r="977" b="21649"/>
          <a:stretch>
            <a:fillRect/>
          </a:stretch>
        </p:blipFill>
        <p:spPr bwMode="auto">
          <a:xfrm>
            <a:off x="250825" y="3141663"/>
            <a:ext cx="5329238" cy="249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8973" name="Rectangle 13"/>
          <p:cNvSpPr>
            <a:spLocks noChangeArrowheads="1"/>
          </p:cNvSpPr>
          <p:nvPr/>
        </p:nvSpPr>
        <p:spPr bwMode="auto">
          <a:xfrm>
            <a:off x="6732588" y="4149725"/>
            <a:ext cx="431800" cy="21590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8971" name="Line 11"/>
          <p:cNvSpPr>
            <a:spLocks noChangeShapeType="1"/>
          </p:cNvSpPr>
          <p:nvPr/>
        </p:nvSpPr>
        <p:spPr bwMode="auto">
          <a:xfrm flipH="1">
            <a:off x="5580063" y="4221163"/>
            <a:ext cx="1296987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969273" y="1052736"/>
            <a:ext cx="2954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Localización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31438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DE00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46458" name="Group 26"/>
          <p:cNvGrpSpPr>
            <a:grpSpLocks/>
          </p:cNvGrpSpPr>
          <p:nvPr/>
        </p:nvGrpSpPr>
        <p:grpSpPr bwMode="auto">
          <a:xfrm>
            <a:off x="6156325" y="3357563"/>
            <a:ext cx="2376488" cy="1485900"/>
            <a:chOff x="3424" y="2795"/>
            <a:chExt cx="1497" cy="936"/>
          </a:xfrm>
        </p:grpSpPr>
        <p:pic>
          <p:nvPicPr>
            <p:cNvPr id="146446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51" t="34258" r="32851" b="37154"/>
            <a:stretch>
              <a:fillRect/>
            </a:stretch>
          </p:blipFill>
          <p:spPr bwMode="auto">
            <a:xfrm>
              <a:off x="3424" y="2795"/>
              <a:ext cx="1497" cy="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6447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868" r="94101" b="20468"/>
            <a:stretch>
              <a:fillRect/>
            </a:stretch>
          </p:blipFill>
          <p:spPr bwMode="auto">
            <a:xfrm>
              <a:off x="4591" y="2795"/>
              <a:ext cx="330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6436" name="Group 4"/>
          <p:cNvGrpSpPr>
            <a:grpSpLocks/>
          </p:cNvGrpSpPr>
          <p:nvPr/>
        </p:nvGrpSpPr>
        <p:grpSpPr bwMode="auto">
          <a:xfrm>
            <a:off x="971550" y="1773238"/>
            <a:ext cx="4608513" cy="2441575"/>
            <a:chOff x="1633" y="14923"/>
            <a:chExt cx="5443" cy="3311"/>
          </a:xfrm>
        </p:grpSpPr>
        <p:pic>
          <p:nvPicPr>
            <p:cNvPr id="146437" name="Picture 5" descr="cananea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2" t="27956" r="37973" b="32504"/>
            <a:stretch>
              <a:fillRect/>
            </a:stretch>
          </p:blipFill>
          <p:spPr bwMode="auto">
            <a:xfrm>
              <a:off x="1633" y="14923"/>
              <a:ext cx="3221" cy="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438" name="Picture 6" descr="nacozar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4" t="27956" r="32080" b="28636"/>
            <a:stretch>
              <a:fillRect/>
            </a:stretch>
          </p:blipFill>
          <p:spPr bwMode="auto">
            <a:xfrm>
              <a:off x="2132" y="15332"/>
              <a:ext cx="3492" cy="2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439" name="Picture 7" descr="madera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01" r="31543" b="16241"/>
            <a:stretch>
              <a:fillRect/>
            </a:stretch>
          </p:blipFill>
          <p:spPr bwMode="auto">
            <a:xfrm>
              <a:off x="2313" y="15695"/>
              <a:ext cx="4206" cy="2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440" name="Picture 8" descr="hillo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2" t="36650" r="32813" b="19005"/>
            <a:stretch>
              <a:fillRect/>
            </a:stretch>
          </p:blipFill>
          <p:spPr bwMode="auto">
            <a:xfrm>
              <a:off x="3447" y="16148"/>
              <a:ext cx="3629" cy="2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5483225" cy="4114800"/>
          </a:xfrm>
        </p:spPr>
        <p:txBody>
          <a:bodyPr/>
          <a:lstStyle/>
          <a:p>
            <a:r>
              <a:rPr lang="es-MX" sz="1800" b="1" dirty="0">
                <a:solidFill>
                  <a:srgbClr val="FFFF00"/>
                </a:solidFill>
                <a:effectLst/>
              </a:rPr>
              <a:t>Propósito de un levantamiento  </a:t>
            </a:r>
          </a:p>
          <a:p>
            <a:r>
              <a:rPr lang="es-MX" sz="1800" b="1" dirty="0">
                <a:solidFill>
                  <a:srgbClr val="FFFF00"/>
                </a:solidFill>
                <a:effectLst/>
              </a:rPr>
              <a:t>Representación en mapas</a:t>
            </a:r>
          </a:p>
          <a:p>
            <a:r>
              <a:rPr lang="es-MX" sz="1800" b="1" dirty="0">
                <a:solidFill>
                  <a:srgbClr val="FFFF00"/>
                </a:solidFill>
                <a:effectLst/>
              </a:rPr>
              <a:t>Utilización de SIG e imágenes satelitales</a:t>
            </a:r>
            <a:endParaRPr lang="es-ES" sz="18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3143250" y="4214813"/>
            <a:ext cx="1716088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>
              <a:defRPr>
                <a:solidFill>
                  <a:schemeClr val="tx1"/>
                </a:solidFill>
                <a:latin typeface="Arial" charset="0"/>
              </a:defRPr>
            </a:lvl1pPr>
            <a:lvl2pPr marL="428625" defTabSz="4532313">
              <a:defRPr>
                <a:solidFill>
                  <a:schemeClr val="tx1"/>
                </a:solidFill>
                <a:latin typeface="Arial" charset="0"/>
              </a:defRPr>
            </a:lvl2pPr>
            <a:lvl3pPr marL="857250" defTabSz="4532313">
              <a:defRPr>
                <a:solidFill>
                  <a:schemeClr val="tx1"/>
                </a:solidFill>
                <a:latin typeface="Arial" charset="0"/>
              </a:defRPr>
            </a:lvl3pPr>
            <a:lvl4pPr marL="1285875" defTabSz="4532313">
              <a:defRPr>
                <a:solidFill>
                  <a:schemeClr val="tx1"/>
                </a:solidFill>
                <a:latin typeface="Arial" charset="0"/>
              </a:defRPr>
            </a:lvl4pPr>
            <a:lvl5pPr marL="1714500" defTabSz="4532313">
              <a:defRPr>
                <a:solidFill>
                  <a:schemeClr val="tx1"/>
                </a:solidFill>
                <a:latin typeface="Arial" charset="0"/>
              </a:defRPr>
            </a:lvl5pPr>
            <a:lvl6pPr marL="21717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289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861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433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sz="800" dirty="0">
                <a:solidFill>
                  <a:srgbClr val="FFFF00"/>
                </a:solidFill>
              </a:rPr>
              <a:t>Imágenes </a:t>
            </a:r>
            <a:r>
              <a:rPr lang="es-ES" sz="800" dirty="0" err="1">
                <a:solidFill>
                  <a:srgbClr val="FFFF00"/>
                </a:solidFill>
              </a:rPr>
              <a:t>Landsat</a:t>
            </a:r>
            <a:r>
              <a:rPr lang="es-ES" sz="800" dirty="0">
                <a:solidFill>
                  <a:srgbClr val="FFFF00"/>
                </a:solidFill>
              </a:rPr>
              <a:t> VII</a:t>
            </a:r>
          </a:p>
        </p:txBody>
      </p:sp>
      <p:pic>
        <p:nvPicPr>
          <p:cNvPr id="146450" name="Picture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3" t="16927" r="19284" b="9045"/>
          <a:stretch>
            <a:fillRect/>
          </a:stretch>
        </p:blipFill>
        <p:spPr bwMode="auto">
          <a:xfrm>
            <a:off x="468313" y="4149725"/>
            <a:ext cx="14954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6451" name="Text Box 19"/>
          <p:cNvSpPr txBox="1">
            <a:spLocks noChangeArrowheads="1"/>
          </p:cNvSpPr>
          <p:nvPr/>
        </p:nvSpPr>
        <p:spPr bwMode="auto">
          <a:xfrm>
            <a:off x="684213" y="6381750"/>
            <a:ext cx="171608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>
              <a:defRPr>
                <a:solidFill>
                  <a:schemeClr val="tx1"/>
                </a:solidFill>
                <a:latin typeface="Arial" charset="0"/>
              </a:defRPr>
            </a:lvl1pPr>
            <a:lvl2pPr marL="428625" defTabSz="4532313">
              <a:defRPr>
                <a:solidFill>
                  <a:schemeClr val="tx1"/>
                </a:solidFill>
                <a:latin typeface="Arial" charset="0"/>
              </a:defRPr>
            </a:lvl2pPr>
            <a:lvl3pPr marL="857250" defTabSz="4532313">
              <a:defRPr>
                <a:solidFill>
                  <a:schemeClr val="tx1"/>
                </a:solidFill>
                <a:latin typeface="Arial" charset="0"/>
              </a:defRPr>
            </a:lvl3pPr>
            <a:lvl4pPr marL="1285875" defTabSz="4532313">
              <a:defRPr>
                <a:solidFill>
                  <a:schemeClr val="tx1"/>
                </a:solidFill>
                <a:latin typeface="Arial" charset="0"/>
              </a:defRPr>
            </a:lvl4pPr>
            <a:lvl5pPr marL="1714500" defTabSz="4532313">
              <a:defRPr>
                <a:solidFill>
                  <a:schemeClr val="tx1"/>
                </a:solidFill>
                <a:latin typeface="Arial" charset="0"/>
              </a:defRPr>
            </a:lvl5pPr>
            <a:lvl6pPr marL="21717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289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861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433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sz="800">
                <a:solidFill>
                  <a:srgbClr val="FFFF00"/>
                </a:solidFill>
              </a:rPr>
              <a:t>Imagen Spot V</a:t>
            </a:r>
          </a:p>
        </p:txBody>
      </p:sp>
      <p:grpSp>
        <p:nvGrpSpPr>
          <p:cNvPr id="146457" name="Group 25"/>
          <p:cNvGrpSpPr>
            <a:grpSpLocks/>
          </p:cNvGrpSpPr>
          <p:nvPr/>
        </p:nvGrpSpPr>
        <p:grpSpPr bwMode="auto">
          <a:xfrm>
            <a:off x="5940425" y="765175"/>
            <a:ext cx="2376488" cy="1825625"/>
            <a:chOff x="3243" y="300"/>
            <a:chExt cx="1497" cy="1150"/>
          </a:xfrm>
        </p:grpSpPr>
        <p:pic>
          <p:nvPicPr>
            <p:cNvPr id="146442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7" t="1962" r="50586" b="48421"/>
            <a:stretch>
              <a:fillRect/>
            </a:stretch>
          </p:blipFill>
          <p:spPr bwMode="auto">
            <a:xfrm>
              <a:off x="3243" y="300"/>
              <a:ext cx="1497" cy="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6449" name="Picture 1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15" r="93710" b="3542"/>
            <a:stretch>
              <a:fillRect/>
            </a:stretch>
          </p:blipFill>
          <p:spPr bwMode="auto">
            <a:xfrm>
              <a:off x="4105" y="663"/>
              <a:ext cx="322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6454" name="Group 22"/>
          <p:cNvGrpSpPr>
            <a:grpSpLocks/>
          </p:cNvGrpSpPr>
          <p:nvPr/>
        </p:nvGrpSpPr>
        <p:grpSpPr bwMode="auto">
          <a:xfrm>
            <a:off x="2557463" y="4767263"/>
            <a:ext cx="2951162" cy="1325562"/>
            <a:chOff x="3334" y="1570"/>
            <a:chExt cx="1859" cy="835"/>
          </a:xfrm>
        </p:grpSpPr>
        <p:pic>
          <p:nvPicPr>
            <p:cNvPr id="146452" name="Picture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882" b="62219"/>
            <a:stretch>
              <a:fillRect/>
            </a:stretch>
          </p:blipFill>
          <p:spPr bwMode="auto">
            <a:xfrm>
              <a:off x="3334" y="1570"/>
              <a:ext cx="1859" cy="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6453" name="Picture 2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29" t="86215" r="81888" b="3542"/>
            <a:stretch>
              <a:fillRect/>
            </a:stretch>
          </p:blipFill>
          <p:spPr bwMode="auto">
            <a:xfrm>
              <a:off x="4774" y="1933"/>
              <a:ext cx="41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6459" name="Text Box 27"/>
          <p:cNvSpPr txBox="1">
            <a:spLocks noChangeArrowheads="1"/>
          </p:cNvSpPr>
          <p:nvPr/>
        </p:nvSpPr>
        <p:spPr bwMode="auto">
          <a:xfrm>
            <a:off x="3648075" y="6092825"/>
            <a:ext cx="17160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>
              <a:defRPr>
                <a:solidFill>
                  <a:schemeClr val="tx1"/>
                </a:solidFill>
                <a:latin typeface="Arial" charset="0"/>
              </a:defRPr>
            </a:lvl1pPr>
            <a:lvl2pPr marL="428625" defTabSz="4532313">
              <a:defRPr>
                <a:solidFill>
                  <a:schemeClr val="tx1"/>
                </a:solidFill>
                <a:latin typeface="Arial" charset="0"/>
              </a:defRPr>
            </a:lvl2pPr>
            <a:lvl3pPr marL="857250" defTabSz="4532313">
              <a:defRPr>
                <a:solidFill>
                  <a:schemeClr val="tx1"/>
                </a:solidFill>
                <a:latin typeface="Arial" charset="0"/>
              </a:defRPr>
            </a:lvl3pPr>
            <a:lvl4pPr marL="1285875" defTabSz="4532313">
              <a:defRPr>
                <a:solidFill>
                  <a:schemeClr val="tx1"/>
                </a:solidFill>
                <a:latin typeface="Arial" charset="0"/>
              </a:defRPr>
            </a:lvl4pPr>
            <a:lvl5pPr marL="1714500" defTabSz="4532313">
              <a:defRPr>
                <a:solidFill>
                  <a:schemeClr val="tx1"/>
                </a:solidFill>
                <a:latin typeface="Arial" charset="0"/>
              </a:defRPr>
            </a:lvl5pPr>
            <a:lvl6pPr marL="21717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289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861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433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sz="800">
                <a:solidFill>
                  <a:srgbClr val="FFFF00"/>
                </a:solidFill>
              </a:rPr>
              <a:t>Erdas Imagine 8.6</a:t>
            </a:r>
          </a:p>
        </p:txBody>
      </p:sp>
      <p:sp>
        <p:nvSpPr>
          <p:cNvPr id="146460" name="Text Box 28"/>
          <p:cNvSpPr txBox="1">
            <a:spLocks noChangeArrowheads="1"/>
          </p:cNvSpPr>
          <p:nvPr/>
        </p:nvSpPr>
        <p:spPr bwMode="auto">
          <a:xfrm>
            <a:off x="7104063" y="4805363"/>
            <a:ext cx="17160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>
              <a:defRPr>
                <a:solidFill>
                  <a:schemeClr val="tx1"/>
                </a:solidFill>
                <a:latin typeface="Arial" charset="0"/>
              </a:defRPr>
            </a:lvl1pPr>
            <a:lvl2pPr marL="428625" defTabSz="4532313">
              <a:defRPr>
                <a:solidFill>
                  <a:schemeClr val="tx1"/>
                </a:solidFill>
                <a:latin typeface="Arial" charset="0"/>
              </a:defRPr>
            </a:lvl2pPr>
            <a:lvl3pPr marL="857250" defTabSz="4532313">
              <a:defRPr>
                <a:solidFill>
                  <a:schemeClr val="tx1"/>
                </a:solidFill>
                <a:latin typeface="Arial" charset="0"/>
              </a:defRPr>
            </a:lvl3pPr>
            <a:lvl4pPr marL="1285875" defTabSz="4532313">
              <a:defRPr>
                <a:solidFill>
                  <a:schemeClr val="tx1"/>
                </a:solidFill>
                <a:latin typeface="Arial" charset="0"/>
              </a:defRPr>
            </a:lvl4pPr>
            <a:lvl5pPr marL="1714500" defTabSz="4532313">
              <a:defRPr>
                <a:solidFill>
                  <a:schemeClr val="tx1"/>
                </a:solidFill>
                <a:latin typeface="Arial" charset="0"/>
              </a:defRPr>
            </a:lvl5pPr>
            <a:lvl6pPr marL="21717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289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861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433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sz="800">
                <a:solidFill>
                  <a:srgbClr val="FFFF00"/>
                </a:solidFill>
              </a:rPr>
              <a:t>ArcGIS 9</a:t>
            </a:r>
          </a:p>
        </p:txBody>
      </p:sp>
      <p:sp>
        <p:nvSpPr>
          <p:cNvPr id="146461" name="Text Box 29"/>
          <p:cNvSpPr txBox="1">
            <a:spLocks noChangeArrowheads="1"/>
          </p:cNvSpPr>
          <p:nvPr/>
        </p:nvSpPr>
        <p:spPr bwMode="auto">
          <a:xfrm>
            <a:off x="6672263" y="2565400"/>
            <a:ext cx="1716087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60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725" tIns="42863" rIns="85725" bIns="42863">
            <a:spAutoFit/>
          </a:bodyPr>
          <a:lstStyle>
            <a:lvl1pPr defTabSz="4532313">
              <a:defRPr>
                <a:solidFill>
                  <a:schemeClr val="tx1"/>
                </a:solidFill>
                <a:latin typeface="Arial" charset="0"/>
              </a:defRPr>
            </a:lvl1pPr>
            <a:lvl2pPr marL="428625" defTabSz="4532313">
              <a:defRPr>
                <a:solidFill>
                  <a:schemeClr val="tx1"/>
                </a:solidFill>
                <a:latin typeface="Arial" charset="0"/>
              </a:defRPr>
            </a:lvl2pPr>
            <a:lvl3pPr marL="857250" defTabSz="4532313">
              <a:defRPr>
                <a:solidFill>
                  <a:schemeClr val="tx1"/>
                </a:solidFill>
                <a:latin typeface="Arial" charset="0"/>
              </a:defRPr>
            </a:lvl3pPr>
            <a:lvl4pPr marL="1285875" defTabSz="4532313">
              <a:defRPr>
                <a:solidFill>
                  <a:schemeClr val="tx1"/>
                </a:solidFill>
                <a:latin typeface="Arial" charset="0"/>
              </a:defRPr>
            </a:lvl4pPr>
            <a:lvl5pPr marL="1714500" defTabSz="4532313">
              <a:defRPr>
                <a:solidFill>
                  <a:schemeClr val="tx1"/>
                </a:solidFill>
                <a:latin typeface="Arial" charset="0"/>
              </a:defRPr>
            </a:lvl5pPr>
            <a:lvl6pPr marL="21717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289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861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43300" defTabSz="4532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sz="800">
                <a:solidFill>
                  <a:srgbClr val="FFFF00"/>
                </a:solidFill>
              </a:rPr>
              <a:t>ArcView GIS 3.2a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41000">
        <p14:warp dir="in"/>
      </p:transition>
    </mc:Choice>
    <mc:Fallback xmlns="">
      <p:transition spd="slow" advTm="14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DE0000">
              <a:alpha val="62000"/>
            </a:srgb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1200"/>
            <a:ext cx="3610744" cy="32480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MX" sz="1600" b="1" dirty="0">
                <a:effectLst/>
              </a:rPr>
              <a:t>Base cartográfica para mapas geomorfológicos a pequeña y mediana escala, </a:t>
            </a:r>
          </a:p>
          <a:p>
            <a:pPr>
              <a:buFont typeface="Wingdings" pitchFamily="2" charset="2"/>
              <a:buChar char="v"/>
            </a:pPr>
            <a:r>
              <a:rPr lang="es-MX" sz="1600" b="1" dirty="0">
                <a:effectLst/>
              </a:rPr>
              <a:t>Planeación de trabajos de campo, </a:t>
            </a:r>
          </a:p>
          <a:p>
            <a:pPr>
              <a:buFont typeface="Wingdings" pitchFamily="2" charset="2"/>
              <a:buChar char="v"/>
            </a:pPr>
            <a:r>
              <a:rPr lang="es-MX" sz="1600" b="1" dirty="0">
                <a:effectLst/>
              </a:rPr>
              <a:t>Localización en el terreno</a:t>
            </a:r>
            <a:r>
              <a:rPr lang="es-MX" sz="1600" b="1" dirty="0" smtClean="0">
                <a:effectLst/>
              </a:rPr>
              <a:t>,</a:t>
            </a:r>
          </a:p>
          <a:p>
            <a:pPr>
              <a:buFont typeface="Wingdings" pitchFamily="2" charset="2"/>
              <a:buChar char="v"/>
            </a:pPr>
            <a:r>
              <a:rPr lang="es-MX" sz="1600" b="1" dirty="0" smtClean="0">
                <a:effectLst/>
              </a:rPr>
              <a:t>Mapeo de observaciones de campo</a:t>
            </a:r>
            <a:endParaRPr lang="es-ES" b="1" dirty="0">
              <a:effectLst/>
            </a:endParaRPr>
          </a:p>
        </p:txBody>
      </p:sp>
      <p:pic>
        <p:nvPicPr>
          <p:cNvPr id="169988" name="Picture 4" descr="muestras te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9" t="11552" r="21342" b="11871"/>
          <a:stretch>
            <a:fillRect/>
          </a:stretch>
        </p:blipFill>
        <p:spPr bwMode="auto">
          <a:xfrm>
            <a:off x="3853309" y="1773238"/>
            <a:ext cx="5183187" cy="433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4643438" y="6165850"/>
            <a:ext cx="252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5651946" y="6092825"/>
            <a:ext cx="1800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s-MX" sz="800"/>
              <a:t>Fuente: http:aria.arizona.edu</a:t>
            </a:r>
            <a:endParaRPr kumimoji="1" lang="es-ES" sz="800"/>
          </a:p>
        </p:txBody>
      </p:sp>
      <p:sp>
        <p:nvSpPr>
          <p:cNvPr id="2" name="1 Rectángulo"/>
          <p:cNvSpPr/>
          <p:nvPr/>
        </p:nvSpPr>
        <p:spPr>
          <a:xfrm>
            <a:off x="493187" y="632882"/>
            <a:ext cx="79672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Utilidad de imágenes de satélite</a:t>
            </a:r>
            <a:endParaRPr lang="es-E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2063">
        <p14:warp dir="in"/>
      </p:transition>
    </mc:Choice>
    <mc:Fallback xmlns="">
      <p:transition spd="slow" advTm="520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427" y="1268413"/>
            <a:ext cx="4392613" cy="4114800"/>
          </a:xfrm>
        </p:spPr>
        <p:txBody>
          <a:bodyPr/>
          <a:lstStyle/>
          <a:p>
            <a:pPr algn="just">
              <a:buFont typeface="Wingdings" pitchFamily="2" charset="2"/>
              <a:buChar char=""/>
            </a:pPr>
            <a:r>
              <a:rPr lang="es-MX" sz="1600" b="1" dirty="0">
                <a:solidFill>
                  <a:srgbClr val="FFFF00"/>
                </a:solidFill>
                <a:effectLst/>
              </a:rPr>
              <a:t>Mapas geomorfológicos analíticos</a:t>
            </a:r>
          </a:p>
          <a:p>
            <a:pPr algn="just">
              <a:buFont typeface="Wingdings" pitchFamily="2" charset="2"/>
              <a:buNone/>
            </a:pPr>
            <a:r>
              <a:rPr lang="es-MX" sz="1600" dirty="0">
                <a:solidFill>
                  <a:srgbClr val="FFFF00"/>
                </a:solidFill>
                <a:effectLst/>
              </a:rPr>
              <a:t>     proporcionan información sobre formas de relieve y algunos procesos, destacando la morfogénesis y la </a:t>
            </a:r>
            <a:r>
              <a:rPr lang="es-MX" sz="1600" dirty="0" err="1">
                <a:solidFill>
                  <a:srgbClr val="FFFF00"/>
                </a:solidFill>
                <a:effectLst/>
              </a:rPr>
              <a:t>morfocronología</a:t>
            </a:r>
            <a:r>
              <a:rPr lang="es-MX" sz="1600" dirty="0">
                <a:solidFill>
                  <a:srgbClr val="FFFF00"/>
                </a:solidFill>
                <a:effectLst/>
              </a:rPr>
              <a:t> e incluyen litología y </a:t>
            </a:r>
            <a:r>
              <a:rPr lang="es-MX" sz="1600" dirty="0" err="1">
                <a:solidFill>
                  <a:srgbClr val="FFFF00"/>
                </a:solidFill>
                <a:effectLst/>
              </a:rPr>
              <a:t>morfoestructuras</a:t>
            </a:r>
            <a:r>
              <a:rPr lang="es-MX" sz="1600" dirty="0">
                <a:solidFill>
                  <a:srgbClr val="FFFF00"/>
                </a:solidFill>
                <a:effectLst/>
              </a:rPr>
              <a:t>.</a:t>
            </a:r>
            <a:endParaRPr lang="es-ES" sz="1600" dirty="0">
              <a:solidFill>
                <a:srgbClr val="FFFF00"/>
              </a:solidFill>
              <a:effectLst/>
            </a:endParaRPr>
          </a:p>
          <a:p>
            <a:endParaRPr lang="es-ES" sz="1600" dirty="0">
              <a:solidFill>
                <a:srgbClr val="FFFF00"/>
              </a:solidFill>
              <a:effectLst/>
            </a:endParaRPr>
          </a:p>
        </p:txBody>
      </p:sp>
      <p:pic>
        <p:nvPicPr>
          <p:cNvPr id="171012" name="Picture 4" descr="morfognético ma emilia 250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836613"/>
            <a:ext cx="3549650" cy="554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3" name="Picture 5" descr="localización georeferenci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 r="-2025"/>
          <a:stretch>
            <a:fillRect/>
          </a:stretch>
        </p:blipFill>
        <p:spPr bwMode="auto">
          <a:xfrm>
            <a:off x="395288" y="3500438"/>
            <a:ext cx="3600450" cy="25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468313" y="6021388"/>
            <a:ext cx="3455987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sz="800" dirty="0">
                <a:solidFill>
                  <a:srgbClr val="FFFF00"/>
                </a:solidFill>
              </a:rPr>
              <a:t>Fuente: http://aria.arizona.edu/</a:t>
            </a:r>
            <a:endParaRPr lang="es-ES" sz="800" b="1" dirty="0">
              <a:solidFill>
                <a:srgbClr val="FFFF00"/>
              </a:solidFill>
            </a:endParaRPr>
          </a:p>
          <a:p>
            <a:pPr>
              <a:spcBef>
                <a:spcPct val="50000"/>
              </a:spcBef>
            </a:pPr>
            <a:endParaRPr lang="es-ES" sz="800" dirty="0">
              <a:solidFill>
                <a:srgbClr val="FFFF00"/>
              </a:solidFill>
            </a:endParaRP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4859338" y="6381750"/>
            <a:ext cx="4284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171017" name="Text Box 9"/>
          <p:cNvSpPr txBox="1">
            <a:spLocks noChangeArrowheads="1"/>
          </p:cNvSpPr>
          <p:nvPr/>
        </p:nvSpPr>
        <p:spPr bwMode="auto">
          <a:xfrm>
            <a:off x="4716463" y="6332538"/>
            <a:ext cx="40338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800">
                <a:solidFill>
                  <a:srgbClr val="FFFF00"/>
                </a:solidFill>
              </a:rPr>
              <a:t>Unidades Morfogenéticas a Escala Regional del Campo Volcánico El Pinacate y Zonas Aledañas, Sonora, México; escala 1:250,000.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441248" y="128826"/>
            <a:ext cx="6171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DE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Clases de levantamiento</a:t>
            </a:r>
            <a:endParaRPr lang="es-ES" sz="4000" b="1" cap="none" spc="0" dirty="0">
              <a:ln w="11430">
                <a:solidFill>
                  <a:srgbClr val="FF0000"/>
                </a:solidFill>
              </a:ln>
              <a:solidFill>
                <a:srgbClr val="DE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13 Cheurón"/>
          <p:cNvSpPr/>
          <p:nvPr/>
        </p:nvSpPr>
        <p:spPr>
          <a:xfrm>
            <a:off x="179512" y="1340768"/>
            <a:ext cx="648072" cy="720080"/>
          </a:xfrm>
          <a:prstGeom prst="chevron">
            <a:avLst>
              <a:gd name="adj" fmla="val 34322"/>
            </a:avLst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146750">
        <p14:switch dir="l"/>
      </p:transition>
    </mc:Choice>
    <mc:Fallback xmlns="">
      <p:transition spd="slow" advTm="1467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74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81200"/>
            <a:ext cx="7632848" cy="4114800"/>
          </a:xfrm>
        </p:spPr>
        <p:txBody>
          <a:bodyPr/>
          <a:lstStyle/>
          <a:p>
            <a:pPr algn="just">
              <a:buFont typeface="Wingdings" pitchFamily="2" charset="2"/>
              <a:buChar char=""/>
            </a:pPr>
            <a:r>
              <a:rPr lang="es-MX" sz="2000" b="1" dirty="0">
                <a:solidFill>
                  <a:srgbClr val="FFFF00"/>
                </a:solidFill>
                <a:effectLst/>
              </a:rPr>
              <a:t>Mapas geomorfológicos sintéticos</a:t>
            </a:r>
          </a:p>
          <a:p>
            <a:pPr algn="just">
              <a:buFont typeface="Wingdings" pitchFamily="2" charset="2"/>
              <a:buNone/>
            </a:pPr>
            <a:r>
              <a:rPr lang="es-MX" sz="2000" dirty="0">
                <a:solidFill>
                  <a:srgbClr val="FFFF00"/>
                </a:solidFill>
                <a:effectLst/>
              </a:rPr>
              <a:t>     Son el producto de estudios vinculados a relaciones ambientales entre expresión del terreno y otros factores del paisaje, tales como clima, relieve, litología, suelos, hidrología y vegetación.</a:t>
            </a:r>
          </a:p>
          <a:p>
            <a:pPr algn="just">
              <a:buFont typeface="Wingdings" pitchFamily="2" charset="2"/>
              <a:buNone/>
            </a:pPr>
            <a:endParaRPr lang="es-MX" sz="2000" dirty="0">
              <a:solidFill>
                <a:srgbClr val="FFFF00"/>
              </a:solidFill>
              <a:effectLst/>
            </a:endParaRPr>
          </a:p>
          <a:p>
            <a:pPr algn="just">
              <a:buFont typeface="Wingdings" pitchFamily="2" charset="2"/>
              <a:buChar char=""/>
            </a:pPr>
            <a:r>
              <a:rPr lang="es-MX" sz="2000" b="1" dirty="0">
                <a:solidFill>
                  <a:srgbClr val="FFFF00"/>
                </a:solidFill>
                <a:effectLst/>
              </a:rPr>
              <a:t>Mapas geomorfológicos pragmáticos</a:t>
            </a:r>
          </a:p>
          <a:p>
            <a:pPr algn="just">
              <a:buFont typeface="Wingdings" pitchFamily="2" charset="2"/>
              <a:buNone/>
            </a:pPr>
            <a:r>
              <a:rPr lang="es-MX" sz="2000" dirty="0">
                <a:solidFill>
                  <a:srgbClr val="FFFF00"/>
                </a:solidFill>
                <a:effectLst/>
              </a:rPr>
              <a:t>    Son el resultado de investigaciones geomorfológicas guiadas por un propósito específico.</a:t>
            </a:r>
            <a:endParaRPr lang="es-ES" sz="2000" dirty="0">
              <a:solidFill>
                <a:srgbClr val="FFFF00"/>
              </a:solidFill>
              <a:effectLst/>
            </a:endParaRPr>
          </a:p>
          <a:p>
            <a:pPr algn="just">
              <a:buFont typeface="Wingdings" pitchFamily="2" charset="2"/>
              <a:buNone/>
            </a:pPr>
            <a:endParaRPr lang="es-ES" sz="2000" dirty="0">
              <a:solidFill>
                <a:srgbClr val="FFFF00"/>
              </a:solidFill>
              <a:effectLst/>
            </a:endParaRPr>
          </a:p>
          <a:p>
            <a:endParaRPr lang="es-ES" sz="20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1 Cheurón"/>
          <p:cNvSpPr/>
          <p:nvPr/>
        </p:nvSpPr>
        <p:spPr>
          <a:xfrm>
            <a:off x="323528" y="2060848"/>
            <a:ext cx="648072" cy="720080"/>
          </a:xfrm>
          <a:prstGeom prst="chevron">
            <a:avLst>
              <a:gd name="adj" fmla="val 34322"/>
            </a:avLst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6 Cheurón"/>
          <p:cNvSpPr/>
          <p:nvPr/>
        </p:nvSpPr>
        <p:spPr>
          <a:xfrm>
            <a:off x="323528" y="4077072"/>
            <a:ext cx="648072" cy="720080"/>
          </a:xfrm>
          <a:prstGeom prst="chevron">
            <a:avLst>
              <a:gd name="adj" fmla="val 34322"/>
            </a:avLst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78890">
        <p14:switch dir="r"/>
      </p:transition>
    </mc:Choice>
    <mc:Fallback xmlns="">
      <p:transition spd="slow" advTm="7889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Nube"/>
          <p:cNvSpPr/>
          <p:nvPr/>
        </p:nvSpPr>
        <p:spPr>
          <a:xfrm>
            <a:off x="467544" y="-27384"/>
            <a:ext cx="8460432" cy="6840760"/>
          </a:xfrm>
          <a:prstGeom prst="cloud">
            <a:avLst/>
          </a:prstGeom>
          <a:solidFill>
            <a:srgbClr val="05FF76"/>
          </a:solidFill>
          <a:ln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4095" name="Text Box 15"/>
          <p:cNvSpPr txBox="1">
            <a:spLocks noChangeArrowheads="1"/>
          </p:cNvSpPr>
          <p:nvPr/>
        </p:nvSpPr>
        <p:spPr bwMode="auto">
          <a:xfrm>
            <a:off x="2627784" y="2419141"/>
            <a:ext cx="525658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rgbClr val="000000"/>
                </a:solidFill>
              </a:rPr>
              <a:t>Interpretación</a:t>
            </a: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000" dirty="0">
                <a:solidFill>
                  <a:srgbClr val="000000"/>
                </a:solidFill>
              </a:rPr>
              <a:t>Mapa geomorfológico base</a:t>
            </a:r>
          </a:p>
          <a:p>
            <a:pPr>
              <a:buFont typeface="Wingdings" pitchFamily="2" charset="2"/>
              <a:buNone/>
            </a:pPr>
            <a:r>
              <a:rPr lang="es-MX" sz="2000" dirty="0">
                <a:solidFill>
                  <a:srgbClr val="000000"/>
                </a:solidFill>
              </a:rPr>
              <a:t>Sistemas de terreno</a:t>
            </a:r>
          </a:p>
          <a:p>
            <a:pPr>
              <a:buFont typeface="Wingdings" pitchFamily="2" charset="2"/>
              <a:buNone/>
            </a:pPr>
            <a:r>
              <a:rPr lang="es-MX" sz="2000" dirty="0">
                <a:solidFill>
                  <a:srgbClr val="000000"/>
                </a:solidFill>
              </a:rPr>
              <a:t>Unidades de </a:t>
            </a:r>
            <a:r>
              <a:rPr lang="es-MX" sz="2000" dirty="0" smtClean="0">
                <a:solidFill>
                  <a:srgbClr val="000000"/>
                </a:solidFill>
              </a:rPr>
              <a:t>terreno</a:t>
            </a: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000" dirty="0">
                <a:solidFill>
                  <a:srgbClr val="000000"/>
                </a:solidFill>
              </a:rPr>
              <a:t>Rasgos geomorfológicos </a:t>
            </a:r>
            <a:r>
              <a:rPr lang="es-MX" sz="2000" dirty="0" smtClean="0">
                <a:solidFill>
                  <a:srgbClr val="000000"/>
                </a:solidFill>
              </a:rPr>
              <a:t>lineales</a:t>
            </a: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endParaRPr lang="es-MX" sz="2000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000" dirty="0">
                <a:solidFill>
                  <a:srgbClr val="000000"/>
                </a:solidFill>
              </a:rPr>
              <a:t>Trabajo de campo</a:t>
            </a:r>
          </a:p>
          <a:p>
            <a:pPr>
              <a:buFont typeface="Wingdings" pitchFamily="2" charset="2"/>
              <a:buChar char="Ø"/>
            </a:pPr>
            <a:endParaRPr lang="es-ES" sz="2000" dirty="0">
              <a:solidFill>
                <a:srgbClr val="00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-279842" y="921494"/>
            <a:ext cx="8956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6350" stA="55000" endA="50" endPos="85000" dist="29997" dir="5400000" sy="-100000" algn="bl" rotWithShape="0"/>
                </a:effectLst>
              </a:rPr>
              <a:t>Proceso del levantamiento</a:t>
            </a:r>
            <a:endParaRPr lang="es-ES" sz="5400" b="1" cap="none" spc="0" dirty="0">
              <a:ln/>
              <a:solidFill>
                <a:schemeClr val="bg2">
                  <a:lumMod val="60000"/>
                  <a:lumOff val="4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reflection blurRad="6350" stA="55000" endA="50" endPos="85000" dist="29997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7640">
        <p14:prism dir="d"/>
      </p:transition>
    </mc:Choice>
    <mc:Fallback xmlns="">
      <p:transition spd="slow" advTm="876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una"/>
          <p:cNvSpPr/>
          <p:nvPr/>
        </p:nvSpPr>
        <p:spPr>
          <a:xfrm rot="1191284" flipH="1">
            <a:off x="4414179" y="852290"/>
            <a:ext cx="4643438" cy="6624736"/>
          </a:xfrm>
          <a:prstGeom prst="moon">
            <a:avLst>
              <a:gd name="adj" fmla="val 29059"/>
            </a:avLst>
          </a:prstGeom>
          <a:solidFill>
            <a:srgbClr val="FFC000"/>
          </a:solidFill>
          <a:ln>
            <a:solidFill>
              <a:srgbClr val="DE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762000" h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33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6" t="27170" r="6290" b="22430"/>
          <a:stretch>
            <a:fillRect/>
          </a:stretch>
        </p:blipFill>
        <p:spPr bwMode="auto">
          <a:xfrm>
            <a:off x="35496" y="836613"/>
            <a:ext cx="6480175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565" y="5006975"/>
            <a:ext cx="4546600" cy="1735138"/>
          </a:xfrm>
        </p:spPr>
        <p:txBody>
          <a:bodyPr/>
          <a:lstStyle/>
          <a:p>
            <a:pPr algn="just">
              <a:buSzPct val="100000"/>
              <a:buFont typeface="Tahoma" pitchFamily="34" charset="0"/>
              <a:buChar char="ᴓ"/>
            </a:pPr>
            <a:r>
              <a:rPr lang="es-MX" sz="1800" dirty="0"/>
              <a:t>Interpretación de la carta </a:t>
            </a:r>
          </a:p>
          <a:p>
            <a:pPr algn="just">
              <a:buSzPct val="100000"/>
              <a:buFont typeface="Tahoma" pitchFamily="34" charset="0"/>
              <a:buChar char="ᴓ"/>
            </a:pPr>
            <a:r>
              <a:rPr lang="es-MX" sz="1800" dirty="0" smtClean="0"/>
              <a:t>Guaymas </a:t>
            </a:r>
            <a:r>
              <a:rPr lang="es-MX" sz="1800" dirty="0"/>
              <a:t>G12-2 (INEGI, 2000</a:t>
            </a:r>
            <a:r>
              <a:rPr lang="es-MX" sz="1800" dirty="0" smtClean="0"/>
              <a:t>)</a:t>
            </a:r>
            <a:endParaRPr lang="es-MX" sz="1800" dirty="0"/>
          </a:p>
          <a:p>
            <a:pPr algn="just">
              <a:buSzPct val="100000"/>
              <a:buFont typeface="Tahoma" pitchFamily="34" charset="0"/>
              <a:buChar char="ᴓ"/>
            </a:pPr>
            <a:r>
              <a:rPr lang="es-MX" sz="1800" dirty="0"/>
              <a:t>Sistemas de terreno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982172" y="116632"/>
            <a:ext cx="5686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softRound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60000" dist="29997" dir="5400000" sy="-100000" algn="bl" rotWithShape="0"/>
                </a:effectLst>
              </a:rPr>
              <a:t>Mapeo 1:250,000</a:t>
            </a:r>
            <a:endParaRPr lang="es-ES" sz="5400" b="1" cap="none" spc="0" dirty="0">
              <a:ln>
                <a:prstDash val="solid"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3000">
        <p14:prism dir="d"/>
      </p:transition>
    </mc:Choice>
    <mc:Fallback xmlns="">
      <p:transition spd="slow" advTm="4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18507" r="23425" b="11406"/>
          <a:stretch>
            <a:fillRect/>
          </a:stretch>
        </p:blipFill>
        <p:spPr bwMode="auto">
          <a:xfrm>
            <a:off x="1187450" y="781050"/>
            <a:ext cx="6697663" cy="596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-36512" y="1125538"/>
            <a:ext cx="568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2916238" y="1844675"/>
            <a:ext cx="1655762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400"/>
              <a:t>Sierra Bacatete</a:t>
            </a:r>
          </a:p>
          <a:p>
            <a:pPr algn="ctr">
              <a:spcBef>
                <a:spcPct val="50000"/>
              </a:spcBef>
            </a:pPr>
            <a:r>
              <a:rPr lang="es-MX" sz="1400"/>
              <a:t>950 msnm</a:t>
            </a:r>
            <a:endParaRPr lang="es-ES" sz="1400"/>
          </a:p>
        </p:txBody>
      </p:sp>
      <p:sp>
        <p:nvSpPr>
          <p:cNvPr id="2" name="1 Rectángulo"/>
          <p:cNvSpPr/>
          <p:nvPr/>
        </p:nvSpPr>
        <p:spPr>
          <a:xfrm>
            <a:off x="1403648" y="155654"/>
            <a:ext cx="61863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Modelo de elevación digital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18507" r="23425" b="11406"/>
          <a:stretch>
            <a:fillRect/>
          </a:stretch>
        </p:blipFill>
        <p:spPr bwMode="auto">
          <a:xfrm>
            <a:off x="1115616" y="781050"/>
            <a:ext cx="6697663" cy="596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198741" y="155654"/>
            <a:ext cx="45961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Mapa de pendientes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1875">
        <p14:prism dir="u"/>
      </p:transition>
    </mc:Choice>
    <mc:Fallback xmlns="">
      <p:transition spd="slow" advTm="518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9" t="13461" r="23424" b="6683"/>
          <a:stretch>
            <a:fillRect/>
          </a:stretch>
        </p:blipFill>
        <p:spPr bwMode="auto">
          <a:xfrm>
            <a:off x="1403350" y="809625"/>
            <a:ext cx="6551613" cy="593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660405" y="155654"/>
            <a:ext cx="36728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Mapa geológico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3765">
        <p14:prism dir="u"/>
      </p:transition>
    </mc:Choice>
    <mc:Fallback xmlns="">
      <p:transition spd="slow" advTm="437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9" t="17339" r="18129" b="5902"/>
          <a:stretch>
            <a:fillRect/>
          </a:stretch>
        </p:blipFill>
        <p:spPr bwMode="auto">
          <a:xfrm>
            <a:off x="1835150" y="358775"/>
            <a:ext cx="6983413" cy="614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-36513" y="1773238"/>
            <a:ext cx="2160588" cy="160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000000"/>
                </a:solidFill>
              </a:rPr>
              <a:t>Análisis </a:t>
            </a:r>
          </a:p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000000"/>
                </a:solidFill>
              </a:rPr>
              <a:t>Morfogenético</a:t>
            </a:r>
          </a:p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000000"/>
                </a:solidFill>
              </a:rPr>
              <a:t>a escala</a:t>
            </a:r>
          </a:p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000000"/>
                </a:solidFill>
              </a:rPr>
              <a:t>1:250,000</a:t>
            </a:r>
            <a:endParaRPr lang="es-ES" sz="1800">
              <a:solidFill>
                <a:srgbClr val="00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rot="16200000">
            <a:off x="-530022" y="2863482"/>
            <a:ext cx="33650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err="1" smtClean="0">
                <a:ln/>
                <a:solidFill>
                  <a:srgbClr val="FFC000"/>
                </a:solidFill>
                <a:effectLst/>
              </a:rPr>
              <a:t>Morfogenético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6625">
        <p14:prism dir="u"/>
      </p:transition>
    </mc:Choice>
    <mc:Fallback xmlns="">
      <p:transition spd="slow" advTm="1066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4" t="37396" r="7474" b="25591"/>
          <a:stretch>
            <a:fillRect/>
          </a:stretch>
        </p:blipFill>
        <p:spPr bwMode="auto">
          <a:xfrm>
            <a:off x="647700" y="1968500"/>
            <a:ext cx="7956550" cy="3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539750" y="1382713"/>
            <a:ext cx="5545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1800">
                <a:solidFill>
                  <a:srgbClr val="000000"/>
                </a:solidFill>
              </a:rPr>
              <a:t>Interpretación detallada de la imagen satelital </a:t>
            </a:r>
          </a:p>
          <a:p>
            <a:pPr>
              <a:buFont typeface="Wingdings" pitchFamily="2" charset="2"/>
              <a:buNone/>
            </a:pPr>
            <a:endParaRPr lang="es-MX" sz="1800">
              <a:solidFill>
                <a:srgbClr val="00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550124" y="705470"/>
            <a:ext cx="5686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softRound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60000" dist="29997" dir="5400000" sy="-100000" algn="bl" rotWithShape="0"/>
                </a:effectLst>
              </a:rPr>
              <a:t>Mapeo 1:50,000</a:t>
            </a:r>
            <a:endParaRPr lang="es-ES" sz="5400" b="1" cap="none" spc="0" dirty="0">
              <a:ln>
                <a:prstDash val="solid"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500">
        <p14:flip dir="l"/>
      </p:transition>
    </mc:Choice>
    <mc:Fallback xmlns="">
      <p:transition spd="slow" advTm="5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1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31094" r="391" b="10625"/>
          <a:stretch>
            <a:fillRect/>
          </a:stretch>
        </p:blipFill>
        <p:spPr bwMode="auto">
          <a:xfrm>
            <a:off x="717550" y="1031875"/>
            <a:ext cx="4681538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51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0" t="37396" r="7474" b="25591"/>
          <a:stretch>
            <a:fillRect/>
          </a:stretch>
        </p:blipFill>
        <p:spPr bwMode="auto">
          <a:xfrm>
            <a:off x="5759450" y="1536700"/>
            <a:ext cx="2916238" cy="3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51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4" t="37396" r="29279" b="25591"/>
          <a:stretch>
            <a:fillRect/>
          </a:stretch>
        </p:blipFill>
        <p:spPr bwMode="auto">
          <a:xfrm>
            <a:off x="3238500" y="3336925"/>
            <a:ext cx="3097213" cy="3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521798" y="334397"/>
            <a:ext cx="45704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Interpretación zonal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734">
        <p14:prism dir="r" isInverted="1"/>
      </p:transition>
    </mc:Choice>
    <mc:Fallback xmlns="">
      <p:transition spd="slow" advTm="27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31094" r="391" b="10625"/>
          <a:stretch>
            <a:fillRect/>
          </a:stretch>
        </p:blipFill>
        <p:spPr bwMode="auto">
          <a:xfrm>
            <a:off x="250825" y="1046163"/>
            <a:ext cx="8604250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0" y="33439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San Carlos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422">
        <p14:prism dir="r" isInverted="1"/>
      </p:transition>
    </mc:Choice>
    <mc:Fallback xmlns="">
      <p:transition spd="slow" advTm="44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9" name="Picture 7" descr="demsancarloarcma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4892" r="3676" b="2747"/>
          <a:stretch>
            <a:fillRect/>
          </a:stretch>
        </p:blipFill>
        <p:spPr bwMode="auto">
          <a:xfrm>
            <a:off x="179512" y="1125538"/>
            <a:ext cx="8748713" cy="555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7398" name="Text Box 6"/>
          <p:cNvSpPr txBox="1">
            <a:spLocks noChangeArrowheads="1"/>
          </p:cNvSpPr>
          <p:nvPr/>
        </p:nvSpPr>
        <p:spPr bwMode="auto">
          <a:xfrm>
            <a:off x="468313" y="3933825"/>
            <a:ext cx="36004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/>
              <a:t>Tetakawi 381 msnm</a:t>
            </a:r>
          </a:p>
          <a:p>
            <a:pPr>
              <a:spcBef>
                <a:spcPct val="50000"/>
              </a:spcBef>
            </a:pPr>
            <a:r>
              <a:rPr lang="es-MX" sz="1200"/>
              <a:t>Otros relieves 290 msnm</a:t>
            </a:r>
            <a:endParaRPr lang="es-ES" sz="1200"/>
          </a:p>
        </p:txBody>
      </p:sp>
      <p:sp>
        <p:nvSpPr>
          <p:cNvPr id="7" name="6 Rectángulo"/>
          <p:cNvSpPr/>
          <p:nvPr/>
        </p:nvSpPr>
        <p:spPr>
          <a:xfrm>
            <a:off x="0" y="33439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MDT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4343">
        <p14:prism dir="r" isInverted="1"/>
      </p:transition>
    </mc:Choice>
    <mc:Fallback xmlns="">
      <p:transition spd="slow" advTm="243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9289" r="8659" b="21649"/>
          <a:stretch>
            <a:fillRect/>
          </a:stretch>
        </p:blipFill>
        <p:spPr bwMode="auto">
          <a:xfrm>
            <a:off x="395288" y="1557338"/>
            <a:ext cx="81724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0469" name="Line 5"/>
          <p:cNvSpPr>
            <a:spLocks noChangeShapeType="1"/>
          </p:cNvSpPr>
          <p:nvPr/>
        </p:nvSpPr>
        <p:spPr bwMode="auto">
          <a:xfrm flipH="1" flipV="1">
            <a:off x="7524750" y="5373688"/>
            <a:ext cx="5746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90470" name="Text Box 6"/>
          <p:cNvSpPr txBox="1">
            <a:spLocks noChangeArrowheads="1"/>
          </p:cNvSpPr>
          <p:nvPr/>
        </p:nvSpPr>
        <p:spPr bwMode="auto">
          <a:xfrm>
            <a:off x="8027988" y="578802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/>
              <a:t>N</a:t>
            </a:r>
            <a:endParaRPr lang="es-ES" sz="1400"/>
          </a:p>
        </p:txBody>
      </p:sp>
      <p:sp>
        <p:nvSpPr>
          <p:cNvPr id="8" name="7 Rectángulo"/>
          <p:cNvSpPr/>
          <p:nvPr/>
        </p:nvSpPr>
        <p:spPr>
          <a:xfrm>
            <a:off x="0" y="106551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RightUp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6000" b="1" cap="none" spc="0" dirty="0" smtClean="0">
                <a:ln/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</a:rPr>
              <a:t>Escena 3D</a:t>
            </a:r>
            <a:endParaRPr lang="es-ES" sz="6000" b="1" cap="none" spc="0" dirty="0">
              <a:ln/>
              <a:solidFill>
                <a:srgbClr val="FFC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344">
        <p14:prism dir="r" isInverted="1"/>
      </p:transition>
    </mc:Choice>
    <mc:Fallback xmlns="">
      <p:transition spd="slow" advTm="73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7" t="26372" r="15157" b="26372"/>
          <a:stretch>
            <a:fillRect/>
          </a:stretch>
        </p:blipFill>
        <p:spPr bwMode="auto">
          <a:xfrm>
            <a:off x="323850" y="1268413"/>
            <a:ext cx="84963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1494" name="Rectangle 6"/>
          <p:cNvSpPr>
            <a:spLocks noChangeArrowheads="1"/>
          </p:cNvSpPr>
          <p:nvPr/>
        </p:nvSpPr>
        <p:spPr bwMode="auto">
          <a:xfrm>
            <a:off x="457200" y="4445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s-ES" sz="4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33439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Mapa de pendientes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938">
        <p14:prism dir="r" isInverted="1"/>
      </p:transition>
    </mc:Choice>
    <mc:Fallback xmlns="">
      <p:transition spd="slow" advTm="139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28732" r="391" b="19289"/>
          <a:stretch>
            <a:fillRect/>
          </a:stretch>
        </p:blipFill>
        <p:spPr bwMode="auto">
          <a:xfrm>
            <a:off x="611188" y="1484313"/>
            <a:ext cx="8137525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0" y="334397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rgbClr val="FFC000"/>
                </a:solidFill>
                <a:effectLst/>
              </a:rPr>
              <a:t>Delimitación de Unidades de Terreno</a:t>
            </a:r>
            <a:endParaRPr lang="es-ES" sz="3600" b="1" cap="none" spc="0" dirty="0">
              <a:ln/>
              <a:solidFill>
                <a:srgbClr val="FFC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735">
        <p14:prism dir="r" isInverted="1"/>
      </p:transition>
    </mc:Choice>
    <mc:Fallback xmlns="">
      <p:transition spd="slow" advTm="127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una"/>
          <p:cNvSpPr/>
          <p:nvPr/>
        </p:nvSpPr>
        <p:spPr>
          <a:xfrm>
            <a:off x="251520" y="980728"/>
            <a:ext cx="1799530" cy="4968552"/>
          </a:xfrm>
          <a:prstGeom prst="moon">
            <a:avLst>
              <a:gd name="adj" fmla="val 37902"/>
            </a:avLst>
          </a:prstGeom>
          <a:solidFill>
            <a:srgbClr val="FFC000"/>
          </a:solidFill>
          <a:ln>
            <a:solidFill>
              <a:srgbClr val="C0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-612576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Unidades 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geomorfológicas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1:50,000</a:t>
            </a:r>
            <a:endParaRPr lang="es-ES" sz="1800" b="1" dirty="0">
              <a:solidFill>
                <a:srgbClr val="FF0000"/>
              </a:solidFill>
            </a:endParaRPr>
          </a:p>
        </p:txBody>
      </p:sp>
      <p:pic>
        <p:nvPicPr>
          <p:cNvPr id="194566" name="Picture 6" descr="geomorfo san carlos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30666"/>
          <a:stretch>
            <a:fillRect/>
          </a:stretch>
        </p:blipFill>
        <p:spPr bwMode="auto">
          <a:xfrm>
            <a:off x="2051050" y="288925"/>
            <a:ext cx="6911975" cy="63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391">
        <p14:prism dir="r" isInverted="1"/>
      </p:transition>
    </mc:Choice>
    <mc:Fallback xmlns="">
      <p:transition spd="slow" advTm="503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dio marco"/>
          <p:cNvSpPr/>
          <p:nvPr/>
        </p:nvSpPr>
        <p:spPr>
          <a:xfrm rot="10800000" flipH="1">
            <a:off x="-36511" y="261267"/>
            <a:ext cx="870129" cy="3527773"/>
          </a:xfrm>
          <a:prstGeom prst="halfFrame">
            <a:avLst/>
          </a:prstGeom>
          <a:solidFill>
            <a:srgbClr val="FF00FF"/>
          </a:solidFill>
          <a:ln>
            <a:solidFill>
              <a:srgbClr val="9900C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-541338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FF0000"/>
                </a:solidFill>
              </a:rPr>
              <a:t>Unidades y rasgos</a:t>
            </a:r>
          </a:p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FF0000"/>
                </a:solidFill>
              </a:rPr>
              <a:t>geomorfológicos</a:t>
            </a:r>
          </a:p>
          <a:p>
            <a:pPr algn="ctr">
              <a:spcBef>
                <a:spcPct val="50000"/>
              </a:spcBef>
            </a:pPr>
            <a:r>
              <a:rPr lang="es-MX" sz="1800">
                <a:solidFill>
                  <a:srgbClr val="FF0000"/>
                </a:solidFill>
              </a:rPr>
              <a:t>1:50,000</a:t>
            </a:r>
            <a:endParaRPr lang="es-ES" sz="1800">
              <a:solidFill>
                <a:srgbClr val="FF0000"/>
              </a:solidFill>
            </a:endParaRPr>
          </a:p>
        </p:txBody>
      </p:sp>
      <p:pic>
        <p:nvPicPr>
          <p:cNvPr id="193543" name="Picture 7" descr="rasgos 5000 san carl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33539"/>
          <a:stretch>
            <a:fillRect/>
          </a:stretch>
        </p:blipFill>
        <p:spPr bwMode="auto">
          <a:xfrm>
            <a:off x="2195513" y="466725"/>
            <a:ext cx="6769100" cy="591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5906">
        <p14:prism dir="r" isInverted="1"/>
      </p:transition>
    </mc:Choice>
    <mc:Fallback xmlns="">
      <p:transition spd="slow" advTm="359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4" t="37396" r="29279" b="25591"/>
          <a:stretch>
            <a:fillRect/>
          </a:stretch>
        </p:blipFill>
        <p:spPr bwMode="auto">
          <a:xfrm>
            <a:off x="2268538" y="1196975"/>
            <a:ext cx="4652962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071295" y="276820"/>
            <a:ext cx="3300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rgbClr val="0000CC"/>
                </a:solidFill>
                <a:effectLst/>
              </a:rPr>
              <a:t>Guaymas</a:t>
            </a:r>
            <a:endParaRPr lang="es-ES" sz="54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140">
        <p14:ripple/>
      </p:transition>
    </mc:Choice>
    <mc:Fallback xmlns="">
      <p:transition spd="slow" advTm="21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3" name="Picture 5" descr="demguaymas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t="4596" r="24937" b="2757"/>
          <a:stretch>
            <a:fillRect/>
          </a:stretch>
        </p:blipFill>
        <p:spPr bwMode="auto">
          <a:xfrm>
            <a:off x="1692275" y="1092200"/>
            <a:ext cx="5688013" cy="557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5508625" y="2362200"/>
            <a:ext cx="1008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/>
              <a:t>480 msnm</a:t>
            </a:r>
            <a:endParaRPr lang="es-ES" sz="1200"/>
          </a:p>
        </p:txBody>
      </p:sp>
      <p:sp>
        <p:nvSpPr>
          <p:cNvPr id="196615" name="Text Box 7"/>
          <p:cNvSpPr txBox="1">
            <a:spLocks noChangeArrowheads="1"/>
          </p:cNvSpPr>
          <p:nvPr/>
        </p:nvSpPr>
        <p:spPr bwMode="auto">
          <a:xfrm>
            <a:off x="5364163" y="4076700"/>
            <a:ext cx="1081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/>
              <a:t>340 msnm</a:t>
            </a:r>
            <a:endParaRPr lang="es-ES" sz="1200"/>
          </a:p>
        </p:txBody>
      </p:sp>
      <p:sp>
        <p:nvSpPr>
          <p:cNvPr id="196616" name="Text Box 8"/>
          <p:cNvSpPr txBox="1">
            <a:spLocks noChangeArrowheads="1"/>
          </p:cNvSpPr>
          <p:nvPr/>
        </p:nvSpPr>
        <p:spPr bwMode="auto">
          <a:xfrm>
            <a:off x="2555875" y="3573463"/>
            <a:ext cx="10080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/>
              <a:t>360 msnm</a:t>
            </a:r>
            <a:endParaRPr lang="es-ES" sz="1200"/>
          </a:p>
        </p:txBody>
      </p:sp>
      <p:sp>
        <p:nvSpPr>
          <p:cNvPr id="196617" name="Text Box 9"/>
          <p:cNvSpPr txBox="1">
            <a:spLocks noChangeArrowheads="1"/>
          </p:cNvSpPr>
          <p:nvPr/>
        </p:nvSpPr>
        <p:spPr bwMode="auto">
          <a:xfrm>
            <a:off x="2339975" y="2420938"/>
            <a:ext cx="9350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/>
              <a:t>410 msnm</a:t>
            </a:r>
            <a:endParaRPr lang="es-ES" sz="1200"/>
          </a:p>
        </p:txBody>
      </p:sp>
      <p:sp>
        <p:nvSpPr>
          <p:cNvPr id="2" name="1 Rectángulo"/>
          <p:cNvSpPr/>
          <p:nvPr/>
        </p:nvSpPr>
        <p:spPr>
          <a:xfrm>
            <a:off x="3707904" y="168870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rgbClr val="0000CC"/>
                </a:solidFill>
                <a:effectLst/>
              </a:rPr>
              <a:t>MDT</a:t>
            </a:r>
            <a:endParaRPr lang="es-ES" sz="54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281">
        <p14:ripple dir="ru"/>
      </p:transition>
    </mc:Choice>
    <mc:Fallback xmlns="">
      <p:transition spd="slow" advTm="172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t="17708" r="1576" b="6683"/>
          <a:stretch>
            <a:fillRect/>
          </a:stretch>
        </p:blipFill>
        <p:spPr bwMode="auto">
          <a:xfrm>
            <a:off x="273553" y="1028477"/>
            <a:ext cx="8640763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7638" name="Line 6"/>
          <p:cNvSpPr>
            <a:spLocks noChangeShapeType="1"/>
          </p:cNvSpPr>
          <p:nvPr/>
        </p:nvSpPr>
        <p:spPr bwMode="auto">
          <a:xfrm flipH="1" flipV="1">
            <a:off x="7956550" y="6092825"/>
            <a:ext cx="5762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97639" name="Text Box 7"/>
          <p:cNvSpPr txBox="1">
            <a:spLocks noChangeArrowheads="1"/>
          </p:cNvSpPr>
          <p:nvPr/>
        </p:nvSpPr>
        <p:spPr bwMode="auto">
          <a:xfrm>
            <a:off x="8532813" y="6381750"/>
            <a:ext cx="360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/>
              <a:t>N</a:t>
            </a:r>
            <a:endParaRPr lang="es-ES" sz="1400"/>
          </a:p>
        </p:txBody>
      </p:sp>
      <p:sp>
        <p:nvSpPr>
          <p:cNvPr id="6" name="5 Rectángulo"/>
          <p:cNvSpPr/>
          <p:nvPr/>
        </p:nvSpPr>
        <p:spPr>
          <a:xfrm>
            <a:off x="2707631" y="168870"/>
            <a:ext cx="3685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0000CC"/>
                </a:solidFill>
              </a:rPr>
              <a:t>Escena 3D</a:t>
            </a:r>
            <a:endParaRPr lang="es-ES" sz="54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31">
        <p14:ripple dir="lu"/>
      </p:transition>
    </mc:Choice>
    <mc:Fallback xmlns="">
      <p:transition spd="slow" advTm="55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t="17708" r="1576" b="9843"/>
          <a:stretch>
            <a:fillRect/>
          </a:stretch>
        </p:blipFill>
        <p:spPr bwMode="auto">
          <a:xfrm>
            <a:off x="144463" y="1052513"/>
            <a:ext cx="8891587" cy="568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3782" name="Line 6"/>
          <p:cNvSpPr>
            <a:spLocks noChangeShapeType="1"/>
          </p:cNvSpPr>
          <p:nvPr/>
        </p:nvSpPr>
        <p:spPr bwMode="auto">
          <a:xfrm flipV="1">
            <a:off x="827088" y="6019800"/>
            <a:ext cx="28733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539750" y="6237288"/>
            <a:ext cx="360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/>
              <a:t>N</a:t>
            </a:r>
            <a:endParaRPr lang="es-ES" sz="1600"/>
          </a:p>
        </p:txBody>
      </p:sp>
      <p:sp>
        <p:nvSpPr>
          <p:cNvPr id="8" name="7 Rectángulo"/>
          <p:cNvSpPr/>
          <p:nvPr/>
        </p:nvSpPr>
        <p:spPr>
          <a:xfrm>
            <a:off x="2707631" y="168870"/>
            <a:ext cx="3685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0000CC"/>
                </a:solidFill>
              </a:rPr>
              <a:t>Escena 3D</a:t>
            </a:r>
            <a:endParaRPr lang="es-ES" sz="54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14:ripple dir="ld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4566" r="13971" b="6683"/>
          <a:stretch>
            <a:fillRect/>
          </a:stretch>
        </p:blipFill>
        <p:spPr bwMode="auto">
          <a:xfrm>
            <a:off x="1116013" y="1030288"/>
            <a:ext cx="701992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226522" y="168870"/>
            <a:ext cx="6801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/>
                <a:solidFill>
                  <a:srgbClr val="0000CC"/>
                </a:solidFill>
              </a:rPr>
              <a:t>Mapa de pendientes</a:t>
            </a:r>
            <a:endParaRPr lang="es-ES" sz="54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609">
        <p14:ripple dir="rd"/>
      </p:transition>
    </mc:Choice>
    <mc:Fallback xmlns="">
      <p:transition spd="slow" advTm="1560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21649" r="18698" b="15347"/>
          <a:stretch>
            <a:fillRect/>
          </a:stretch>
        </p:blipFill>
        <p:spPr bwMode="auto">
          <a:xfrm>
            <a:off x="684213" y="1014413"/>
            <a:ext cx="7632700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82670" y="168870"/>
            <a:ext cx="81355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/>
                <a:solidFill>
                  <a:srgbClr val="0000CC"/>
                </a:solidFill>
              </a:rPr>
              <a:t>Delimitación de unidades de terreno</a:t>
            </a:r>
            <a:endParaRPr lang="es-ES" sz="36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922">
        <p14:ripple dir="ru"/>
      </p:transition>
    </mc:Choice>
    <mc:Fallback xmlns="">
      <p:transition spd="slow" advTm="69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-541338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Unidades 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geomorfológicas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1:50,000</a:t>
            </a:r>
            <a:endParaRPr lang="es-ES" sz="1800" b="1" dirty="0">
              <a:solidFill>
                <a:srgbClr val="FF0000"/>
              </a:solidFill>
            </a:endParaRPr>
          </a:p>
        </p:txBody>
      </p:sp>
      <p:pic>
        <p:nvPicPr>
          <p:cNvPr id="192520" name="Picture 8" descr="geomorfo guaymas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304" r="7373" b="28520"/>
          <a:stretch>
            <a:fillRect/>
          </a:stretch>
        </p:blipFill>
        <p:spPr bwMode="auto">
          <a:xfrm>
            <a:off x="2197100" y="69850"/>
            <a:ext cx="6696075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Flecha a la derecha con bandas"/>
          <p:cNvSpPr/>
          <p:nvPr/>
        </p:nvSpPr>
        <p:spPr>
          <a:xfrm rot="16200000">
            <a:off x="395537" y="3933056"/>
            <a:ext cx="1656184" cy="1512168"/>
          </a:xfrm>
          <a:prstGeom prst="stripedRightArrow">
            <a:avLst>
              <a:gd name="adj1" fmla="val 44241"/>
              <a:gd name="adj2" fmla="val 45139"/>
            </a:avLst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484">
        <p14:ripple dir="lu"/>
      </p:transition>
    </mc:Choice>
    <mc:Fallback xmlns="">
      <p:transition spd="slow" advTm="334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-541338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Unidades y rasgos</a:t>
            </a:r>
          </a:p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geomorfológicos</a:t>
            </a:r>
          </a:p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1:50,000</a:t>
            </a:r>
            <a:endParaRPr lang="es-ES" sz="1800" b="1">
              <a:solidFill>
                <a:srgbClr val="FF0000"/>
              </a:solidFill>
            </a:endParaRPr>
          </a:p>
        </p:txBody>
      </p:sp>
      <p:pic>
        <p:nvPicPr>
          <p:cNvPr id="201735" name="Picture 7" descr="rasgos 50000 guay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24226"/>
          <a:stretch>
            <a:fillRect/>
          </a:stretch>
        </p:blipFill>
        <p:spPr bwMode="auto">
          <a:xfrm>
            <a:off x="2268538" y="188913"/>
            <a:ext cx="6480175" cy="648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Flecha a la derecha con bandas"/>
          <p:cNvSpPr/>
          <p:nvPr/>
        </p:nvSpPr>
        <p:spPr>
          <a:xfrm rot="16200000">
            <a:off x="395537" y="3933056"/>
            <a:ext cx="1656184" cy="1512168"/>
          </a:xfrm>
          <a:prstGeom prst="stripedRightArrow">
            <a:avLst>
              <a:gd name="adj1" fmla="val 44241"/>
              <a:gd name="adj2" fmla="val 45139"/>
            </a:avLst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578">
        <p14:ripple dir="ld"/>
      </p:transition>
    </mc:Choice>
    <mc:Fallback xmlns="">
      <p:transition spd="slow" advTm="145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23230" r="391" b="5902"/>
          <a:stretch>
            <a:fillRect/>
          </a:stretch>
        </p:blipFill>
        <p:spPr bwMode="auto">
          <a:xfrm>
            <a:off x="358775" y="938213"/>
            <a:ext cx="8316913" cy="558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060824" y="51056"/>
            <a:ext cx="3262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Empalme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703">
        <p:checker dir="vert"/>
      </p:transition>
    </mc:Choice>
    <mc:Fallback xmlns="">
      <p:transition spd="slow" advTm="703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9" name="Picture 5" descr="demempalme5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t="4596" r="24226" b="2757"/>
          <a:stretch>
            <a:fillRect/>
          </a:stretch>
        </p:blipFill>
        <p:spPr bwMode="auto">
          <a:xfrm>
            <a:off x="1619250" y="1079500"/>
            <a:ext cx="5832475" cy="566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4284663" y="1412875"/>
            <a:ext cx="1079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/>
              <a:t>155 msnm</a:t>
            </a:r>
            <a:endParaRPr lang="es-ES" sz="1400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6300788" y="4076700"/>
            <a:ext cx="1079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400"/>
              <a:t>140 msnm</a:t>
            </a:r>
            <a:endParaRPr lang="es-ES" sz="1400"/>
          </a:p>
        </p:txBody>
      </p:sp>
      <p:sp>
        <p:nvSpPr>
          <p:cNvPr id="7" name="6 Rectángulo"/>
          <p:cNvSpPr/>
          <p:nvPr/>
        </p:nvSpPr>
        <p:spPr>
          <a:xfrm>
            <a:off x="3849503" y="51056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MDT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1828">
        <p:checker dir="vert"/>
      </p:transition>
    </mc:Choice>
    <mc:Fallback xmlns="">
      <p:transition spd="slow" advTm="21828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7" t="20868" r="9843" b="4323"/>
          <a:stretch>
            <a:fillRect/>
          </a:stretch>
        </p:blipFill>
        <p:spPr bwMode="auto">
          <a:xfrm>
            <a:off x="250825" y="179388"/>
            <a:ext cx="8675688" cy="648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7878" name="Line 6"/>
          <p:cNvSpPr>
            <a:spLocks noChangeShapeType="1"/>
          </p:cNvSpPr>
          <p:nvPr/>
        </p:nvSpPr>
        <p:spPr bwMode="auto">
          <a:xfrm flipH="1" flipV="1">
            <a:off x="7956550" y="5876925"/>
            <a:ext cx="5048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7879" name="Text Box 7"/>
          <p:cNvSpPr txBox="1">
            <a:spLocks noChangeArrowheads="1"/>
          </p:cNvSpPr>
          <p:nvPr/>
        </p:nvSpPr>
        <p:spPr bwMode="auto">
          <a:xfrm>
            <a:off x="8459788" y="6237288"/>
            <a:ext cx="649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/>
              <a:t>N</a:t>
            </a:r>
            <a:endParaRPr lang="es-ES" sz="1600"/>
          </a:p>
        </p:txBody>
      </p:sp>
      <p:sp>
        <p:nvSpPr>
          <p:cNvPr id="7" name="6 Rectángulo"/>
          <p:cNvSpPr/>
          <p:nvPr/>
        </p:nvSpPr>
        <p:spPr>
          <a:xfrm>
            <a:off x="2849227" y="51056"/>
            <a:ext cx="3685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Escena 3D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812">
        <p:checker dir="vert"/>
      </p:transition>
    </mc:Choice>
    <mc:Fallback xmlns="">
      <p:transition spd="slow" advTm="2812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2" t="26372" r="22826" b="16145"/>
          <a:stretch>
            <a:fillRect/>
          </a:stretch>
        </p:blipFill>
        <p:spPr bwMode="auto">
          <a:xfrm>
            <a:off x="538163" y="1125538"/>
            <a:ext cx="7921625" cy="555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291114" y="51056"/>
            <a:ext cx="6801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Mapa de pendientes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1265">
        <p:checker dir="vert"/>
      </p:transition>
    </mc:Choice>
    <mc:Fallback xmlns="">
      <p:transition spd="slow" advTm="11265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25591" r="9245" b="5902"/>
          <a:stretch>
            <a:fillRect/>
          </a:stretch>
        </p:blipFill>
        <p:spPr bwMode="auto">
          <a:xfrm>
            <a:off x="827088" y="1017588"/>
            <a:ext cx="7634287" cy="55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24268" y="262389"/>
            <a:ext cx="81355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Delimitación de unidades de terreno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422">
        <p:checker dir="vert"/>
      </p:transition>
    </mc:Choice>
    <mc:Fallback xmlns="">
      <p:transition spd="slow" advTm="3422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ecisión"/>
          <p:cNvSpPr/>
          <p:nvPr/>
        </p:nvSpPr>
        <p:spPr>
          <a:xfrm>
            <a:off x="-252536" y="1988840"/>
            <a:ext cx="2384648" cy="1849289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Decisión"/>
          <p:cNvSpPr/>
          <p:nvPr/>
        </p:nvSpPr>
        <p:spPr>
          <a:xfrm>
            <a:off x="-108520" y="2132856"/>
            <a:ext cx="2088232" cy="1552873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2996" name="Picture 4" descr="empalmengeomorf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t="1817" r="14204" b="4596"/>
          <a:stretch>
            <a:fillRect/>
          </a:stretch>
        </p:blipFill>
        <p:spPr bwMode="auto">
          <a:xfrm>
            <a:off x="1835150" y="379413"/>
            <a:ext cx="7202488" cy="621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-755650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Unidades 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geomorfológicas</a:t>
            </a:r>
          </a:p>
          <a:p>
            <a:pPr algn="ctr">
              <a:spcBef>
                <a:spcPct val="50000"/>
              </a:spcBef>
            </a:pPr>
            <a:r>
              <a:rPr lang="es-MX" sz="1800" b="1" dirty="0">
                <a:solidFill>
                  <a:srgbClr val="FF0000"/>
                </a:solidFill>
              </a:rPr>
              <a:t>1:50,000</a:t>
            </a:r>
            <a:endParaRPr lang="es-E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22297">
    <p:strips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ecisión"/>
          <p:cNvSpPr/>
          <p:nvPr/>
        </p:nvSpPr>
        <p:spPr>
          <a:xfrm>
            <a:off x="-252536" y="1988840"/>
            <a:ext cx="2384648" cy="1849289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Decisión"/>
          <p:cNvSpPr/>
          <p:nvPr/>
        </p:nvSpPr>
        <p:spPr>
          <a:xfrm>
            <a:off x="-108520" y="2132856"/>
            <a:ext cx="2088232" cy="1552873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4021" name="Picture 5" descr="unidadesyrasgos empal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t="1817" r="14204" b="4596"/>
          <a:stretch>
            <a:fillRect/>
          </a:stretch>
        </p:blipFill>
        <p:spPr bwMode="auto">
          <a:xfrm>
            <a:off x="2051050" y="373063"/>
            <a:ext cx="7056438" cy="60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-684213" y="2349500"/>
            <a:ext cx="345598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Unidades y rasgos</a:t>
            </a:r>
          </a:p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geomorfológicos</a:t>
            </a:r>
          </a:p>
          <a:p>
            <a:pPr algn="ctr">
              <a:spcBef>
                <a:spcPct val="50000"/>
              </a:spcBef>
            </a:pPr>
            <a:r>
              <a:rPr lang="es-MX" sz="1800" b="1">
                <a:solidFill>
                  <a:srgbClr val="FF0000"/>
                </a:solidFill>
              </a:rPr>
              <a:t>1:50,000</a:t>
            </a:r>
            <a:endParaRPr lang="es-ES" sz="1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907">
        <p:checker dir="vert"/>
      </p:transition>
    </mc:Choice>
    <mc:Fallback xmlns="">
      <p:transition spd="slow" advTm="10907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 descr="guay_geomorfo 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71563"/>
            <a:ext cx="4392612" cy="329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069" name="Picture 5" descr="guay_geomorfo 0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457450"/>
            <a:ext cx="4464050" cy="3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071" name="Text Box 7"/>
          <p:cNvSpPr txBox="1">
            <a:spLocks noChangeArrowheads="1"/>
          </p:cNvSpPr>
          <p:nvPr/>
        </p:nvSpPr>
        <p:spPr bwMode="auto">
          <a:xfrm>
            <a:off x="5292725" y="1341438"/>
            <a:ext cx="2519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800">
                <a:solidFill>
                  <a:srgbClr val="000000"/>
                </a:solidFill>
              </a:rPr>
              <a:t>San Carlos</a:t>
            </a:r>
            <a:endParaRPr lang="es-ES" sz="2800">
              <a:solidFill>
                <a:srgbClr val="00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550124" y="188640"/>
            <a:ext cx="5686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softRound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60000" dist="29997" dir="5400000" sy="-100000" algn="bl" rotWithShape="0"/>
                </a:effectLst>
              </a:rPr>
              <a:t>Mapeo 1:25,000</a:t>
            </a:r>
            <a:endParaRPr lang="es-ES" sz="5400" b="1" cap="none" spc="0" dirty="0">
              <a:ln>
                <a:prstDash val="solid"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969">
        <p14:flythrough/>
      </p:transition>
    </mc:Choice>
    <mc:Fallback xmlns="">
      <p:transition spd="slow" advTm="179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o"/>
          <p:cNvSpPr/>
          <p:nvPr/>
        </p:nvSpPr>
        <p:spPr>
          <a:xfrm>
            <a:off x="0" y="1844824"/>
            <a:ext cx="3347864" cy="2304256"/>
          </a:xfrm>
          <a:prstGeom prst="frame">
            <a:avLst/>
          </a:prstGeom>
          <a:solidFill>
            <a:srgbClr val="9900CC"/>
          </a:solidFill>
          <a:ln>
            <a:solidFill>
              <a:srgbClr val="FF00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>
              <a:solidFill>
                <a:schemeClr val="tx1"/>
              </a:solidFill>
            </a:endParaRPr>
          </a:p>
        </p:txBody>
      </p:sp>
      <p:sp>
        <p:nvSpPr>
          <p:cNvPr id="215046" name="Text Box 6"/>
          <p:cNvSpPr txBox="1">
            <a:spLocks noChangeArrowheads="1"/>
          </p:cNvSpPr>
          <p:nvPr/>
        </p:nvSpPr>
        <p:spPr bwMode="auto">
          <a:xfrm>
            <a:off x="179388" y="2349500"/>
            <a:ext cx="3455987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Rasgos geomorfológicos,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Zonas de deslizamiento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Áreas de inundación</a:t>
            </a:r>
            <a:endParaRPr lang="es-ES" sz="1800" b="1">
              <a:solidFill>
                <a:srgbClr val="FF0000"/>
              </a:solidFill>
            </a:endParaRPr>
          </a:p>
        </p:txBody>
      </p:sp>
      <p:pic>
        <p:nvPicPr>
          <p:cNvPr id="215048" name="Picture 8" descr="Riesgos san carlos bue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14204"/>
          <a:stretch>
            <a:fillRect/>
          </a:stretch>
        </p:blipFill>
        <p:spPr bwMode="auto">
          <a:xfrm>
            <a:off x="3043238" y="188913"/>
            <a:ext cx="5705475" cy="648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4797">
    <p:plus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Nube"/>
          <p:cNvSpPr/>
          <p:nvPr/>
        </p:nvSpPr>
        <p:spPr>
          <a:xfrm>
            <a:off x="4932040" y="908720"/>
            <a:ext cx="2880320" cy="1656184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5292725" y="1341438"/>
            <a:ext cx="1873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800">
                <a:solidFill>
                  <a:srgbClr val="FF0000"/>
                </a:solidFill>
              </a:rPr>
              <a:t>Guaymas</a:t>
            </a:r>
            <a:endParaRPr lang="es-ES" sz="2800">
              <a:solidFill>
                <a:srgbClr val="FF0000"/>
              </a:solidFill>
            </a:endParaRPr>
          </a:p>
        </p:txBody>
      </p:sp>
      <p:pic>
        <p:nvPicPr>
          <p:cNvPr id="217094" name="Picture 6" descr="guay_geomorfo 1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96975"/>
            <a:ext cx="4392613" cy="329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7095" name="Picture 7" descr="guay_geomorfo 0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997200"/>
            <a:ext cx="4608512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484">
        <p:diamond/>
      </p:transition>
    </mc:Choice>
    <mc:Fallback xmlns="">
      <p:transition spd="slow" advTm="31484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5" name="Picture 5" descr="guay_geomorfo 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4424362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4" name="Picture 4" descr="guay_geomorfo 0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565400"/>
            <a:ext cx="4681537" cy="351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3390">
        <p:zoom dir="in"/>
      </p:transition>
    </mc:Choice>
    <mc:Fallback xmlns="">
      <p:transition spd="slow" advTm="13390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0" name="Picture 4" descr="guay_geomorfo 1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492375"/>
            <a:ext cx="4392612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141" name="Picture 5" descr="guay_geomorfo 1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4495800" cy="33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63">
        <p:zoom/>
      </p:transition>
    </mc:Choice>
    <mc:Fallback xmlns="">
      <p:transition spd="slow" advTm="8063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6" name="Picture 4" descr="guay_geomorfo 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133600"/>
            <a:ext cx="5216525" cy="391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7" name="Picture 5" descr="guay_geomorfo 1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4279900" cy="321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17750">
    <p:plus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o"/>
          <p:cNvSpPr/>
          <p:nvPr/>
        </p:nvSpPr>
        <p:spPr>
          <a:xfrm>
            <a:off x="0" y="1844824"/>
            <a:ext cx="3347864" cy="2304256"/>
          </a:xfrm>
          <a:prstGeom prst="frame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>
              <a:solidFill>
                <a:schemeClr val="tx1"/>
              </a:solidFill>
            </a:endParaRPr>
          </a:p>
        </p:txBody>
      </p:sp>
      <p:sp>
        <p:nvSpPr>
          <p:cNvPr id="221188" name="Text Box 4"/>
          <p:cNvSpPr txBox="1">
            <a:spLocks noChangeArrowheads="1"/>
          </p:cNvSpPr>
          <p:nvPr/>
        </p:nvSpPr>
        <p:spPr bwMode="auto">
          <a:xfrm>
            <a:off x="179388" y="2349500"/>
            <a:ext cx="3455987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Rasgos geomorfológicos,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Zonas de deslizamiento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s-MX" sz="1800" b="1">
                <a:solidFill>
                  <a:srgbClr val="FF0000"/>
                </a:solidFill>
              </a:rPr>
              <a:t>Áreas de inundación</a:t>
            </a:r>
            <a:endParaRPr lang="es-ES" sz="1800" b="1">
              <a:solidFill>
                <a:srgbClr val="FF0000"/>
              </a:solidFill>
            </a:endParaRPr>
          </a:p>
        </p:txBody>
      </p:sp>
      <p:pic>
        <p:nvPicPr>
          <p:cNvPr id="221190" name="Picture 6" descr="Riesgos guaymas bue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2036" r="1817" b="14204"/>
          <a:stretch>
            <a:fillRect/>
          </a:stretch>
        </p:blipFill>
        <p:spPr bwMode="auto">
          <a:xfrm>
            <a:off x="3106738" y="260350"/>
            <a:ext cx="5641975" cy="640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3375">
        <p:diamond/>
      </p:transition>
    </mc:Choice>
    <mc:Fallback xmlns="">
      <p:transition spd="slow" advTm="53375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2201863"/>
            <a:ext cx="8229600" cy="1371600"/>
          </a:xfrm>
        </p:spPr>
        <p:txBody>
          <a:bodyPr/>
          <a:lstStyle/>
          <a:p>
            <a:r>
              <a:rPr lang="es-MX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s-MX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s-MX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s-MX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s-MX" sz="2400" dirty="0">
                <a:solidFill>
                  <a:srgbClr val="FFFF00"/>
                </a:solidFill>
                <a:effectLst/>
              </a:rPr>
              <a:t>El resultado es la interpretación cualitativa de áreas expuestas a algún tipo de deslizamiento e inundación, basada en la geomorfología de la zona y la vulnerabilidad de la infraestructura afectada.</a:t>
            </a:r>
            <a:endParaRPr lang="es-E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555776" y="1065510"/>
            <a:ext cx="3954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/>
              </a:rPr>
              <a:t>Conclusión</a:t>
            </a: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3812">
        <p:diamond/>
      </p:transition>
    </mc:Choice>
    <mc:Fallback xmlns="">
      <p:transition spd="slow" advTm="23812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4" name="Picture 6" descr="guay_geomorfo 0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506413"/>
            <a:ext cx="7735887" cy="580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453">
        <p14:flip dir="l"/>
      </p:transition>
    </mc:Choice>
    <mc:Fallback xmlns="">
      <p:transition spd="slow" advTm="14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xtura">
  <a:themeElements>
    <a:clrScheme name="Textura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a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a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2033</TotalTime>
  <Words>377</Words>
  <Application>Microsoft Office PowerPoint</Application>
  <PresentationFormat>Presentación en pantalla (4:3)</PresentationFormat>
  <Paragraphs>115</Paragraphs>
  <Slides>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4" baseType="lpstr">
      <vt:lpstr>Arial Unicode MS</vt:lpstr>
      <vt:lpstr>Arial</vt:lpstr>
      <vt:lpstr>Calibri</vt:lpstr>
      <vt:lpstr>Tahoma</vt:lpstr>
      <vt:lpstr>Trebuchet MS</vt:lpstr>
      <vt:lpstr>Wingdings</vt:lpstr>
      <vt:lpstr>Wingdings 2</vt:lpstr>
      <vt:lpstr>Textura</vt:lpstr>
      <vt:lpstr>Opulento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El resultado es la interpretación cualitativa de áreas expuestas a algún tipo de deslizamiento e inundación, basada en la geomorfología de la zona y la vulnerabilidad de la infraestructura afectada.</vt:lpstr>
      <vt:lpstr>Presentación de PowerPoint</vt:lpstr>
    </vt:vector>
  </TitlesOfParts>
  <Company>Universidad de Sonora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Grisel</dc:creator>
  <cp:lastModifiedBy>Gutierrez Anguamea Grisel Alejandra</cp:lastModifiedBy>
  <cp:revision>92</cp:revision>
  <dcterms:created xsi:type="dcterms:W3CDTF">2006-09-08T17:01:59Z</dcterms:created>
  <dcterms:modified xsi:type="dcterms:W3CDTF">2014-08-18T19:14:05Z</dcterms:modified>
</cp:coreProperties>
</file>