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0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225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163B3D-F055-485A-B8A8-54DEBBA3CDE8}" type="datetimeFigureOut">
              <a:rPr lang="es-MX" smtClean="0"/>
              <a:t>26/09/2018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6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163B3D-F055-485A-B8A8-54DEBBA3CDE8}" type="datetimeFigureOut">
              <a:rPr lang="es-MX" smtClean="0"/>
              <a:t>26/09/2018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6381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350"/>
            </a:lvl1pPr>
            <a:lvl2pPr marL="257175" indent="0">
              <a:buNone/>
              <a:defRPr sz="1125"/>
            </a:lvl2pPr>
            <a:lvl3pPr marL="514350" indent="0">
              <a:buNone/>
              <a:defRPr sz="1013"/>
            </a:lvl3pPr>
            <a:lvl4pPr marL="771525" indent="0">
              <a:buNone/>
              <a:defRPr sz="900"/>
            </a:lvl4pPr>
            <a:lvl5pPr marL="1028700" indent="0">
              <a:buNone/>
              <a:defRPr sz="900"/>
            </a:lvl5pPr>
            <a:lvl6pPr marL="1285875" indent="0">
              <a:buNone/>
              <a:defRPr sz="900"/>
            </a:lvl6pPr>
            <a:lvl7pPr marL="1543050" indent="0">
              <a:buNone/>
              <a:defRPr sz="900"/>
            </a:lvl7pPr>
            <a:lvl8pPr marL="1800225" indent="0">
              <a:buNone/>
              <a:defRPr sz="900"/>
            </a:lvl8pPr>
            <a:lvl9pPr marL="20574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163B3D-F055-485A-B8A8-54DEBBA3CDE8}" type="datetimeFigureOut">
              <a:rPr lang="es-MX" smtClean="0"/>
              <a:t>26/09/2018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2631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163B3D-F055-485A-B8A8-54DEBBA3CDE8}" type="datetimeFigureOut">
              <a:rPr lang="es-MX" smtClean="0"/>
              <a:t>26/09/2018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523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678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72679" y="2241551"/>
            <a:ext cx="290155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72679" y="3340100"/>
            <a:ext cx="2901553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8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841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163B3D-F055-485A-B8A8-54DEBBA3CDE8}" type="datetimeFigureOut">
              <a:rPr lang="es-MX" smtClean="0"/>
              <a:t>26/09/2018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183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163B3D-F055-485A-B8A8-54DEBBA3CDE8}" type="datetimeFigureOut">
              <a:rPr lang="es-MX" smtClean="0"/>
              <a:t>26/09/2018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6914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163B3D-F055-485A-B8A8-54DEBBA3CDE8}" type="datetimeFigureOut">
              <a:rPr lang="es-MX" smtClean="0"/>
              <a:t>26/09/2018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3444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679" y="609600"/>
            <a:ext cx="2212181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15841" y="1316569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72679" y="2743200"/>
            <a:ext cx="2212181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163B3D-F055-485A-B8A8-54DEBBA3CDE8}" type="datetimeFigureOut">
              <a:rPr lang="es-MX" smtClean="0"/>
              <a:t>26/09/2018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0028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679" y="609600"/>
            <a:ext cx="2212181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915841" y="1316569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72679" y="2743200"/>
            <a:ext cx="2212181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163B3D-F055-485A-B8A8-54DEBBA3CDE8}" type="datetimeFigureOut">
              <a:rPr lang="es-MX" smtClean="0"/>
              <a:t>26/09/2018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2631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163B3D-F055-485A-B8A8-54DEBBA3CDE8}" type="datetimeFigureOut">
              <a:rPr lang="es-MX" smtClean="0"/>
              <a:t>26/09/2018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5645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163B3D-F055-485A-B8A8-54DEBBA3CDE8}" type="datetimeFigureOut">
              <a:rPr lang="es-MX" smtClean="0"/>
              <a:t>26/09/2018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613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2"/>
            <a:ext cx="6172200" cy="6034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967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788"/>
            </a:lvl1pPr>
          </a:lstStyle>
          <a:p>
            <a:fld id="{9E163B3D-F055-485A-B8A8-54DEBBA3CDE8}" type="datetimeFigureOut">
              <a:rPr lang="es-MX" smtClean="0"/>
              <a:t>26/09/2018</a:t>
            </a:fld>
            <a:endParaRPr lang="es-MX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967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788"/>
            </a:lvl1pPr>
          </a:lstStyle>
          <a:p>
            <a:endParaRPr lang="es-MX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967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788"/>
            </a:lvl1pPr>
          </a:lstStyle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1914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75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57175"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514350"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771525"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028700"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192881" indent="-192881" algn="l" rtl="0" eaLnBrk="1" fontAlgn="base" hangingPunct="1">
        <a:spcBef>
          <a:spcPct val="20000"/>
        </a:spcBef>
        <a:spcAft>
          <a:spcPct val="0"/>
        </a:spcAft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09" indent="-160734" algn="l" rtl="0" eaLnBrk="1" fontAlgn="base" hangingPunct="1">
        <a:spcBef>
          <a:spcPct val="20000"/>
        </a:spcBef>
        <a:spcAft>
          <a:spcPct val="0"/>
        </a:spcAft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rtl="0" eaLnBrk="1" fontAlgn="base" hangingPunct="1">
        <a:spcBef>
          <a:spcPct val="20000"/>
        </a:spcBef>
        <a:spcAft>
          <a:spcPct val="0"/>
        </a:spcAft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rtl="0" eaLnBrk="1" fontAlgn="base" hangingPunct="1">
        <a:spcBef>
          <a:spcPct val="20000"/>
        </a:spcBef>
        <a:spcAft>
          <a:spcPct val="0"/>
        </a:spcAft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rtl="0" eaLnBrk="1" fontAlgn="base" hangingPunct="1">
        <a:spcBef>
          <a:spcPct val="20000"/>
        </a:spcBef>
        <a:spcAft>
          <a:spcPct val="0"/>
        </a:spcAft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3095" y="2549769"/>
            <a:ext cx="6595868" cy="3406875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es-MX" sz="7200" dirty="0" smtClean="0"/>
              <a:t>PRÁCTICA CON CALCULADORA DE </a:t>
            </a:r>
            <a:r>
              <a:rPr lang="es-MX" sz="7200" dirty="0" err="1" smtClean="0"/>
              <a:t>ArcGIS</a:t>
            </a:r>
            <a:endParaRPr lang="es-MX" sz="7200" dirty="0"/>
          </a:p>
        </p:txBody>
      </p:sp>
    </p:spTree>
    <p:extLst>
      <p:ext uri="{BB962C8B-B14F-4D97-AF65-F5344CB8AC3E}">
        <p14:creationId xmlns:p14="http://schemas.microsoft.com/office/powerpoint/2010/main" val="278740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31321" y="258792"/>
            <a:ext cx="5848709" cy="3970318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b="1" dirty="0"/>
              <a:t>Cómo se hace la edición de la base de datos del shape de polígonos, agregar y borrar campos, llenado rápido de tablas, el uso de la Calculadora dentro de la base de datos de ArcMap en un shape</a:t>
            </a:r>
            <a:r>
              <a:rPr lang="es-MX" b="1" dirty="0" smtClean="0"/>
              <a:t>.</a:t>
            </a:r>
          </a:p>
          <a:p>
            <a:pPr algn="just"/>
            <a:r>
              <a:rPr lang="es-MX" dirty="0" smtClean="0"/>
              <a:t>-Pasos para </a:t>
            </a:r>
            <a:r>
              <a:rPr lang="es-MX" b="1" u="sng" dirty="0" smtClean="0">
                <a:solidFill>
                  <a:srgbClr val="0070C0"/>
                </a:solidFill>
              </a:rPr>
              <a:t>Agregar</a:t>
            </a:r>
            <a:r>
              <a:rPr lang="es-MX" dirty="0" smtClean="0">
                <a:solidFill>
                  <a:srgbClr val="0070C0"/>
                </a:solidFill>
              </a:rPr>
              <a:t>:</a:t>
            </a:r>
            <a:r>
              <a:rPr lang="es-MX" dirty="0" smtClean="0"/>
              <a:t> ir a la opción </a:t>
            </a:r>
            <a:r>
              <a:rPr lang="es-MX" b="1" u="sng" dirty="0" err="1" smtClean="0">
                <a:solidFill>
                  <a:srgbClr val="FF0000"/>
                </a:solidFill>
              </a:rPr>
              <a:t>ArcToolbox</a:t>
            </a:r>
            <a:r>
              <a:rPr lang="es-MX" dirty="0"/>
              <a:t> </a:t>
            </a:r>
            <a:r>
              <a:rPr lang="es-MX" dirty="0" smtClean="0"/>
              <a:t>dar </a:t>
            </a:r>
            <a:r>
              <a:rPr lang="es-MX" dirty="0" err="1" smtClean="0"/>
              <a:t>click</a:t>
            </a:r>
            <a:r>
              <a:rPr lang="es-MX" dirty="0" smtClean="0"/>
              <a:t> y seleccionar </a:t>
            </a:r>
            <a:r>
              <a:rPr lang="es-MX" b="1" u="sng" dirty="0" smtClean="0">
                <a:solidFill>
                  <a:srgbClr val="FF0000"/>
                </a:solidFill>
              </a:rPr>
              <a:t>Data Management Tools</a:t>
            </a:r>
            <a:r>
              <a:rPr lang="es-MX" dirty="0" smtClean="0"/>
              <a:t>, después en </a:t>
            </a:r>
            <a:r>
              <a:rPr lang="es-MX" b="1" u="sng" dirty="0" err="1" smtClean="0">
                <a:solidFill>
                  <a:srgbClr val="FF0000"/>
                </a:solidFill>
              </a:rPr>
              <a:t>Fields</a:t>
            </a:r>
            <a:r>
              <a:rPr lang="es-MX" dirty="0" smtClean="0"/>
              <a:t> y por último en </a:t>
            </a:r>
            <a:r>
              <a:rPr lang="es-MX" b="1" u="sng" dirty="0" err="1" smtClean="0">
                <a:solidFill>
                  <a:srgbClr val="FF0000"/>
                </a:solidFill>
              </a:rPr>
              <a:t>Add</a:t>
            </a:r>
            <a:r>
              <a:rPr lang="es-MX" b="1" u="sng" dirty="0" smtClean="0">
                <a:solidFill>
                  <a:srgbClr val="FF0000"/>
                </a:solidFill>
              </a:rPr>
              <a:t> Field</a:t>
            </a:r>
            <a:r>
              <a:rPr lang="es-MX" dirty="0" smtClean="0"/>
              <a:t>. Se abrirá un recuadro donde tienes que cambiar los campos siguientes: debes de seleccionar la tabla de entrada </a:t>
            </a:r>
            <a:r>
              <a:rPr lang="es-MX" b="1" u="sng" dirty="0" smtClean="0">
                <a:solidFill>
                  <a:srgbClr val="FF0000"/>
                </a:solidFill>
              </a:rPr>
              <a:t>(Input </a:t>
            </a:r>
            <a:r>
              <a:rPr lang="es-MX" b="1" u="sng" dirty="0" err="1" smtClean="0">
                <a:solidFill>
                  <a:srgbClr val="FF0000"/>
                </a:solidFill>
              </a:rPr>
              <a:t>Table</a:t>
            </a:r>
            <a:r>
              <a:rPr lang="es-MX" b="1" u="sng" dirty="0" smtClean="0">
                <a:solidFill>
                  <a:srgbClr val="FF0000"/>
                </a:solidFill>
              </a:rPr>
              <a:t>) </a:t>
            </a:r>
            <a:r>
              <a:rPr lang="es-MX" dirty="0" smtClean="0"/>
              <a:t>, nombre del campo </a:t>
            </a:r>
            <a:r>
              <a:rPr lang="es-MX" b="1" u="sng" dirty="0" smtClean="0">
                <a:solidFill>
                  <a:srgbClr val="FF0000"/>
                </a:solidFill>
              </a:rPr>
              <a:t>(Field </a:t>
            </a:r>
            <a:r>
              <a:rPr lang="es-MX" b="1" u="sng" dirty="0" err="1" smtClean="0">
                <a:solidFill>
                  <a:srgbClr val="FF0000"/>
                </a:solidFill>
              </a:rPr>
              <a:t>Name</a:t>
            </a:r>
            <a:r>
              <a:rPr lang="es-MX" b="1" u="sng" dirty="0" smtClean="0">
                <a:solidFill>
                  <a:srgbClr val="FF0000"/>
                </a:solidFill>
              </a:rPr>
              <a:t>) </a:t>
            </a:r>
            <a:r>
              <a:rPr lang="es-MX" dirty="0" smtClean="0"/>
              <a:t>tipo de campo </a:t>
            </a:r>
            <a:r>
              <a:rPr lang="es-MX" b="1" u="sng" dirty="0" smtClean="0">
                <a:solidFill>
                  <a:srgbClr val="FF0000"/>
                </a:solidFill>
              </a:rPr>
              <a:t>(Field </a:t>
            </a:r>
            <a:r>
              <a:rPr lang="es-MX" b="1" u="sng" dirty="0" err="1" smtClean="0">
                <a:solidFill>
                  <a:srgbClr val="FF0000"/>
                </a:solidFill>
              </a:rPr>
              <a:t>Type</a:t>
            </a:r>
            <a:r>
              <a:rPr lang="es-MX" b="1" u="sng" dirty="0" smtClean="0">
                <a:solidFill>
                  <a:srgbClr val="FF0000"/>
                </a:solidFill>
              </a:rPr>
              <a:t>) </a:t>
            </a:r>
            <a:r>
              <a:rPr lang="es-MX" dirty="0" smtClean="0"/>
              <a:t>debes de seleccionar </a:t>
            </a:r>
            <a:r>
              <a:rPr lang="es-MX" b="1" u="sng" dirty="0" smtClean="0">
                <a:solidFill>
                  <a:srgbClr val="FF0000"/>
                </a:solidFill>
              </a:rPr>
              <a:t>TEXT</a:t>
            </a:r>
            <a:r>
              <a:rPr lang="es-MX" dirty="0" smtClean="0"/>
              <a:t>, cambiar el campo de leyenda </a:t>
            </a:r>
            <a:r>
              <a:rPr lang="es-MX" b="1" u="sng" dirty="0" smtClean="0">
                <a:solidFill>
                  <a:srgbClr val="FF0000"/>
                </a:solidFill>
              </a:rPr>
              <a:t>(Field </a:t>
            </a:r>
            <a:r>
              <a:rPr lang="es-MX" b="1" u="sng" dirty="0" err="1" smtClean="0">
                <a:solidFill>
                  <a:srgbClr val="FF0000"/>
                </a:solidFill>
              </a:rPr>
              <a:t>Length</a:t>
            </a:r>
            <a:r>
              <a:rPr lang="es-MX" b="1" u="sng" dirty="0" smtClean="0">
                <a:solidFill>
                  <a:srgbClr val="FF0000"/>
                </a:solidFill>
              </a:rPr>
              <a:t>) </a:t>
            </a:r>
            <a:r>
              <a:rPr lang="es-MX" dirty="0" smtClean="0"/>
              <a:t>con un 90 esta bien por ultimo </a:t>
            </a:r>
            <a:r>
              <a:rPr lang="es-MX" dirty="0" err="1" smtClean="0"/>
              <a:t>click</a:t>
            </a:r>
            <a:r>
              <a:rPr lang="es-MX" dirty="0" smtClean="0"/>
              <a:t> en </a:t>
            </a:r>
            <a:r>
              <a:rPr lang="es-MX" b="1" u="sng" dirty="0" smtClean="0">
                <a:solidFill>
                  <a:srgbClr val="FF0000"/>
                </a:solidFill>
              </a:rPr>
              <a:t>OK.</a:t>
            </a:r>
            <a:endParaRPr lang="es-MX" b="1" u="sng" dirty="0">
              <a:solidFill>
                <a:srgbClr val="FF0000"/>
              </a:solidFill>
            </a:endParaRPr>
          </a:p>
          <a:p>
            <a:endParaRPr lang="es-MX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09" y="4091131"/>
            <a:ext cx="2103302" cy="153632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9928" y="3952111"/>
            <a:ext cx="2280102" cy="3810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355" y="6055743"/>
            <a:ext cx="3071983" cy="2124079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2548168" y="3795623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067745" y="3795622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599405" y="5763355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2799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28600" y="310551"/>
            <a:ext cx="6334664" cy="2308324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-Para borrar: </a:t>
            </a:r>
            <a:r>
              <a:rPr lang="es-MX" dirty="0"/>
              <a:t>ir a la opción </a:t>
            </a:r>
            <a:r>
              <a:rPr lang="es-MX" b="1" u="sng" dirty="0" err="1">
                <a:solidFill>
                  <a:srgbClr val="FF0000"/>
                </a:solidFill>
              </a:rPr>
              <a:t>ArcToolbox</a:t>
            </a:r>
            <a:r>
              <a:rPr lang="es-MX" dirty="0"/>
              <a:t> dar </a:t>
            </a:r>
            <a:r>
              <a:rPr lang="es-MX" dirty="0" err="1"/>
              <a:t>click</a:t>
            </a:r>
            <a:r>
              <a:rPr lang="es-MX" dirty="0"/>
              <a:t> y seleccionar </a:t>
            </a:r>
            <a:r>
              <a:rPr lang="es-MX" b="1" u="sng" dirty="0">
                <a:solidFill>
                  <a:srgbClr val="FF0000"/>
                </a:solidFill>
              </a:rPr>
              <a:t>Data Management Tools</a:t>
            </a:r>
            <a:r>
              <a:rPr lang="es-MX" dirty="0"/>
              <a:t>, después en </a:t>
            </a:r>
            <a:r>
              <a:rPr lang="es-MX" b="1" u="sng" dirty="0" err="1">
                <a:solidFill>
                  <a:srgbClr val="FF0000"/>
                </a:solidFill>
              </a:rPr>
              <a:t>Fields</a:t>
            </a:r>
            <a:r>
              <a:rPr lang="es-MX" dirty="0"/>
              <a:t> y por ú</a:t>
            </a:r>
            <a:r>
              <a:rPr lang="es-MX" dirty="0" smtClean="0"/>
              <a:t>ltimo </a:t>
            </a:r>
            <a:r>
              <a:rPr lang="es-MX" dirty="0"/>
              <a:t>en </a:t>
            </a:r>
            <a:r>
              <a:rPr lang="es-MX" b="1" u="sng" dirty="0" err="1" smtClean="0">
                <a:solidFill>
                  <a:srgbClr val="FF0000"/>
                </a:solidFill>
              </a:rPr>
              <a:t>Delete</a:t>
            </a:r>
            <a:r>
              <a:rPr lang="es-MX" b="1" u="sng" dirty="0">
                <a:solidFill>
                  <a:srgbClr val="FF0000"/>
                </a:solidFill>
              </a:rPr>
              <a:t> </a:t>
            </a:r>
            <a:r>
              <a:rPr lang="es-MX" b="1" u="sng" dirty="0" smtClean="0">
                <a:solidFill>
                  <a:srgbClr val="FF0000"/>
                </a:solidFill>
              </a:rPr>
              <a:t>Field</a:t>
            </a:r>
            <a:r>
              <a:rPr lang="es-MX" dirty="0" smtClean="0"/>
              <a:t>.</a:t>
            </a:r>
            <a:r>
              <a:rPr lang="es-MX" dirty="0"/>
              <a:t> </a:t>
            </a:r>
            <a:r>
              <a:rPr lang="es-MX" dirty="0" smtClean="0"/>
              <a:t> Se siguen los pasos explicados en el paso anterior solo que se ira a la opción de </a:t>
            </a:r>
            <a:r>
              <a:rPr lang="es-MX" b="1" u="sng" dirty="0" err="1" smtClean="0">
                <a:solidFill>
                  <a:srgbClr val="FF0000"/>
                </a:solidFill>
              </a:rPr>
              <a:t>Delete</a:t>
            </a:r>
            <a:r>
              <a:rPr lang="es-MX" b="1" u="sng" dirty="0" smtClean="0">
                <a:solidFill>
                  <a:srgbClr val="FF0000"/>
                </a:solidFill>
              </a:rPr>
              <a:t> Field</a:t>
            </a:r>
            <a:r>
              <a:rPr lang="es-MX" dirty="0" smtClean="0"/>
              <a:t>. Se </a:t>
            </a:r>
            <a:r>
              <a:rPr lang="es-MX" dirty="0"/>
              <a:t>abrirá un recuadro donde tienes que cambiar los campos siguientes: debes de seleccionar la tabla de entrada </a:t>
            </a:r>
            <a:r>
              <a:rPr lang="es-MX" b="1" u="sng" dirty="0">
                <a:solidFill>
                  <a:srgbClr val="FF0000"/>
                </a:solidFill>
              </a:rPr>
              <a:t>(Input </a:t>
            </a:r>
            <a:r>
              <a:rPr lang="es-MX" b="1" u="sng" dirty="0" err="1">
                <a:solidFill>
                  <a:srgbClr val="FF0000"/>
                </a:solidFill>
              </a:rPr>
              <a:t>Table</a:t>
            </a:r>
            <a:r>
              <a:rPr lang="es-MX" b="1" u="sng" dirty="0" smtClean="0">
                <a:solidFill>
                  <a:srgbClr val="FF0000"/>
                </a:solidFill>
              </a:rPr>
              <a:t>)  </a:t>
            </a:r>
            <a:r>
              <a:rPr lang="es-MX" dirty="0" smtClean="0"/>
              <a:t>y el campo</a:t>
            </a:r>
            <a:r>
              <a:rPr lang="es-MX" b="1" u="sng" dirty="0" smtClean="0">
                <a:solidFill>
                  <a:srgbClr val="FF0000"/>
                </a:solidFill>
              </a:rPr>
              <a:t> (</a:t>
            </a:r>
            <a:r>
              <a:rPr lang="es-MX" b="1" u="sng" dirty="0" err="1" smtClean="0">
                <a:solidFill>
                  <a:srgbClr val="FF0000"/>
                </a:solidFill>
              </a:rPr>
              <a:t>Drop</a:t>
            </a:r>
            <a:r>
              <a:rPr lang="es-MX" b="1" u="sng" dirty="0" smtClean="0">
                <a:solidFill>
                  <a:srgbClr val="FF0000"/>
                </a:solidFill>
              </a:rPr>
              <a:t> Field) </a:t>
            </a:r>
            <a:r>
              <a:rPr lang="es-MX" dirty="0" smtClean="0"/>
              <a:t>y seleccionar los campos a eliminar de la tabla y por último </a:t>
            </a:r>
            <a:r>
              <a:rPr lang="es-MX" dirty="0" err="1" smtClean="0"/>
              <a:t>click</a:t>
            </a:r>
            <a:r>
              <a:rPr lang="es-MX" dirty="0" smtClean="0"/>
              <a:t> en </a:t>
            </a:r>
            <a:r>
              <a:rPr lang="es-MX" b="1" u="sng" dirty="0" smtClean="0">
                <a:solidFill>
                  <a:srgbClr val="FF0000"/>
                </a:solidFill>
              </a:rPr>
              <a:t>Ok.</a:t>
            </a:r>
            <a:endParaRPr lang="es-MX" b="1" u="sng" dirty="0">
              <a:solidFill>
                <a:srgbClr val="FF0000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326" y="3025342"/>
            <a:ext cx="2483218" cy="470306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7273" y="4199394"/>
            <a:ext cx="3359791" cy="2354961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2740282" y="2732954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6086541" y="3907006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4324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414067" y="360649"/>
            <a:ext cx="6139223" cy="286232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-Pasos para el llenado rápido de tablas: le das </a:t>
            </a:r>
            <a:r>
              <a:rPr lang="es-MX" dirty="0" err="1" smtClean="0"/>
              <a:t>click</a:t>
            </a:r>
            <a:r>
              <a:rPr lang="es-MX" dirty="0" smtClean="0"/>
              <a:t> secundario en tu shape te aparecerá un listado seleccionas la opción de </a:t>
            </a:r>
            <a:r>
              <a:rPr lang="es-MX" b="1" u="sng" dirty="0" smtClean="0">
                <a:solidFill>
                  <a:srgbClr val="FF0000"/>
                </a:solidFill>
              </a:rPr>
              <a:t>Open Atribute </a:t>
            </a:r>
            <a:r>
              <a:rPr lang="es-MX" b="1" u="sng" dirty="0" err="1">
                <a:solidFill>
                  <a:srgbClr val="FF0000"/>
                </a:solidFill>
              </a:rPr>
              <a:t>T</a:t>
            </a:r>
            <a:r>
              <a:rPr lang="es-MX" b="1" u="sng" dirty="0" err="1" smtClean="0">
                <a:solidFill>
                  <a:srgbClr val="FF0000"/>
                </a:solidFill>
              </a:rPr>
              <a:t>able</a:t>
            </a:r>
            <a:r>
              <a:rPr lang="es-MX" b="1" u="sng" dirty="0" smtClean="0">
                <a:solidFill>
                  <a:srgbClr val="FF0000"/>
                </a:solidFill>
              </a:rPr>
              <a:t> </a:t>
            </a:r>
            <a:r>
              <a:rPr lang="es-MX" dirty="0" smtClean="0"/>
              <a:t>e inmediatamente se abrirá tu tabla.  Después </a:t>
            </a:r>
            <a:r>
              <a:rPr lang="es-MX" dirty="0" err="1" smtClean="0"/>
              <a:t>click</a:t>
            </a:r>
            <a:r>
              <a:rPr lang="es-MX" dirty="0" smtClean="0"/>
              <a:t> secundario en  la columna que deseas cambiar y se abrirá un listado ahí seleccionaras la opción de </a:t>
            </a:r>
            <a:r>
              <a:rPr lang="es-MX" b="1" u="sng" dirty="0" smtClean="0">
                <a:solidFill>
                  <a:srgbClr val="FF0000"/>
                </a:solidFill>
              </a:rPr>
              <a:t>Field </a:t>
            </a:r>
            <a:r>
              <a:rPr lang="es-MX" b="1" u="sng" dirty="0" err="1" smtClean="0">
                <a:solidFill>
                  <a:srgbClr val="FF0000"/>
                </a:solidFill>
              </a:rPr>
              <a:t>Calculator</a:t>
            </a:r>
            <a:r>
              <a:rPr lang="es-MX" b="1" u="sng" dirty="0" smtClean="0">
                <a:solidFill>
                  <a:srgbClr val="FF0000"/>
                </a:solidFill>
              </a:rPr>
              <a:t>… </a:t>
            </a:r>
            <a:r>
              <a:rPr lang="es-MX" dirty="0" smtClean="0"/>
              <a:t>y aparecerá un recuadro de </a:t>
            </a:r>
            <a:r>
              <a:rPr lang="es-MX" b="1" u="sng" dirty="0">
                <a:solidFill>
                  <a:srgbClr val="FF0000"/>
                </a:solidFill>
              </a:rPr>
              <a:t>Field </a:t>
            </a:r>
            <a:r>
              <a:rPr lang="es-MX" b="1" u="sng" dirty="0" err="1" smtClean="0">
                <a:solidFill>
                  <a:srgbClr val="FF0000"/>
                </a:solidFill>
              </a:rPr>
              <a:t>Calculator</a:t>
            </a:r>
            <a:r>
              <a:rPr lang="es-MX" b="1" u="sng" dirty="0" smtClean="0">
                <a:solidFill>
                  <a:srgbClr val="FF0000"/>
                </a:solidFill>
              </a:rPr>
              <a:t> </a:t>
            </a:r>
            <a:r>
              <a:rPr lang="es-MX" dirty="0" smtClean="0"/>
              <a:t>donde cambiaras los campos.</a:t>
            </a:r>
          </a:p>
          <a:p>
            <a:pPr algn="just"/>
            <a:r>
              <a:rPr lang="es-MX" b="1" u="sng" dirty="0" smtClean="0">
                <a:solidFill>
                  <a:srgbClr val="FF0000"/>
                </a:solidFill>
              </a:rPr>
              <a:t>NOTA: EL TEXTO A INGRESAR SE COPIA DE LA MISMA TABLA Y SE PONE ENTRE COMILLAS. </a:t>
            </a:r>
            <a:endParaRPr lang="es-MX" b="1" u="sng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49" y="3312544"/>
            <a:ext cx="1425868" cy="202711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684" y="3312544"/>
            <a:ext cx="3623094" cy="203600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849" y="5762444"/>
            <a:ext cx="2331655" cy="191650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7434" y="5762444"/>
            <a:ext cx="2390937" cy="313264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934177" y="3155403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9" name="CuadroTexto 8"/>
          <p:cNvSpPr txBox="1"/>
          <p:nvPr/>
        </p:nvSpPr>
        <p:spPr>
          <a:xfrm>
            <a:off x="6152768" y="3020156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639684" y="5627197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5598109" y="5627196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4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315140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17585" y="293298"/>
            <a:ext cx="5831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chemeClr val="bg1"/>
                </a:solidFill>
              </a:rPr>
              <a:t>Uso de la calculadora </a:t>
            </a:r>
            <a:r>
              <a:rPr lang="es-MX" dirty="0">
                <a:solidFill>
                  <a:schemeClr val="bg1"/>
                </a:solidFill>
              </a:rPr>
              <a:t>dentro de la base de datos de </a:t>
            </a:r>
            <a:r>
              <a:rPr lang="es-MX" dirty="0" err="1">
                <a:solidFill>
                  <a:schemeClr val="bg1"/>
                </a:solidFill>
              </a:rPr>
              <a:t>ArcMap</a:t>
            </a:r>
            <a:r>
              <a:rPr lang="es-MX" dirty="0">
                <a:solidFill>
                  <a:schemeClr val="bg1"/>
                </a:solidFill>
              </a:rPr>
              <a:t> en un </a:t>
            </a:r>
            <a:r>
              <a:rPr lang="es-MX" dirty="0" err="1">
                <a:solidFill>
                  <a:schemeClr val="bg1"/>
                </a:solidFill>
              </a:rPr>
              <a:t>shape</a:t>
            </a:r>
            <a:r>
              <a:rPr lang="es-MX" dirty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-Estos son los pasos a seguir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85" y="1389088"/>
            <a:ext cx="2725947" cy="326389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422" y="1389088"/>
            <a:ext cx="2937400" cy="285854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360" y="4978410"/>
            <a:ext cx="6073462" cy="3520694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306409" y="1216628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3028477" y="1216627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1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6148780" y="4652983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3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16391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149" y="291225"/>
            <a:ext cx="5940410" cy="325656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046" y="3969507"/>
            <a:ext cx="4712616" cy="4517528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052036" y="156186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4</a:t>
            </a:r>
            <a:endParaRPr lang="es-MX" sz="3200" dirty="0"/>
          </a:p>
        </p:txBody>
      </p:sp>
      <p:sp>
        <p:nvSpPr>
          <p:cNvPr id="5" name="CuadroTexto 4"/>
          <p:cNvSpPr txBox="1"/>
          <p:nvPr/>
        </p:nvSpPr>
        <p:spPr>
          <a:xfrm>
            <a:off x="5686019" y="3831039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5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104510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45057" y="396815"/>
            <a:ext cx="60729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chemeClr val="bg1"/>
                </a:solidFill>
              </a:rPr>
              <a:t>¿Cómo </a:t>
            </a:r>
            <a:r>
              <a:rPr lang="es-MX" dirty="0">
                <a:solidFill>
                  <a:schemeClr val="bg1"/>
                </a:solidFill>
              </a:rPr>
              <a:t>se agregan puntos </a:t>
            </a:r>
            <a:r>
              <a:rPr lang="es-MX" dirty="0" err="1">
                <a:solidFill>
                  <a:schemeClr val="bg1"/>
                </a:solidFill>
              </a:rPr>
              <a:t>georeferenciados</a:t>
            </a:r>
            <a:r>
              <a:rPr lang="es-MX" dirty="0">
                <a:solidFill>
                  <a:schemeClr val="bg1"/>
                </a:solidFill>
              </a:rPr>
              <a:t> desde una hoja de Excel (.</a:t>
            </a:r>
            <a:r>
              <a:rPr lang="es-MX" dirty="0" err="1">
                <a:solidFill>
                  <a:schemeClr val="bg1"/>
                </a:solidFill>
              </a:rPr>
              <a:t>bdf</a:t>
            </a:r>
            <a:r>
              <a:rPr lang="es-MX" dirty="0">
                <a:solidFill>
                  <a:schemeClr val="bg1"/>
                </a:solidFill>
              </a:rPr>
              <a:t>) y convertirlo a </a:t>
            </a:r>
            <a:r>
              <a:rPr lang="es-MX" b="1" dirty="0" err="1" smtClean="0">
                <a:solidFill>
                  <a:schemeClr val="bg1"/>
                </a:solidFill>
              </a:rPr>
              <a:t>xxx.shp</a:t>
            </a:r>
            <a:r>
              <a:rPr lang="es-MX" dirty="0" smtClean="0">
                <a:solidFill>
                  <a:schemeClr val="bg1"/>
                </a:solidFill>
              </a:rPr>
              <a:t> </a:t>
            </a:r>
            <a:r>
              <a:rPr lang="es-MX" dirty="0">
                <a:solidFill>
                  <a:schemeClr val="bg1"/>
                </a:solidFill>
              </a:rPr>
              <a:t>para agregarle información a su base de </a:t>
            </a:r>
            <a:r>
              <a:rPr lang="es-MX" dirty="0" smtClean="0">
                <a:solidFill>
                  <a:schemeClr val="bg1"/>
                </a:solidFill>
              </a:rPr>
              <a:t>datos?</a:t>
            </a:r>
            <a:endParaRPr lang="es-MX" dirty="0">
              <a:solidFill>
                <a:schemeClr val="bg1"/>
              </a:solidFill>
            </a:endParaRP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-Estos son los </a:t>
            </a:r>
            <a:r>
              <a:rPr lang="es-MX" dirty="0" smtClean="0">
                <a:solidFill>
                  <a:schemeClr val="bg1"/>
                </a:solidFill>
              </a:rPr>
              <a:t>pasos </a:t>
            </a:r>
            <a:r>
              <a:rPr lang="es-MX" dirty="0" smtClean="0">
                <a:solidFill>
                  <a:schemeClr val="bg1"/>
                </a:solidFill>
              </a:rPr>
              <a:t>a seguir:</a:t>
            </a:r>
          </a:p>
          <a:p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b="8771"/>
          <a:stretch/>
        </p:blipFill>
        <p:spPr>
          <a:xfrm>
            <a:off x="469304" y="1649858"/>
            <a:ext cx="6104024" cy="312917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b="11916"/>
          <a:stretch/>
        </p:blipFill>
        <p:spPr>
          <a:xfrm>
            <a:off x="2491548" y="4944034"/>
            <a:ext cx="2059536" cy="406194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297052" y="1371867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1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412946" y="4764639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8288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11513"/>
          <a:stretch/>
        </p:blipFill>
        <p:spPr>
          <a:xfrm>
            <a:off x="622584" y="508760"/>
            <a:ext cx="5578323" cy="4045986"/>
          </a:xfrm>
          <a:prstGeom prst="rect">
            <a:avLst/>
          </a:prstGeom>
        </p:spPr>
      </p:pic>
      <p:sp>
        <p:nvSpPr>
          <p:cNvPr id="3" name="Flecha izquierda 2"/>
          <p:cNvSpPr/>
          <p:nvPr/>
        </p:nvSpPr>
        <p:spPr>
          <a:xfrm>
            <a:off x="4882550" y="2656935"/>
            <a:ext cx="1725283" cy="36231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Flecha arriba 3"/>
          <p:cNvSpPr/>
          <p:nvPr/>
        </p:nvSpPr>
        <p:spPr>
          <a:xfrm rot="18147199">
            <a:off x="6249490" y="3159528"/>
            <a:ext cx="391840" cy="72871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84" y="4812158"/>
            <a:ext cx="1816765" cy="400541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138" y="6254422"/>
            <a:ext cx="1743607" cy="39627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411745" y="5436896"/>
            <a:ext cx="3196088" cy="20313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dirty="0" err="1" smtClean="0"/>
              <a:t>Click</a:t>
            </a:r>
            <a:r>
              <a:rPr lang="es-MX" dirty="0" smtClean="0"/>
              <a:t> y aparece un cuadro llamado </a:t>
            </a:r>
            <a:r>
              <a:rPr lang="es-MX" dirty="0" err="1" smtClean="0"/>
              <a:t>Display</a:t>
            </a:r>
            <a:r>
              <a:rPr lang="es-MX" dirty="0" smtClean="0"/>
              <a:t>, seleccionar la X y la Y…. Listo!!!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Se despliegan los puntos sobre tu hoja de trabajo  </a:t>
            </a:r>
            <a:r>
              <a:rPr lang="es-MX" dirty="0" err="1" smtClean="0"/>
              <a:t>Layout</a:t>
            </a:r>
            <a:r>
              <a:rPr lang="es-MX" dirty="0" smtClean="0"/>
              <a:t> </a:t>
            </a:r>
            <a:r>
              <a:rPr lang="es-MX" dirty="0" err="1" smtClean="0"/>
              <a:t>view</a:t>
            </a:r>
            <a:r>
              <a:rPr lang="es-MX" dirty="0" smtClean="0"/>
              <a:t>.</a:t>
            </a:r>
            <a:endParaRPr lang="es-MX" dirty="0"/>
          </a:p>
        </p:txBody>
      </p:sp>
      <p:sp>
        <p:nvSpPr>
          <p:cNvPr id="9" name="CuadroTexto 8"/>
          <p:cNvSpPr txBox="1"/>
          <p:nvPr/>
        </p:nvSpPr>
        <p:spPr>
          <a:xfrm>
            <a:off x="6032820" y="216372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439349" y="4671121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8654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7585" y="345057"/>
            <a:ext cx="6858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¿Cómo </a:t>
            </a:r>
            <a:r>
              <a:rPr lang="es-MX" dirty="0">
                <a:solidFill>
                  <a:schemeClr val="bg1"/>
                </a:solidFill>
              </a:rPr>
              <a:t>unir varios </a:t>
            </a:r>
            <a:r>
              <a:rPr lang="es-MX" dirty="0" err="1">
                <a:solidFill>
                  <a:schemeClr val="bg1"/>
                </a:solidFill>
              </a:rPr>
              <a:t>shapes</a:t>
            </a:r>
            <a:r>
              <a:rPr lang="es-MX" dirty="0">
                <a:solidFill>
                  <a:schemeClr val="bg1"/>
                </a:solidFill>
              </a:rPr>
              <a:t> en uno solo y cómo organizar su base de </a:t>
            </a:r>
            <a:r>
              <a:rPr lang="es-MX" dirty="0" smtClean="0">
                <a:solidFill>
                  <a:schemeClr val="bg1"/>
                </a:solidFill>
              </a:rPr>
              <a:t>datos?</a:t>
            </a:r>
            <a:endParaRPr lang="es-MX" dirty="0">
              <a:solidFill>
                <a:schemeClr val="bg1"/>
              </a:solidFill>
            </a:endParaRPr>
          </a:p>
          <a:p>
            <a:r>
              <a:rPr lang="es-MX" dirty="0" smtClean="0">
                <a:solidFill>
                  <a:schemeClr val="bg1"/>
                </a:solidFill>
              </a:rPr>
              <a:t>-REQUISITOS</a:t>
            </a:r>
            <a:r>
              <a:rPr lang="es-MX" dirty="0">
                <a:solidFill>
                  <a:schemeClr val="bg1"/>
                </a:solidFill>
              </a:rPr>
              <a:t>: </a:t>
            </a:r>
            <a:r>
              <a:rPr lang="es-MX" dirty="0" smtClean="0">
                <a:solidFill>
                  <a:schemeClr val="bg1"/>
                </a:solidFill>
              </a:rPr>
              <a:t>DEBEN </a:t>
            </a:r>
            <a:r>
              <a:rPr lang="es-MX" dirty="0">
                <a:solidFill>
                  <a:schemeClr val="bg1"/>
                </a:solidFill>
              </a:rPr>
              <a:t>SER DOS O MÁS SHAPES DEL MISMO TIPO (POLÍGONO, PUNTO, LÍNEA) NO MIXTOS, LAS TABLAS DE TODOS LOS SHAPES DEBEN TENER LOS MISMOS CAMPOS Y DEL MISMO TIPO NO MEZCLADOS</a:t>
            </a:r>
          </a:p>
          <a:p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64" y="2376382"/>
            <a:ext cx="2587924" cy="348925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512" y="2874551"/>
            <a:ext cx="3502323" cy="249292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905250" y="2040691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6" name="CuadroTexto 5"/>
          <p:cNvSpPr txBox="1"/>
          <p:nvPr/>
        </p:nvSpPr>
        <p:spPr>
          <a:xfrm>
            <a:off x="6338562" y="2376557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2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61186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234" y="787689"/>
            <a:ext cx="5998885" cy="347204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04" y="4804366"/>
            <a:ext cx="6061907" cy="342393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143398" y="495301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6069287" y="4511978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4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290933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11019" b="11330"/>
          <a:stretch/>
        </p:blipFill>
        <p:spPr>
          <a:xfrm>
            <a:off x="502002" y="701662"/>
            <a:ext cx="5985062" cy="335275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r="12205" b="10275"/>
          <a:stretch/>
        </p:blipFill>
        <p:spPr>
          <a:xfrm>
            <a:off x="444998" y="4761782"/>
            <a:ext cx="5976121" cy="343331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086541" y="409274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5</a:t>
            </a:r>
            <a:endParaRPr lang="es-MX" sz="3200" dirty="0"/>
          </a:p>
        </p:txBody>
      </p:sp>
      <p:sp>
        <p:nvSpPr>
          <p:cNvPr id="5" name="CuadroTexto 4"/>
          <p:cNvSpPr txBox="1"/>
          <p:nvPr/>
        </p:nvSpPr>
        <p:spPr>
          <a:xfrm>
            <a:off x="6020596" y="4469394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6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264948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71" y="148758"/>
            <a:ext cx="6356968" cy="33463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71" y="3822861"/>
            <a:ext cx="5791710" cy="2882239"/>
          </a:xfrm>
          <a:prstGeom prst="rect">
            <a:avLst/>
          </a:prstGeom>
        </p:spPr>
      </p:pic>
      <p:sp>
        <p:nvSpPr>
          <p:cNvPr id="4" name="Flecha abajo 3"/>
          <p:cNvSpPr/>
          <p:nvPr/>
        </p:nvSpPr>
        <p:spPr>
          <a:xfrm>
            <a:off x="3092919" y="6681596"/>
            <a:ext cx="741871" cy="65560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/>
          <p:cNvSpPr txBox="1"/>
          <p:nvPr/>
        </p:nvSpPr>
        <p:spPr>
          <a:xfrm>
            <a:off x="0" y="7354504"/>
            <a:ext cx="6858000" cy="1754326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ARREGLAR TODO EL RESTO DEL CAMPO LLAMADO</a:t>
            </a:r>
          </a:p>
          <a:p>
            <a:pPr algn="just"/>
            <a:r>
              <a:rPr lang="es-MX" dirty="0"/>
              <a:t>Unidades, copiando la información del campo Unidades1 al campo Unidades, obvio que usando la calculadora para ahorrar tiempo. BORRAR TODOS LOS CAMPOS (FIELDS) que ya no son útiles, dejar completa y llena la base de datos.</a:t>
            </a:r>
          </a:p>
          <a:p>
            <a:pPr algn="just"/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6241816" y="0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7</a:t>
            </a:r>
            <a:endParaRPr lang="es-MX" sz="3200" dirty="0"/>
          </a:p>
        </p:txBody>
      </p:sp>
      <p:sp>
        <p:nvSpPr>
          <p:cNvPr id="7" name="CuadroTexto 6"/>
          <p:cNvSpPr txBox="1"/>
          <p:nvPr/>
        </p:nvSpPr>
        <p:spPr>
          <a:xfrm>
            <a:off x="6241815" y="3530473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8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116905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76045" y="293298"/>
            <a:ext cx="6262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chemeClr val="bg1"/>
                </a:solidFill>
              </a:rPr>
              <a:t>¿Cómo </a:t>
            </a:r>
            <a:r>
              <a:rPr lang="es-MX" dirty="0">
                <a:solidFill>
                  <a:schemeClr val="bg1"/>
                </a:solidFill>
              </a:rPr>
              <a:t>se le pone color a las unidades y se guarda la leyenda en formato </a:t>
            </a:r>
            <a:r>
              <a:rPr lang="es-MX" b="1" dirty="0" err="1" smtClean="0">
                <a:solidFill>
                  <a:schemeClr val="bg1"/>
                </a:solidFill>
              </a:rPr>
              <a:t>XXX</a:t>
            </a:r>
            <a:r>
              <a:rPr lang="es-MX" b="1" dirty="0" err="1" smtClean="0">
                <a:solidFill>
                  <a:schemeClr val="bg1"/>
                </a:solidFill>
              </a:rPr>
              <a:t>.lyr</a:t>
            </a:r>
            <a:r>
              <a:rPr lang="es-MX" b="1" dirty="0" smtClean="0">
                <a:solidFill>
                  <a:schemeClr val="bg1"/>
                </a:solidFill>
              </a:rPr>
              <a:t>?</a:t>
            </a:r>
            <a:endParaRPr lang="es-MX" b="1" dirty="0">
              <a:solidFill>
                <a:schemeClr val="bg1"/>
              </a:solidFill>
            </a:endParaRPr>
          </a:p>
          <a:p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368" y="906077"/>
            <a:ext cx="2792210" cy="360914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144" y="4880608"/>
            <a:ext cx="5984856" cy="384932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0" y="5313872"/>
            <a:ext cx="873144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Dar </a:t>
            </a:r>
            <a:r>
              <a:rPr lang="es-MX" dirty="0" err="1"/>
              <a:t>C</a:t>
            </a:r>
            <a:r>
              <a:rPr lang="es-MX" dirty="0" err="1" smtClean="0"/>
              <a:t>lick</a:t>
            </a:r>
            <a:endParaRPr lang="es-MX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8778" y="8384572"/>
            <a:ext cx="882172" cy="77425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848753" y="8448535"/>
            <a:ext cx="967991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Dar </a:t>
            </a:r>
            <a:r>
              <a:rPr lang="es-MX" dirty="0" err="1"/>
              <a:t>C</a:t>
            </a:r>
            <a:r>
              <a:rPr lang="es-MX" dirty="0" err="1" smtClean="0"/>
              <a:t>lick</a:t>
            </a:r>
            <a:endParaRPr lang="es-MX" dirty="0"/>
          </a:p>
        </p:txBody>
      </p:sp>
      <p:sp>
        <p:nvSpPr>
          <p:cNvPr id="8" name="CuadroTexto 7"/>
          <p:cNvSpPr txBox="1"/>
          <p:nvPr/>
        </p:nvSpPr>
        <p:spPr>
          <a:xfrm>
            <a:off x="4493362" y="4406506"/>
            <a:ext cx="840638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Dar </a:t>
            </a:r>
            <a:r>
              <a:rPr lang="es-MX" dirty="0" err="1"/>
              <a:t>C</a:t>
            </a:r>
            <a:r>
              <a:rPr lang="es-MX" dirty="0" err="1" smtClean="0"/>
              <a:t>lick</a:t>
            </a:r>
            <a:endParaRPr lang="es-MX" dirty="0"/>
          </a:p>
        </p:txBody>
      </p:sp>
      <p:sp>
        <p:nvSpPr>
          <p:cNvPr id="9" name="CuadroTexto 8"/>
          <p:cNvSpPr txBox="1"/>
          <p:nvPr/>
        </p:nvSpPr>
        <p:spPr>
          <a:xfrm>
            <a:off x="6086475" y="6018240"/>
            <a:ext cx="799280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Dar </a:t>
            </a:r>
            <a:r>
              <a:rPr lang="es-MX" dirty="0" err="1"/>
              <a:t>C</a:t>
            </a:r>
            <a:r>
              <a:rPr lang="es-MX" dirty="0" err="1" smtClean="0"/>
              <a:t>lick</a:t>
            </a:r>
            <a:endParaRPr lang="es-MX" dirty="0"/>
          </a:p>
        </p:txBody>
      </p:sp>
      <p:sp>
        <p:nvSpPr>
          <p:cNvPr id="11" name="CuadroTexto 10"/>
          <p:cNvSpPr txBox="1"/>
          <p:nvPr/>
        </p:nvSpPr>
        <p:spPr>
          <a:xfrm>
            <a:off x="4527868" y="631853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1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5848753" y="4589515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10" name="Flecha abajo 9"/>
          <p:cNvSpPr/>
          <p:nvPr/>
        </p:nvSpPr>
        <p:spPr>
          <a:xfrm rot="16398034">
            <a:off x="1368346" y="5042116"/>
            <a:ext cx="323850" cy="1326459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Flecha abajo 12"/>
          <p:cNvSpPr/>
          <p:nvPr/>
        </p:nvSpPr>
        <p:spPr>
          <a:xfrm rot="9925215">
            <a:off x="3106547" y="7216113"/>
            <a:ext cx="323850" cy="1326459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Flecha abajo 13"/>
          <p:cNvSpPr/>
          <p:nvPr/>
        </p:nvSpPr>
        <p:spPr>
          <a:xfrm rot="6477200">
            <a:off x="5326824" y="7663852"/>
            <a:ext cx="323850" cy="1326459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Flecha abajo 14"/>
          <p:cNvSpPr/>
          <p:nvPr/>
        </p:nvSpPr>
        <p:spPr>
          <a:xfrm rot="6474981">
            <a:off x="5726771" y="5302358"/>
            <a:ext cx="323850" cy="1151029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Flecha abajo 15"/>
          <p:cNvSpPr/>
          <p:nvPr/>
        </p:nvSpPr>
        <p:spPr>
          <a:xfrm rot="3240602">
            <a:off x="3800771" y="4452447"/>
            <a:ext cx="323850" cy="1565715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952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93" y="688357"/>
            <a:ext cx="6271404" cy="311806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93" y="4743057"/>
            <a:ext cx="2434240" cy="272062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4958" y="4906157"/>
            <a:ext cx="3535239" cy="239442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138301" y="395969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443472" y="4613769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4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138300" y="4613768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327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826" y="649947"/>
            <a:ext cx="5969480" cy="3868125"/>
          </a:xfrm>
          <a:prstGeom prst="rect">
            <a:avLst/>
          </a:prstGeom>
        </p:spPr>
      </p:pic>
      <p:sp>
        <p:nvSpPr>
          <p:cNvPr id="3" name="Flecha abajo 2"/>
          <p:cNvSpPr/>
          <p:nvPr/>
        </p:nvSpPr>
        <p:spPr>
          <a:xfrm>
            <a:off x="2769079" y="4518072"/>
            <a:ext cx="869471" cy="1500996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810883" y="6019068"/>
            <a:ext cx="52793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CHECAR QUE EL </a:t>
            </a:r>
            <a:r>
              <a:rPr lang="es-MX" b="1" dirty="0" err="1" smtClean="0"/>
              <a:t>XXX.lyr</a:t>
            </a:r>
            <a:r>
              <a:rPr lang="es-MX" dirty="0" smtClean="0"/>
              <a:t> </a:t>
            </a:r>
            <a:r>
              <a:rPr lang="es-MX" dirty="0"/>
              <a:t>EXISTA EN C</a:t>
            </a:r>
          </a:p>
          <a:p>
            <a:pPr algn="ctr"/>
            <a:endParaRPr lang="es-MX" dirty="0"/>
          </a:p>
          <a:p>
            <a:pPr algn="ctr"/>
            <a:r>
              <a:rPr lang="es-MX" dirty="0"/>
              <a:t>AHORA SIEMPRE PODRÁS TENER ACCESO A ESA LEYENDA, PARA ESOS POLÍGONOS</a:t>
            </a:r>
          </a:p>
          <a:p>
            <a:endParaRPr lang="es-MX" dirty="0"/>
          </a:p>
        </p:txBody>
      </p:sp>
      <p:sp>
        <p:nvSpPr>
          <p:cNvPr id="5" name="CuadroTexto 4"/>
          <p:cNvSpPr txBox="1"/>
          <p:nvPr/>
        </p:nvSpPr>
        <p:spPr>
          <a:xfrm>
            <a:off x="6090249" y="483080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08064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01420" y="652446"/>
            <a:ext cx="6038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¿CÓMO </a:t>
            </a:r>
            <a:r>
              <a:rPr lang="es-MX" b="1" dirty="0">
                <a:solidFill>
                  <a:schemeClr val="bg1"/>
                </a:solidFill>
              </a:rPr>
              <a:t>GUARDAR LOS COLORES </a:t>
            </a:r>
            <a:r>
              <a:rPr lang="es-MX" b="1" dirty="0" smtClean="0">
                <a:solidFill>
                  <a:schemeClr val="bg1"/>
                </a:solidFill>
              </a:rPr>
              <a:t>DE </a:t>
            </a:r>
            <a:r>
              <a:rPr lang="es-MX" b="1" dirty="0">
                <a:solidFill>
                  <a:schemeClr val="bg1"/>
                </a:solidFill>
              </a:rPr>
              <a:t>MI LEYENDA EN MI PROPIA CATEGORÍA?</a:t>
            </a:r>
          </a:p>
          <a:p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62" y="1649425"/>
            <a:ext cx="6201806" cy="301811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r="45849"/>
          <a:stretch/>
        </p:blipFill>
        <p:spPr>
          <a:xfrm>
            <a:off x="628850" y="6065350"/>
            <a:ext cx="3210781" cy="1743527"/>
          </a:xfrm>
          <a:prstGeom prst="rect">
            <a:avLst/>
          </a:prstGeom>
        </p:spPr>
      </p:pic>
      <p:sp>
        <p:nvSpPr>
          <p:cNvPr id="5" name="Flecha derecha 4"/>
          <p:cNvSpPr/>
          <p:nvPr/>
        </p:nvSpPr>
        <p:spPr>
          <a:xfrm>
            <a:off x="3645974" y="6540298"/>
            <a:ext cx="948905" cy="79363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4416725" y="6687597"/>
            <a:ext cx="2139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Llenar los datos y categorías.</a:t>
            </a:r>
            <a:endParaRPr lang="es-MX" dirty="0"/>
          </a:p>
        </p:txBody>
      </p:sp>
      <p:sp>
        <p:nvSpPr>
          <p:cNvPr id="7" name="CuadroTexto 6"/>
          <p:cNvSpPr txBox="1"/>
          <p:nvPr/>
        </p:nvSpPr>
        <p:spPr>
          <a:xfrm>
            <a:off x="4594879" y="1228475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8" name="CuadroTexto 7"/>
          <p:cNvSpPr txBox="1"/>
          <p:nvPr/>
        </p:nvSpPr>
        <p:spPr>
          <a:xfrm>
            <a:off x="3439108" y="5627471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2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109172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27" y="2394717"/>
            <a:ext cx="5794883" cy="310298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090248" y="2102329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3</a:t>
            </a:r>
            <a:endParaRPr lang="es-MX" sz="3200" dirty="0"/>
          </a:p>
        </p:txBody>
      </p:sp>
      <p:sp>
        <p:nvSpPr>
          <p:cNvPr id="4" name="CuadroTexto 3"/>
          <p:cNvSpPr txBox="1"/>
          <p:nvPr/>
        </p:nvSpPr>
        <p:spPr>
          <a:xfrm>
            <a:off x="0" y="5497698"/>
            <a:ext cx="6858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/>
              <a:t>Práctica: Haga su propia categoría de leyenda.</a:t>
            </a:r>
          </a:p>
          <a:p>
            <a:pPr algn="just"/>
            <a:r>
              <a:rPr lang="es-MX" dirty="0" smtClean="0"/>
              <a:t>Guardar toda la simbología con los colores oficiales para la litología, dentro de </a:t>
            </a:r>
            <a:r>
              <a:rPr lang="es-MX" b="1" u="sng" dirty="0" smtClean="0"/>
              <a:t>una categoría propia en su computadora</a:t>
            </a:r>
            <a:r>
              <a:rPr lang="es-MX" dirty="0" smtClean="0"/>
              <a:t>; de tal manera que siempre pueda </a:t>
            </a:r>
            <a:r>
              <a:rPr lang="es-MX" dirty="0" err="1" smtClean="0"/>
              <a:t>accesar</a:t>
            </a:r>
            <a:r>
              <a:rPr lang="es-MX" dirty="0" smtClean="0"/>
              <a:t> a ella, ya sea para este caso u otros casos donde la leyenda que Usted elabore sea la apropiada para el tipo de investigación que esté haciendo y </a:t>
            </a:r>
            <a:r>
              <a:rPr lang="es-MX" b="1" dirty="0" smtClean="0"/>
              <a:t>NO TENGA QUE REHACERLA UNA Y OTRA VEZ</a:t>
            </a:r>
            <a:r>
              <a:rPr lang="es-MX" dirty="0" smtClean="0"/>
              <a:t>. </a:t>
            </a:r>
            <a:r>
              <a:rPr lang="es-MX" b="1" u="sng" dirty="0" smtClean="0"/>
              <a:t>Ahorre Tiempo, Dinero y Esfuerzo!!!!!!</a:t>
            </a:r>
            <a:endParaRPr lang="es-MX" b="1" u="sng" dirty="0"/>
          </a:p>
        </p:txBody>
      </p:sp>
    </p:spTree>
    <p:extLst>
      <p:ext uri="{BB962C8B-B14F-4D97-AF65-F5344CB8AC3E}">
        <p14:creationId xmlns:p14="http://schemas.microsoft.com/office/powerpoint/2010/main" val="79755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2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12" id="{68A172BC-2968-496B-8E9A-6C5B19C53DD0}" vid="{F1DB834A-EDE2-44B5-A99D-AA73ADF0F5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Tema12</Template>
  <TotalTime>224</TotalTime>
  <Words>690</Words>
  <Application>Microsoft Office PowerPoint</Application>
  <PresentationFormat>Presentación en pantalla (4:3)</PresentationFormat>
  <Paragraphs>64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9" baseType="lpstr">
      <vt:lpstr>Arial</vt:lpstr>
      <vt:lpstr>Tema12</vt:lpstr>
      <vt:lpstr>PRÁCTICA CON CALCULADORA DE ArcGIS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</dc:creator>
  <cp:lastModifiedBy>Grisel_hp</cp:lastModifiedBy>
  <cp:revision>27</cp:revision>
  <dcterms:created xsi:type="dcterms:W3CDTF">2015-03-05T16:26:21Z</dcterms:created>
  <dcterms:modified xsi:type="dcterms:W3CDTF">2018-09-26T16:35:07Z</dcterms:modified>
</cp:coreProperties>
</file>