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7" r:id="rId4"/>
  </p:sldIdLst>
  <p:sldSz cx="12192000" cy="9144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6484"/>
            <a:ext cx="103632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02717"/>
            <a:ext cx="9144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20/01/2020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7013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20/01/2020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6587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279653"/>
            <a:ext cx="105156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6119286"/>
            <a:ext cx="105156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20/01/2020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4012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434167"/>
            <a:ext cx="518160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434167"/>
            <a:ext cx="518160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20/01/2020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751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86836"/>
            <a:ext cx="10515600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241551"/>
            <a:ext cx="515778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340100"/>
            <a:ext cx="5157787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241551"/>
            <a:ext cx="5183188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340100"/>
            <a:ext cx="5183188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20/01/2020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484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20/01/2020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6651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20/01/2020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352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6569"/>
            <a:ext cx="61722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20/01/2020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7508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316569"/>
            <a:ext cx="61722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20/01/2020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2575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20/01/2020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8249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86834"/>
            <a:ext cx="2628900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86834"/>
            <a:ext cx="7734300" cy="77491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14C6-06F8-4718-B2EB-A7375D40D06E}" type="datetimeFigureOut">
              <a:rPr lang="es-MX" smtClean="0"/>
              <a:t>20/01/2020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9739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434167"/>
            <a:ext cx="105156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C14C6-06F8-4718-B2EB-A7375D40D06E}" type="datetimeFigureOut">
              <a:rPr lang="es-MX" smtClean="0"/>
              <a:t>20/01/2020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25DDC-0D7F-487C-98A2-09F19C48DAB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281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griselgtza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114543" y="116353"/>
            <a:ext cx="3106420" cy="1107440"/>
            <a:chOff x="0" y="0"/>
            <a:chExt cx="3685540" cy="1107440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79" r="81103" b="70232"/>
            <a:stretch/>
          </p:blipFill>
          <p:spPr bwMode="auto">
            <a:xfrm>
              <a:off x="914400" y="0"/>
              <a:ext cx="2771140" cy="1107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" name="27 Conector recto de flecha"/>
            <p:cNvCxnSpPr/>
            <p:nvPr/>
          </p:nvCxnSpPr>
          <p:spPr>
            <a:xfrm>
              <a:off x="0" y="723900"/>
              <a:ext cx="1016000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7" name="28 Elipse"/>
            <p:cNvSpPr/>
            <p:nvPr/>
          </p:nvSpPr>
          <p:spPr>
            <a:xfrm>
              <a:off x="1019175" y="476250"/>
              <a:ext cx="1016000" cy="285750"/>
            </a:xfrm>
            <a:prstGeom prst="ellips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endParaRPr lang="es-MX" sz="1400"/>
            </a:p>
          </p:txBody>
        </p:sp>
      </p:grpSp>
      <p:sp>
        <p:nvSpPr>
          <p:cNvPr id="8" name="CuadroTexto 7"/>
          <p:cNvSpPr txBox="1"/>
          <p:nvPr/>
        </p:nvSpPr>
        <p:spPr>
          <a:xfrm>
            <a:off x="380821" y="149303"/>
            <a:ext cx="3389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Práctica </a:t>
            </a:r>
            <a:r>
              <a:rPr lang="es-MX" b="1" dirty="0" smtClean="0"/>
              <a:t>2. </a:t>
            </a:r>
            <a:r>
              <a:rPr lang="es-MX" b="1" dirty="0"/>
              <a:t>Google </a:t>
            </a:r>
            <a:r>
              <a:rPr lang="es-MX" b="1" dirty="0" err="1"/>
              <a:t>Earth</a:t>
            </a:r>
            <a:r>
              <a:rPr lang="es-MX" b="1" dirty="0"/>
              <a:t> Pro 7.1</a:t>
            </a:r>
          </a:p>
          <a:p>
            <a:r>
              <a:rPr lang="es-MX" dirty="0"/>
              <a:t>Procedimiento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80821" y="635079"/>
            <a:ext cx="240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1. Volar a: Hermosillo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380821" y="1273024"/>
            <a:ext cx="2619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2. Menú de herramientas</a:t>
            </a:r>
          </a:p>
        </p:txBody>
      </p:sp>
      <p:grpSp>
        <p:nvGrpSpPr>
          <p:cNvPr id="49" name="Grupo 48"/>
          <p:cNvGrpSpPr/>
          <p:nvPr/>
        </p:nvGrpSpPr>
        <p:grpSpPr>
          <a:xfrm>
            <a:off x="397061" y="1632364"/>
            <a:ext cx="6279785" cy="1166568"/>
            <a:chOff x="197215" y="1892612"/>
            <a:chExt cx="6279785" cy="1166568"/>
          </a:xfrm>
        </p:grpSpPr>
        <p:grpSp>
          <p:nvGrpSpPr>
            <p:cNvPr id="11" name="Group 7"/>
            <p:cNvGrpSpPr/>
            <p:nvPr/>
          </p:nvGrpSpPr>
          <p:grpSpPr>
            <a:xfrm>
              <a:off x="197215" y="1892612"/>
              <a:ext cx="6279785" cy="568583"/>
              <a:chOff x="0" y="0"/>
              <a:chExt cx="6279785" cy="568583"/>
            </a:xfrm>
          </p:grpSpPr>
          <p:pic>
            <p:nvPicPr>
              <p:cNvPr id="12" name="Picture 2"/>
              <p:cNvPicPr>
                <a:picLocks noChangeAspect="1"/>
              </p:cNvPicPr>
              <p:nvPr/>
            </p:nvPicPr>
            <p:blipFill rotWithShape="1">
              <a:blip r:embed="rId3"/>
              <a:srcRect l="21250" t="5000" r="45751" b="90967"/>
              <a:stretch/>
            </p:blipFill>
            <p:spPr bwMode="auto">
              <a:xfrm>
                <a:off x="0" y="0"/>
                <a:ext cx="6279785" cy="2695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" name="7 Conector recto de flecha"/>
              <p:cNvCxnSpPr/>
              <p:nvPr/>
            </p:nvCxnSpPr>
            <p:spPr>
              <a:xfrm flipH="1" flipV="1">
                <a:off x="951554" y="316296"/>
                <a:ext cx="197249" cy="252287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ED7D31"/>
                </a:solidFill>
                <a:prstDash val="solid"/>
                <a:miter lim="800000"/>
                <a:tailEnd type="arrow"/>
              </a:ln>
              <a:effectLst/>
            </p:spPr>
          </p:cxnSp>
        </p:grpSp>
        <p:cxnSp>
          <p:nvCxnSpPr>
            <p:cNvPr id="15" name="7 Conector recto de flecha"/>
            <p:cNvCxnSpPr/>
            <p:nvPr/>
          </p:nvCxnSpPr>
          <p:spPr>
            <a:xfrm flipH="1" flipV="1">
              <a:off x="1640804" y="2187699"/>
              <a:ext cx="342625" cy="385376"/>
            </a:xfrm>
            <a:prstGeom prst="straightConnector1">
              <a:avLst/>
            </a:prstGeom>
            <a:noFill/>
            <a:ln w="6350" cap="flat" cmpd="sng" algn="ctr">
              <a:solidFill>
                <a:srgbClr val="ED7D31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6" name="7 Conector recto de flecha"/>
            <p:cNvCxnSpPr/>
            <p:nvPr/>
          </p:nvCxnSpPr>
          <p:spPr>
            <a:xfrm flipH="1" flipV="1">
              <a:off x="2090706" y="2187699"/>
              <a:ext cx="709645" cy="315287"/>
            </a:xfrm>
            <a:prstGeom prst="straightConnector1">
              <a:avLst/>
            </a:prstGeom>
            <a:noFill/>
            <a:ln w="6350" cap="flat" cmpd="sng" algn="ctr">
              <a:solidFill>
                <a:srgbClr val="ED7D31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21" name="CuadroTexto 20"/>
            <p:cNvSpPr txBox="1"/>
            <p:nvPr/>
          </p:nvSpPr>
          <p:spPr>
            <a:xfrm>
              <a:off x="882558" y="2449964"/>
              <a:ext cx="14257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/>
                <a:t>Puntos, sitios</a:t>
              </a:r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1579103" y="2597515"/>
              <a:ext cx="1425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/>
                <a:t>Polígonos, área de</a:t>
              </a:r>
            </a:p>
            <a:p>
              <a:r>
                <a:rPr lang="es-MX" sz="1200" dirty="0"/>
                <a:t>trabajo</a:t>
              </a:r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2677988" y="2492532"/>
              <a:ext cx="14257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/>
                <a:t>Líneas, rutas o caminos</a:t>
              </a:r>
            </a:p>
          </p:txBody>
        </p:sp>
      </p:grpSp>
      <p:sp>
        <p:nvSpPr>
          <p:cNvPr id="28" name="CuadroTexto 27"/>
          <p:cNvSpPr txBox="1"/>
          <p:nvPr/>
        </p:nvSpPr>
        <p:spPr>
          <a:xfrm>
            <a:off x="397061" y="2842398"/>
            <a:ext cx="11067015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3. </a:t>
            </a:r>
            <a:r>
              <a:rPr lang="es-MX" dirty="0" smtClean="0"/>
              <a:t>Cómo cargar archivos ya existentes en otros formatos y visualizarlos en Google </a:t>
            </a:r>
            <a:r>
              <a:rPr lang="es-MX" dirty="0" err="1" smtClean="0"/>
              <a:t>Earth</a:t>
            </a:r>
            <a:r>
              <a:rPr lang="es-MX" dirty="0" smtClean="0"/>
              <a:t> Pro 7.1?</a:t>
            </a:r>
          </a:p>
          <a:p>
            <a:r>
              <a:rPr lang="es-MX" dirty="0" smtClean="0"/>
              <a:t>Hay dos formas, agregar un polígono previamente creado en formato .</a:t>
            </a:r>
            <a:r>
              <a:rPr lang="es-MX" dirty="0" err="1" smtClean="0"/>
              <a:t>shp</a:t>
            </a:r>
            <a:r>
              <a:rPr lang="es-MX" dirty="0" smtClean="0"/>
              <a:t> (</a:t>
            </a:r>
            <a:r>
              <a:rPr lang="es-MX" dirty="0" err="1" smtClean="0"/>
              <a:t>shapefile</a:t>
            </a:r>
            <a:r>
              <a:rPr lang="es-MX" dirty="0" smtClean="0"/>
              <a:t>) de manera directa o, en caso de error, cargar un .</a:t>
            </a:r>
            <a:r>
              <a:rPr lang="es-MX" dirty="0" err="1" smtClean="0"/>
              <a:t>kml</a:t>
            </a:r>
            <a:r>
              <a:rPr lang="es-MX" dirty="0" smtClean="0"/>
              <a:t> (</a:t>
            </a:r>
            <a:r>
              <a:rPr lang="es-MX" dirty="0" err="1" smtClean="0"/>
              <a:t>kmz</a:t>
            </a:r>
            <a:r>
              <a:rPr lang="es-MX" dirty="0" smtClean="0"/>
              <a:t>). En este ejercicio cargarán el archivo nombrado como </a:t>
            </a:r>
            <a:r>
              <a:rPr lang="es-MX" dirty="0" err="1" smtClean="0"/>
              <a:t>limite_delta_yaqui.shp</a:t>
            </a:r>
            <a:r>
              <a:rPr lang="es-MX" dirty="0" smtClean="0"/>
              <a:t> en el programita </a:t>
            </a:r>
            <a:r>
              <a:rPr lang="es-MX" b="1" dirty="0" smtClean="0"/>
              <a:t>shp2kml </a:t>
            </a:r>
            <a:r>
              <a:rPr lang="es-MX" dirty="0" smtClean="0"/>
              <a:t>para convertir de </a:t>
            </a:r>
            <a:r>
              <a:rPr lang="es-MX" dirty="0" err="1" smtClean="0"/>
              <a:t>shape</a:t>
            </a:r>
            <a:r>
              <a:rPr lang="es-MX" dirty="0" smtClean="0"/>
              <a:t> a </a:t>
            </a:r>
            <a:r>
              <a:rPr lang="es-MX" dirty="0" err="1" smtClean="0"/>
              <a:t>kml</a:t>
            </a:r>
            <a:r>
              <a:rPr lang="es-MX" dirty="0" smtClean="0"/>
              <a:t>.</a:t>
            </a:r>
          </a:p>
          <a:p>
            <a:endParaRPr lang="es-MX" dirty="0" smtClean="0"/>
          </a:p>
          <a:p>
            <a:r>
              <a:rPr lang="es-MX" dirty="0" smtClean="0"/>
              <a:t>4. Cómo convertir de formato .</a:t>
            </a:r>
            <a:r>
              <a:rPr lang="es-MX" dirty="0" err="1" smtClean="0"/>
              <a:t>shp</a:t>
            </a:r>
            <a:r>
              <a:rPr lang="es-MX" dirty="0" smtClean="0"/>
              <a:t> a .</a:t>
            </a:r>
            <a:r>
              <a:rPr lang="es-MX" dirty="0" err="1" smtClean="0"/>
              <a:t>kml</a:t>
            </a:r>
            <a:endParaRPr lang="es-MX" dirty="0"/>
          </a:p>
          <a:p>
            <a:endParaRPr lang="es-MX" sz="1400" dirty="0" smtClean="0"/>
          </a:p>
          <a:p>
            <a:endParaRPr lang="es-MX" sz="1400" dirty="0"/>
          </a:p>
          <a:p>
            <a:endParaRPr lang="es-MX" sz="1400" dirty="0" smtClean="0"/>
          </a:p>
          <a:p>
            <a:endParaRPr lang="es-MX" sz="1400" dirty="0"/>
          </a:p>
          <a:p>
            <a:endParaRPr lang="es-MX" sz="1400" dirty="0" smtClean="0"/>
          </a:p>
          <a:p>
            <a:endParaRPr lang="es-MX" sz="1400" dirty="0"/>
          </a:p>
          <a:p>
            <a:endParaRPr lang="es-MX" sz="1400" dirty="0" smtClean="0"/>
          </a:p>
          <a:p>
            <a:endParaRPr lang="es-MX" sz="1400" dirty="0"/>
          </a:p>
          <a:p>
            <a:endParaRPr lang="es-MX" sz="1400" dirty="0" smtClean="0"/>
          </a:p>
          <a:p>
            <a:endParaRPr lang="es-MX" sz="1400" dirty="0"/>
          </a:p>
          <a:p>
            <a:endParaRPr lang="es-MX" sz="1400" dirty="0" smtClean="0"/>
          </a:p>
          <a:p>
            <a:endParaRPr lang="es-MX" sz="1400" dirty="0" smtClean="0"/>
          </a:p>
          <a:p>
            <a:endParaRPr lang="es-MX" sz="1400" dirty="0"/>
          </a:p>
          <a:p>
            <a:endParaRPr lang="es-ES" sz="1400" dirty="0" smtClean="0"/>
          </a:p>
          <a:p>
            <a:endParaRPr lang="es-ES" sz="1400" dirty="0"/>
          </a:p>
          <a:p>
            <a:endParaRPr lang="es-ES" sz="1400" dirty="0" smtClean="0"/>
          </a:p>
          <a:p>
            <a:endParaRPr lang="es-ES" sz="1400" dirty="0"/>
          </a:p>
          <a:p>
            <a:endParaRPr lang="es-ES" sz="1400" dirty="0" smtClean="0"/>
          </a:p>
          <a:p>
            <a:endParaRPr lang="es-ES" sz="1400" dirty="0"/>
          </a:p>
          <a:p>
            <a:endParaRPr lang="es-MX" sz="1400" dirty="0"/>
          </a:p>
        </p:txBody>
      </p:sp>
      <p:sp>
        <p:nvSpPr>
          <p:cNvPr id="45" name="CuadroTexto 44"/>
          <p:cNvSpPr txBox="1"/>
          <p:nvPr/>
        </p:nvSpPr>
        <p:spPr>
          <a:xfrm>
            <a:off x="2723564" y="11099121"/>
            <a:ext cx="65436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 </a:t>
            </a:r>
          </a:p>
          <a:p>
            <a:endParaRPr lang="es-MX" sz="1400" dirty="0"/>
          </a:p>
          <a:p>
            <a:endParaRPr lang="es-MX" sz="1400" dirty="0"/>
          </a:p>
          <a:p>
            <a:endParaRPr lang="es-MX" sz="1400" dirty="0"/>
          </a:p>
        </p:txBody>
      </p:sp>
      <p:grpSp>
        <p:nvGrpSpPr>
          <p:cNvPr id="27" name="Grupo 26"/>
          <p:cNvGrpSpPr/>
          <p:nvPr/>
        </p:nvGrpSpPr>
        <p:grpSpPr>
          <a:xfrm>
            <a:off x="1430003" y="4660240"/>
            <a:ext cx="9581919" cy="3720704"/>
            <a:chOff x="1476428" y="3219772"/>
            <a:chExt cx="9581919" cy="3720704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4"/>
            <a:srcRect l="19400" t="8854" r="18667" b="30469"/>
            <a:stretch/>
          </p:blipFill>
          <p:spPr>
            <a:xfrm>
              <a:off x="4303592" y="3219772"/>
              <a:ext cx="6754755" cy="3720704"/>
            </a:xfrm>
            <a:prstGeom prst="rect">
              <a:avLst/>
            </a:prstGeom>
          </p:spPr>
        </p:pic>
        <p:cxnSp>
          <p:nvCxnSpPr>
            <p:cNvPr id="17" name="Conector recto de flecha 16"/>
            <p:cNvCxnSpPr/>
            <p:nvPr/>
          </p:nvCxnSpPr>
          <p:spPr>
            <a:xfrm>
              <a:off x="2723564" y="3870251"/>
              <a:ext cx="1580028" cy="6379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de flecha 23"/>
            <p:cNvCxnSpPr/>
            <p:nvPr/>
          </p:nvCxnSpPr>
          <p:spPr>
            <a:xfrm>
              <a:off x="2788630" y="4626568"/>
              <a:ext cx="1580028" cy="6379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de flecha 24"/>
            <p:cNvCxnSpPr/>
            <p:nvPr/>
          </p:nvCxnSpPr>
          <p:spPr>
            <a:xfrm>
              <a:off x="3000196" y="5626048"/>
              <a:ext cx="1580028" cy="6379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de flecha 25"/>
            <p:cNvCxnSpPr/>
            <p:nvPr/>
          </p:nvCxnSpPr>
          <p:spPr>
            <a:xfrm flipH="1">
              <a:off x="6676846" y="5689844"/>
              <a:ext cx="1744140" cy="76412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uadroTexto 19"/>
            <p:cNvSpPr txBox="1"/>
            <p:nvPr/>
          </p:nvSpPr>
          <p:spPr>
            <a:xfrm>
              <a:off x="1476428" y="3609907"/>
              <a:ext cx="15237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 smtClean="0"/>
                <a:t>Buscar carpeta</a:t>
              </a:r>
              <a:endParaRPr lang="es-MX" sz="1400" dirty="0"/>
            </a:p>
          </p:txBody>
        </p:sp>
        <p:sp>
          <p:nvSpPr>
            <p:cNvPr id="30" name="CuadroTexto 29"/>
            <p:cNvSpPr txBox="1"/>
            <p:nvPr/>
          </p:nvSpPr>
          <p:spPr>
            <a:xfrm>
              <a:off x="1545864" y="4398677"/>
              <a:ext cx="15237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 smtClean="0"/>
                <a:t>Checar </a:t>
              </a:r>
              <a:r>
                <a:rPr lang="es-MX" sz="1400" dirty="0" err="1" smtClean="0"/>
                <a:t>Datum</a:t>
              </a:r>
              <a:endParaRPr lang="es-MX" sz="1400" dirty="0"/>
            </a:p>
          </p:txBody>
        </p:sp>
        <p:sp>
          <p:nvSpPr>
            <p:cNvPr id="31" name="CuadroTexto 30"/>
            <p:cNvSpPr txBox="1"/>
            <p:nvPr/>
          </p:nvSpPr>
          <p:spPr>
            <a:xfrm>
              <a:off x="1840650" y="5472159"/>
              <a:ext cx="15237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 smtClean="0"/>
                <a:t>seleccionar</a:t>
              </a:r>
              <a:endParaRPr lang="es-MX" sz="1400" dirty="0"/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8420986" y="5472158"/>
              <a:ext cx="15237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 err="1" smtClean="0"/>
                <a:t>Click</a:t>
              </a:r>
              <a:endParaRPr lang="es-MX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44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421105" y="449179"/>
            <a:ext cx="7094622" cy="3914274"/>
            <a:chOff x="721895" y="978568"/>
            <a:chExt cx="7094622" cy="3914274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19916" t="9210" r="50863" b="37281"/>
            <a:stretch/>
          </p:blipFill>
          <p:spPr>
            <a:xfrm>
              <a:off x="721895" y="978568"/>
              <a:ext cx="3801980" cy="3914274"/>
            </a:xfrm>
            <a:prstGeom prst="rect">
              <a:avLst/>
            </a:prstGeom>
          </p:spPr>
        </p:pic>
        <p:cxnSp>
          <p:nvCxnSpPr>
            <p:cNvPr id="4" name="Conector recto de flecha 3"/>
            <p:cNvCxnSpPr/>
            <p:nvPr/>
          </p:nvCxnSpPr>
          <p:spPr>
            <a:xfrm flipH="1" flipV="1">
              <a:off x="2622885" y="1876926"/>
              <a:ext cx="2550694" cy="6015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de flecha 4"/>
            <p:cNvCxnSpPr/>
            <p:nvPr/>
          </p:nvCxnSpPr>
          <p:spPr>
            <a:xfrm flipH="1" flipV="1">
              <a:off x="3076075" y="4291263"/>
              <a:ext cx="2550694" cy="6015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CuadroTexto 5"/>
            <p:cNvSpPr txBox="1"/>
            <p:nvPr/>
          </p:nvSpPr>
          <p:spPr>
            <a:xfrm>
              <a:off x="5173579" y="1723037"/>
              <a:ext cx="21897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 smtClean="0"/>
                <a:t>Opciones de atributos con mouse</a:t>
              </a:r>
              <a:endParaRPr lang="es-MX" sz="1400" dirty="0"/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5626769" y="4162005"/>
              <a:ext cx="21897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 smtClean="0"/>
                <a:t>Seleccionar</a:t>
              </a:r>
              <a:endParaRPr lang="es-MX" sz="1400" dirty="0"/>
            </a:p>
          </p:txBody>
        </p:sp>
      </p:grp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l="19176" t="9649" r="50123" b="35745"/>
          <a:stretch/>
        </p:blipFill>
        <p:spPr>
          <a:xfrm>
            <a:off x="7226969" y="705852"/>
            <a:ext cx="3994485" cy="3994485"/>
          </a:xfrm>
          <a:prstGeom prst="rect">
            <a:avLst/>
          </a:prstGeom>
        </p:spPr>
      </p:pic>
      <p:grpSp>
        <p:nvGrpSpPr>
          <p:cNvPr id="16" name="Grupo 15"/>
          <p:cNvGrpSpPr/>
          <p:nvPr/>
        </p:nvGrpSpPr>
        <p:grpSpPr>
          <a:xfrm>
            <a:off x="425115" y="4908883"/>
            <a:ext cx="7283117" cy="3898233"/>
            <a:chOff x="425115" y="4908883"/>
            <a:chExt cx="7283117" cy="3898233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 rotWithShape="1">
            <a:blip r:embed="rId4"/>
            <a:srcRect l="19792" t="10526" r="50494" b="36185"/>
            <a:stretch/>
          </p:blipFill>
          <p:spPr>
            <a:xfrm>
              <a:off x="425115" y="4908883"/>
              <a:ext cx="3866149" cy="3898233"/>
            </a:xfrm>
            <a:prstGeom prst="rect">
              <a:avLst/>
            </a:prstGeom>
          </p:spPr>
        </p:pic>
        <p:cxnSp>
          <p:nvCxnSpPr>
            <p:cNvPr id="12" name="Conector recto de flecha 11"/>
            <p:cNvCxnSpPr/>
            <p:nvPr/>
          </p:nvCxnSpPr>
          <p:spPr>
            <a:xfrm flipH="1">
              <a:off x="3224463" y="5743074"/>
              <a:ext cx="2294021" cy="1239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uadroTexto 12"/>
            <p:cNvSpPr txBox="1"/>
            <p:nvPr/>
          </p:nvSpPr>
          <p:spPr>
            <a:xfrm>
              <a:off x="5518484" y="5427299"/>
              <a:ext cx="21897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 smtClean="0"/>
                <a:t>Nombrar un título y seleccionar el campo</a:t>
              </a:r>
              <a:endParaRPr lang="es-MX" sz="1400" dirty="0"/>
            </a:p>
          </p:txBody>
        </p:sp>
        <p:sp>
          <p:nvSpPr>
            <p:cNvPr id="14" name="Cerrar llave 13"/>
            <p:cNvSpPr/>
            <p:nvPr/>
          </p:nvSpPr>
          <p:spPr>
            <a:xfrm>
              <a:off x="4371473" y="7122695"/>
              <a:ext cx="501316" cy="1219200"/>
            </a:xfrm>
            <a:prstGeom prst="rightBrac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5013159" y="7408109"/>
              <a:ext cx="21897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 smtClean="0"/>
                <a:t>Selección de colores</a:t>
              </a:r>
              <a:endParaRPr lang="es-MX" sz="1400" dirty="0"/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4816642" y="5189105"/>
            <a:ext cx="6360699" cy="3962401"/>
            <a:chOff x="4816642" y="5189105"/>
            <a:chExt cx="6360699" cy="3962401"/>
          </a:xfrm>
        </p:grpSpPr>
        <p:pic>
          <p:nvPicPr>
            <p:cNvPr id="17" name="Imagen 16"/>
            <p:cNvPicPr>
              <a:picLocks noChangeAspect="1"/>
            </p:cNvPicPr>
            <p:nvPr/>
          </p:nvPicPr>
          <p:blipFill rotWithShape="1">
            <a:blip r:embed="rId5"/>
            <a:srcRect l="19053" t="9430" r="51480" b="36403"/>
            <a:stretch/>
          </p:blipFill>
          <p:spPr>
            <a:xfrm>
              <a:off x="7343277" y="5189105"/>
              <a:ext cx="3834064" cy="3962401"/>
            </a:xfrm>
            <a:prstGeom prst="rect">
              <a:avLst/>
            </a:prstGeom>
          </p:spPr>
        </p:pic>
        <p:cxnSp>
          <p:nvCxnSpPr>
            <p:cNvPr id="19" name="Conector recto de flecha 18"/>
            <p:cNvCxnSpPr/>
            <p:nvPr/>
          </p:nvCxnSpPr>
          <p:spPr>
            <a:xfrm flipV="1">
              <a:off x="6304547" y="5950519"/>
              <a:ext cx="1211180" cy="72299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uadroTexto 19"/>
            <p:cNvSpPr txBox="1"/>
            <p:nvPr/>
          </p:nvSpPr>
          <p:spPr>
            <a:xfrm>
              <a:off x="4816642" y="6375963"/>
              <a:ext cx="21897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 smtClean="0"/>
                <a:t>Nombre de la capa</a:t>
              </a:r>
            </a:p>
            <a:p>
              <a:r>
                <a:rPr lang="es-MX" sz="1400" dirty="0" smtClean="0"/>
                <a:t>Y descripción </a:t>
              </a:r>
              <a:endParaRPr lang="es-MX" sz="1400" dirty="0"/>
            </a:p>
          </p:txBody>
        </p:sp>
        <p:cxnSp>
          <p:nvCxnSpPr>
            <p:cNvPr id="21" name="Conector recto de flecha 20"/>
            <p:cNvCxnSpPr/>
            <p:nvPr/>
          </p:nvCxnSpPr>
          <p:spPr>
            <a:xfrm>
              <a:off x="6761752" y="8495783"/>
              <a:ext cx="2771273" cy="1077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uadroTexto 21"/>
            <p:cNvSpPr txBox="1"/>
            <p:nvPr/>
          </p:nvSpPr>
          <p:spPr>
            <a:xfrm>
              <a:off x="5666878" y="8341895"/>
              <a:ext cx="21897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dirty="0" smtClean="0"/>
                <a:t>Crear y abrir</a:t>
              </a:r>
              <a:endParaRPr lang="es-MX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86957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609600" y="390891"/>
            <a:ext cx="10908632" cy="787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5. Automáticamente al dar la instrucción de crear y abrir, se despliega en la pantalla el programa Google </a:t>
            </a:r>
            <a:r>
              <a:rPr lang="es-MX" dirty="0" err="1" smtClean="0"/>
              <a:t>Earth</a:t>
            </a:r>
            <a:r>
              <a:rPr lang="es-MX" dirty="0" smtClean="0"/>
              <a:t> Pro 7.1 directamente al sitio que comprende el </a:t>
            </a:r>
            <a:r>
              <a:rPr lang="es-MX" dirty="0" err="1" smtClean="0"/>
              <a:t>kml</a:t>
            </a:r>
            <a:r>
              <a:rPr lang="es-MX" dirty="0" smtClean="0"/>
              <a:t> convertido. En el caso de necesitar agregar más archivos cambiar las opciones del tipo de archivo que desea agregar como capa.</a:t>
            </a:r>
          </a:p>
          <a:p>
            <a:endParaRPr lang="es-MX" dirty="0"/>
          </a:p>
          <a:p>
            <a:r>
              <a:rPr lang="es-MX" dirty="0" smtClean="0"/>
              <a:t>NOTA: Hacer el mismo procedimiento para </a:t>
            </a:r>
            <a:r>
              <a:rPr lang="es-MX" dirty="0" err="1" smtClean="0"/>
              <a:t>UNIDADES_DELTA.shp</a:t>
            </a:r>
            <a:r>
              <a:rPr lang="es-MX" dirty="0" smtClean="0"/>
              <a:t>, convertirlo a .</a:t>
            </a:r>
            <a:r>
              <a:rPr lang="es-MX" dirty="0" err="1" smtClean="0"/>
              <a:t>kml</a:t>
            </a:r>
            <a:r>
              <a:rPr lang="es-MX" dirty="0" smtClean="0"/>
              <a:t> con el programita anexo en la carpeta y especificar el campo con el que se desplegará (UNIDADES), eso significa que le pondrán colores a la leyenda del archivo original para que al verlo en Google aparezca con distinta simbología cada elemento del mismo archivo.</a:t>
            </a:r>
          </a:p>
          <a:p>
            <a:endParaRPr lang="es-MX" dirty="0" smtClean="0"/>
          </a:p>
          <a:p>
            <a:r>
              <a:rPr lang="es-MX" dirty="0" smtClean="0"/>
              <a:t>6. Ya se cargó el recién convertido </a:t>
            </a:r>
            <a:r>
              <a:rPr lang="es-MX" dirty="0" err="1" smtClean="0"/>
              <a:t>kml</a:t>
            </a:r>
            <a:r>
              <a:rPr lang="es-MX" dirty="0" smtClean="0"/>
              <a:t> (</a:t>
            </a:r>
            <a:r>
              <a:rPr lang="es-MX" dirty="0" err="1" smtClean="0"/>
              <a:t>limite_delta_yaqui</a:t>
            </a:r>
            <a:r>
              <a:rPr lang="es-MX" dirty="0" smtClean="0"/>
              <a:t>), ahora digitalice lo siguiente desde la plataforma de Google </a:t>
            </a:r>
            <a:r>
              <a:rPr lang="es-MX" dirty="0" err="1" smtClean="0"/>
              <a:t>Earth</a:t>
            </a:r>
            <a:r>
              <a:rPr lang="es-MX" dirty="0" smtClean="0"/>
              <a:t> Pro 7.1</a:t>
            </a:r>
          </a:p>
          <a:p>
            <a:endParaRPr lang="es-MX" dirty="0"/>
          </a:p>
          <a:p>
            <a:r>
              <a:rPr lang="es-MX" b="1" dirty="0" smtClean="0"/>
              <a:t>7. Práctica. Digitalizar dentro del área de estudio conocida como Límite Delta Yaqui</a:t>
            </a:r>
          </a:p>
          <a:p>
            <a:pPr marL="342900" indent="-342900">
              <a:buAutoNum type="alphaLcParenR"/>
            </a:pPr>
            <a:r>
              <a:rPr lang="es-MX" dirty="0" smtClean="0"/>
              <a:t>Cauce actual del río Yaqui (línea)</a:t>
            </a:r>
          </a:p>
          <a:p>
            <a:pPr marL="342900" indent="-342900">
              <a:buAutoNum type="alphaLcParenR"/>
            </a:pPr>
            <a:r>
              <a:rPr lang="es-MX" dirty="0" smtClean="0"/>
              <a:t>Cauce nuevo en vías de desarrollo (línea)</a:t>
            </a:r>
          </a:p>
          <a:p>
            <a:pPr marL="342900" indent="-342900">
              <a:buAutoNum type="alphaLcParenR"/>
            </a:pPr>
            <a:r>
              <a:rPr lang="es-MX" dirty="0" smtClean="0"/>
              <a:t>Meandros abandonados (polígonos), lo que significa que serán varios en toda el área, un polígono por meandro.</a:t>
            </a:r>
          </a:p>
          <a:p>
            <a:pPr marL="342900" indent="-342900">
              <a:buAutoNum type="alphaLcParenR"/>
            </a:pPr>
            <a:r>
              <a:rPr lang="es-MX" dirty="0" smtClean="0"/>
              <a:t>Zonas urbanas (polígonos)</a:t>
            </a:r>
          </a:p>
          <a:p>
            <a:pPr marL="342900" indent="-342900">
              <a:buAutoNum type="alphaLcParenR"/>
            </a:pPr>
            <a:r>
              <a:rPr lang="es-MX" dirty="0" smtClean="0"/>
              <a:t>Zonas de vegetación costera </a:t>
            </a:r>
            <a:r>
              <a:rPr lang="es-MX" dirty="0"/>
              <a:t>(</a:t>
            </a:r>
            <a:r>
              <a:rPr lang="es-MX" dirty="0" smtClean="0"/>
              <a:t>polígonos), manglares y esteros</a:t>
            </a:r>
          </a:p>
          <a:p>
            <a:pPr marL="342900" indent="-342900">
              <a:buAutoNum type="alphaLcParenR"/>
            </a:pPr>
            <a:r>
              <a:rPr lang="es-MX" dirty="0" smtClean="0"/>
              <a:t>Zonas cultivadas, incluida la activa y no activa</a:t>
            </a:r>
            <a:r>
              <a:rPr lang="es-MX" dirty="0"/>
              <a:t> (</a:t>
            </a:r>
            <a:r>
              <a:rPr lang="es-MX" dirty="0" smtClean="0"/>
              <a:t>polígonos)</a:t>
            </a:r>
          </a:p>
          <a:p>
            <a:pPr marL="342900" indent="-342900">
              <a:buAutoNum type="alphaLcParenR"/>
            </a:pPr>
            <a:r>
              <a:rPr lang="es-MX" dirty="0" smtClean="0"/>
              <a:t>Utilizar simbología apropiada</a:t>
            </a:r>
          </a:p>
          <a:p>
            <a:pPr marL="342900" indent="-342900">
              <a:buAutoNum type="alphaLcParenR"/>
            </a:pPr>
            <a:r>
              <a:rPr lang="es-MX" dirty="0" smtClean="0"/>
              <a:t>Crear mapa completo con nombre y leyenda, donde se muestren todos los polígonos puntos y líneas hechos por Usted y los enviados por la maestra.</a:t>
            </a:r>
          </a:p>
          <a:p>
            <a:pPr marL="342900" indent="-342900">
              <a:buAutoNum type="alphaLcParenR"/>
            </a:pPr>
            <a:r>
              <a:rPr lang="es-MX" dirty="0" smtClean="0"/>
              <a:t>Guardar los archivos en </a:t>
            </a:r>
            <a:r>
              <a:rPr lang="es-MX" dirty="0" err="1" smtClean="0"/>
              <a:t>kmz</a:t>
            </a:r>
            <a:r>
              <a:rPr lang="es-MX" dirty="0" smtClean="0"/>
              <a:t>, el mapa en JPEG y enviarlos a </a:t>
            </a:r>
            <a:r>
              <a:rPr lang="es-MX" b="1" dirty="0" smtClean="0">
                <a:hlinkClick r:id="rId2"/>
              </a:rPr>
              <a:t>griselgtza@gmail.com</a:t>
            </a:r>
            <a:r>
              <a:rPr lang="es-MX" b="1" dirty="0" smtClean="0"/>
              <a:t> con asunto implementado en la práctica anterior</a:t>
            </a:r>
          </a:p>
          <a:p>
            <a:pPr marL="342900" indent="-342900">
              <a:buAutoNum type="alphaLcParenR"/>
            </a:pPr>
            <a:r>
              <a:rPr lang="es-MX" b="1" dirty="0" smtClean="0"/>
              <a:t>Si no corrió el programita shp2kml y no pudiste aplicarle distintos colores a los polígonos del archivo, inténtalo de nuevo hasta que resulte, algún paso te debiste saltar. Para mayor detalle en la conversión de formato </a:t>
            </a:r>
            <a:r>
              <a:rPr lang="es-MX" b="1" dirty="0" err="1" smtClean="0"/>
              <a:t>shp</a:t>
            </a:r>
            <a:r>
              <a:rPr lang="es-MX" b="1" dirty="0" smtClean="0"/>
              <a:t> a </a:t>
            </a:r>
            <a:r>
              <a:rPr lang="es-MX" b="1" dirty="0" err="1" smtClean="0"/>
              <a:t>kml</a:t>
            </a:r>
            <a:r>
              <a:rPr lang="es-MX" b="1" dirty="0" smtClean="0"/>
              <a:t> consulte la carpeta </a:t>
            </a:r>
            <a:r>
              <a:rPr lang="es-MX" sz="2000" b="1" dirty="0" smtClean="0"/>
              <a:t>convertidor </a:t>
            </a:r>
            <a:r>
              <a:rPr lang="es-MX" sz="2000" b="1" dirty="0" smtClean="0"/>
              <a:t>SHP2KML </a:t>
            </a:r>
            <a:r>
              <a:rPr lang="es-MX" b="1" dirty="0" smtClean="0"/>
              <a:t>y la presentación detallada que contiene.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400059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565</TotalTime>
  <Words>467</Words>
  <Application>Microsoft Office PowerPoint</Application>
  <PresentationFormat>Personalizado</PresentationFormat>
  <Paragraphs>60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Grisel Alejandra Gutiérrez Anguamea</cp:lastModifiedBy>
  <cp:revision>37</cp:revision>
  <dcterms:created xsi:type="dcterms:W3CDTF">2015-01-19T18:00:06Z</dcterms:created>
  <dcterms:modified xsi:type="dcterms:W3CDTF">2020-01-20T22:25:38Z</dcterms:modified>
</cp:coreProperties>
</file>