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3" r:id="rId2"/>
    <p:sldMasterId id="2147483686" r:id="rId3"/>
    <p:sldMasterId id="2147483698" r:id="rId4"/>
  </p:sldMasterIdLst>
  <p:sldIdLst>
    <p:sldId id="256" r:id="rId5"/>
    <p:sldId id="267" r:id="rId6"/>
    <p:sldId id="280" r:id="rId7"/>
    <p:sldId id="277" r:id="rId8"/>
    <p:sldId id="278" r:id="rId9"/>
    <p:sldId id="276" r:id="rId10"/>
    <p:sldId id="268" r:id="rId11"/>
    <p:sldId id="270" r:id="rId12"/>
    <p:sldId id="272" r:id="rId13"/>
    <p:sldId id="271" r:id="rId14"/>
    <p:sldId id="273" r:id="rId15"/>
    <p:sldId id="274" r:id="rId16"/>
    <p:sldId id="287" r:id="rId17"/>
    <p:sldId id="275" r:id="rId18"/>
    <p:sldId id="288" r:id="rId19"/>
    <p:sldId id="290" r:id="rId20"/>
    <p:sldId id="289" r:id="rId21"/>
    <p:sldId id="294" r:id="rId22"/>
    <p:sldId id="297" r:id="rId23"/>
    <p:sldId id="298" r:id="rId24"/>
    <p:sldId id="295" r:id="rId25"/>
  </p:sldIdLst>
  <p:sldSz cx="9144000" cy="6858000" type="screen4x3"/>
  <p:notesSz cx="6858000" cy="9144000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C5214"/>
    <a:srgbClr val="CC0000"/>
    <a:srgbClr val="996633"/>
    <a:srgbClr val="13F53E"/>
    <a:srgbClr val="09E132"/>
    <a:srgbClr val="33CC33"/>
    <a:srgbClr val="E9B217"/>
    <a:srgbClr val="CC9900"/>
    <a:srgbClr val="09ADF7"/>
    <a:srgbClr val="F8A9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103" autoAdjust="0"/>
    <p:restoredTop sz="94255" autoAdjust="0"/>
  </p:normalViewPr>
  <p:slideViewPr>
    <p:cSldViewPr snapToGrid="0">
      <p:cViewPr>
        <p:scale>
          <a:sx n="50" d="100"/>
          <a:sy n="50" d="100"/>
        </p:scale>
        <p:origin x="2058" y="4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s-ES" alt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s-ES" alt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5F5D114-FFA4-44B6-9965-E4500F084D1E}" type="slidenum">
              <a:rPr lang="es-ES" altLang="es-MX" smtClean="0"/>
              <a:pPr/>
              <a:t>‹Nº›</a:t>
            </a:fld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39770057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s-ES" alt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s-ES" alt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95D110A-B100-4566-AFD6-93B6AF1D2BB8}" type="slidenum">
              <a:rPr lang="es-ES" altLang="es-MX" smtClean="0"/>
              <a:pPr/>
              <a:t>‹Nº›</a:t>
            </a:fld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39536802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s-ES" alt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s-ES" alt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3A69F6C-AF65-4EE5-AB50-D82F6A9256DA}" type="slidenum">
              <a:rPr lang="es-ES" altLang="es-MX" smtClean="0"/>
              <a:pPr/>
              <a:t>‹Nº›</a:t>
            </a:fld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33691699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s-ES" alt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s-ES" alt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94B7358-8BA0-491F-8202-DC3CD3471D33}" type="slidenum">
              <a:rPr lang="es-ES" altLang="es-MX" smtClean="0"/>
              <a:pPr/>
              <a:t>‹Nº›</a:t>
            </a:fld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26777948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s-ES" alt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s-ES" alt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17319BE-AD24-4060-AE26-3AC9D34D7435}" type="slidenum">
              <a:rPr lang="es-ES" altLang="es-MX" smtClean="0"/>
              <a:pPr/>
              <a:t>‹Nº›</a:t>
            </a:fld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16983281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s-ES" alt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s-ES" altLang="es-MX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0357694-E9A5-4815-8347-A3E5B0AC08C7}" type="slidenum">
              <a:rPr lang="es-ES" altLang="es-MX" smtClean="0"/>
              <a:pPr/>
              <a:t>‹Nº›</a:t>
            </a:fld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17261489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s-ES" alt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s-ES" alt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95D110A-B100-4566-AFD6-93B6AF1D2BB8}" type="slidenum">
              <a:rPr lang="es-ES" altLang="es-MX" smtClean="0"/>
              <a:pPr/>
              <a:t>‹Nº›</a:t>
            </a:fld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18543290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s-ES" alt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s-ES" alt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B19C0A2-2B5B-48B3-8B34-94833D58C567}" type="slidenum">
              <a:rPr lang="es-ES" altLang="es-MX" smtClean="0"/>
              <a:pPr/>
              <a:t>‹Nº›</a:t>
            </a:fld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16271060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s-ES" alt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s-ES" alt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4ED7A50-26DC-431B-8774-C657D50CD28B}" type="slidenum">
              <a:rPr lang="es-ES" altLang="es-MX" smtClean="0"/>
              <a:pPr/>
              <a:t>‹Nº›</a:t>
            </a:fld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41910161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s-ES" alt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s-ES" alt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9C8594A-3AD3-4F8A-84ED-A1526E7A49E7}" type="slidenum">
              <a:rPr lang="es-ES" altLang="es-MX" smtClean="0"/>
              <a:pPr/>
              <a:t>‹Nº›</a:t>
            </a:fld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15903326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s-ES" alt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s-ES" alt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76EF529-8016-4CBE-9171-641CBF459FE3}" type="slidenum">
              <a:rPr lang="es-ES" altLang="es-MX" smtClean="0"/>
              <a:pPr/>
              <a:t>‹Nº›</a:t>
            </a:fld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27235899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s-ES" alt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s-ES" alt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94C6921-7E10-49A0-9C5D-20920E6E43C6}" type="slidenum">
              <a:rPr lang="es-ES" altLang="es-MX" smtClean="0"/>
              <a:pPr/>
              <a:t>‹Nº›</a:t>
            </a:fld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274779362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9BFC1C-1123-42D8-AB4F-39D517C07DA7}" type="datetimeFigureOut">
              <a:rPr lang="es-MX" smtClean="0"/>
              <a:pPr/>
              <a:t>28/08/2019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FF068-3BB7-40C5-84A3-8FC0CA905FFA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3644983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9BFC1C-1123-42D8-AB4F-39D517C07DA7}" type="datetimeFigureOut">
              <a:rPr lang="es-MX" smtClean="0"/>
              <a:pPr/>
              <a:t>28/08/2019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FF068-3BB7-40C5-84A3-8FC0CA905FFA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6306031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9BFC1C-1123-42D8-AB4F-39D517C07DA7}" type="datetimeFigureOut">
              <a:rPr lang="es-MX" smtClean="0"/>
              <a:pPr/>
              <a:t>28/08/2019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FF068-3BB7-40C5-84A3-8FC0CA905FFA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9999333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9BFC1C-1123-42D8-AB4F-39D517C07DA7}" type="datetimeFigureOut">
              <a:rPr lang="es-MX" smtClean="0"/>
              <a:pPr/>
              <a:t>28/08/2019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FF068-3BB7-40C5-84A3-8FC0CA905FFA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961864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9BFC1C-1123-42D8-AB4F-39D517C07DA7}" type="datetimeFigureOut">
              <a:rPr lang="es-MX" smtClean="0"/>
              <a:pPr/>
              <a:t>28/08/2019</a:t>
            </a:fld>
            <a:endParaRPr 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FF068-3BB7-40C5-84A3-8FC0CA905FFA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3598255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9BFC1C-1123-42D8-AB4F-39D517C07DA7}" type="datetimeFigureOut">
              <a:rPr lang="es-MX" smtClean="0"/>
              <a:pPr/>
              <a:t>28/08/2019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FF068-3BB7-40C5-84A3-8FC0CA905FFA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6109152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9BFC1C-1123-42D8-AB4F-39D517C07DA7}" type="datetimeFigureOut">
              <a:rPr lang="es-MX" smtClean="0"/>
              <a:pPr/>
              <a:t>28/08/2019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FF068-3BB7-40C5-84A3-8FC0CA905FFA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9720955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9BFC1C-1123-42D8-AB4F-39D517C07DA7}" type="datetimeFigureOut">
              <a:rPr lang="es-MX" smtClean="0"/>
              <a:pPr/>
              <a:t>28/08/2019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FF068-3BB7-40C5-84A3-8FC0CA905FFA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4014117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9BFC1C-1123-42D8-AB4F-39D517C07DA7}" type="datetimeFigureOut">
              <a:rPr lang="es-MX" smtClean="0"/>
              <a:pPr/>
              <a:t>28/08/2019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FF068-3BB7-40C5-84A3-8FC0CA905FFA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3450803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9BFC1C-1123-42D8-AB4F-39D517C07DA7}" type="datetimeFigureOut">
              <a:rPr lang="es-MX" smtClean="0"/>
              <a:pPr/>
              <a:t>28/08/2019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FF068-3BB7-40C5-84A3-8FC0CA905FFA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178164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9BFC1C-1123-42D8-AB4F-39D517C07DA7}" type="datetimeFigureOut">
              <a:rPr lang="es-MX" smtClean="0"/>
              <a:pPr/>
              <a:t>28/08/2019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FF068-3BB7-40C5-84A3-8FC0CA905FFA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7303449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9BFC1C-1123-42D8-AB4F-39D517C07DA7}" type="datetimeFigureOut">
              <a:rPr lang="es-MX" smtClean="0"/>
              <a:pPr/>
              <a:t>28/08/2019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FF068-3BB7-40C5-84A3-8FC0CA905FFA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7900035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31D8B5-6F5A-44CC-94B5-425FDCFC8D63}" type="datetimeFigureOut">
              <a:rPr lang="es-MX" smtClean="0"/>
              <a:pPr/>
              <a:t>28/08/2019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8A6FE-FAC3-4CCC-AC81-D4F98B8F5DA0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2181842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31D8B5-6F5A-44CC-94B5-425FDCFC8D63}" type="datetimeFigureOut">
              <a:rPr lang="es-MX" smtClean="0"/>
              <a:pPr/>
              <a:t>28/08/2019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8A6FE-FAC3-4CCC-AC81-D4F98B8F5DA0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5508223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31D8B5-6F5A-44CC-94B5-425FDCFC8D63}" type="datetimeFigureOut">
              <a:rPr lang="es-MX" smtClean="0"/>
              <a:pPr/>
              <a:t>28/08/2019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8A6FE-FAC3-4CCC-AC81-D4F98B8F5DA0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379004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31D8B5-6F5A-44CC-94B5-425FDCFC8D63}" type="datetimeFigureOut">
              <a:rPr lang="es-MX" smtClean="0"/>
              <a:pPr/>
              <a:t>28/08/2019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8A6FE-FAC3-4CCC-AC81-D4F98B8F5DA0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1077260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31D8B5-6F5A-44CC-94B5-425FDCFC8D63}" type="datetimeFigureOut">
              <a:rPr lang="es-MX" smtClean="0"/>
              <a:pPr/>
              <a:t>28/08/2019</a:t>
            </a:fld>
            <a:endParaRPr 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8A6FE-FAC3-4CCC-AC81-D4F98B8F5DA0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0052291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31D8B5-6F5A-44CC-94B5-425FDCFC8D63}" type="datetimeFigureOut">
              <a:rPr lang="es-MX" smtClean="0"/>
              <a:pPr/>
              <a:t>28/08/2019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8A6FE-FAC3-4CCC-AC81-D4F98B8F5DA0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760746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31D8B5-6F5A-44CC-94B5-425FDCFC8D63}" type="datetimeFigureOut">
              <a:rPr lang="es-MX" smtClean="0"/>
              <a:pPr/>
              <a:t>28/08/2019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8A6FE-FAC3-4CCC-AC81-D4F98B8F5DA0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6284376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31D8B5-6F5A-44CC-94B5-425FDCFC8D63}" type="datetimeFigureOut">
              <a:rPr lang="es-MX" smtClean="0"/>
              <a:pPr/>
              <a:t>28/08/2019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8A6FE-FAC3-4CCC-AC81-D4F98B8F5DA0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3332321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31D8B5-6F5A-44CC-94B5-425FDCFC8D63}" type="datetimeFigureOut">
              <a:rPr lang="es-MX" smtClean="0"/>
              <a:pPr/>
              <a:t>28/08/2019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8A6FE-FAC3-4CCC-AC81-D4F98B8F5DA0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1078607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31D8B5-6F5A-44CC-94B5-425FDCFC8D63}" type="datetimeFigureOut">
              <a:rPr lang="es-MX" smtClean="0"/>
              <a:pPr/>
              <a:t>28/08/2019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8A6FE-FAC3-4CCC-AC81-D4F98B8F5DA0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7641155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31D8B5-6F5A-44CC-94B5-425FDCFC8D63}" type="datetimeFigureOut">
              <a:rPr lang="es-MX" smtClean="0"/>
              <a:pPr/>
              <a:t>28/08/2019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8A6FE-FAC3-4CCC-AC81-D4F98B8F5DA0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983755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1176B6-56DC-4C04-8FE1-2CB472DBB22C}" type="datetimeFigureOut">
              <a:rPr lang="es-MX" smtClean="0"/>
              <a:pPr/>
              <a:t>28/08/2019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926BC-31E1-4980-A6EF-3DD6F33A9FFC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9934861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1176B6-56DC-4C04-8FE1-2CB472DBB22C}" type="datetimeFigureOut">
              <a:rPr lang="es-MX" smtClean="0"/>
              <a:pPr/>
              <a:t>28/08/2019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926BC-31E1-4980-A6EF-3DD6F33A9FFC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8200967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1176B6-56DC-4C04-8FE1-2CB472DBB22C}" type="datetimeFigureOut">
              <a:rPr lang="es-MX" smtClean="0"/>
              <a:pPr/>
              <a:t>28/08/2019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926BC-31E1-4980-A6EF-3DD6F33A9FFC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4204785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1176B6-56DC-4C04-8FE1-2CB472DBB22C}" type="datetimeFigureOut">
              <a:rPr lang="es-MX" smtClean="0"/>
              <a:pPr/>
              <a:t>28/08/2019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926BC-31E1-4980-A6EF-3DD6F33A9FFC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1070422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1176B6-56DC-4C04-8FE1-2CB472DBB22C}" type="datetimeFigureOut">
              <a:rPr lang="es-MX" smtClean="0"/>
              <a:pPr/>
              <a:t>28/08/2019</a:t>
            </a:fld>
            <a:endParaRPr 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926BC-31E1-4980-A6EF-3DD6F33A9FFC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3439373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1176B6-56DC-4C04-8FE1-2CB472DBB22C}" type="datetimeFigureOut">
              <a:rPr lang="es-MX" smtClean="0"/>
              <a:pPr/>
              <a:t>28/08/2019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926BC-31E1-4980-A6EF-3DD6F33A9FFC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8696697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1176B6-56DC-4C04-8FE1-2CB472DBB22C}" type="datetimeFigureOut">
              <a:rPr lang="es-MX" smtClean="0"/>
              <a:pPr/>
              <a:t>28/08/2019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926BC-31E1-4980-A6EF-3DD6F33A9FFC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937297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1176B6-56DC-4C04-8FE1-2CB472DBB22C}" type="datetimeFigureOut">
              <a:rPr lang="es-MX" smtClean="0"/>
              <a:pPr/>
              <a:t>28/08/2019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926BC-31E1-4980-A6EF-3DD6F33A9FFC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3670308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1176B6-56DC-4C04-8FE1-2CB472DBB22C}" type="datetimeFigureOut">
              <a:rPr lang="es-MX" smtClean="0"/>
              <a:pPr/>
              <a:t>28/08/2019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926BC-31E1-4980-A6EF-3DD6F33A9FFC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5495603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1176B6-56DC-4C04-8FE1-2CB472DBB22C}" type="datetimeFigureOut">
              <a:rPr lang="es-MX" smtClean="0"/>
              <a:pPr/>
              <a:t>28/08/2019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926BC-31E1-4980-A6EF-3DD6F33A9FFC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3707174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1176B6-56DC-4C04-8FE1-2CB472DBB22C}" type="datetimeFigureOut">
              <a:rPr lang="es-MX" smtClean="0"/>
              <a:pPr/>
              <a:t>28/08/2019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926BC-31E1-4980-A6EF-3DD6F33A9FFC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715869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6 Imagen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" y="428"/>
            <a:ext cx="9142858" cy="6857143"/>
          </a:xfrm>
          <a:prstGeom prst="rect">
            <a:avLst/>
          </a:prstGeom>
        </p:spPr>
      </p:pic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98072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dirty="0" smtClean="0"/>
              <a:t>Haga clic para modificar el estilo de título del patrón</a:t>
            </a:r>
            <a:endParaRPr lang="es-MX" dirty="0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2204864"/>
            <a:ext cx="8229600" cy="39212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dirty="0" smtClean="0"/>
              <a:t>Haga clic para modificar el estilo de texto del patrón</a:t>
            </a:r>
          </a:p>
          <a:p>
            <a:pPr lvl="1"/>
            <a:r>
              <a:rPr lang="es-ES" dirty="0" smtClean="0"/>
              <a:t>Segundo nivel</a:t>
            </a:r>
          </a:p>
          <a:p>
            <a:pPr lvl="2"/>
            <a:r>
              <a:rPr lang="es-ES" dirty="0" smtClean="0"/>
              <a:t>Tercer nivel</a:t>
            </a:r>
          </a:p>
          <a:p>
            <a:pPr lvl="3"/>
            <a:r>
              <a:rPr lang="es-ES" dirty="0" smtClean="0"/>
              <a:t>Cuarto nivel</a:t>
            </a:r>
          </a:p>
          <a:p>
            <a:pPr lvl="4"/>
            <a:r>
              <a:rPr lang="es-ES" dirty="0" smtClean="0"/>
              <a:t>Quinto nivel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8018148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9BFC1C-1123-42D8-AB4F-39D517C07DA7}" type="datetimeFigureOut">
              <a:rPr lang="es-MX" smtClean="0"/>
              <a:pPr/>
              <a:t>28/08/2019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BFF068-3BB7-40C5-84A3-8FC0CA905FFA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22775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31D8B5-6F5A-44CC-94B5-425FDCFC8D63}" type="datetimeFigureOut">
              <a:rPr lang="es-MX" smtClean="0"/>
              <a:pPr/>
              <a:t>28/08/2019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78A6FE-FAC3-4CCC-AC81-D4F98B8F5DA0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108189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1176B6-56DC-4C04-8FE1-2CB472DBB22C}" type="datetimeFigureOut">
              <a:rPr lang="es-MX" smtClean="0"/>
              <a:pPr/>
              <a:t>28/08/2019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7926BC-31E1-4980-A6EF-3DD6F33A9FFC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064997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0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g"/><Relationship Id="rId3" Type="http://schemas.openxmlformats.org/officeDocument/2006/relationships/image" Target="../media/image33.png"/><Relationship Id="rId7" Type="http://schemas.openxmlformats.org/officeDocument/2006/relationships/image" Target="../media/image37.jp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6.jpg"/><Relationship Id="rId11" Type="http://schemas.openxmlformats.org/officeDocument/2006/relationships/image" Target="../media/image23.jpg"/><Relationship Id="rId5" Type="http://schemas.openxmlformats.org/officeDocument/2006/relationships/image" Target="../media/image35.png"/><Relationship Id="rId10" Type="http://schemas.openxmlformats.org/officeDocument/2006/relationships/image" Target="../media/image39.jpg"/><Relationship Id="rId4" Type="http://schemas.openxmlformats.org/officeDocument/2006/relationships/image" Target="../media/image34.jpeg"/><Relationship Id="rId9" Type="http://schemas.openxmlformats.org/officeDocument/2006/relationships/image" Target="../media/image38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hyperlink" Target="mailto:griselgtza@gmail.com" TargetMode="External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/>
          <p:cNvSpPr/>
          <p:nvPr/>
        </p:nvSpPr>
        <p:spPr>
          <a:xfrm>
            <a:off x="0" y="0"/>
            <a:ext cx="9144000" cy="1598328"/>
          </a:xfrm>
          <a:prstGeom prst="rect">
            <a:avLst/>
          </a:prstGeom>
          <a:solidFill>
            <a:srgbClr val="FFC000"/>
          </a:solidFill>
          <a:ln>
            <a:noFill/>
          </a:ln>
          <a:scene3d>
            <a:camera prst="orthographicFront"/>
            <a:lightRig rig="threePt" dir="t"/>
          </a:scene3d>
          <a:sp3d>
            <a:bevelT w="1206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2" name="Rectángulo 11"/>
          <p:cNvSpPr/>
          <p:nvPr/>
        </p:nvSpPr>
        <p:spPr>
          <a:xfrm>
            <a:off x="0" y="6309320"/>
            <a:ext cx="9144000" cy="590444"/>
          </a:xfrm>
          <a:prstGeom prst="rect">
            <a:avLst/>
          </a:prstGeom>
          <a:solidFill>
            <a:srgbClr val="0000FF"/>
          </a:solidFill>
          <a:ln>
            <a:noFill/>
          </a:ln>
          <a:scene3d>
            <a:camera prst="orthographicFront"/>
            <a:lightRig rig="threePt" dir="t"/>
          </a:scene3d>
          <a:sp3d>
            <a:bevelT w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2"/>
          <a:srcRect l="27552" t="18983" r="17169" b="13666"/>
          <a:stretch/>
        </p:blipFill>
        <p:spPr>
          <a:xfrm>
            <a:off x="20146" y="907485"/>
            <a:ext cx="9107812" cy="5366726"/>
          </a:xfrm>
          <a:prstGeom prst="rect">
            <a:avLst/>
          </a:prstGeom>
        </p:spPr>
      </p:pic>
      <p:sp>
        <p:nvSpPr>
          <p:cNvPr id="6" name="Rectangle 167"/>
          <p:cNvSpPr>
            <a:spLocks noChangeArrowheads="1"/>
          </p:cNvSpPr>
          <p:nvPr/>
        </p:nvSpPr>
        <p:spPr bwMode="auto">
          <a:xfrm>
            <a:off x="539552" y="5373216"/>
            <a:ext cx="5040684" cy="64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algn="ctr"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l"/>
            <a:r>
              <a:rPr lang="en-US" altLang="es-MX" sz="1800" b="1" dirty="0" smtClean="0">
                <a:solidFill>
                  <a:schemeClr val="tx1"/>
                </a:solidFill>
              </a:rPr>
              <a:t>MC. Grisel A. Gutiérrez Anguamea</a:t>
            </a:r>
          </a:p>
          <a:p>
            <a:pPr algn="l"/>
            <a:r>
              <a:rPr lang="en-US" altLang="es-MX" sz="1800" b="1" dirty="0" err="1" smtClean="0">
                <a:solidFill>
                  <a:schemeClr val="tx1"/>
                </a:solidFill>
              </a:rPr>
              <a:t>Departamento</a:t>
            </a:r>
            <a:r>
              <a:rPr lang="en-US" altLang="es-MX" sz="1800" b="1" dirty="0" smtClean="0">
                <a:solidFill>
                  <a:schemeClr val="tx1"/>
                </a:solidFill>
              </a:rPr>
              <a:t> de </a:t>
            </a:r>
            <a:r>
              <a:rPr lang="en-US" altLang="es-MX" sz="1800" b="1" dirty="0" err="1" smtClean="0">
                <a:solidFill>
                  <a:schemeClr val="tx1"/>
                </a:solidFill>
              </a:rPr>
              <a:t>Geología</a:t>
            </a:r>
            <a:r>
              <a:rPr lang="en-US" altLang="es-MX" sz="1800" b="1" dirty="0" smtClean="0">
                <a:solidFill>
                  <a:schemeClr val="tx1"/>
                </a:solidFill>
              </a:rPr>
              <a:t>, UNISON griselgtza@gmail.com</a:t>
            </a:r>
            <a:r>
              <a:rPr lang="en-US" altLang="es-MX" sz="1800" b="1" dirty="0">
                <a:solidFill>
                  <a:schemeClr val="tx1"/>
                </a:solidFill>
              </a:rPr>
              <a:t/>
            </a:r>
            <a:br>
              <a:rPr lang="en-US" altLang="es-MX" sz="1800" b="1" dirty="0">
                <a:solidFill>
                  <a:schemeClr val="tx1"/>
                </a:solidFill>
              </a:rPr>
            </a:br>
            <a:endParaRPr lang="es-ES" altLang="es-MX" sz="1800" b="1" dirty="0">
              <a:solidFill>
                <a:schemeClr val="tx1"/>
              </a:solidFill>
            </a:endParaRPr>
          </a:p>
        </p:txBody>
      </p:sp>
      <p:pic>
        <p:nvPicPr>
          <p:cNvPr id="9" name="Imagen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7504" y="137105"/>
            <a:ext cx="1511612" cy="1461223"/>
          </a:xfrm>
          <a:prstGeom prst="rect">
            <a:avLst/>
          </a:prstGeom>
          <a:noFill/>
        </p:spPr>
      </p:pic>
      <p:pic>
        <p:nvPicPr>
          <p:cNvPr id="10" name="Imagen 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476906" y="56719"/>
            <a:ext cx="1559590" cy="1493695"/>
          </a:xfrm>
          <a:prstGeom prst="rect">
            <a:avLst/>
          </a:prstGeom>
          <a:noFill/>
        </p:spPr>
      </p:pic>
      <p:sp>
        <p:nvSpPr>
          <p:cNvPr id="14" name="Rectángulo 13"/>
          <p:cNvSpPr/>
          <p:nvPr/>
        </p:nvSpPr>
        <p:spPr>
          <a:xfrm>
            <a:off x="-254859" y="2355026"/>
            <a:ext cx="9919188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perspectiveAbove"/>
              <a:lightRig rig="soft" dir="t">
                <a:rot lat="0" lon="0" rev="204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MX" sz="3200" b="1" dirty="0" err="1" smtClean="0">
                <a:ln>
                  <a:solidFill>
                    <a:srgbClr val="000000"/>
                  </a:solidFill>
                </a:ln>
                <a:solidFill>
                  <a:srgbClr val="0000FF"/>
                </a:solidFill>
                <a:effectLst>
                  <a:reflection blurRad="6350" stA="55000" endA="300" endPos="45500" dir="5400000" sy="-100000" algn="bl" rotWithShape="0"/>
                </a:effectLst>
              </a:rPr>
              <a:t>Sobreposición</a:t>
            </a:r>
            <a:r>
              <a:rPr lang="es-MX" sz="3200" b="1" dirty="0" smtClean="0">
                <a:ln>
                  <a:solidFill>
                    <a:srgbClr val="000000"/>
                  </a:solidFill>
                </a:ln>
                <a:solidFill>
                  <a:srgbClr val="0000FF"/>
                </a:solidFill>
                <a:effectLst>
                  <a:reflection blurRad="6350" stA="55000" endA="300" endPos="45500" dir="5400000" sy="-100000" algn="bl" rotWithShape="0"/>
                </a:effectLst>
              </a:rPr>
              <a:t> de información y</a:t>
            </a:r>
          </a:p>
          <a:p>
            <a:pPr algn="ctr"/>
            <a:r>
              <a:rPr lang="es-MX" sz="3200" b="1" dirty="0" smtClean="0">
                <a:ln>
                  <a:solidFill>
                    <a:srgbClr val="000000"/>
                  </a:solidFill>
                </a:ln>
                <a:solidFill>
                  <a:srgbClr val="0000FF"/>
                </a:solidFill>
                <a:effectLst>
                  <a:reflection blurRad="6350" stA="55000" endA="300" endPos="45500" dir="5400000" sy="-100000" algn="bl" rotWithShape="0"/>
                </a:effectLst>
              </a:rPr>
              <a:t>edición de mapa </a:t>
            </a:r>
            <a:r>
              <a:rPr lang="es-MX" sz="3200" b="1" dirty="0" err="1" smtClean="0">
                <a:ln>
                  <a:solidFill>
                    <a:srgbClr val="000000"/>
                  </a:solidFill>
                </a:ln>
                <a:solidFill>
                  <a:srgbClr val="0000FF"/>
                </a:solidFill>
                <a:effectLst>
                  <a:reflection blurRad="6350" stA="55000" endA="300" endPos="45500" dir="5400000" sy="-100000" algn="bl" rotWithShape="0"/>
                </a:effectLst>
              </a:rPr>
              <a:t>semipro</a:t>
            </a:r>
            <a:r>
              <a:rPr lang="es-MX" sz="3200" b="1" dirty="0" smtClean="0">
                <a:ln>
                  <a:solidFill>
                    <a:srgbClr val="000000"/>
                  </a:solidFill>
                </a:ln>
                <a:solidFill>
                  <a:srgbClr val="0000FF"/>
                </a:solidFill>
                <a:effectLst>
                  <a:reflection blurRad="6350" stA="55000" endA="300" endPos="45500" dir="5400000" sy="-100000" algn="bl" rotWithShape="0"/>
                </a:effectLst>
              </a:rPr>
              <a:t> de Google </a:t>
            </a:r>
            <a:r>
              <a:rPr lang="es-MX" sz="3200" b="1" dirty="0" err="1" smtClean="0">
                <a:ln>
                  <a:solidFill>
                    <a:srgbClr val="000000"/>
                  </a:solidFill>
                </a:ln>
                <a:solidFill>
                  <a:srgbClr val="0000FF"/>
                </a:solidFill>
                <a:effectLst>
                  <a:reflection blurRad="6350" stA="55000" endA="300" endPos="45500" dir="5400000" sy="-100000" algn="bl" rotWithShape="0"/>
                </a:effectLst>
              </a:rPr>
              <a:t>Earth</a:t>
            </a:r>
            <a:r>
              <a:rPr lang="es-MX" sz="3200" b="1" dirty="0" smtClean="0">
                <a:ln>
                  <a:solidFill>
                    <a:srgbClr val="000000"/>
                  </a:solidFill>
                </a:ln>
                <a:solidFill>
                  <a:srgbClr val="0000FF"/>
                </a:solidFill>
                <a:effectLst>
                  <a:reflection blurRad="6350" stA="55000" endA="300" endPos="45500" dir="5400000" sy="-100000" algn="bl" rotWithShape="0"/>
                </a:effectLst>
              </a:rPr>
              <a:t> en </a:t>
            </a:r>
            <a:r>
              <a:rPr lang="es-MX" sz="3200" b="1" dirty="0" err="1" smtClean="0">
                <a:ln>
                  <a:solidFill>
                    <a:srgbClr val="000000"/>
                  </a:solidFill>
                </a:ln>
                <a:solidFill>
                  <a:srgbClr val="0000FF"/>
                </a:solidFill>
                <a:effectLst>
                  <a:reflection blurRad="6350" stA="55000" endA="300" endPos="45500" dir="5400000" sy="-100000" algn="bl" rotWithShape="0"/>
                </a:effectLst>
              </a:rPr>
              <a:t>Power</a:t>
            </a:r>
            <a:r>
              <a:rPr lang="es-MX" sz="3200" b="1" dirty="0" smtClean="0">
                <a:ln>
                  <a:solidFill>
                    <a:srgbClr val="000000"/>
                  </a:solidFill>
                </a:ln>
                <a:solidFill>
                  <a:srgbClr val="0000FF"/>
                </a:solidFill>
                <a:effectLst>
                  <a:reflection blurRad="6350" stA="55000" endA="300" endPos="45500" dir="5400000" sy="-100000" algn="bl" rotWithShape="0"/>
                </a:effectLst>
              </a:rPr>
              <a:t> Point</a:t>
            </a:r>
            <a:endParaRPr lang="es-MX" sz="3200" b="1" dirty="0">
              <a:ln>
                <a:solidFill>
                  <a:srgbClr val="000000"/>
                </a:solidFill>
              </a:ln>
              <a:solidFill>
                <a:srgbClr val="0000FF"/>
              </a:solidFill>
              <a:effectLst>
                <a:reflection blurRad="6350" stA="55000" endA="300" endPos="455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1372895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/>
          <p:cNvSpPr/>
          <p:nvPr/>
        </p:nvSpPr>
        <p:spPr>
          <a:xfrm>
            <a:off x="0" y="0"/>
            <a:ext cx="9144000" cy="9087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2" name="Rectángulo 11"/>
          <p:cNvSpPr/>
          <p:nvPr/>
        </p:nvSpPr>
        <p:spPr>
          <a:xfrm>
            <a:off x="0" y="6309320"/>
            <a:ext cx="9144000" cy="590444"/>
          </a:xfrm>
          <a:prstGeom prst="rect">
            <a:avLst/>
          </a:prstGeom>
          <a:solidFill>
            <a:srgbClr val="0000FF"/>
          </a:solidFill>
          <a:ln>
            <a:noFill/>
          </a:ln>
          <a:scene3d>
            <a:camera prst="orthographicFront"/>
            <a:lightRig rig="threePt" dir="t"/>
          </a:scene3d>
          <a:sp3d>
            <a:bevelT w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2"/>
          <a:srcRect r="72867" b="51912"/>
          <a:stretch/>
        </p:blipFill>
        <p:spPr>
          <a:xfrm>
            <a:off x="3075958" y="973770"/>
            <a:ext cx="2342161" cy="2333767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3"/>
          <a:srcRect l="707" t="3125" r="50396" b="41593"/>
          <a:stretch/>
        </p:blipFill>
        <p:spPr>
          <a:xfrm>
            <a:off x="476070" y="3553033"/>
            <a:ext cx="4246002" cy="2698876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4"/>
          <a:srcRect l="33569" t="37984" r="34855" b="44939"/>
          <a:stretch/>
        </p:blipFill>
        <p:spPr>
          <a:xfrm>
            <a:off x="5502065" y="955790"/>
            <a:ext cx="3391756" cy="1031349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 rotWithShape="1">
          <a:blip r:embed="rId5"/>
          <a:srcRect l="26442" t="9640" r="26838" b="12015"/>
          <a:stretch/>
        </p:blipFill>
        <p:spPr>
          <a:xfrm>
            <a:off x="5459109" y="2674453"/>
            <a:ext cx="3477669" cy="3278734"/>
          </a:xfrm>
          <a:prstGeom prst="rect">
            <a:avLst/>
          </a:prstGeom>
        </p:spPr>
      </p:pic>
      <p:sp>
        <p:nvSpPr>
          <p:cNvPr id="2" name="CuadroTexto 1"/>
          <p:cNvSpPr txBox="1"/>
          <p:nvPr/>
        </p:nvSpPr>
        <p:spPr>
          <a:xfrm>
            <a:off x="286604" y="808562"/>
            <a:ext cx="278729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000" dirty="0" smtClean="0"/>
              <a:t>Sobreponga información de otras personas en su área de estudio. (.</a:t>
            </a:r>
            <a:r>
              <a:rPr lang="es-MX" sz="2000" dirty="0" err="1" smtClean="0"/>
              <a:t>shp</a:t>
            </a:r>
            <a:r>
              <a:rPr lang="es-MX" sz="2000" dirty="0" smtClean="0"/>
              <a:t>, .</a:t>
            </a:r>
            <a:r>
              <a:rPr lang="es-MX" sz="2000" dirty="0" err="1" smtClean="0"/>
              <a:t>lyr</a:t>
            </a:r>
            <a:r>
              <a:rPr lang="es-MX" sz="2000" dirty="0" smtClean="0"/>
              <a:t>, .</a:t>
            </a:r>
            <a:r>
              <a:rPr lang="es-MX" sz="2000" dirty="0" err="1" smtClean="0"/>
              <a:t>kml</a:t>
            </a:r>
            <a:r>
              <a:rPr lang="es-MX" sz="2000" dirty="0" smtClean="0"/>
              <a:t>, etc.)</a:t>
            </a:r>
          </a:p>
          <a:p>
            <a:endParaRPr lang="es-MX" sz="2000" dirty="0"/>
          </a:p>
          <a:p>
            <a:r>
              <a:rPr lang="es-MX" sz="2000" dirty="0" smtClean="0"/>
              <a:t>Importe y aplique plantilla</a:t>
            </a:r>
            <a:endParaRPr lang="es-MX" sz="2000" dirty="0"/>
          </a:p>
        </p:txBody>
      </p:sp>
    </p:spTree>
    <p:extLst>
      <p:ext uri="{BB962C8B-B14F-4D97-AF65-F5344CB8AC3E}">
        <p14:creationId xmlns:p14="http://schemas.microsoft.com/office/powerpoint/2010/main" val="168279475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ángulo 8"/>
          <p:cNvSpPr/>
          <p:nvPr/>
        </p:nvSpPr>
        <p:spPr>
          <a:xfrm>
            <a:off x="0" y="0"/>
            <a:ext cx="9144000" cy="9087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8" name="Rectángulo 7"/>
          <p:cNvSpPr/>
          <p:nvPr/>
        </p:nvSpPr>
        <p:spPr>
          <a:xfrm>
            <a:off x="0" y="6188167"/>
            <a:ext cx="9144001" cy="66983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2"/>
          <a:srcRect r="50495" b="40361"/>
          <a:stretch/>
        </p:blipFill>
        <p:spPr>
          <a:xfrm>
            <a:off x="691995" y="3621081"/>
            <a:ext cx="3817173" cy="2585434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3"/>
          <a:srcRect l="4258" t="6195" r="59987" b="10910"/>
          <a:stretch/>
        </p:blipFill>
        <p:spPr>
          <a:xfrm>
            <a:off x="5119699" y="1453133"/>
            <a:ext cx="3669911" cy="4783540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4"/>
          <a:srcRect r="55795" b="16831"/>
          <a:stretch/>
        </p:blipFill>
        <p:spPr>
          <a:xfrm>
            <a:off x="691995" y="442091"/>
            <a:ext cx="2968196" cy="3139721"/>
          </a:xfrm>
          <a:prstGeom prst="rect">
            <a:avLst/>
          </a:prstGeom>
        </p:spPr>
      </p:pic>
      <p:sp>
        <p:nvSpPr>
          <p:cNvPr id="11" name="Rectángulo 10"/>
          <p:cNvSpPr/>
          <p:nvPr/>
        </p:nvSpPr>
        <p:spPr>
          <a:xfrm>
            <a:off x="0" y="6309320"/>
            <a:ext cx="9144000" cy="590444"/>
          </a:xfrm>
          <a:prstGeom prst="rect">
            <a:avLst/>
          </a:prstGeom>
          <a:solidFill>
            <a:srgbClr val="0000FF"/>
          </a:solidFill>
          <a:ln>
            <a:noFill/>
          </a:ln>
          <a:scene3d>
            <a:camera prst="orthographicFront"/>
            <a:lightRig rig="threePt" dir="t"/>
          </a:scene3d>
          <a:sp3d>
            <a:bevelT w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" name="CuadroTexto 1"/>
          <p:cNvSpPr txBox="1"/>
          <p:nvPr/>
        </p:nvSpPr>
        <p:spPr>
          <a:xfrm>
            <a:off x="3850105" y="801381"/>
            <a:ext cx="52938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dirty="0" smtClean="0"/>
              <a:t>Agregue imágenes </a:t>
            </a:r>
            <a:r>
              <a:rPr lang="es-MX" sz="2400" dirty="0" err="1" smtClean="0"/>
              <a:t>georeferenciadas</a:t>
            </a:r>
            <a:endParaRPr lang="es-MX" sz="2400" dirty="0"/>
          </a:p>
        </p:txBody>
      </p:sp>
    </p:spTree>
    <p:extLst>
      <p:ext uri="{BB962C8B-B14F-4D97-AF65-F5344CB8AC3E}">
        <p14:creationId xmlns:p14="http://schemas.microsoft.com/office/powerpoint/2010/main" val="310026426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/>
          <p:cNvSpPr/>
          <p:nvPr/>
        </p:nvSpPr>
        <p:spPr>
          <a:xfrm>
            <a:off x="0" y="0"/>
            <a:ext cx="9144000" cy="9087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8" name="Rectángulo 7"/>
          <p:cNvSpPr/>
          <p:nvPr/>
        </p:nvSpPr>
        <p:spPr>
          <a:xfrm>
            <a:off x="0" y="6309320"/>
            <a:ext cx="9144000" cy="590444"/>
          </a:xfrm>
          <a:prstGeom prst="rect">
            <a:avLst/>
          </a:prstGeom>
          <a:solidFill>
            <a:srgbClr val="0000FF"/>
          </a:solidFill>
          <a:ln>
            <a:noFill/>
          </a:ln>
          <a:scene3d>
            <a:camera prst="orthographicFront"/>
            <a:lightRig rig="threePt" dir="t"/>
          </a:scene3d>
          <a:sp3d>
            <a:bevelT w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5" name="CuadroTexto 4"/>
          <p:cNvSpPr txBox="1"/>
          <p:nvPr/>
        </p:nvSpPr>
        <p:spPr>
          <a:xfrm>
            <a:off x="191070" y="291624"/>
            <a:ext cx="88011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000" dirty="0" smtClean="0"/>
              <a:t>Al hacer una Superposición de imagen centre la fotografía y ajuste los bordes a su área de estudio</a:t>
            </a:r>
            <a:endParaRPr lang="es-MX" sz="2000" dirty="0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980" y="903857"/>
            <a:ext cx="8917271" cy="5013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4210136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/>
          <p:cNvSpPr/>
          <p:nvPr/>
        </p:nvSpPr>
        <p:spPr>
          <a:xfrm>
            <a:off x="0" y="0"/>
            <a:ext cx="9144000" cy="9087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8" name="Rectángulo 7"/>
          <p:cNvSpPr/>
          <p:nvPr/>
        </p:nvSpPr>
        <p:spPr>
          <a:xfrm>
            <a:off x="0" y="6309320"/>
            <a:ext cx="9144000" cy="590444"/>
          </a:xfrm>
          <a:prstGeom prst="rect">
            <a:avLst/>
          </a:prstGeom>
          <a:solidFill>
            <a:srgbClr val="0000FF"/>
          </a:solidFill>
          <a:ln>
            <a:noFill/>
          </a:ln>
          <a:scene3d>
            <a:camera prst="orthographicFront"/>
            <a:lightRig rig="threePt" dir="t"/>
          </a:scene3d>
          <a:sp3d>
            <a:bevelT w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18437" t="10362" r="436" b="5208"/>
          <a:stretch/>
        </p:blipFill>
        <p:spPr>
          <a:xfrm>
            <a:off x="250072" y="754130"/>
            <a:ext cx="4314086" cy="2524200"/>
          </a:xfrm>
          <a:prstGeom prst="rect">
            <a:avLst/>
          </a:prstGeom>
        </p:spPr>
      </p:pic>
      <p:sp>
        <p:nvSpPr>
          <p:cNvPr id="4" name="CuadroTexto 3"/>
          <p:cNvSpPr txBox="1"/>
          <p:nvPr/>
        </p:nvSpPr>
        <p:spPr>
          <a:xfrm>
            <a:off x="250073" y="4402234"/>
            <a:ext cx="855083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2000" dirty="0" smtClean="0"/>
              <a:t>Cuando la imagen superpuesta es demasiado grande es difícil que la misma se integre al perfil del terreno; en cambio, cuando la imagen es de un área relativamente menor, el ajuste en 3D se realiza casi de inmediato.</a:t>
            </a:r>
          </a:p>
          <a:p>
            <a:pPr algn="just"/>
            <a:endParaRPr lang="es-MX" sz="2000" dirty="0"/>
          </a:p>
          <a:p>
            <a:pPr algn="just"/>
            <a:endParaRPr lang="es-MX" sz="2000" dirty="0" smtClean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3"/>
          <a:srcRect l="33217" t="11147" r="491" b="8628"/>
          <a:stretch/>
        </p:blipFill>
        <p:spPr>
          <a:xfrm>
            <a:off x="4628622" y="1183399"/>
            <a:ext cx="4172280" cy="2838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786956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/>
          <p:cNvSpPr/>
          <p:nvPr/>
        </p:nvSpPr>
        <p:spPr>
          <a:xfrm>
            <a:off x="0" y="0"/>
            <a:ext cx="9144000" cy="908720"/>
          </a:xfrm>
          <a:prstGeom prst="rect">
            <a:avLst/>
          </a:prstGeom>
          <a:solidFill>
            <a:srgbClr val="FFC000"/>
          </a:solidFill>
          <a:ln>
            <a:noFill/>
          </a:ln>
          <a:scene3d>
            <a:camera prst="orthographicFront"/>
            <a:lightRig rig="threePt" dir="t"/>
          </a:scene3d>
          <a:sp3d>
            <a:bevelT w="698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8" name="Rectángulo 7"/>
          <p:cNvSpPr/>
          <p:nvPr/>
        </p:nvSpPr>
        <p:spPr>
          <a:xfrm>
            <a:off x="0" y="6309320"/>
            <a:ext cx="9144000" cy="590444"/>
          </a:xfrm>
          <a:prstGeom prst="rect">
            <a:avLst/>
          </a:prstGeom>
          <a:solidFill>
            <a:srgbClr val="0000FF"/>
          </a:solidFill>
          <a:ln>
            <a:noFill/>
          </a:ln>
          <a:scene3d>
            <a:camera prst="orthographicFront"/>
            <a:lightRig rig="threePt" dir="t"/>
          </a:scene3d>
          <a:sp3d>
            <a:bevelT w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2"/>
          <a:srcRect l="27552" t="18983" r="17169" b="13666"/>
          <a:stretch/>
        </p:blipFill>
        <p:spPr>
          <a:xfrm>
            <a:off x="20146" y="0"/>
            <a:ext cx="9107812" cy="6260563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236841" y="1677397"/>
            <a:ext cx="8670323" cy="2585323"/>
          </a:xfrm>
          <a:prstGeom prst="rect">
            <a:avLst/>
          </a:prstGeom>
          <a:noFill/>
          <a:scene3d>
            <a:camera prst="orthographicFront"/>
            <a:lightRig rig="harsh" dir="t"/>
          </a:scene3d>
          <a:sp3d>
            <a:bevelT w="317500" h="190500" prst="softRound"/>
          </a:sp3d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s-ES" sz="5400" b="1" dirty="0" smtClean="0">
                <a:ln>
                  <a:solidFill>
                    <a:srgbClr val="FFFFFF"/>
                  </a:solidFill>
                </a:ln>
                <a:solidFill>
                  <a:sysClr val="windowText" lastClr="000000"/>
                </a:solidFill>
                <a:latin typeface="Arial Rounded MT Bold" panose="020F0704030504030204" pitchFamily="34" charset="0"/>
              </a:rPr>
              <a:t>Edición y exportación</a:t>
            </a:r>
          </a:p>
          <a:p>
            <a:pPr algn="ctr"/>
            <a:r>
              <a:rPr lang="es-ES" sz="5400" b="1" dirty="0">
                <a:ln>
                  <a:solidFill>
                    <a:srgbClr val="FFFFFF"/>
                  </a:solidFill>
                </a:ln>
                <a:solidFill>
                  <a:sysClr val="windowText" lastClr="000000"/>
                </a:solidFill>
                <a:latin typeface="Arial Rounded MT Bold" panose="020F0704030504030204" pitchFamily="34" charset="0"/>
              </a:rPr>
              <a:t>d</a:t>
            </a:r>
            <a:r>
              <a:rPr lang="es-ES" sz="5400" b="1" dirty="0" smtClean="0">
                <a:ln>
                  <a:solidFill>
                    <a:srgbClr val="FFFFFF"/>
                  </a:solidFill>
                </a:ln>
                <a:solidFill>
                  <a:sysClr val="windowText" lastClr="000000"/>
                </a:solidFill>
                <a:latin typeface="Arial Rounded MT Bold" panose="020F0704030504030204" pitchFamily="34" charset="0"/>
              </a:rPr>
              <a:t>e un mapa </a:t>
            </a:r>
            <a:r>
              <a:rPr lang="es-ES" sz="5400" b="1" dirty="0" err="1" smtClean="0">
                <a:ln>
                  <a:solidFill>
                    <a:srgbClr val="FFFFFF"/>
                  </a:solidFill>
                </a:ln>
                <a:solidFill>
                  <a:sysClr val="windowText" lastClr="000000"/>
                </a:solidFill>
                <a:latin typeface="Arial Rounded MT Bold" panose="020F0704030504030204" pitchFamily="34" charset="0"/>
              </a:rPr>
              <a:t>semipro</a:t>
            </a:r>
            <a:endParaRPr lang="es-ES" sz="5400" b="1" dirty="0" smtClean="0">
              <a:ln>
                <a:solidFill>
                  <a:srgbClr val="FFFFFF"/>
                </a:solidFill>
              </a:ln>
              <a:solidFill>
                <a:sysClr val="windowText" lastClr="000000"/>
              </a:solidFill>
              <a:latin typeface="Arial Rounded MT Bold" panose="020F0704030504030204" pitchFamily="34" charset="0"/>
            </a:endParaRPr>
          </a:p>
          <a:p>
            <a:pPr algn="ctr"/>
            <a:r>
              <a:rPr lang="es-ES" sz="5400" b="1" dirty="0" smtClean="0">
                <a:ln>
                  <a:solidFill>
                    <a:srgbClr val="FFFFFF"/>
                  </a:solidFill>
                </a:ln>
                <a:solidFill>
                  <a:sysClr val="windowText" lastClr="000000"/>
                </a:solidFill>
                <a:latin typeface="Arial Rounded MT Bold" panose="020F0704030504030204" pitchFamily="34" charset="0"/>
              </a:rPr>
              <a:t>Google </a:t>
            </a:r>
            <a:r>
              <a:rPr lang="es-ES" sz="5400" b="1" dirty="0" err="1" smtClean="0">
                <a:ln>
                  <a:solidFill>
                    <a:srgbClr val="FFFFFF"/>
                  </a:solidFill>
                </a:ln>
                <a:solidFill>
                  <a:sysClr val="windowText" lastClr="000000"/>
                </a:solidFill>
                <a:latin typeface="Arial Rounded MT Bold" panose="020F0704030504030204" pitchFamily="34" charset="0"/>
              </a:rPr>
              <a:t>Earth</a:t>
            </a:r>
            <a:r>
              <a:rPr lang="es-ES" sz="5400" b="1" dirty="0" smtClean="0">
                <a:ln>
                  <a:solidFill>
                    <a:srgbClr val="FFFFFF"/>
                  </a:solidFill>
                </a:ln>
                <a:solidFill>
                  <a:sysClr val="windowText" lastClr="000000"/>
                </a:solidFill>
                <a:latin typeface="Arial Rounded MT Bold" panose="020F0704030504030204" pitchFamily="34" charset="0"/>
              </a:rPr>
              <a:t> ed. en </a:t>
            </a:r>
            <a:r>
              <a:rPr lang="es-ES" sz="5400" b="1" dirty="0" err="1" smtClean="0">
                <a:ln>
                  <a:solidFill>
                    <a:srgbClr val="FFFFFF"/>
                  </a:solidFill>
                </a:ln>
                <a:solidFill>
                  <a:sysClr val="windowText" lastClr="000000"/>
                </a:solidFill>
                <a:latin typeface="Arial Rounded MT Bold" panose="020F0704030504030204" pitchFamily="34" charset="0"/>
              </a:rPr>
              <a:t>pptx</a:t>
            </a:r>
            <a:r>
              <a:rPr lang="es-ES" sz="5400" b="1" dirty="0" smtClean="0">
                <a:ln>
                  <a:solidFill>
                    <a:srgbClr val="FFFFFF"/>
                  </a:solidFill>
                </a:ln>
                <a:solidFill>
                  <a:sysClr val="windowText" lastClr="000000"/>
                </a:solidFill>
                <a:latin typeface="Arial Rounded MT Bold" panose="020F0704030504030204" pitchFamily="34" charset="0"/>
              </a:rPr>
              <a:t> </a:t>
            </a:r>
            <a:endParaRPr lang="es-ES" sz="5400" b="1" dirty="0">
              <a:ln>
                <a:solidFill>
                  <a:srgbClr val="FFFFFF"/>
                </a:solidFill>
              </a:ln>
              <a:solidFill>
                <a:sysClr val="windowText" lastClr="000000"/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404174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/>
          <p:cNvSpPr/>
          <p:nvPr/>
        </p:nvSpPr>
        <p:spPr>
          <a:xfrm>
            <a:off x="0" y="0"/>
            <a:ext cx="9144000" cy="9087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8" name="Rectángulo 7"/>
          <p:cNvSpPr/>
          <p:nvPr/>
        </p:nvSpPr>
        <p:spPr>
          <a:xfrm>
            <a:off x="0" y="6309320"/>
            <a:ext cx="9144000" cy="590444"/>
          </a:xfrm>
          <a:prstGeom prst="rect">
            <a:avLst/>
          </a:prstGeom>
          <a:solidFill>
            <a:srgbClr val="0000FF"/>
          </a:solidFill>
          <a:ln>
            <a:noFill/>
          </a:ln>
          <a:scene3d>
            <a:camera prst="orthographicFront"/>
            <a:lightRig rig="threePt" dir="t"/>
          </a:scene3d>
          <a:sp3d>
            <a:bevelT w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b="4502"/>
          <a:stretch/>
        </p:blipFill>
        <p:spPr>
          <a:xfrm>
            <a:off x="1058780" y="910162"/>
            <a:ext cx="6673516" cy="3583119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0" y="4738943"/>
            <a:ext cx="914399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000" dirty="0" smtClean="0"/>
              <a:t>Ordenar los elementos de la simbología</a:t>
            </a:r>
          </a:p>
          <a:p>
            <a:r>
              <a:rPr lang="es-MX" sz="2000" dirty="0" smtClean="0"/>
              <a:t>Guardar como imagen la vista en pantalla para que aparezca el formato Mapa; se inserta la leyenda de acuerdo a la información encendida en la Tabla de contenidos</a:t>
            </a:r>
            <a:endParaRPr lang="es-MX" sz="2000" dirty="0"/>
          </a:p>
        </p:txBody>
      </p:sp>
      <p:sp>
        <p:nvSpPr>
          <p:cNvPr id="4" name="Rectángulo 3"/>
          <p:cNvSpPr/>
          <p:nvPr/>
        </p:nvSpPr>
        <p:spPr>
          <a:xfrm>
            <a:off x="0" y="185796"/>
            <a:ext cx="914400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perspectiveAbove"/>
              <a:lightRig rig="soft" dir="t">
                <a:rot lat="0" lon="0" rev="204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MX" sz="3200" b="1" dirty="0" smtClean="0">
                <a:ln>
                  <a:solidFill>
                    <a:srgbClr val="000000"/>
                  </a:solidFill>
                </a:ln>
                <a:solidFill>
                  <a:srgbClr val="0000FF"/>
                </a:solidFill>
                <a:effectLst>
                  <a:reflection blurRad="6350" stA="55000" endA="300" endPos="45500" dir="5400000" sy="-100000" algn="bl" rotWithShape="0"/>
                </a:effectLst>
              </a:rPr>
              <a:t>Creación de leyenda</a:t>
            </a:r>
            <a:endParaRPr lang="es-MX" sz="3200" b="1" dirty="0">
              <a:ln>
                <a:solidFill>
                  <a:srgbClr val="000000"/>
                </a:solidFill>
              </a:ln>
              <a:solidFill>
                <a:srgbClr val="0000FF"/>
              </a:solidFill>
              <a:effectLst>
                <a:reflection blurRad="6350" stA="55000" endA="300" endPos="455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0484199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/>
          <p:cNvSpPr/>
          <p:nvPr/>
        </p:nvSpPr>
        <p:spPr>
          <a:xfrm>
            <a:off x="0" y="0"/>
            <a:ext cx="9144000" cy="9087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8" name="Rectángulo 7"/>
          <p:cNvSpPr/>
          <p:nvPr/>
        </p:nvSpPr>
        <p:spPr>
          <a:xfrm>
            <a:off x="0" y="6309320"/>
            <a:ext cx="9144000" cy="590444"/>
          </a:xfrm>
          <a:prstGeom prst="rect">
            <a:avLst/>
          </a:prstGeom>
          <a:solidFill>
            <a:srgbClr val="0000FF"/>
          </a:solidFill>
          <a:ln>
            <a:noFill/>
          </a:ln>
          <a:scene3d>
            <a:camera prst="orthographicFront"/>
            <a:lightRig rig="threePt" dir="t"/>
          </a:scene3d>
          <a:sp3d>
            <a:bevelT w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18190" t="5537" r="558" b="4989"/>
          <a:stretch/>
        </p:blipFill>
        <p:spPr>
          <a:xfrm>
            <a:off x="946486" y="423079"/>
            <a:ext cx="7122695" cy="4409803"/>
          </a:xfrm>
          <a:prstGeom prst="rect">
            <a:avLst/>
          </a:prstGeom>
        </p:spPr>
      </p:pic>
      <p:sp>
        <p:nvSpPr>
          <p:cNvPr id="4" name="CuadroTexto 3"/>
          <p:cNvSpPr txBox="1"/>
          <p:nvPr/>
        </p:nvSpPr>
        <p:spPr>
          <a:xfrm>
            <a:off x="312698" y="5029561"/>
            <a:ext cx="857199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000" dirty="0" smtClean="0"/>
              <a:t>Los elementos del Mapa pueden modificarse dando </a:t>
            </a:r>
            <a:r>
              <a:rPr lang="es-MX" sz="2000" dirty="0" err="1" smtClean="0"/>
              <a:t>click</a:t>
            </a:r>
            <a:r>
              <a:rPr lang="es-MX" sz="2000" dirty="0" smtClean="0"/>
              <a:t> en los cuadros y la escala cambia de ubicación, de acuerdo al formato del plano, al igual que el Norte</a:t>
            </a:r>
            <a:endParaRPr lang="es-MX" sz="2000" dirty="0"/>
          </a:p>
        </p:txBody>
      </p:sp>
    </p:spTree>
    <p:extLst>
      <p:ext uri="{BB962C8B-B14F-4D97-AF65-F5344CB8AC3E}">
        <p14:creationId xmlns:p14="http://schemas.microsoft.com/office/powerpoint/2010/main" val="311363222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/>
          <p:cNvSpPr/>
          <p:nvPr/>
        </p:nvSpPr>
        <p:spPr>
          <a:xfrm>
            <a:off x="0" y="0"/>
            <a:ext cx="9144000" cy="9087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0" name="Rectángulo 9"/>
          <p:cNvSpPr/>
          <p:nvPr/>
        </p:nvSpPr>
        <p:spPr>
          <a:xfrm>
            <a:off x="0" y="6309320"/>
            <a:ext cx="9144000" cy="590444"/>
          </a:xfrm>
          <a:prstGeom prst="rect">
            <a:avLst/>
          </a:prstGeom>
          <a:solidFill>
            <a:srgbClr val="0000FF"/>
          </a:solidFill>
          <a:ln>
            <a:noFill/>
          </a:ln>
          <a:scene3d>
            <a:camera prst="orthographicFront"/>
            <a:lightRig rig="threePt" dir="t"/>
          </a:scene3d>
          <a:sp3d>
            <a:bevelT w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grpSp>
        <p:nvGrpSpPr>
          <p:cNvPr id="7" name="Grupo 6"/>
          <p:cNvGrpSpPr/>
          <p:nvPr/>
        </p:nvGrpSpPr>
        <p:grpSpPr>
          <a:xfrm>
            <a:off x="0" y="466950"/>
            <a:ext cx="9144000" cy="4933965"/>
            <a:chOff x="0" y="167424"/>
            <a:chExt cx="9144000" cy="4933965"/>
          </a:xfrm>
        </p:grpSpPr>
        <p:pic>
          <p:nvPicPr>
            <p:cNvPr id="5" name="Imagen 4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7485"/>
            <a:stretch/>
          </p:blipFill>
          <p:spPr>
            <a:xfrm>
              <a:off x="0" y="857250"/>
              <a:ext cx="9144000" cy="4244139"/>
            </a:xfrm>
            <a:prstGeom prst="rect">
              <a:avLst/>
            </a:prstGeom>
          </p:spPr>
        </p:pic>
        <p:grpSp>
          <p:nvGrpSpPr>
            <p:cNvPr id="4" name="Grupo 3"/>
            <p:cNvGrpSpPr/>
            <p:nvPr/>
          </p:nvGrpSpPr>
          <p:grpSpPr>
            <a:xfrm>
              <a:off x="382137" y="167424"/>
              <a:ext cx="4473198" cy="3885961"/>
              <a:chOff x="382137" y="167424"/>
              <a:chExt cx="4473198" cy="3885961"/>
            </a:xfrm>
          </p:grpSpPr>
          <p:pic>
            <p:nvPicPr>
              <p:cNvPr id="2" name="Imagen 1"/>
              <p:cNvPicPr>
                <a:picLocks noChangeAspect="1"/>
              </p:cNvPicPr>
              <p:nvPr/>
            </p:nvPicPr>
            <p:blipFill rotWithShape="1">
              <a:blip r:embed="rId3"/>
              <a:srcRect l="17798" t="5414" r="47823" b="41464"/>
              <a:stretch/>
            </p:blipFill>
            <p:spPr>
              <a:xfrm>
                <a:off x="382137" y="167424"/>
                <a:ext cx="4473198" cy="3885961"/>
              </a:xfrm>
              <a:prstGeom prst="rect">
                <a:avLst/>
              </a:prstGeom>
            </p:spPr>
          </p:pic>
          <p:pic>
            <p:nvPicPr>
              <p:cNvPr id="3" name="Imagen 2"/>
              <p:cNvPicPr>
                <a:picLocks noChangeAspect="1"/>
              </p:cNvPicPr>
              <p:nvPr/>
            </p:nvPicPr>
            <p:blipFill rotWithShape="1">
              <a:blip r:embed="rId4"/>
              <a:srcRect l="26924" t="8910" r="60594" b="70195"/>
              <a:stretch/>
            </p:blipFill>
            <p:spPr>
              <a:xfrm>
                <a:off x="1866473" y="663743"/>
                <a:ext cx="1624083" cy="1528549"/>
              </a:xfrm>
              <a:prstGeom prst="rect">
                <a:avLst/>
              </a:prstGeom>
            </p:spPr>
          </p:pic>
        </p:grpSp>
      </p:grpSp>
      <p:sp>
        <p:nvSpPr>
          <p:cNvPr id="6" name="CuadroTexto 5"/>
          <p:cNvSpPr txBox="1"/>
          <p:nvPr/>
        </p:nvSpPr>
        <p:spPr>
          <a:xfrm>
            <a:off x="497305" y="5553441"/>
            <a:ext cx="69680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000" dirty="0" smtClean="0"/>
              <a:t>Seleccione el tipo de imagen satelital y la resolución</a:t>
            </a:r>
            <a:endParaRPr lang="es-MX" sz="2000" dirty="0"/>
          </a:p>
        </p:txBody>
      </p:sp>
    </p:spTree>
    <p:extLst>
      <p:ext uri="{BB962C8B-B14F-4D97-AF65-F5344CB8AC3E}">
        <p14:creationId xmlns:p14="http://schemas.microsoft.com/office/powerpoint/2010/main" val="1241751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0" y="0"/>
            <a:ext cx="9144000" cy="9087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" name="Rectángulo 5"/>
          <p:cNvSpPr/>
          <p:nvPr/>
        </p:nvSpPr>
        <p:spPr>
          <a:xfrm>
            <a:off x="0" y="6309320"/>
            <a:ext cx="9144000" cy="590444"/>
          </a:xfrm>
          <a:prstGeom prst="rect">
            <a:avLst/>
          </a:prstGeom>
          <a:solidFill>
            <a:srgbClr val="0000FF"/>
          </a:solidFill>
          <a:ln>
            <a:noFill/>
          </a:ln>
          <a:scene3d>
            <a:camera prst="orthographicFront"/>
            <a:lightRig rig="threePt" dir="t"/>
          </a:scene3d>
          <a:sp3d>
            <a:bevelT w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17697" t="8827" r="682" b="21875"/>
          <a:stretch/>
        </p:blipFill>
        <p:spPr>
          <a:xfrm>
            <a:off x="351219" y="633097"/>
            <a:ext cx="8406065" cy="4012563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368967" y="5024768"/>
            <a:ext cx="840606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000" dirty="0" smtClean="0"/>
              <a:t>Guarde su Mapa Resultante en un directorio conocido</a:t>
            </a:r>
            <a:endParaRPr lang="es-MX" sz="2000" dirty="0"/>
          </a:p>
        </p:txBody>
      </p:sp>
    </p:spTree>
    <p:extLst>
      <p:ext uri="{BB962C8B-B14F-4D97-AF65-F5344CB8AC3E}">
        <p14:creationId xmlns:p14="http://schemas.microsoft.com/office/powerpoint/2010/main" val="3587110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>
          <a:xfrm>
            <a:off x="0" y="0"/>
            <a:ext cx="9144000" cy="9087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" name="Rectángulo 6"/>
          <p:cNvSpPr/>
          <p:nvPr/>
        </p:nvSpPr>
        <p:spPr>
          <a:xfrm>
            <a:off x="0" y="6309320"/>
            <a:ext cx="9144000" cy="590444"/>
          </a:xfrm>
          <a:prstGeom prst="rect">
            <a:avLst/>
          </a:prstGeom>
          <a:solidFill>
            <a:srgbClr val="0000FF"/>
          </a:solidFill>
          <a:ln>
            <a:noFill/>
          </a:ln>
          <a:scene3d>
            <a:camera prst="orthographicFront"/>
            <a:lightRig rig="threePt" dir="t"/>
          </a:scene3d>
          <a:sp3d>
            <a:bevelT w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50" t="1641" r="15373" b="23533"/>
          <a:stretch/>
        </p:blipFill>
        <p:spPr>
          <a:xfrm>
            <a:off x="1271155" y="1050453"/>
            <a:ext cx="6837529" cy="384866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CuadroTexto 2"/>
          <p:cNvSpPr txBox="1"/>
          <p:nvPr/>
        </p:nvSpPr>
        <p:spPr>
          <a:xfrm>
            <a:off x="2618687" y="380868"/>
            <a:ext cx="381802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200" dirty="0" smtClean="0"/>
              <a:t>Mapa Resultante</a:t>
            </a:r>
            <a:endParaRPr lang="es-MX" sz="2200" dirty="0"/>
          </a:p>
        </p:txBody>
      </p:sp>
      <p:sp>
        <p:nvSpPr>
          <p:cNvPr id="4" name="CuadroTexto 3"/>
          <p:cNvSpPr txBox="1"/>
          <p:nvPr/>
        </p:nvSpPr>
        <p:spPr>
          <a:xfrm>
            <a:off x="160420" y="5102103"/>
            <a:ext cx="888732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2000" dirty="0" smtClean="0"/>
              <a:t>El diseño del Mapa depende de la visión del intérprete; utilizar un editor como </a:t>
            </a:r>
            <a:r>
              <a:rPr lang="es-MX" sz="2000" dirty="0" err="1" smtClean="0"/>
              <a:t>Power</a:t>
            </a:r>
            <a:r>
              <a:rPr lang="es-MX" sz="2000" dirty="0" smtClean="0"/>
              <a:t> Point le ayudará a darle un mejor formato a su trabajo. Las opciones son ilimitadas.</a:t>
            </a:r>
            <a:endParaRPr lang="es-MX" sz="2000" dirty="0"/>
          </a:p>
        </p:txBody>
      </p:sp>
    </p:spTree>
    <p:extLst>
      <p:ext uri="{BB962C8B-B14F-4D97-AF65-F5344CB8AC3E}">
        <p14:creationId xmlns:p14="http://schemas.microsoft.com/office/powerpoint/2010/main" val="2148407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>
          <a:xfrm>
            <a:off x="0" y="0"/>
            <a:ext cx="9144000" cy="9087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" name="Rectángulo 6"/>
          <p:cNvSpPr/>
          <p:nvPr/>
        </p:nvSpPr>
        <p:spPr>
          <a:xfrm>
            <a:off x="0" y="6309320"/>
            <a:ext cx="9144000" cy="590444"/>
          </a:xfrm>
          <a:prstGeom prst="rect">
            <a:avLst/>
          </a:prstGeom>
          <a:solidFill>
            <a:srgbClr val="0000FF"/>
          </a:solidFill>
          <a:ln>
            <a:noFill/>
          </a:ln>
          <a:scene3d>
            <a:camera prst="orthographicFront"/>
            <a:lightRig rig="threePt" dir="t"/>
          </a:scene3d>
          <a:sp3d>
            <a:bevelT w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351"/>
          <a:stretch/>
        </p:blipFill>
        <p:spPr>
          <a:xfrm>
            <a:off x="1311786" y="1426544"/>
            <a:ext cx="6725310" cy="4749565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288758" y="343580"/>
            <a:ext cx="867877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2000" dirty="0" smtClean="0"/>
              <a:t>Ejemplo de Mapa exportado directo de Google </a:t>
            </a:r>
            <a:r>
              <a:rPr lang="es-MX" sz="2000" dirty="0" err="1" smtClean="0"/>
              <a:t>Earth</a:t>
            </a:r>
            <a:r>
              <a:rPr lang="es-MX" sz="2000" dirty="0" smtClean="0"/>
              <a:t>, esta imagen puede modificarse en </a:t>
            </a:r>
            <a:r>
              <a:rPr lang="es-MX" sz="2000" dirty="0" err="1" smtClean="0"/>
              <a:t>Power</a:t>
            </a:r>
            <a:r>
              <a:rPr lang="es-MX" sz="2000" dirty="0" smtClean="0"/>
              <a:t> Point, agregar logos, cuadros de diálogo y exportarse nuevamente como Mapa Final</a:t>
            </a:r>
            <a:endParaRPr lang="es-MX" sz="2000" dirty="0"/>
          </a:p>
        </p:txBody>
      </p:sp>
    </p:spTree>
    <p:extLst>
      <p:ext uri="{BB962C8B-B14F-4D97-AF65-F5344CB8AC3E}">
        <p14:creationId xmlns:p14="http://schemas.microsoft.com/office/powerpoint/2010/main" val="3715389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Rectángulo 59"/>
          <p:cNvSpPr/>
          <p:nvPr/>
        </p:nvSpPr>
        <p:spPr>
          <a:xfrm>
            <a:off x="0" y="0"/>
            <a:ext cx="9144000" cy="9087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88" name="Rectángulo 87"/>
          <p:cNvSpPr/>
          <p:nvPr/>
        </p:nvSpPr>
        <p:spPr>
          <a:xfrm>
            <a:off x="0" y="6309320"/>
            <a:ext cx="9144000" cy="590444"/>
          </a:xfrm>
          <a:prstGeom prst="rect">
            <a:avLst/>
          </a:prstGeom>
          <a:solidFill>
            <a:srgbClr val="0000FF"/>
          </a:solidFill>
          <a:ln>
            <a:noFill/>
          </a:ln>
          <a:scene3d>
            <a:camera prst="orthographicFront"/>
            <a:lightRig rig="threePt" dir="t"/>
          </a:scene3d>
          <a:sp3d>
            <a:bevelT w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grpSp>
        <p:nvGrpSpPr>
          <p:cNvPr id="85" name="Grupo 84"/>
          <p:cNvGrpSpPr/>
          <p:nvPr/>
        </p:nvGrpSpPr>
        <p:grpSpPr>
          <a:xfrm>
            <a:off x="882317" y="1183378"/>
            <a:ext cx="7315199" cy="5029209"/>
            <a:chOff x="882317" y="425108"/>
            <a:chExt cx="7479622" cy="5317957"/>
          </a:xfrm>
        </p:grpSpPr>
        <p:sp>
          <p:nvSpPr>
            <p:cNvPr id="56" name="Rectángulo 55"/>
            <p:cNvSpPr/>
            <p:nvPr/>
          </p:nvSpPr>
          <p:spPr>
            <a:xfrm>
              <a:off x="882317" y="425108"/>
              <a:ext cx="7479622" cy="5317957"/>
            </a:xfrm>
            <a:prstGeom prst="rect">
              <a:avLst/>
            </a:prstGeom>
            <a:solidFill>
              <a:srgbClr val="996633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pic>
          <p:nvPicPr>
            <p:cNvPr id="2" name="Imagen 1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0597"/>
            <a:stretch/>
          </p:blipFill>
          <p:spPr>
            <a:xfrm>
              <a:off x="1002625" y="509463"/>
              <a:ext cx="7260609" cy="5143500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  <p:grpSp>
          <p:nvGrpSpPr>
            <p:cNvPr id="51" name="Grupo 50"/>
            <p:cNvGrpSpPr/>
            <p:nvPr/>
          </p:nvGrpSpPr>
          <p:grpSpPr>
            <a:xfrm>
              <a:off x="1035481" y="3089909"/>
              <a:ext cx="1748725" cy="1550699"/>
              <a:chOff x="41565" y="3362633"/>
              <a:chExt cx="1748725" cy="1550699"/>
            </a:xfrm>
          </p:grpSpPr>
          <p:sp>
            <p:nvSpPr>
              <p:cNvPr id="3" name="Rectángulo 2"/>
              <p:cNvSpPr/>
              <p:nvPr/>
            </p:nvSpPr>
            <p:spPr>
              <a:xfrm>
                <a:off x="65431" y="3362633"/>
                <a:ext cx="1724859" cy="1528578"/>
              </a:xfrm>
              <a:prstGeom prst="rect">
                <a:avLst/>
              </a:prstGeom>
              <a:solidFill>
                <a:schemeClr val="bg2">
                  <a:lumMod val="20000"/>
                  <a:lumOff val="80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MX"/>
              </a:p>
            </p:txBody>
          </p:sp>
          <p:sp>
            <p:nvSpPr>
              <p:cNvPr id="4" name="CuadroTexto 3"/>
              <p:cNvSpPr txBox="1"/>
              <p:nvPr/>
            </p:nvSpPr>
            <p:spPr>
              <a:xfrm>
                <a:off x="50284" y="3635368"/>
                <a:ext cx="1271451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MX" sz="900" dirty="0" smtClean="0"/>
                  <a:t>Avulsión</a:t>
                </a:r>
                <a:endParaRPr lang="es-MX" sz="900" dirty="0"/>
              </a:p>
            </p:txBody>
          </p:sp>
          <p:sp>
            <p:nvSpPr>
              <p:cNvPr id="5" name="CuadroTexto 4"/>
              <p:cNvSpPr txBox="1"/>
              <p:nvPr/>
            </p:nvSpPr>
            <p:spPr>
              <a:xfrm>
                <a:off x="45925" y="3809890"/>
                <a:ext cx="1271451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MX" sz="900" dirty="0" smtClean="0"/>
                  <a:t>Etapa 1</a:t>
                </a:r>
                <a:endParaRPr lang="es-MX" sz="900" dirty="0"/>
              </a:p>
            </p:txBody>
          </p:sp>
          <p:sp>
            <p:nvSpPr>
              <p:cNvPr id="6" name="CuadroTexto 5"/>
              <p:cNvSpPr txBox="1"/>
              <p:nvPr/>
            </p:nvSpPr>
            <p:spPr>
              <a:xfrm>
                <a:off x="41565" y="3984412"/>
                <a:ext cx="1271451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MX" sz="900" dirty="0" smtClean="0"/>
                  <a:t>Etapa 2</a:t>
                </a:r>
                <a:endParaRPr lang="es-MX" sz="900" dirty="0"/>
              </a:p>
            </p:txBody>
          </p:sp>
          <p:sp>
            <p:nvSpPr>
              <p:cNvPr id="7" name="CuadroTexto 6"/>
              <p:cNvSpPr txBox="1"/>
              <p:nvPr/>
            </p:nvSpPr>
            <p:spPr>
              <a:xfrm>
                <a:off x="45924" y="4158934"/>
                <a:ext cx="1271451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MX" sz="900" dirty="0" smtClean="0"/>
                  <a:t>Etapa 3</a:t>
                </a:r>
                <a:endParaRPr lang="es-MX" sz="900" dirty="0"/>
              </a:p>
            </p:txBody>
          </p:sp>
          <p:sp>
            <p:nvSpPr>
              <p:cNvPr id="8" name="CuadroTexto 7"/>
              <p:cNvSpPr txBox="1"/>
              <p:nvPr/>
            </p:nvSpPr>
            <p:spPr>
              <a:xfrm>
                <a:off x="50275" y="4333456"/>
                <a:ext cx="1271451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MX" sz="900" dirty="0" smtClean="0"/>
                  <a:t>Cauce actual</a:t>
                </a:r>
                <a:endParaRPr lang="es-MX" sz="900" dirty="0"/>
              </a:p>
            </p:txBody>
          </p:sp>
          <p:sp>
            <p:nvSpPr>
              <p:cNvPr id="9" name="CuadroTexto 8"/>
              <p:cNvSpPr txBox="1"/>
              <p:nvPr/>
            </p:nvSpPr>
            <p:spPr>
              <a:xfrm>
                <a:off x="54625" y="4507978"/>
                <a:ext cx="1271451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MX" sz="900" dirty="0" smtClean="0"/>
                  <a:t>Cauce incipiente</a:t>
                </a:r>
                <a:endParaRPr lang="es-MX" sz="900" dirty="0"/>
              </a:p>
            </p:txBody>
          </p:sp>
          <p:sp>
            <p:nvSpPr>
              <p:cNvPr id="10" name="CuadroTexto 9"/>
              <p:cNvSpPr txBox="1"/>
              <p:nvPr/>
            </p:nvSpPr>
            <p:spPr>
              <a:xfrm>
                <a:off x="58973" y="4682500"/>
                <a:ext cx="1271451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MX" sz="900" dirty="0" smtClean="0"/>
                  <a:t>Ciudad</a:t>
                </a:r>
                <a:endParaRPr lang="es-MX" sz="900" dirty="0"/>
              </a:p>
            </p:txBody>
          </p:sp>
          <p:cxnSp>
            <p:nvCxnSpPr>
              <p:cNvPr id="12" name="Conector recto 11"/>
              <p:cNvCxnSpPr/>
              <p:nvPr/>
            </p:nvCxnSpPr>
            <p:spPr>
              <a:xfrm>
                <a:off x="592815" y="3787768"/>
                <a:ext cx="849068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Conector recto 16"/>
              <p:cNvCxnSpPr/>
              <p:nvPr/>
            </p:nvCxnSpPr>
            <p:spPr>
              <a:xfrm>
                <a:off x="589200" y="3962290"/>
                <a:ext cx="849068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Conector recto 17"/>
              <p:cNvCxnSpPr/>
              <p:nvPr/>
            </p:nvCxnSpPr>
            <p:spPr>
              <a:xfrm>
                <a:off x="594249" y="4136812"/>
                <a:ext cx="849068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Conector recto 18"/>
              <p:cNvCxnSpPr/>
              <p:nvPr/>
            </p:nvCxnSpPr>
            <p:spPr>
              <a:xfrm>
                <a:off x="586304" y="4311334"/>
                <a:ext cx="849068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Conector recto 19"/>
              <p:cNvCxnSpPr/>
              <p:nvPr/>
            </p:nvCxnSpPr>
            <p:spPr>
              <a:xfrm>
                <a:off x="839832" y="4485856"/>
                <a:ext cx="597768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Conector recto 22"/>
              <p:cNvCxnSpPr/>
              <p:nvPr/>
            </p:nvCxnSpPr>
            <p:spPr>
              <a:xfrm>
                <a:off x="992232" y="4660378"/>
                <a:ext cx="443140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Conector recto 25"/>
              <p:cNvCxnSpPr/>
              <p:nvPr/>
            </p:nvCxnSpPr>
            <p:spPr>
              <a:xfrm>
                <a:off x="595690" y="4820455"/>
                <a:ext cx="849068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Conector angular 39"/>
              <p:cNvCxnSpPr/>
              <p:nvPr/>
            </p:nvCxnSpPr>
            <p:spPr>
              <a:xfrm flipV="1">
                <a:off x="1540497" y="4427034"/>
                <a:ext cx="91440" cy="87086"/>
              </a:xfrm>
              <a:prstGeom prst="bentConnector3">
                <a:avLst/>
              </a:prstGeom>
              <a:ln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Conector angular 42"/>
              <p:cNvCxnSpPr/>
              <p:nvPr/>
            </p:nvCxnSpPr>
            <p:spPr>
              <a:xfrm flipV="1">
                <a:off x="1545800" y="4601556"/>
                <a:ext cx="91440" cy="87086"/>
              </a:xfrm>
              <a:prstGeom prst="bentConnector3">
                <a:avLst/>
              </a:prstGeom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4" name="Elipse 43"/>
              <p:cNvSpPr/>
              <p:nvPr/>
            </p:nvSpPr>
            <p:spPr>
              <a:xfrm>
                <a:off x="1540497" y="4784599"/>
                <a:ext cx="55658" cy="64236"/>
              </a:xfrm>
              <a:prstGeom prst="ellipse">
                <a:avLst/>
              </a:prstGeom>
              <a:solidFill>
                <a:srgbClr val="C00000"/>
              </a:solidFill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MX"/>
              </a:p>
            </p:txBody>
          </p:sp>
          <p:sp>
            <p:nvSpPr>
              <p:cNvPr id="45" name="Rectángulo 44"/>
              <p:cNvSpPr/>
              <p:nvPr/>
            </p:nvSpPr>
            <p:spPr>
              <a:xfrm>
                <a:off x="1490638" y="4259365"/>
                <a:ext cx="223284" cy="99238"/>
              </a:xfrm>
              <a:prstGeom prst="rect">
                <a:avLst/>
              </a:prstGeom>
              <a:solidFill>
                <a:srgbClr val="C00000">
                  <a:alpha val="85000"/>
                </a:srgbClr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MX"/>
              </a:p>
            </p:txBody>
          </p:sp>
          <p:sp>
            <p:nvSpPr>
              <p:cNvPr id="46" name="Rectángulo 45"/>
              <p:cNvSpPr/>
              <p:nvPr/>
            </p:nvSpPr>
            <p:spPr>
              <a:xfrm>
                <a:off x="1492166" y="4078867"/>
                <a:ext cx="223284" cy="97556"/>
              </a:xfrm>
              <a:prstGeom prst="rect">
                <a:avLst/>
              </a:prstGeom>
              <a:solidFill>
                <a:srgbClr val="13F53E">
                  <a:alpha val="80000"/>
                </a:srgbClr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MX"/>
              </a:p>
            </p:txBody>
          </p:sp>
          <p:sp>
            <p:nvSpPr>
              <p:cNvPr id="47" name="Rectángulo 46"/>
              <p:cNvSpPr/>
              <p:nvPr/>
            </p:nvSpPr>
            <p:spPr>
              <a:xfrm>
                <a:off x="1484625" y="3895208"/>
                <a:ext cx="223284" cy="104853"/>
              </a:xfrm>
              <a:prstGeom prst="rect">
                <a:avLst/>
              </a:prstGeom>
              <a:solidFill>
                <a:srgbClr val="FFFF00">
                  <a:alpha val="80000"/>
                </a:srgbClr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MX"/>
              </a:p>
            </p:txBody>
          </p:sp>
          <p:sp>
            <p:nvSpPr>
              <p:cNvPr id="48" name="Rectángulo 47"/>
              <p:cNvSpPr/>
              <p:nvPr/>
            </p:nvSpPr>
            <p:spPr>
              <a:xfrm>
                <a:off x="1481643" y="3720686"/>
                <a:ext cx="223284" cy="104853"/>
              </a:xfrm>
              <a:prstGeom prst="rect">
                <a:avLst/>
              </a:pr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MX"/>
              </a:p>
            </p:txBody>
          </p:sp>
          <p:sp>
            <p:nvSpPr>
              <p:cNvPr id="49" name="CuadroTexto 48"/>
              <p:cNvSpPr txBox="1"/>
              <p:nvPr/>
            </p:nvSpPr>
            <p:spPr>
              <a:xfrm>
                <a:off x="122856" y="3388511"/>
                <a:ext cx="1582072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s-MX" sz="1050" b="1" dirty="0" smtClean="0"/>
                  <a:t>Simbología</a:t>
                </a:r>
                <a:endParaRPr lang="es-MX" sz="1050" b="1" dirty="0"/>
              </a:p>
            </p:txBody>
          </p:sp>
        </p:grpSp>
        <p:grpSp>
          <p:nvGrpSpPr>
            <p:cNvPr id="55" name="Grupo 54"/>
            <p:cNvGrpSpPr/>
            <p:nvPr/>
          </p:nvGrpSpPr>
          <p:grpSpPr>
            <a:xfrm>
              <a:off x="5923357" y="5073087"/>
              <a:ext cx="2339877" cy="579876"/>
              <a:chOff x="5008728" y="3635368"/>
              <a:chExt cx="2339877" cy="579876"/>
            </a:xfrm>
          </p:grpSpPr>
          <p:sp>
            <p:nvSpPr>
              <p:cNvPr id="52" name="Rectángulo 51"/>
              <p:cNvSpPr/>
              <p:nvPr/>
            </p:nvSpPr>
            <p:spPr>
              <a:xfrm>
                <a:off x="5024020" y="3635368"/>
                <a:ext cx="2324585" cy="579876"/>
              </a:xfrm>
              <a:prstGeom prst="rect">
                <a:avLst/>
              </a:prstGeom>
              <a:solidFill>
                <a:schemeClr val="bg2">
                  <a:lumMod val="20000"/>
                  <a:lumOff val="80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MX"/>
              </a:p>
            </p:txBody>
          </p:sp>
          <p:sp>
            <p:nvSpPr>
              <p:cNvPr id="53" name="CuadroTexto 52"/>
              <p:cNvSpPr txBox="1"/>
              <p:nvPr/>
            </p:nvSpPr>
            <p:spPr>
              <a:xfrm>
                <a:off x="5008728" y="3642427"/>
                <a:ext cx="1774210" cy="5539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MX" sz="1000" dirty="0" smtClean="0"/>
                  <a:t>MC. Grisel A. Gutiérrez</a:t>
                </a:r>
              </a:p>
              <a:p>
                <a:r>
                  <a:rPr lang="es-MX" sz="1000" dirty="0" smtClean="0"/>
                  <a:t>Universidad de Sonora</a:t>
                </a:r>
              </a:p>
              <a:p>
                <a:r>
                  <a:rPr lang="es-MX" sz="1000" dirty="0" smtClean="0"/>
                  <a:t>Departamento de Geología</a:t>
                </a:r>
                <a:endParaRPr lang="es-MX" sz="1000" dirty="0"/>
              </a:p>
            </p:txBody>
          </p:sp>
          <p:pic>
            <p:nvPicPr>
              <p:cNvPr id="54" name="Imagen 53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708880" y="3635368"/>
                <a:ext cx="639725" cy="547011"/>
              </a:xfrm>
              <a:prstGeom prst="rect">
                <a:avLst/>
              </a:prstGeom>
            </p:spPr>
          </p:pic>
        </p:grpSp>
      </p:grpSp>
      <p:sp>
        <p:nvSpPr>
          <p:cNvPr id="58" name="CuadroTexto 57"/>
          <p:cNvSpPr txBox="1"/>
          <p:nvPr/>
        </p:nvSpPr>
        <p:spPr>
          <a:xfrm>
            <a:off x="6441743" y="1151407"/>
            <a:ext cx="2356925" cy="110799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MX" sz="2200" dirty="0" smtClean="0"/>
              <a:t>Mapa Resultante modificado en </a:t>
            </a:r>
            <a:r>
              <a:rPr lang="es-MX" sz="2200" dirty="0" err="1" smtClean="0"/>
              <a:t>Power</a:t>
            </a:r>
            <a:r>
              <a:rPr lang="es-MX" sz="2200" dirty="0" smtClean="0"/>
              <a:t> Point</a:t>
            </a:r>
            <a:endParaRPr lang="es-MX" sz="2200" dirty="0"/>
          </a:p>
        </p:txBody>
      </p:sp>
      <p:grpSp>
        <p:nvGrpSpPr>
          <p:cNvPr id="61" name="Grupo 60"/>
          <p:cNvGrpSpPr/>
          <p:nvPr/>
        </p:nvGrpSpPr>
        <p:grpSpPr>
          <a:xfrm>
            <a:off x="9705955" y="1949689"/>
            <a:ext cx="1748725" cy="1550699"/>
            <a:chOff x="41565" y="3362633"/>
            <a:chExt cx="1748725" cy="1550699"/>
          </a:xfrm>
        </p:grpSpPr>
        <p:sp>
          <p:nvSpPr>
            <p:cNvPr id="62" name="Rectángulo 61"/>
            <p:cNvSpPr/>
            <p:nvPr/>
          </p:nvSpPr>
          <p:spPr>
            <a:xfrm>
              <a:off x="65431" y="3362633"/>
              <a:ext cx="1724859" cy="1528578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sp>
          <p:nvSpPr>
            <p:cNvPr id="63" name="CuadroTexto 62"/>
            <p:cNvSpPr txBox="1"/>
            <p:nvPr/>
          </p:nvSpPr>
          <p:spPr>
            <a:xfrm>
              <a:off x="50284" y="3635368"/>
              <a:ext cx="127145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sz="900" dirty="0" smtClean="0"/>
                <a:t>Avulsión</a:t>
              </a:r>
              <a:endParaRPr lang="es-MX" sz="900" dirty="0"/>
            </a:p>
          </p:txBody>
        </p:sp>
        <p:sp>
          <p:nvSpPr>
            <p:cNvPr id="64" name="CuadroTexto 63"/>
            <p:cNvSpPr txBox="1"/>
            <p:nvPr/>
          </p:nvSpPr>
          <p:spPr>
            <a:xfrm>
              <a:off x="45925" y="3809890"/>
              <a:ext cx="127145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sz="900" dirty="0" smtClean="0"/>
                <a:t>Etapa 1</a:t>
              </a:r>
              <a:endParaRPr lang="es-MX" sz="900" dirty="0"/>
            </a:p>
          </p:txBody>
        </p:sp>
        <p:sp>
          <p:nvSpPr>
            <p:cNvPr id="65" name="CuadroTexto 64"/>
            <p:cNvSpPr txBox="1"/>
            <p:nvPr/>
          </p:nvSpPr>
          <p:spPr>
            <a:xfrm>
              <a:off x="41565" y="3984412"/>
              <a:ext cx="127145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sz="900" dirty="0" smtClean="0"/>
                <a:t>Etapa 2</a:t>
              </a:r>
              <a:endParaRPr lang="es-MX" sz="900" dirty="0"/>
            </a:p>
          </p:txBody>
        </p:sp>
        <p:sp>
          <p:nvSpPr>
            <p:cNvPr id="66" name="CuadroTexto 65"/>
            <p:cNvSpPr txBox="1"/>
            <p:nvPr/>
          </p:nvSpPr>
          <p:spPr>
            <a:xfrm>
              <a:off x="45924" y="4158934"/>
              <a:ext cx="127145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sz="900" dirty="0" smtClean="0"/>
                <a:t>Etapa 3</a:t>
              </a:r>
              <a:endParaRPr lang="es-MX" sz="900" dirty="0"/>
            </a:p>
          </p:txBody>
        </p:sp>
        <p:sp>
          <p:nvSpPr>
            <p:cNvPr id="67" name="CuadroTexto 66"/>
            <p:cNvSpPr txBox="1"/>
            <p:nvPr/>
          </p:nvSpPr>
          <p:spPr>
            <a:xfrm>
              <a:off x="50275" y="4333456"/>
              <a:ext cx="127145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sz="900" dirty="0" smtClean="0"/>
                <a:t>Cauce actual</a:t>
              </a:r>
              <a:endParaRPr lang="es-MX" sz="900" dirty="0"/>
            </a:p>
          </p:txBody>
        </p:sp>
        <p:sp>
          <p:nvSpPr>
            <p:cNvPr id="68" name="CuadroTexto 67"/>
            <p:cNvSpPr txBox="1"/>
            <p:nvPr/>
          </p:nvSpPr>
          <p:spPr>
            <a:xfrm>
              <a:off x="54625" y="4507978"/>
              <a:ext cx="127145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sz="900" dirty="0" smtClean="0"/>
                <a:t>Cauce incipiente</a:t>
              </a:r>
              <a:endParaRPr lang="es-MX" sz="900" dirty="0"/>
            </a:p>
          </p:txBody>
        </p:sp>
        <p:sp>
          <p:nvSpPr>
            <p:cNvPr id="69" name="CuadroTexto 68"/>
            <p:cNvSpPr txBox="1"/>
            <p:nvPr/>
          </p:nvSpPr>
          <p:spPr>
            <a:xfrm>
              <a:off x="58973" y="4682500"/>
              <a:ext cx="127145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sz="900" dirty="0" smtClean="0"/>
                <a:t>Ciudad</a:t>
              </a:r>
              <a:endParaRPr lang="es-MX" sz="900" dirty="0"/>
            </a:p>
          </p:txBody>
        </p:sp>
        <p:cxnSp>
          <p:nvCxnSpPr>
            <p:cNvPr id="70" name="Conector recto 69"/>
            <p:cNvCxnSpPr/>
            <p:nvPr/>
          </p:nvCxnSpPr>
          <p:spPr>
            <a:xfrm>
              <a:off x="592815" y="3787768"/>
              <a:ext cx="849068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Conector recto 70"/>
            <p:cNvCxnSpPr/>
            <p:nvPr/>
          </p:nvCxnSpPr>
          <p:spPr>
            <a:xfrm>
              <a:off x="589200" y="3962290"/>
              <a:ext cx="849068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Conector recto 71"/>
            <p:cNvCxnSpPr/>
            <p:nvPr/>
          </p:nvCxnSpPr>
          <p:spPr>
            <a:xfrm>
              <a:off x="594249" y="4136812"/>
              <a:ext cx="849068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Conector recto 72"/>
            <p:cNvCxnSpPr/>
            <p:nvPr/>
          </p:nvCxnSpPr>
          <p:spPr>
            <a:xfrm>
              <a:off x="586304" y="4311334"/>
              <a:ext cx="849068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Conector recto 73"/>
            <p:cNvCxnSpPr/>
            <p:nvPr/>
          </p:nvCxnSpPr>
          <p:spPr>
            <a:xfrm>
              <a:off x="839832" y="4485856"/>
              <a:ext cx="597768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Conector recto 74"/>
            <p:cNvCxnSpPr/>
            <p:nvPr/>
          </p:nvCxnSpPr>
          <p:spPr>
            <a:xfrm>
              <a:off x="992232" y="4660378"/>
              <a:ext cx="44314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Conector recto 75"/>
            <p:cNvCxnSpPr/>
            <p:nvPr/>
          </p:nvCxnSpPr>
          <p:spPr>
            <a:xfrm>
              <a:off x="595690" y="4820455"/>
              <a:ext cx="849068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Conector angular 76"/>
            <p:cNvCxnSpPr/>
            <p:nvPr/>
          </p:nvCxnSpPr>
          <p:spPr>
            <a:xfrm flipV="1">
              <a:off x="1540497" y="4427034"/>
              <a:ext cx="91440" cy="87086"/>
            </a:xfrm>
            <a:prstGeom prst="bentConnector3">
              <a:avLst/>
            </a:prstGeom>
            <a:ln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Conector angular 77"/>
            <p:cNvCxnSpPr/>
            <p:nvPr/>
          </p:nvCxnSpPr>
          <p:spPr>
            <a:xfrm flipV="1">
              <a:off x="1545800" y="4601556"/>
              <a:ext cx="91440" cy="87086"/>
            </a:xfrm>
            <a:prstGeom prst="bentConnector3">
              <a:avLst/>
            </a:prstGeom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9" name="Elipse 78"/>
            <p:cNvSpPr/>
            <p:nvPr/>
          </p:nvSpPr>
          <p:spPr>
            <a:xfrm>
              <a:off x="1540497" y="4784599"/>
              <a:ext cx="55658" cy="64236"/>
            </a:xfrm>
            <a:prstGeom prst="ellipse">
              <a:avLst/>
            </a:prstGeom>
            <a:solidFill>
              <a:srgbClr val="C00000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sp>
          <p:nvSpPr>
            <p:cNvPr id="80" name="Rectángulo 79"/>
            <p:cNvSpPr/>
            <p:nvPr/>
          </p:nvSpPr>
          <p:spPr>
            <a:xfrm>
              <a:off x="1490638" y="4259365"/>
              <a:ext cx="223284" cy="99238"/>
            </a:xfrm>
            <a:prstGeom prst="rect">
              <a:avLst/>
            </a:prstGeom>
            <a:solidFill>
              <a:srgbClr val="C00000">
                <a:alpha val="85000"/>
              </a:srgbClr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sp>
          <p:nvSpPr>
            <p:cNvPr id="81" name="Rectángulo 80"/>
            <p:cNvSpPr/>
            <p:nvPr/>
          </p:nvSpPr>
          <p:spPr>
            <a:xfrm>
              <a:off x="1492166" y="4078867"/>
              <a:ext cx="223284" cy="97556"/>
            </a:xfrm>
            <a:prstGeom prst="rect">
              <a:avLst/>
            </a:prstGeom>
            <a:solidFill>
              <a:srgbClr val="13F53E">
                <a:alpha val="80000"/>
              </a:srgbClr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sp>
          <p:nvSpPr>
            <p:cNvPr id="82" name="Rectángulo 81"/>
            <p:cNvSpPr/>
            <p:nvPr/>
          </p:nvSpPr>
          <p:spPr>
            <a:xfrm>
              <a:off x="1484625" y="3895208"/>
              <a:ext cx="223284" cy="104853"/>
            </a:xfrm>
            <a:prstGeom prst="rect">
              <a:avLst/>
            </a:prstGeom>
            <a:solidFill>
              <a:srgbClr val="FFFF00">
                <a:alpha val="80000"/>
              </a:srgbClr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sp>
          <p:nvSpPr>
            <p:cNvPr id="83" name="Rectángulo 82"/>
            <p:cNvSpPr/>
            <p:nvPr/>
          </p:nvSpPr>
          <p:spPr>
            <a:xfrm>
              <a:off x="1481643" y="3720686"/>
              <a:ext cx="223284" cy="104853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sp>
          <p:nvSpPr>
            <p:cNvPr id="84" name="CuadroTexto 83"/>
            <p:cNvSpPr txBox="1"/>
            <p:nvPr/>
          </p:nvSpPr>
          <p:spPr>
            <a:xfrm>
              <a:off x="122856" y="3388511"/>
              <a:ext cx="1582072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MX" sz="1050" b="1" dirty="0" smtClean="0"/>
                <a:t>Simbología</a:t>
              </a:r>
              <a:endParaRPr lang="es-MX" sz="1050" b="1" dirty="0"/>
            </a:p>
          </p:txBody>
        </p:sp>
      </p:grpSp>
      <p:sp>
        <p:nvSpPr>
          <p:cNvPr id="86" name="Rectángulo 85"/>
          <p:cNvSpPr/>
          <p:nvPr/>
        </p:nvSpPr>
        <p:spPr>
          <a:xfrm>
            <a:off x="497303" y="76128"/>
            <a:ext cx="8100981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perspectiveAbove"/>
              <a:lightRig rig="soft" dir="t">
                <a:rot lat="0" lon="0" rev="204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MX" sz="3200" b="1" dirty="0" smtClean="0">
                <a:ln>
                  <a:solidFill>
                    <a:srgbClr val="000000"/>
                  </a:solidFill>
                </a:ln>
                <a:solidFill>
                  <a:srgbClr val="0000FF"/>
                </a:solidFill>
                <a:effectLst>
                  <a:reflection blurRad="6350" stA="55000" endA="300" endPos="45500" dir="5400000" sy="-100000" algn="bl" rotWithShape="0"/>
                </a:effectLst>
              </a:rPr>
              <a:t>Insertado de cuadro de diálogos, logos y marco</a:t>
            </a:r>
            <a:endParaRPr lang="es-MX" sz="3200" b="1" dirty="0">
              <a:ln>
                <a:solidFill>
                  <a:srgbClr val="000000"/>
                </a:solidFill>
              </a:ln>
              <a:solidFill>
                <a:srgbClr val="0000FF"/>
              </a:solidFill>
              <a:effectLst>
                <a:reflection blurRad="6350" stA="55000" endA="300" endPos="455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5181280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/>
          <p:cNvSpPr/>
          <p:nvPr/>
        </p:nvSpPr>
        <p:spPr>
          <a:xfrm>
            <a:off x="0" y="0"/>
            <a:ext cx="9144000" cy="9087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9" name="Rectángulo 8"/>
          <p:cNvSpPr/>
          <p:nvPr/>
        </p:nvSpPr>
        <p:spPr>
          <a:xfrm>
            <a:off x="0" y="6309320"/>
            <a:ext cx="9144000" cy="590444"/>
          </a:xfrm>
          <a:prstGeom prst="rect">
            <a:avLst/>
          </a:prstGeom>
          <a:solidFill>
            <a:srgbClr val="0000FF"/>
          </a:solidFill>
          <a:ln>
            <a:noFill/>
          </a:ln>
          <a:scene3d>
            <a:camera prst="orthographicFront"/>
            <a:lightRig rig="threePt" dir="t"/>
          </a:scene3d>
          <a:sp3d>
            <a:bevelT w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38041" t="28124" r="2285" b="23400"/>
          <a:stretch/>
        </p:blipFill>
        <p:spPr>
          <a:xfrm>
            <a:off x="441158" y="389323"/>
            <a:ext cx="6776865" cy="3095060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3"/>
          <a:srcRect r="50247" b="37226"/>
          <a:stretch/>
        </p:blipFill>
        <p:spPr>
          <a:xfrm>
            <a:off x="946484" y="3614639"/>
            <a:ext cx="3241311" cy="2299265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4523874" y="4530495"/>
            <a:ext cx="4347814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s-MX" sz="2000" dirty="0"/>
          </a:p>
        </p:txBody>
      </p:sp>
      <p:sp>
        <p:nvSpPr>
          <p:cNvPr id="4" name="CuadroTexto 3"/>
          <p:cNvSpPr txBox="1"/>
          <p:nvPr/>
        </p:nvSpPr>
        <p:spPr>
          <a:xfrm>
            <a:off x="4363855" y="3957289"/>
            <a:ext cx="450783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2000" dirty="0"/>
              <a:t>La leyenda modificada en </a:t>
            </a:r>
            <a:r>
              <a:rPr lang="es-MX" sz="2000" dirty="0" err="1"/>
              <a:t>ppt</a:t>
            </a:r>
            <a:r>
              <a:rPr lang="es-MX" sz="2000" dirty="0"/>
              <a:t> insértela en Google </a:t>
            </a:r>
            <a:r>
              <a:rPr lang="es-MX" sz="2000" dirty="0" err="1"/>
              <a:t>Earth</a:t>
            </a:r>
            <a:r>
              <a:rPr lang="es-MX" sz="2000" dirty="0"/>
              <a:t> como icono</a:t>
            </a:r>
          </a:p>
          <a:p>
            <a:pPr algn="just"/>
            <a:endParaRPr lang="es-MX" sz="2000" dirty="0" smtClean="0"/>
          </a:p>
          <a:p>
            <a:pPr algn="just"/>
            <a:endParaRPr lang="es-MX" sz="2000" dirty="0"/>
          </a:p>
          <a:p>
            <a:pPr algn="just"/>
            <a:r>
              <a:rPr lang="es-MX" sz="2000" dirty="0" smtClean="0"/>
              <a:t>Guardar en formato PNG para que la imagen no guarde fondo blanco</a:t>
            </a:r>
            <a:endParaRPr lang="es-MX" sz="2000" dirty="0"/>
          </a:p>
        </p:txBody>
      </p:sp>
    </p:spTree>
    <p:extLst>
      <p:ext uri="{BB962C8B-B14F-4D97-AF65-F5344CB8AC3E}">
        <p14:creationId xmlns:p14="http://schemas.microsoft.com/office/powerpoint/2010/main" val="235365182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/>
          <p:cNvSpPr/>
          <p:nvPr/>
        </p:nvSpPr>
        <p:spPr>
          <a:xfrm>
            <a:off x="0" y="0"/>
            <a:ext cx="9144000" cy="9087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8" name="Rectángulo 7"/>
          <p:cNvSpPr/>
          <p:nvPr/>
        </p:nvSpPr>
        <p:spPr>
          <a:xfrm>
            <a:off x="0" y="6309320"/>
            <a:ext cx="9144000" cy="590444"/>
          </a:xfrm>
          <a:prstGeom prst="rect">
            <a:avLst/>
          </a:prstGeom>
          <a:solidFill>
            <a:srgbClr val="0000FF"/>
          </a:solidFill>
          <a:ln>
            <a:noFill/>
          </a:ln>
          <a:scene3d>
            <a:camera prst="orthographicFront"/>
            <a:lightRig rig="threePt" dir="t"/>
          </a:scene3d>
          <a:sp3d>
            <a:bevelT w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r="4874" b="4551"/>
          <a:stretch/>
        </p:blipFill>
        <p:spPr>
          <a:xfrm>
            <a:off x="673770" y="446517"/>
            <a:ext cx="7587916" cy="4280630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240632" y="4918219"/>
            <a:ext cx="871086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2000" dirty="0" smtClean="0"/>
              <a:t>Coloque una  Marca de posición en el sitio donde ubicará la Simbología y Añada un ícono personalizado; busque el directorio donde guardó la fotografía (PNG) e inserte.</a:t>
            </a:r>
            <a:endParaRPr lang="es-MX" sz="2000" dirty="0"/>
          </a:p>
        </p:txBody>
      </p:sp>
    </p:spTree>
    <p:extLst>
      <p:ext uri="{BB962C8B-B14F-4D97-AF65-F5344CB8AC3E}">
        <p14:creationId xmlns:p14="http://schemas.microsoft.com/office/powerpoint/2010/main" val="184787626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/>
          <p:cNvSpPr/>
          <p:nvPr/>
        </p:nvSpPr>
        <p:spPr>
          <a:xfrm>
            <a:off x="0" y="0"/>
            <a:ext cx="9144000" cy="9087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8" name="Rectángulo 7"/>
          <p:cNvSpPr/>
          <p:nvPr/>
        </p:nvSpPr>
        <p:spPr>
          <a:xfrm>
            <a:off x="0" y="6309320"/>
            <a:ext cx="9144000" cy="590444"/>
          </a:xfrm>
          <a:prstGeom prst="rect">
            <a:avLst/>
          </a:prstGeom>
          <a:solidFill>
            <a:srgbClr val="0000FF"/>
          </a:solidFill>
          <a:ln>
            <a:noFill/>
          </a:ln>
          <a:scene3d>
            <a:camera prst="orthographicFront"/>
            <a:lightRig rig="threePt" dir="t"/>
          </a:scene3d>
          <a:sp3d>
            <a:bevelT w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2"/>
          <a:srcRect l="27930" t="5318" b="5209"/>
          <a:stretch/>
        </p:blipFill>
        <p:spPr>
          <a:xfrm>
            <a:off x="238152" y="486524"/>
            <a:ext cx="5010320" cy="3497180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3"/>
          <a:srcRect l="28053" t="5538" r="11532" b="9594"/>
          <a:stretch/>
        </p:blipFill>
        <p:spPr>
          <a:xfrm>
            <a:off x="4317855" y="2145928"/>
            <a:ext cx="4653798" cy="3675551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417094" y="4464966"/>
            <a:ext cx="351322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200" dirty="0" smtClean="0"/>
              <a:t>Modifique la Escala del icono y si lo desea elimine la leyenda que le proporciona Google </a:t>
            </a:r>
            <a:r>
              <a:rPr lang="es-MX" sz="2200" dirty="0" err="1" smtClean="0"/>
              <a:t>Earth</a:t>
            </a:r>
            <a:endParaRPr lang="es-MX" sz="2200" dirty="0"/>
          </a:p>
        </p:txBody>
      </p:sp>
    </p:spTree>
    <p:extLst>
      <p:ext uri="{BB962C8B-B14F-4D97-AF65-F5344CB8AC3E}">
        <p14:creationId xmlns:p14="http://schemas.microsoft.com/office/powerpoint/2010/main" val="347923276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/>
          <p:cNvSpPr/>
          <p:nvPr/>
        </p:nvSpPr>
        <p:spPr>
          <a:xfrm>
            <a:off x="0" y="0"/>
            <a:ext cx="9144000" cy="9087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grpSp>
        <p:nvGrpSpPr>
          <p:cNvPr id="6" name="Grupo 5"/>
          <p:cNvGrpSpPr/>
          <p:nvPr/>
        </p:nvGrpSpPr>
        <p:grpSpPr>
          <a:xfrm>
            <a:off x="834188" y="660596"/>
            <a:ext cx="7315200" cy="5197644"/>
            <a:chOff x="545432" y="545432"/>
            <a:chExt cx="7700210" cy="5374105"/>
          </a:xfrm>
        </p:grpSpPr>
        <p:sp>
          <p:nvSpPr>
            <p:cNvPr id="5" name="Rectángulo 4"/>
            <p:cNvSpPr/>
            <p:nvPr/>
          </p:nvSpPr>
          <p:spPr>
            <a:xfrm>
              <a:off x="545432" y="545432"/>
              <a:ext cx="7700210" cy="537410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pic>
          <p:nvPicPr>
            <p:cNvPr id="4" name="Imagen 3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8070" b="-293"/>
            <a:stretch/>
          </p:blipFill>
          <p:spPr>
            <a:xfrm>
              <a:off x="657726" y="648702"/>
              <a:ext cx="7491663" cy="5158539"/>
            </a:xfrm>
            <a:prstGeom prst="rect">
              <a:avLst/>
            </a:prstGeom>
          </p:spPr>
        </p:pic>
      </p:grpSp>
      <p:sp>
        <p:nvSpPr>
          <p:cNvPr id="9" name="Rectángulo 8"/>
          <p:cNvSpPr/>
          <p:nvPr/>
        </p:nvSpPr>
        <p:spPr>
          <a:xfrm>
            <a:off x="0" y="6309320"/>
            <a:ext cx="9144000" cy="590444"/>
          </a:xfrm>
          <a:prstGeom prst="rect">
            <a:avLst/>
          </a:prstGeom>
          <a:solidFill>
            <a:srgbClr val="0000FF"/>
          </a:solidFill>
          <a:ln>
            <a:noFill/>
          </a:ln>
          <a:scene3d>
            <a:camera prst="orthographicFront"/>
            <a:lightRig rig="threePt" dir="t"/>
          </a:scene3d>
          <a:sp3d>
            <a:bevelT w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8151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doors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/>
          <p:cNvSpPr/>
          <p:nvPr/>
        </p:nvSpPr>
        <p:spPr>
          <a:xfrm>
            <a:off x="0" y="0"/>
            <a:ext cx="9144000" cy="9087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8" name="Rectángulo 7"/>
          <p:cNvSpPr/>
          <p:nvPr/>
        </p:nvSpPr>
        <p:spPr>
          <a:xfrm>
            <a:off x="0" y="6309320"/>
            <a:ext cx="9144000" cy="590444"/>
          </a:xfrm>
          <a:prstGeom prst="rect">
            <a:avLst/>
          </a:prstGeom>
          <a:solidFill>
            <a:srgbClr val="0000FF"/>
          </a:solidFill>
          <a:ln>
            <a:noFill/>
          </a:ln>
          <a:scene3d>
            <a:camera prst="orthographicFront"/>
            <a:lightRig rig="threePt" dir="t"/>
          </a:scene3d>
          <a:sp3d>
            <a:bevelT w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" name="1 CuadroTexto"/>
          <p:cNvSpPr txBox="1"/>
          <p:nvPr/>
        </p:nvSpPr>
        <p:spPr>
          <a:xfrm>
            <a:off x="7812360" y="6453336"/>
            <a:ext cx="216024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800" dirty="0" smtClean="0">
                <a:solidFill>
                  <a:schemeClr val="bg1"/>
                </a:solidFill>
              </a:rPr>
              <a:t>*82 Pozos profundos</a:t>
            </a:r>
            <a:endParaRPr lang="es-MX" sz="800" dirty="0">
              <a:solidFill>
                <a:schemeClr val="bg1"/>
              </a:solidFill>
            </a:endParaRPr>
          </a:p>
        </p:txBody>
      </p:sp>
      <p:grpSp>
        <p:nvGrpSpPr>
          <p:cNvPr id="4" name="3 Grupo"/>
          <p:cNvGrpSpPr/>
          <p:nvPr/>
        </p:nvGrpSpPr>
        <p:grpSpPr>
          <a:xfrm>
            <a:off x="1925051" y="268169"/>
            <a:ext cx="5165560" cy="5866676"/>
            <a:chOff x="3229738" y="146840"/>
            <a:chExt cx="5662741" cy="6522520"/>
          </a:xfrm>
        </p:grpSpPr>
        <p:pic>
          <p:nvPicPr>
            <p:cNvPr id="3" name="Picture 2" descr="F:\HIDROGEOLÓGICO SONORA\REGIONES HIDRICAS.jp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88" t="839" r="894" b="806"/>
            <a:stretch/>
          </p:blipFill>
          <p:spPr bwMode="auto">
            <a:xfrm>
              <a:off x="3229738" y="146840"/>
              <a:ext cx="5662741" cy="65225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6" name="Picture 2" descr="C:\GRISEL GUTIÉRREZ A\LOGOS CONAGUA\CONAGUA2013.jp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28184" y="752216"/>
              <a:ext cx="847998" cy="22851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45333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Rectángulo 87"/>
          <p:cNvSpPr/>
          <p:nvPr/>
        </p:nvSpPr>
        <p:spPr>
          <a:xfrm>
            <a:off x="0" y="0"/>
            <a:ext cx="9144000" cy="9087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95" name="Rectángulo 94"/>
          <p:cNvSpPr/>
          <p:nvPr/>
        </p:nvSpPr>
        <p:spPr>
          <a:xfrm>
            <a:off x="0" y="6309320"/>
            <a:ext cx="9144000" cy="590444"/>
          </a:xfrm>
          <a:prstGeom prst="rect">
            <a:avLst/>
          </a:prstGeom>
          <a:solidFill>
            <a:srgbClr val="0000FF"/>
          </a:solidFill>
          <a:ln>
            <a:noFill/>
          </a:ln>
          <a:scene3d>
            <a:camera prst="orthographicFront"/>
            <a:lightRig rig="threePt" dir="t"/>
          </a:scene3d>
          <a:sp3d>
            <a:bevelT w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46" name="Rectángulo 45"/>
          <p:cNvSpPr/>
          <p:nvPr/>
        </p:nvSpPr>
        <p:spPr>
          <a:xfrm>
            <a:off x="9144000" y="6010763"/>
            <a:ext cx="2113675" cy="4899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grpSp>
        <p:nvGrpSpPr>
          <p:cNvPr id="7" name="Grupo 6"/>
          <p:cNvGrpSpPr/>
          <p:nvPr/>
        </p:nvGrpSpPr>
        <p:grpSpPr>
          <a:xfrm>
            <a:off x="9526201" y="6891926"/>
            <a:ext cx="2260842" cy="279265"/>
            <a:chOff x="2731892" y="6502387"/>
            <a:chExt cx="2260842" cy="279265"/>
          </a:xfrm>
        </p:grpSpPr>
        <p:sp>
          <p:nvSpPr>
            <p:cNvPr id="3" name="Medio marco 2"/>
            <p:cNvSpPr/>
            <p:nvPr/>
          </p:nvSpPr>
          <p:spPr>
            <a:xfrm rot="16200000">
              <a:off x="3722030" y="5646193"/>
              <a:ext cx="129026" cy="2053363"/>
            </a:xfrm>
            <a:prstGeom prst="halfFrame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chemeClr val="bg2">
                  <a:lumMod val="50000"/>
                </a:schemeClr>
              </a:solidFill>
            </a:ln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>
                <a:solidFill>
                  <a:schemeClr val="tx1"/>
                </a:solidFill>
              </a:endParaRPr>
            </a:p>
          </p:txBody>
        </p:sp>
        <p:sp>
          <p:nvSpPr>
            <p:cNvPr id="5" name="CuadroTexto 4"/>
            <p:cNvSpPr txBox="1"/>
            <p:nvPr/>
          </p:nvSpPr>
          <p:spPr>
            <a:xfrm>
              <a:off x="4420531" y="6535431"/>
              <a:ext cx="57220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sz="1000" dirty="0" smtClean="0"/>
                <a:t>40 Km</a:t>
              </a:r>
              <a:endParaRPr lang="es-MX" sz="1000" dirty="0"/>
            </a:p>
          </p:txBody>
        </p:sp>
        <p:sp>
          <p:nvSpPr>
            <p:cNvPr id="6" name="CuadroTexto 5"/>
            <p:cNvSpPr txBox="1"/>
            <p:nvPr/>
          </p:nvSpPr>
          <p:spPr>
            <a:xfrm>
              <a:off x="2731892" y="6502387"/>
              <a:ext cx="57220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sz="1000" dirty="0" smtClean="0"/>
                <a:t>N</a:t>
              </a:r>
              <a:endParaRPr lang="es-MX" sz="1000" dirty="0"/>
            </a:p>
          </p:txBody>
        </p:sp>
      </p:grpSp>
      <p:sp>
        <p:nvSpPr>
          <p:cNvPr id="12" name="Rectángulo 11"/>
          <p:cNvSpPr/>
          <p:nvPr/>
        </p:nvSpPr>
        <p:spPr>
          <a:xfrm>
            <a:off x="9823163" y="4028699"/>
            <a:ext cx="1724859" cy="1528578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4" name="CuadroTexto 33"/>
          <p:cNvSpPr txBox="1"/>
          <p:nvPr/>
        </p:nvSpPr>
        <p:spPr>
          <a:xfrm>
            <a:off x="9787246" y="1975567"/>
            <a:ext cx="1582072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050" b="1" dirty="0" smtClean="0"/>
              <a:t>Simbología</a:t>
            </a:r>
            <a:endParaRPr lang="es-MX" sz="1050" b="1" dirty="0"/>
          </a:p>
        </p:txBody>
      </p:sp>
      <p:pic>
        <p:nvPicPr>
          <p:cNvPr id="40" name="Imagen 39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8192" y="5155966"/>
            <a:ext cx="399390" cy="399390"/>
          </a:xfrm>
          <a:prstGeom prst="rect">
            <a:avLst/>
          </a:prstGeom>
        </p:spPr>
      </p:pic>
      <p:sp>
        <p:nvSpPr>
          <p:cNvPr id="42" name="Medio marco 41"/>
          <p:cNvSpPr/>
          <p:nvPr/>
        </p:nvSpPr>
        <p:spPr>
          <a:xfrm rot="16200000">
            <a:off x="10116922" y="5099404"/>
            <a:ext cx="129026" cy="2053363"/>
          </a:xfrm>
          <a:prstGeom prst="halfFrame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chemeClr val="tx1"/>
              </a:solidFill>
            </a:endParaRPr>
          </a:p>
        </p:txBody>
      </p:sp>
      <p:sp>
        <p:nvSpPr>
          <p:cNvPr id="43" name="CuadroTexto 42"/>
          <p:cNvSpPr txBox="1"/>
          <p:nvPr/>
        </p:nvSpPr>
        <p:spPr>
          <a:xfrm>
            <a:off x="10815423" y="5988642"/>
            <a:ext cx="57220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dirty="0" smtClean="0"/>
              <a:t>40 Km</a:t>
            </a:r>
            <a:endParaRPr lang="es-MX" sz="1000" dirty="0"/>
          </a:p>
        </p:txBody>
      </p:sp>
      <p:sp>
        <p:nvSpPr>
          <p:cNvPr id="44" name="CuadroTexto 43"/>
          <p:cNvSpPr txBox="1"/>
          <p:nvPr/>
        </p:nvSpPr>
        <p:spPr>
          <a:xfrm>
            <a:off x="9428563" y="5722751"/>
            <a:ext cx="57220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dirty="0" smtClean="0"/>
              <a:t>N</a:t>
            </a:r>
            <a:endParaRPr lang="es-MX" sz="1000" dirty="0"/>
          </a:p>
        </p:txBody>
      </p:sp>
      <p:pic>
        <p:nvPicPr>
          <p:cNvPr id="57" name="Imagen 56"/>
          <p:cNvPicPr>
            <a:picLocks noChangeAspect="1"/>
          </p:cNvPicPr>
          <p:nvPr/>
        </p:nvPicPr>
        <p:blipFill rotWithShape="1">
          <a:blip r:embed="rId3"/>
          <a:srcRect l="28038" t="18749" r="18375" b="17709"/>
          <a:stretch/>
        </p:blipFill>
        <p:spPr>
          <a:xfrm>
            <a:off x="-2550475" y="5766784"/>
            <a:ext cx="2110774" cy="1407183"/>
          </a:xfrm>
          <a:prstGeom prst="rect">
            <a:avLst/>
          </a:prstGeom>
        </p:spPr>
      </p:pic>
      <p:grpSp>
        <p:nvGrpSpPr>
          <p:cNvPr id="61" name="Grupo 60"/>
          <p:cNvGrpSpPr/>
          <p:nvPr/>
        </p:nvGrpSpPr>
        <p:grpSpPr>
          <a:xfrm>
            <a:off x="10363546" y="648221"/>
            <a:ext cx="1367586" cy="1323758"/>
            <a:chOff x="-7652083" y="192507"/>
            <a:chExt cx="5194480" cy="5178824"/>
          </a:xfrm>
        </p:grpSpPr>
        <p:pic>
          <p:nvPicPr>
            <p:cNvPr id="56" name="Imagen 55"/>
            <p:cNvPicPr>
              <a:picLocks noChangeAspect="1"/>
            </p:cNvPicPr>
            <p:nvPr/>
          </p:nvPicPr>
          <p:blipFill>
            <a:blip r:embed="rId4" cstate="print">
              <a:clrChange>
                <a:clrFrom>
                  <a:srgbClr val="D7CCB6"/>
                </a:clrFrom>
                <a:clrTo>
                  <a:srgbClr val="D7CCB6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7517039" y="335325"/>
              <a:ext cx="5019675" cy="4933950"/>
            </a:xfrm>
            <a:prstGeom prst="rect">
              <a:avLst/>
            </a:prstGeom>
          </p:spPr>
        </p:pic>
        <p:pic>
          <p:nvPicPr>
            <p:cNvPr id="58" name="Imagen 57"/>
            <p:cNvPicPr>
              <a:picLocks noChangeAspect="1"/>
            </p:cNvPicPr>
            <p:nvPr/>
          </p:nvPicPr>
          <p:blipFill rotWithShape="1">
            <a:blip r:embed="rId5"/>
            <a:srcRect l="38533" t="27796" r="26697" b="30757"/>
            <a:stretch/>
          </p:blipFill>
          <p:spPr>
            <a:xfrm>
              <a:off x="-6141418" y="3347591"/>
              <a:ext cx="2158965" cy="1446966"/>
            </a:xfrm>
            <a:prstGeom prst="rect">
              <a:avLst/>
            </a:prstGeom>
          </p:spPr>
        </p:pic>
        <p:sp>
          <p:nvSpPr>
            <p:cNvPr id="60" name="Anillo 59"/>
            <p:cNvSpPr/>
            <p:nvPr/>
          </p:nvSpPr>
          <p:spPr>
            <a:xfrm>
              <a:off x="-7652083" y="192507"/>
              <a:ext cx="5194480" cy="5178824"/>
            </a:xfrm>
            <a:prstGeom prst="donut">
              <a:avLst>
                <a:gd name="adj" fmla="val 769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>
                <a:solidFill>
                  <a:schemeClr val="tx1"/>
                </a:solidFill>
              </a:endParaRPr>
            </a:p>
          </p:txBody>
        </p:sp>
      </p:grpSp>
      <p:grpSp>
        <p:nvGrpSpPr>
          <p:cNvPr id="64" name="Grupo 63"/>
          <p:cNvGrpSpPr/>
          <p:nvPr/>
        </p:nvGrpSpPr>
        <p:grpSpPr>
          <a:xfrm>
            <a:off x="-4448187" y="-134351"/>
            <a:ext cx="3795423" cy="1864894"/>
            <a:chOff x="2438400" y="2755233"/>
            <a:chExt cx="3795423" cy="1864894"/>
          </a:xfrm>
        </p:grpSpPr>
        <p:pic>
          <p:nvPicPr>
            <p:cNvPr id="62" name="Imagen 61"/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5005" r="11056" b="5812"/>
            <a:stretch/>
          </p:blipFill>
          <p:spPr>
            <a:xfrm>
              <a:off x="2438400" y="2755233"/>
              <a:ext cx="3795423" cy="1864894"/>
            </a:xfrm>
            <a:prstGeom prst="rect">
              <a:avLst/>
            </a:prstGeom>
          </p:spPr>
        </p:pic>
        <p:pic>
          <p:nvPicPr>
            <p:cNvPr id="63" name="Imagen 62"/>
            <p:cNvPicPr>
              <a:picLocks noChangeAspect="1"/>
            </p:cNvPicPr>
            <p:nvPr/>
          </p:nvPicPr>
          <p:blipFill rotWithShape="1">
            <a:blip r:embed="rId5"/>
            <a:srcRect l="38533" t="27796" r="26697" b="30757"/>
            <a:stretch/>
          </p:blipFill>
          <p:spPr>
            <a:xfrm>
              <a:off x="5780589" y="3874109"/>
              <a:ext cx="346332" cy="225357"/>
            </a:xfrm>
            <a:prstGeom prst="rect">
              <a:avLst/>
            </a:prstGeom>
          </p:spPr>
        </p:pic>
      </p:grpSp>
      <p:pic>
        <p:nvPicPr>
          <p:cNvPr id="65" name="Imagen 64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479"/>
          <a:stretch/>
        </p:blipFill>
        <p:spPr>
          <a:xfrm>
            <a:off x="9426378" y="-134351"/>
            <a:ext cx="3019425" cy="1280036"/>
          </a:xfrm>
          <a:prstGeom prst="rect">
            <a:avLst/>
          </a:prstGeom>
        </p:spPr>
      </p:pic>
      <p:pic>
        <p:nvPicPr>
          <p:cNvPr id="68" name="Imagen 67"/>
          <p:cNvPicPr>
            <a:picLocks noChangeAspect="1"/>
          </p:cNvPicPr>
          <p:nvPr/>
        </p:nvPicPr>
        <p:blipFill rotWithShape="1">
          <a:blip r:embed="rId5"/>
          <a:srcRect l="38533" t="27796" r="26697" b="30757"/>
          <a:stretch/>
        </p:blipFill>
        <p:spPr>
          <a:xfrm>
            <a:off x="9213016" y="4747436"/>
            <a:ext cx="568405" cy="369859"/>
          </a:xfrm>
          <a:prstGeom prst="rect">
            <a:avLst/>
          </a:prstGeom>
        </p:spPr>
      </p:pic>
      <p:sp>
        <p:nvSpPr>
          <p:cNvPr id="99" name="Rectángulo 98"/>
          <p:cNvSpPr/>
          <p:nvPr/>
        </p:nvSpPr>
        <p:spPr>
          <a:xfrm>
            <a:off x="9554170" y="1454691"/>
            <a:ext cx="544234" cy="175072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grpSp>
        <p:nvGrpSpPr>
          <p:cNvPr id="4" name="Grupo 3"/>
          <p:cNvGrpSpPr/>
          <p:nvPr/>
        </p:nvGrpSpPr>
        <p:grpSpPr>
          <a:xfrm>
            <a:off x="369300" y="739708"/>
            <a:ext cx="8289226" cy="4823164"/>
            <a:chOff x="369300" y="739708"/>
            <a:chExt cx="8289226" cy="4823164"/>
          </a:xfrm>
        </p:grpSpPr>
        <p:grpSp>
          <p:nvGrpSpPr>
            <p:cNvPr id="11" name="Grupo 10"/>
            <p:cNvGrpSpPr/>
            <p:nvPr/>
          </p:nvGrpSpPr>
          <p:grpSpPr>
            <a:xfrm>
              <a:off x="369300" y="739708"/>
              <a:ext cx="8289226" cy="4823164"/>
              <a:chOff x="488514" y="1088534"/>
              <a:chExt cx="8289226" cy="4823164"/>
            </a:xfrm>
          </p:grpSpPr>
          <p:grpSp>
            <p:nvGrpSpPr>
              <p:cNvPr id="37" name="Grupo 36"/>
              <p:cNvGrpSpPr/>
              <p:nvPr/>
            </p:nvGrpSpPr>
            <p:grpSpPr>
              <a:xfrm>
                <a:off x="488514" y="1088534"/>
                <a:ext cx="8289226" cy="4823164"/>
                <a:chOff x="488514" y="1088534"/>
                <a:chExt cx="8289226" cy="4823164"/>
              </a:xfrm>
            </p:grpSpPr>
            <p:sp>
              <p:nvSpPr>
                <p:cNvPr id="35" name="Rectángulo 34"/>
                <p:cNvSpPr/>
                <p:nvPr/>
              </p:nvSpPr>
              <p:spPr>
                <a:xfrm>
                  <a:off x="488514" y="1088534"/>
                  <a:ext cx="8289226" cy="4823164"/>
                </a:xfrm>
                <a:prstGeom prst="rect">
                  <a:avLst/>
                </a:prstGeom>
                <a:gradFill flip="none" rotWithShape="1">
                  <a:gsLst>
                    <a:gs pos="1000">
                      <a:srgbClr val="FFFF00"/>
                    </a:gs>
                    <a:gs pos="100000">
                      <a:srgbClr val="0070C0"/>
                    </a:gs>
                  </a:gsLst>
                  <a:lin ang="18000000" scaled="0"/>
                  <a:tileRect/>
                </a:gradFill>
                <a:ln w="158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MX"/>
                </a:p>
              </p:txBody>
            </p:sp>
            <p:pic>
              <p:nvPicPr>
                <p:cNvPr id="2" name="Imagen 1"/>
                <p:cNvPicPr>
                  <a:picLocks noChangeAspect="1"/>
                </p:cNvPicPr>
                <p:nvPr/>
              </p:nvPicPr>
              <p:blipFill rotWithShape="1">
                <a:blip r:embed="rId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21271" r="20938" b="10352"/>
                <a:stretch/>
              </p:blipFill>
              <p:spPr>
                <a:xfrm>
                  <a:off x="594844" y="1194864"/>
                  <a:ext cx="5284382" cy="4611048"/>
                </a:xfrm>
                <a:prstGeom prst="rect">
                  <a:avLst/>
                </a:prstGeom>
                <a:ln w="15875">
                  <a:solidFill>
                    <a:schemeClr val="tx1"/>
                  </a:solidFill>
                </a:ln>
              </p:spPr>
            </p:pic>
            <p:sp>
              <p:nvSpPr>
                <p:cNvPr id="36" name="Rectángulo 35"/>
                <p:cNvSpPr/>
                <p:nvPr/>
              </p:nvSpPr>
              <p:spPr>
                <a:xfrm>
                  <a:off x="6007395" y="1194864"/>
                  <a:ext cx="2658140" cy="4611048"/>
                </a:xfrm>
                <a:prstGeom prst="rect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MX"/>
                </a:p>
              </p:txBody>
            </p:sp>
          </p:grpSp>
          <p:grpSp>
            <p:nvGrpSpPr>
              <p:cNvPr id="98" name="Grupo 97"/>
              <p:cNvGrpSpPr/>
              <p:nvPr/>
            </p:nvGrpSpPr>
            <p:grpSpPr>
              <a:xfrm>
                <a:off x="6051116" y="4946092"/>
                <a:ext cx="2600904" cy="369332"/>
                <a:chOff x="5997956" y="4823824"/>
                <a:chExt cx="2654064" cy="369332"/>
              </a:xfrm>
            </p:grpSpPr>
            <p:sp>
              <p:nvSpPr>
                <p:cNvPr id="8" name="CuadroTexto 7"/>
                <p:cNvSpPr txBox="1"/>
                <p:nvPr/>
              </p:nvSpPr>
              <p:spPr>
                <a:xfrm>
                  <a:off x="5997956" y="4823824"/>
                  <a:ext cx="2654064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s-MX" sz="900" dirty="0" err="1" smtClean="0"/>
                    <a:t>Images</a:t>
                  </a:r>
                  <a:r>
                    <a:rPr lang="es-MX" sz="900" dirty="0" smtClean="0"/>
                    <a:t> Data SIO, NOAA, U.S. NAVY, NGA, GEBOO;   c  2015 INEGI</a:t>
                  </a:r>
                  <a:endParaRPr lang="es-MX" sz="900" dirty="0"/>
                </a:p>
              </p:txBody>
            </p:sp>
            <p:sp>
              <p:nvSpPr>
                <p:cNvPr id="9" name="Elipse 8"/>
                <p:cNvSpPr/>
                <p:nvPr/>
              </p:nvSpPr>
              <p:spPr>
                <a:xfrm>
                  <a:off x="6625978" y="5042380"/>
                  <a:ext cx="103043" cy="86198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MX"/>
                </a:p>
              </p:txBody>
            </p:sp>
          </p:grpSp>
          <p:sp>
            <p:nvSpPr>
              <p:cNvPr id="13" name="CuadroTexto 12"/>
              <p:cNvSpPr txBox="1"/>
              <p:nvPr/>
            </p:nvSpPr>
            <p:spPr>
              <a:xfrm>
                <a:off x="6021309" y="2945575"/>
                <a:ext cx="1271451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MX" sz="900" dirty="0" smtClean="0"/>
                  <a:t>Avulsión</a:t>
                </a:r>
                <a:endParaRPr lang="es-MX" sz="900" dirty="0"/>
              </a:p>
            </p:txBody>
          </p:sp>
          <p:sp>
            <p:nvSpPr>
              <p:cNvPr id="14" name="CuadroTexto 13"/>
              <p:cNvSpPr txBox="1"/>
              <p:nvPr/>
            </p:nvSpPr>
            <p:spPr>
              <a:xfrm>
                <a:off x="6016950" y="3120097"/>
                <a:ext cx="1271451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MX" sz="900" dirty="0" smtClean="0"/>
                  <a:t>Etapa 1</a:t>
                </a:r>
                <a:endParaRPr lang="es-MX" sz="900" dirty="0"/>
              </a:p>
            </p:txBody>
          </p:sp>
          <p:sp>
            <p:nvSpPr>
              <p:cNvPr id="15" name="CuadroTexto 14"/>
              <p:cNvSpPr txBox="1"/>
              <p:nvPr/>
            </p:nvSpPr>
            <p:spPr>
              <a:xfrm>
                <a:off x="6012590" y="3294619"/>
                <a:ext cx="1271451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MX" sz="900" dirty="0" smtClean="0"/>
                  <a:t>Etapa 2</a:t>
                </a:r>
                <a:endParaRPr lang="es-MX" sz="900" dirty="0"/>
              </a:p>
            </p:txBody>
          </p:sp>
          <p:sp>
            <p:nvSpPr>
              <p:cNvPr id="16" name="CuadroTexto 15"/>
              <p:cNvSpPr txBox="1"/>
              <p:nvPr/>
            </p:nvSpPr>
            <p:spPr>
              <a:xfrm>
                <a:off x="6016949" y="3469141"/>
                <a:ext cx="1271451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MX" sz="900" dirty="0" smtClean="0"/>
                  <a:t>Etapa 3</a:t>
                </a:r>
                <a:endParaRPr lang="es-MX" sz="900" dirty="0"/>
              </a:p>
            </p:txBody>
          </p:sp>
          <p:sp>
            <p:nvSpPr>
              <p:cNvPr id="17" name="CuadroTexto 16"/>
              <p:cNvSpPr txBox="1"/>
              <p:nvPr/>
            </p:nvSpPr>
            <p:spPr>
              <a:xfrm>
                <a:off x="6021300" y="3643663"/>
                <a:ext cx="1271451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MX" sz="900" dirty="0" smtClean="0"/>
                  <a:t>Cauce actual</a:t>
                </a:r>
                <a:endParaRPr lang="es-MX" sz="900" dirty="0"/>
              </a:p>
            </p:txBody>
          </p:sp>
          <p:sp>
            <p:nvSpPr>
              <p:cNvPr id="18" name="CuadroTexto 17"/>
              <p:cNvSpPr txBox="1"/>
              <p:nvPr/>
            </p:nvSpPr>
            <p:spPr>
              <a:xfrm>
                <a:off x="6025650" y="3818185"/>
                <a:ext cx="1271451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MX" sz="900" dirty="0" smtClean="0"/>
                  <a:t>Cauce incipiente</a:t>
                </a:r>
                <a:endParaRPr lang="es-MX" sz="900" dirty="0"/>
              </a:p>
            </p:txBody>
          </p:sp>
          <p:sp>
            <p:nvSpPr>
              <p:cNvPr id="19" name="CuadroTexto 18"/>
              <p:cNvSpPr txBox="1"/>
              <p:nvPr/>
            </p:nvSpPr>
            <p:spPr>
              <a:xfrm>
                <a:off x="6029998" y="3992707"/>
                <a:ext cx="1271451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MX" sz="900" dirty="0" smtClean="0"/>
                  <a:t>Ciudad</a:t>
                </a:r>
                <a:endParaRPr lang="es-MX" sz="900" dirty="0"/>
              </a:p>
            </p:txBody>
          </p:sp>
          <p:cxnSp>
            <p:nvCxnSpPr>
              <p:cNvPr id="20" name="Conector recto 19"/>
              <p:cNvCxnSpPr/>
              <p:nvPr/>
            </p:nvCxnSpPr>
            <p:spPr>
              <a:xfrm>
                <a:off x="6563840" y="3097975"/>
                <a:ext cx="1712482" cy="4846"/>
              </a:xfrm>
              <a:prstGeom prst="line">
                <a:avLst/>
              </a:prstGeom>
              <a:ln w="63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Conector recto 20"/>
              <p:cNvCxnSpPr/>
              <p:nvPr/>
            </p:nvCxnSpPr>
            <p:spPr>
              <a:xfrm>
                <a:off x="6560225" y="3272497"/>
                <a:ext cx="1716097" cy="4156"/>
              </a:xfrm>
              <a:prstGeom prst="line">
                <a:avLst/>
              </a:prstGeom>
              <a:ln w="63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Conector recto 21"/>
              <p:cNvCxnSpPr/>
              <p:nvPr/>
            </p:nvCxnSpPr>
            <p:spPr>
              <a:xfrm flipV="1">
                <a:off x="6565274" y="3438189"/>
                <a:ext cx="1711048" cy="3006"/>
              </a:xfrm>
              <a:prstGeom prst="line">
                <a:avLst/>
              </a:prstGeom>
              <a:ln w="63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Conector recto 22"/>
              <p:cNvCxnSpPr/>
              <p:nvPr/>
            </p:nvCxnSpPr>
            <p:spPr>
              <a:xfrm>
                <a:off x="6557329" y="3612805"/>
                <a:ext cx="1718993" cy="10280"/>
              </a:xfrm>
              <a:prstGeom prst="line">
                <a:avLst/>
              </a:prstGeom>
              <a:ln w="63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Conector recto 23"/>
              <p:cNvCxnSpPr/>
              <p:nvPr/>
            </p:nvCxnSpPr>
            <p:spPr>
              <a:xfrm>
                <a:off x="6810857" y="3790239"/>
                <a:ext cx="1465465" cy="4252"/>
              </a:xfrm>
              <a:prstGeom prst="line">
                <a:avLst/>
              </a:prstGeom>
              <a:ln w="63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Conector recto 24"/>
              <p:cNvCxnSpPr/>
              <p:nvPr/>
            </p:nvCxnSpPr>
            <p:spPr>
              <a:xfrm>
                <a:off x="6963257" y="3970585"/>
                <a:ext cx="1313065" cy="1544"/>
              </a:xfrm>
              <a:prstGeom prst="line">
                <a:avLst/>
              </a:prstGeom>
              <a:ln w="63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Conector recto 25"/>
              <p:cNvCxnSpPr/>
              <p:nvPr/>
            </p:nvCxnSpPr>
            <p:spPr>
              <a:xfrm>
                <a:off x="6566715" y="4130662"/>
                <a:ext cx="1709607" cy="655"/>
              </a:xfrm>
              <a:prstGeom prst="line">
                <a:avLst/>
              </a:prstGeom>
              <a:ln w="63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Conector angular 26"/>
              <p:cNvCxnSpPr/>
              <p:nvPr/>
            </p:nvCxnSpPr>
            <p:spPr>
              <a:xfrm flipV="1">
                <a:off x="8389049" y="3737241"/>
                <a:ext cx="91440" cy="87086"/>
              </a:xfrm>
              <a:prstGeom prst="bentConnector3">
                <a:avLst/>
              </a:prstGeom>
              <a:ln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Conector angular 27"/>
              <p:cNvCxnSpPr/>
              <p:nvPr/>
            </p:nvCxnSpPr>
            <p:spPr>
              <a:xfrm flipV="1">
                <a:off x="8394352" y="3911763"/>
                <a:ext cx="91440" cy="87086"/>
              </a:xfrm>
              <a:prstGeom prst="bentConnector3">
                <a:avLst/>
              </a:prstGeom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9" name="Elipse 28"/>
              <p:cNvSpPr/>
              <p:nvPr/>
            </p:nvSpPr>
            <p:spPr>
              <a:xfrm>
                <a:off x="8389049" y="4094806"/>
                <a:ext cx="55658" cy="64236"/>
              </a:xfrm>
              <a:prstGeom prst="ellipse">
                <a:avLst/>
              </a:prstGeom>
              <a:solidFill>
                <a:srgbClr val="C00000"/>
              </a:solidFill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MX"/>
              </a:p>
            </p:txBody>
          </p:sp>
          <p:sp>
            <p:nvSpPr>
              <p:cNvPr id="30" name="Rectángulo 29"/>
              <p:cNvSpPr/>
              <p:nvPr/>
            </p:nvSpPr>
            <p:spPr>
              <a:xfrm>
                <a:off x="8339190" y="3569572"/>
                <a:ext cx="223284" cy="99238"/>
              </a:xfrm>
              <a:prstGeom prst="rect">
                <a:avLst/>
              </a:prstGeom>
              <a:solidFill>
                <a:srgbClr val="C00000">
                  <a:alpha val="85000"/>
                </a:srgbClr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MX"/>
              </a:p>
            </p:txBody>
          </p:sp>
          <p:sp>
            <p:nvSpPr>
              <p:cNvPr id="31" name="Rectángulo 30"/>
              <p:cNvSpPr/>
              <p:nvPr/>
            </p:nvSpPr>
            <p:spPr>
              <a:xfrm>
                <a:off x="8340718" y="3389074"/>
                <a:ext cx="223284" cy="97556"/>
              </a:xfrm>
              <a:prstGeom prst="rect">
                <a:avLst/>
              </a:prstGeom>
              <a:solidFill>
                <a:srgbClr val="13F53E">
                  <a:alpha val="80000"/>
                </a:srgbClr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MX"/>
              </a:p>
            </p:txBody>
          </p:sp>
          <p:sp>
            <p:nvSpPr>
              <p:cNvPr id="32" name="Rectángulo 31"/>
              <p:cNvSpPr/>
              <p:nvPr/>
            </p:nvSpPr>
            <p:spPr>
              <a:xfrm>
                <a:off x="8333177" y="3205415"/>
                <a:ext cx="223284" cy="104853"/>
              </a:xfrm>
              <a:prstGeom prst="rect">
                <a:avLst/>
              </a:prstGeom>
              <a:solidFill>
                <a:srgbClr val="FFFF00">
                  <a:alpha val="80000"/>
                </a:srgbClr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MX"/>
              </a:p>
            </p:txBody>
          </p:sp>
          <p:sp>
            <p:nvSpPr>
              <p:cNvPr id="33" name="Rectángulo 32"/>
              <p:cNvSpPr/>
              <p:nvPr/>
            </p:nvSpPr>
            <p:spPr>
              <a:xfrm>
                <a:off x="8330195" y="3030893"/>
                <a:ext cx="223284" cy="104853"/>
              </a:xfrm>
              <a:prstGeom prst="rect">
                <a:avLst/>
              </a:pr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MX"/>
              </a:p>
            </p:txBody>
          </p:sp>
          <p:sp>
            <p:nvSpPr>
              <p:cNvPr id="39" name="CuadroTexto 38"/>
              <p:cNvSpPr txBox="1"/>
              <p:nvPr/>
            </p:nvSpPr>
            <p:spPr>
              <a:xfrm>
                <a:off x="6007395" y="1170513"/>
                <a:ext cx="265814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s-MX" sz="1200" b="1" dirty="0" smtClean="0"/>
                  <a:t>EVENTOS DE MIGRACIÓN EN EL DELTA DEL RÍO YAQUI</a:t>
                </a:r>
                <a:endParaRPr lang="es-MX" sz="1200" b="1" dirty="0"/>
              </a:p>
            </p:txBody>
          </p:sp>
          <p:grpSp>
            <p:nvGrpSpPr>
              <p:cNvPr id="54" name="Grupo 53"/>
              <p:cNvGrpSpPr/>
              <p:nvPr/>
            </p:nvGrpSpPr>
            <p:grpSpPr>
              <a:xfrm>
                <a:off x="6045945" y="4315566"/>
                <a:ext cx="2514719" cy="431549"/>
                <a:chOff x="6022483" y="5335235"/>
                <a:chExt cx="2514719" cy="431549"/>
              </a:xfrm>
            </p:grpSpPr>
            <p:grpSp>
              <p:nvGrpSpPr>
                <p:cNvPr id="48" name="Grupo 47"/>
                <p:cNvGrpSpPr/>
                <p:nvPr/>
              </p:nvGrpSpPr>
              <p:grpSpPr>
                <a:xfrm>
                  <a:off x="6125526" y="5520563"/>
                  <a:ext cx="2001534" cy="246221"/>
                  <a:chOff x="9154754" y="6189791"/>
                  <a:chExt cx="2001534" cy="246221"/>
                </a:xfrm>
              </p:grpSpPr>
              <p:sp>
                <p:nvSpPr>
                  <p:cNvPr id="45" name="Medio marco 44"/>
                  <p:cNvSpPr/>
                  <p:nvPr/>
                </p:nvSpPr>
                <p:spPr>
                  <a:xfrm rot="16200000">
                    <a:off x="9801000" y="5577694"/>
                    <a:ext cx="125782" cy="1418273"/>
                  </a:xfrm>
                  <a:prstGeom prst="halfFrame">
                    <a:avLst/>
                  </a:prstGeom>
                  <a:solidFill>
                    <a:schemeClr val="bg2">
                      <a:lumMod val="75000"/>
                    </a:schemeClr>
                  </a:solidFill>
                  <a:ln>
                    <a:solidFill>
                      <a:schemeClr val="bg2">
                        <a:lumMod val="50000"/>
                      </a:schemeClr>
                    </a:solidFill>
                  </a:ln>
                  <a:scene3d>
                    <a:camera prst="orthographicFront"/>
                    <a:lightRig rig="threePt" dir="t"/>
                  </a:scene3d>
                  <a:sp3d>
                    <a:bevelT w="152400" h="50800" prst="softRound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MX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47" name="CuadroTexto 46"/>
                  <p:cNvSpPr txBox="1"/>
                  <p:nvPr/>
                </p:nvSpPr>
                <p:spPr>
                  <a:xfrm>
                    <a:off x="10584085" y="6189791"/>
                    <a:ext cx="572203" cy="24622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s-MX" sz="1000" dirty="0" smtClean="0"/>
                      <a:t>30 Km</a:t>
                    </a:r>
                    <a:endParaRPr lang="es-MX" sz="1000" dirty="0"/>
                  </a:p>
                </p:txBody>
              </p:sp>
            </p:grpSp>
            <p:pic>
              <p:nvPicPr>
                <p:cNvPr id="49" name="Imagen 48"/>
                <p:cNvPicPr>
                  <a:picLocks noChangeAspect="1"/>
                </p:cNvPicPr>
                <p:nvPr/>
              </p:nvPicPr>
              <p:blipFill rotWithShape="1">
                <a:blip r:embed="rId9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20256" r="16858" b="18414"/>
                <a:stretch/>
              </p:blipFill>
              <p:spPr>
                <a:xfrm>
                  <a:off x="8240967" y="5335235"/>
                  <a:ext cx="296235" cy="383363"/>
                </a:xfrm>
                <a:prstGeom prst="rect">
                  <a:avLst/>
                </a:prstGeom>
              </p:spPr>
            </p:pic>
            <p:sp>
              <p:nvSpPr>
                <p:cNvPr id="50" name="CuadroTexto 49"/>
                <p:cNvSpPr txBox="1"/>
                <p:nvPr/>
              </p:nvSpPr>
              <p:spPr>
                <a:xfrm>
                  <a:off x="6022483" y="5344939"/>
                  <a:ext cx="572203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s-MX" sz="1000" dirty="0" smtClean="0"/>
                    <a:t>0</a:t>
                  </a:r>
                  <a:endParaRPr lang="es-MX" sz="1000" dirty="0"/>
                </a:p>
              </p:txBody>
            </p:sp>
          </p:grpSp>
          <p:grpSp>
            <p:nvGrpSpPr>
              <p:cNvPr id="72" name="Grupo 71"/>
              <p:cNvGrpSpPr/>
              <p:nvPr/>
            </p:nvGrpSpPr>
            <p:grpSpPr>
              <a:xfrm>
                <a:off x="6012344" y="1773670"/>
                <a:ext cx="2650197" cy="998268"/>
                <a:chOff x="7493909" y="1344195"/>
                <a:chExt cx="3953667" cy="1359674"/>
              </a:xfrm>
            </p:grpSpPr>
            <p:pic>
              <p:nvPicPr>
                <p:cNvPr id="67" name="Imagen 66"/>
                <p:cNvPicPr>
                  <a:picLocks noChangeAspect="1"/>
                </p:cNvPicPr>
                <p:nvPr/>
              </p:nvPicPr>
              <p:blipFill rotWithShape="1">
                <a:blip r:embed="rId10">
                  <a:clrChange>
                    <a:clrFrom>
                      <a:srgbClr val="D7CCB6"/>
                    </a:clrFrom>
                    <a:clrTo>
                      <a:srgbClr val="D7CCB6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7468" t="30579" r="10719" b="39938"/>
                <a:stretch/>
              </p:blipFill>
              <p:spPr>
                <a:xfrm>
                  <a:off x="7493909" y="1344195"/>
                  <a:ext cx="3953667" cy="1359674"/>
                </a:xfrm>
                <a:prstGeom prst="rect">
                  <a:avLst/>
                </a:prstGeom>
              </p:spPr>
            </p:pic>
            <p:pic>
              <p:nvPicPr>
                <p:cNvPr id="70" name="Imagen 69"/>
                <p:cNvPicPr>
                  <a:picLocks noChangeAspect="1"/>
                </p:cNvPicPr>
                <p:nvPr/>
              </p:nvPicPr>
              <p:blipFill rotWithShape="1">
                <a:blip r:embed="rId5"/>
                <a:srcRect l="41378" t="27796" r="20178" b="30757"/>
                <a:stretch/>
              </p:blipFill>
              <p:spPr>
                <a:xfrm>
                  <a:off x="8355841" y="2346545"/>
                  <a:ext cx="344607" cy="202801"/>
                </a:xfrm>
                <a:prstGeom prst="rect">
                  <a:avLst/>
                </a:prstGeom>
              </p:spPr>
            </p:pic>
            <p:sp>
              <p:nvSpPr>
                <p:cNvPr id="71" name="Elipse 70"/>
                <p:cNvSpPr/>
                <p:nvPr/>
              </p:nvSpPr>
              <p:spPr>
                <a:xfrm>
                  <a:off x="8313973" y="2239719"/>
                  <a:ext cx="397919" cy="381746"/>
                </a:xfrm>
                <a:prstGeom prst="ellipse">
                  <a:avLst/>
                </a:prstGeom>
                <a:noFill/>
                <a:ln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MX"/>
                </a:p>
              </p:txBody>
            </p:sp>
          </p:grpSp>
          <p:sp>
            <p:nvSpPr>
              <p:cNvPr id="73" name="CuadroTexto 72"/>
              <p:cNvSpPr txBox="1"/>
              <p:nvPr/>
            </p:nvSpPr>
            <p:spPr>
              <a:xfrm>
                <a:off x="5997956" y="1580185"/>
                <a:ext cx="2658140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s-MX" sz="1000" dirty="0" smtClean="0"/>
                  <a:t>Localización</a:t>
                </a:r>
                <a:endParaRPr lang="es-MX" sz="1000" dirty="0"/>
              </a:p>
            </p:txBody>
          </p:sp>
          <p:sp>
            <p:nvSpPr>
              <p:cNvPr id="77" name="CuadroTexto 76"/>
              <p:cNvSpPr txBox="1"/>
              <p:nvPr/>
            </p:nvSpPr>
            <p:spPr>
              <a:xfrm>
                <a:off x="6002876" y="2785439"/>
                <a:ext cx="2658140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s-MX" sz="1000" dirty="0" smtClean="0"/>
                  <a:t>Simbología</a:t>
                </a:r>
                <a:endParaRPr lang="es-MX" sz="1000" dirty="0"/>
              </a:p>
            </p:txBody>
          </p:sp>
          <p:sp>
            <p:nvSpPr>
              <p:cNvPr id="89" name="CuadroTexto 88"/>
              <p:cNvSpPr txBox="1"/>
              <p:nvPr/>
            </p:nvSpPr>
            <p:spPr>
              <a:xfrm>
                <a:off x="6014596" y="4215506"/>
                <a:ext cx="2658140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s-MX" sz="1000" dirty="0" smtClean="0"/>
                  <a:t>Escala y Orientación</a:t>
                </a:r>
                <a:endParaRPr lang="es-MX" sz="1000" dirty="0"/>
              </a:p>
            </p:txBody>
          </p:sp>
          <p:sp>
            <p:nvSpPr>
              <p:cNvPr id="91" name="CuadroTexto 90"/>
              <p:cNvSpPr txBox="1"/>
              <p:nvPr/>
            </p:nvSpPr>
            <p:spPr>
              <a:xfrm>
                <a:off x="6054856" y="5255628"/>
                <a:ext cx="2037190" cy="5078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MX" sz="900" dirty="0" smtClean="0"/>
                  <a:t>MC. Grisel A. Gutiérrez Anguamea</a:t>
                </a:r>
              </a:p>
              <a:p>
                <a:r>
                  <a:rPr lang="es-MX" sz="900" dirty="0" smtClean="0"/>
                  <a:t>Universidad de Sonora</a:t>
                </a:r>
              </a:p>
              <a:p>
                <a:r>
                  <a:rPr lang="es-MX" sz="900" dirty="0" smtClean="0"/>
                  <a:t>Departamento de Geología</a:t>
                </a:r>
                <a:endParaRPr lang="es-MX" sz="900" dirty="0"/>
              </a:p>
            </p:txBody>
          </p:sp>
          <p:pic>
            <p:nvPicPr>
              <p:cNvPr id="92" name="Imagen 91"/>
              <p:cNvPicPr>
                <a:picLocks noChangeAspect="1"/>
              </p:cNvPicPr>
              <p:nvPr/>
            </p:nvPicPr>
            <p:blipFill>
              <a:blip r:embed="rId11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028219" y="5287791"/>
                <a:ext cx="575957" cy="517310"/>
              </a:xfrm>
              <a:prstGeom prst="rect">
                <a:avLst/>
              </a:prstGeom>
            </p:spPr>
          </p:pic>
          <p:sp>
            <p:nvSpPr>
              <p:cNvPr id="94" name="CuadroTexto 93"/>
              <p:cNvSpPr txBox="1"/>
              <p:nvPr/>
            </p:nvSpPr>
            <p:spPr>
              <a:xfrm>
                <a:off x="6014596" y="4750413"/>
                <a:ext cx="2658140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s-MX" sz="1000" dirty="0" smtClean="0"/>
                  <a:t>Referencias</a:t>
                </a:r>
                <a:endParaRPr lang="es-MX" sz="1000" dirty="0"/>
              </a:p>
            </p:txBody>
          </p:sp>
          <p:sp>
            <p:nvSpPr>
              <p:cNvPr id="96" name="Rectángulo 95"/>
              <p:cNvSpPr/>
              <p:nvPr/>
            </p:nvSpPr>
            <p:spPr>
              <a:xfrm>
                <a:off x="6011604" y="4201792"/>
                <a:ext cx="2646724" cy="45719"/>
              </a:xfrm>
              <a:prstGeom prst="rect">
                <a:avLst/>
              </a:prstGeom>
              <a:gradFill>
                <a:gsLst>
                  <a:gs pos="1000">
                    <a:srgbClr val="FFFF00"/>
                  </a:gs>
                  <a:gs pos="100000">
                    <a:srgbClr val="0070C0"/>
                  </a:gs>
                </a:gsLst>
                <a:lin ang="18000000" scaled="0"/>
              </a:gra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MX"/>
              </a:p>
            </p:txBody>
          </p:sp>
          <p:sp>
            <p:nvSpPr>
              <p:cNvPr id="97" name="Rectángulo 96"/>
              <p:cNvSpPr/>
              <p:nvPr/>
            </p:nvSpPr>
            <p:spPr>
              <a:xfrm>
                <a:off x="6014140" y="4717532"/>
                <a:ext cx="2646724" cy="45719"/>
              </a:xfrm>
              <a:prstGeom prst="rect">
                <a:avLst/>
              </a:prstGeom>
              <a:gradFill>
                <a:gsLst>
                  <a:gs pos="1000">
                    <a:srgbClr val="FFFF00"/>
                  </a:gs>
                  <a:gs pos="100000">
                    <a:srgbClr val="0070C0"/>
                  </a:gs>
                </a:gsLst>
                <a:lin ang="18000000" scaled="0"/>
              </a:gra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MX"/>
              </a:p>
            </p:txBody>
          </p:sp>
          <p:cxnSp>
            <p:nvCxnSpPr>
              <p:cNvPr id="78" name="Conector recto 77"/>
              <p:cNvCxnSpPr/>
              <p:nvPr/>
            </p:nvCxnSpPr>
            <p:spPr>
              <a:xfrm>
                <a:off x="6016294" y="4226554"/>
                <a:ext cx="2653163" cy="0"/>
              </a:xfrm>
              <a:prstGeom prst="line">
                <a:avLst/>
              </a:prstGeom>
              <a:ln w="12700" cmpd="dbl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2" name="Rectángulo 81"/>
              <p:cNvSpPr/>
              <p:nvPr/>
            </p:nvSpPr>
            <p:spPr>
              <a:xfrm>
                <a:off x="6013400" y="2773004"/>
                <a:ext cx="2646724" cy="45719"/>
              </a:xfrm>
              <a:prstGeom prst="rect">
                <a:avLst/>
              </a:prstGeom>
              <a:gradFill>
                <a:gsLst>
                  <a:gs pos="1000">
                    <a:srgbClr val="FFFF00"/>
                  </a:gs>
                  <a:gs pos="100000">
                    <a:srgbClr val="0070C0"/>
                  </a:gs>
                </a:gsLst>
                <a:lin ang="18000000" scaled="0"/>
              </a:gra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MX"/>
              </a:p>
            </p:txBody>
          </p:sp>
          <p:cxnSp>
            <p:nvCxnSpPr>
              <p:cNvPr id="79" name="Conector recto 78"/>
              <p:cNvCxnSpPr/>
              <p:nvPr/>
            </p:nvCxnSpPr>
            <p:spPr>
              <a:xfrm>
                <a:off x="6007698" y="4741245"/>
                <a:ext cx="2653163" cy="0"/>
              </a:xfrm>
              <a:prstGeom prst="line">
                <a:avLst/>
              </a:prstGeom>
              <a:ln w="12700" cmpd="dbl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0" name="Rectángulo 79"/>
              <p:cNvSpPr/>
              <p:nvPr/>
            </p:nvSpPr>
            <p:spPr>
              <a:xfrm>
                <a:off x="6011539" y="1585822"/>
                <a:ext cx="2646724" cy="45719"/>
              </a:xfrm>
              <a:prstGeom prst="rect">
                <a:avLst/>
              </a:prstGeom>
              <a:gradFill>
                <a:gsLst>
                  <a:gs pos="1000">
                    <a:srgbClr val="FFFF00"/>
                  </a:gs>
                  <a:gs pos="100000">
                    <a:srgbClr val="0070C0"/>
                  </a:gs>
                </a:gsLst>
                <a:lin ang="18000000" scaled="0"/>
              </a:gra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MX"/>
              </a:p>
            </p:txBody>
          </p:sp>
          <p:cxnSp>
            <p:nvCxnSpPr>
              <p:cNvPr id="81" name="Conector recto 80"/>
              <p:cNvCxnSpPr/>
              <p:nvPr/>
            </p:nvCxnSpPr>
            <p:spPr>
              <a:xfrm>
                <a:off x="6014157" y="1610436"/>
                <a:ext cx="2653163" cy="0"/>
              </a:xfrm>
              <a:prstGeom prst="line">
                <a:avLst/>
              </a:prstGeom>
              <a:ln w="12700" cmpd="dbl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6" name="Conector recto 75"/>
              <p:cNvCxnSpPr/>
              <p:nvPr/>
            </p:nvCxnSpPr>
            <p:spPr>
              <a:xfrm>
                <a:off x="6013397" y="2791692"/>
                <a:ext cx="2653163" cy="0"/>
              </a:xfrm>
              <a:prstGeom prst="line">
                <a:avLst/>
              </a:prstGeom>
              <a:ln w="12700" cmpd="dbl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0" name="Rectángulo 99"/>
              <p:cNvSpPr/>
              <p:nvPr/>
            </p:nvSpPr>
            <p:spPr>
              <a:xfrm>
                <a:off x="6007395" y="1194591"/>
                <a:ext cx="2658140" cy="4619064"/>
              </a:xfrm>
              <a:prstGeom prst="rect">
                <a:avLst/>
              </a:prstGeom>
              <a:noFill/>
              <a:ln w="158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MX"/>
              </a:p>
            </p:txBody>
          </p:sp>
        </p:grpSp>
        <p:sp>
          <p:nvSpPr>
            <p:cNvPr id="83" name="CuadroTexto 82"/>
            <p:cNvSpPr txBox="1"/>
            <p:nvPr/>
          </p:nvSpPr>
          <p:spPr>
            <a:xfrm>
              <a:off x="2286189" y="4251467"/>
              <a:ext cx="1271451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sz="600" dirty="0" smtClean="0"/>
                <a:t>Etapa 1</a:t>
              </a:r>
              <a:endParaRPr lang="es-MX" sz="600" dirty="0"/>
            </a:p>
          </p:txBody>
        </p:sp>
        <p:sp>
          <p:nvSpPr>
            <p:cNvPr id="84" name="CuadroTexto 83"/>
            <p:cNvSpPr txBox="1"/>
            <p:nvPr/>
          </p:nvSpPr>
          <p:spPr>
            <a:xfrm>
              <a:off x="1438464" y="2106684"/>
              <a:ext cx="1271451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sz="600" dirty="0" smtClean="0"/>
                <a:t>Etapa 2</a:t>
              </a:r>
              <a:endParaRPr lang="es-MX" sz="600" dirty="0"/>
            </a:p>
          </p:txBody>
        </p:sp>
        <p:sp>
          <p:nvSpPr>
            <p:cNvPr id="85" name="CuadroTexto 84"/>
            <p:cNvSpPr txBox="1"/>
            <p:nvPr/>
          </p:nvSpPr>
          <p:spPr>
            <a:xfrm>
              <a:off x="2891680" y="2348995"/>
              <a:ext cx="1271451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sz="600" dirty="0" smtClean="0"/>
                <a:t>Etapa 3</a:t>
              </a:r>
              <a:endParaRPr lang="es-MX" sz="600" dirty="0"/>
            </a:p>
          </p:txBody>
        </p:sp>
        <p:sp>
          <p:nvSpPr>
            <p:cNvPr id="86" name="CuadroTexto 85"/>
            <p:cNvSpPr txBox="1"/>
            <p:nvPr/>
          </p:nvSpPr>
          <p:spPr>
            <a:xfrm>
              <a:off x="1014738" y="2509230"/>
              <a:ext cx="1271451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sz="600" dirty="0" smtClean="0"/>
                <a:t>Cauce actual</a:t>
              </a:r>
              <a:endParaRPr lang="es-MX" sz="600" dirty="0"/>
            </a:p>
          </p:txBody>
        </p:sp>
        <p:sp>
          <p:nvSpPr>
            <p:cNvPr id="87" name="CuadroTexto 86"/>
            <p:cNvSpPr txBox="1"/>
            <p:nvPr/>
          </p:nvSpPr>
          <p:spPr>
            <a:xfrm rot="2702931">
              <a:off x="955412" y="1575676"/>
              <a:ext cx="1271451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sz="600" dirty="0" smtClean="0"/>
                <a:t>Cauce incipiente</a:t>
              </a:r>
              <a:endParaRPr lang="es-MX" sz="600" dirty="0"/>
            </a:p>
          </p:txBody>
        </p:sp>
        <p:sp>
          <p:nvSpPr>
            <p:cNvPr id="38" name="CuadroTexto 37"/>
            <p:cNvSpPr txBox="1"/>
            <p:nvPr/>
          </p:nvSpPr>
          <p:spPr>
            <a:xfrm rot="19722721">
              <a:off x="3257550" y="2057704"/>
              <a:ext cx="1589776" cy="369332"/>
            </a:xfrm>
            <a:prstGeom prst="rect">
              <a:avLst/>
            </a:prstGeom>
            <a:noFill/>
          </p:spPr>
          <p:txBody>
            <a:bodyPr wrap="square" rtlCol="0">
              <a:prstTxWarp prst="textArchDown">
                <a:avLst/>
              </a:prstTxWarp>
              <a:spAutoFit/>
            </a:bodyPr>
            <a:lstStyle/>
            <a:p>
              <a:r>
                <a:rPr lang="es-MX" sz="1300" dirty="0" smtClean="0"/>
                <a:t>Río Yaqui</a:t>
              </a:r>
              <a:endParaRPr lang="es-MX" sz="1300" dirty="0"/>
            </a:p>
          </p:txBody>
        </p:sp>
        <p:sp>
          <p:nvSpPr>
            <p:cNvPr id="90" name="CuadroTexto 89"/>
            <p:cNvSpPr txBox="1"/>
            <p:nvPr/>
          </p:nvSpPr>
          <p:spPr>
            <a:xfrm>
              <a:off x="4145185" y="1132852"/>
              <a:ext cx="1271451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sz="600" dirty="0" smtClean="0"/>
                <a:t>El </a:t>
              </a:r>
              <a:r>
                <a:rPr lang="es-MX" sz="600" dirty="0" err="1" smtClean="0"/>
                <a:t>Oviachic</a:t>
              </a:r>
              <a:endParaRPr lang="es-MX" sz="600" dirty="0"/>
            </a:p>
          </p:txBody>
        </p:sp>
      </p:grpSp>
    </p:spTree>
    <p:extLst>
      <p:ext uri="{BB962C8B-B14F-4D97-AF65-F5344CB8AC3E}">
        <p14:creationId xmlns:p14="http://schemas.microsoft.com/office/powerpoint/2010/main" val="3036252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0" y="-42203"/>
            <a:ext cx="9144000" cy="9087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" name="Rectángulo 5"/>
          <p:cNvSpPr/>
          <p:nvPr/>
        </p:nvSpPr>
        <p:spPr>
          <a:xfrm>
            <a:off x="0" y="6309320"/>
            <a:ext cx="9144000" cy="590444"/>
          </a:xfrm>
          <a:prstGeom prst="rect">
            <a:avLst/>
          </a:prstGeom>
          <a:solidFill>
            <a:srgbClr val="0000FF"/>
          </a:solidFill>
          <a:ln>
            <a:noFill/>
          </a:ln>
          <a:scene3d>
            <a:camera prst="orthographicFront"/>
            <a:lightRig rig="threePt" dir="t"/>
          </a:scene3d>
          <a:sp3d>
            <a:bevelT w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" name="Rectángulo 2"/>
          <p:cNvSpPr/>
          <p:nvPr/>
        </p:nvSpPr>
        <p:spPr>
          <a:xfrm>
            <a:off x="-56272" y="503576"/>
            <a:ext cx="914400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perspectiveAbove"/>
              <a:lightRig rig="soft" dir="t">
                <a:rot lat="0" lon="0" rev="204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MX" sz="3200" b="1" dirty="0" smtClean="0">
                <a:ln>
                  <a:solidFill>
                    <a:srgbClr val="000000"/>
                  </a:solidFill>
                </a:ln>
                <a:solidFill>
                  <a:srgbClr val="0000FF"/>
                </a:solidFill>
                <a:effectLst>
                  <a:reflection blurRad="6350" stA="55000" endA="300" endPos="45500" dir="5400000" sy="-100000" algn="bl" rotWithShape="0"/>
                </a:effectLst>
              </a:rPr>
              <a:t>Práctica 4</a:t>
            </a:r>
            <a:endParaRPr lang="es-MX" sz="3200" b="1" dirty="0">
              <a:ln>
                <a:solidFill>
                  <a:srgbClr val="000000"/>
                </a:solidFill>
              </a:ln>
              <a:solidFill>
                <a:srgbClr val="0000FF"/>
              </a:solidFill>
              <a:effectLst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2" name="CuadroTexto 1"/>
          <p:cNvSpPr txBox="1"/>
          <p:nvPr/>
        </p:nvSpPr>
        <p:spPr>
          <a:xfrm>
            <a:off x="0" y="1310185"/>
            <a:ext cx="9031457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es-MX" sz="2000" dirty="0" smtClean="0"/>
              <a:t>Edite </a:t>
            </a:r>
            <a:r>
              <a:rPr lang="es-MX" sz="2000" dirty="0" smtClean="0"/>
              <a:t>sus mapas resultantes </a:t>
            </a:r>
            <a:r>
              <a:rPr lang="es-MX" sz="2000" dirty="0" smtClean="0"/>
              <a:t>de Google </a:t>
            </a:r>
            <a:r>
              <a:rPr lang="es-MX" sz="2000" dirty="0" err="1" smtClean="0"/>
              <a:t>Earth</a:t>
            </a:r>
            <a:r>
              <a:rPr lang="es-MX" sz="2000" dirty="0" smtClean="0"/>
              <a:t> en </a:t>
            </a:r>
            <a:r>
              <a:rPr lang="es-MX" sz="2000" dirty="0" err="1" smtClean="0"/>
              <a:t>Power</a:t>
            </a:r>
            <a:r>
              <a:rPr lang="es-MX" sz="2000" dirty="0" smtClean="0"/>
              <a:t> Point </a:t>
            </a:r>
            <a:r>
              <a:rPr lang="es-MX" sz="2000" dirty="0" smtClean="0"/>
              <a:t>(Hermosillo en la práctica 1 y Unidades </a:t>
            </a:r>
            <a:r>
              <a:rPr lang="es-MX" sz="2000" dirty="0" smtClean="0"/>
              <a:t>Delta del Río Yaqui que hizo en la práctica 2).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es-MX" sz="2000" dirty="0" smtClean="0"/>
              <a:t>Realizar </a:t>
            </a:r>
            <a:r>
              <a:rPr lang="es-MX" sz="2000" b="1" dirty="0" smtClean="0"/>
              <a:t>2 versiones de edición de mapa </a:t>
            </a:r>
            <a:r>
              <a:rPr lang="es-MX" sz="2000" b="1" dirty="0" smtClean="0"/>
              <a:t>para cada uno </a:t>
            </a:r>
            <a:r>
              <a:rPr lang="es-MX" sz="2000" dirty="0" smtClean="0"/>
              <a:t>(entregará 4 </a:t>
            </a:r>
            <a:r>
              <a:rPr lang="es-MX" sz="2000" dirty="0" smtClean="0"/>
              <a:t>mapas nuevos)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es-MX" sz="2000" b="1" dirty="0" smtClean="0"/>
              <a:t>Haga un documento de </a:t>
            </a:r>
            <a:r>
              <a:rPr lang="es-MX" sz="2000" b="1" dirty="0" err="1" smtClean="0"/>
              <a:t>pptx</a:t>
            </a:r>
            <a:r>
              <a:rPr lang="es-MX" sz="2000" b="1" dirty="0" smtClean="0"/>
              <a:t> con los </a:t>
            </a:r>
            <a:r>
              <a:rPr lang="es-MX" sz="2000" b="1" dirty="0" smtClean="0"/>
              <a:t>6 </a:t>
            </a:r>
            <a:r>
              <a:rPr lang="es-MX" sz="2000" b="1" dirty="0" smtClean="0"/>
              <a:t>mapas resultantes </a:t>
            </a:r>
            <a:r>
              <a:rPr lang="es-MX" sz="2000" b="1" dirty="0" smtClean="0"/>
              <a:t>(</a:t>
            </a:r>
            <a:r>
              <a:rPr lang="es-MX" sz="2000" b="1" dirty="0" smtClean="0"/>
              <a:t>los  </a:t>
            </a:r>
            <a:r>
              <a:rPr lang="es-MX" sz="2000" b="1" dirty="0" smtClean="0"/>
              <a:t>originales </a:t>
            </a:r>
            <a:r>
              <a:rPr lang="es-MX" sz="2000" b="1" dirty="0" smtClean="0"/>
              <a:t>de </a:t>
            </a:r>
            <a:r>
              <a:rPr lang="es-MX" sz="2000" b="1" dirty="0" smtClean="0"/>
              <a:t>las prácticas </a:t>
            </a:r>
            <a:r>
              <a:rPr lang="es-MX" sz="2000" b="1" dirty="0" smtClean="0"/>
              <a:t>1-</a:t>
            </a:r>
            <a:r>
              <a:rPr lang="es-MX" sz="2000" b="1" dirty="0" smtClean="0"/>
              <a:t>2 </a:t>
            </a:r>
            <a:r>
              <a:rPr lang="es-MX" sz="2000" b="1" dirty="0" smtClean="0"/>
              <a:t>y los </a:t>
            </a:r>
            <a:r>
              <a:rPr lang="es-MX" sz="2000" b="1" dirty="0" smtClean="0"/>
              <a:t>4 </a:t>
            </a:r>
            <a:r>
              <a:rPr lang="es-MX" sz="2000" b="1" dirty="0" smtClean="0"/>
              <a:t>nuevos editados), elabore profesionalmente sus comentarios, observaciones y conclusiones al respecto de esta metodología, explicando los resultados y experiencias obtenidas</a:t>
            </a:r>
            <a:r>
              <a:rPr lang="es-MX" sz="2000" dirty="0" smtClean="0"/>
              <a:t>.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es-MX" sz="2000" dirty="0" smtClean="0"/>
              <a:t>Envíe a </a:t>
            </a:r>
            <a:r>
              <a:rPr lang="es-MX" sz="2000" dirty="0" smtClean="0">
                <a:hlinkClick r:id="rId2"/>
              </a:rPr>
              <a:t>griselgtza@gmail.com</a:t>
            </a:r>
            <a:r>
              <a:rPr lang="es-MX" sz="2000" dirty="0" smtClean="0"/>
              <a:t> con el formato acordado en las anteriores</a:t>
            </a:r>
            <a:endParaRPr lang="es-MX" sz="2000" dirty="0" smtClean="0"/>
          </a:p>
          <a:p>
            <a:pPr marL="342900" indent="-342900" algn="just">
              <a:buFont typeface="Wingdings" panose="05000000000000000000" pitchFamily="2" charset="2"/>
              <a:buChar char="§"/>
            </a:pPr>
            <a:endParaRPr lang="es-MX" sz="2000" dirty="0"/>
          </a:p>
          <a:p>
            <a:pPr marL="342900" indent="-342900" algn="just">
              <a:buFont typeface="Wingdings" panose="05000000000000000000" pitchFamily="2" charset="2"/>
              <a:buChar char="§"/>
            </a:pPr>
            <a:endParaRPr lang="es-MX" sz="2000" dirty="0" smtClean="0"/>
          </a:p>
        </p:txBody>
      </p:sp>
    </p:spTree>
    <p:extLst>
      <p:ext uri="{BB962C8B-B14F-4D97-AF65-F5344CB8AC3E}">
        <p14:creationId xmlns:p14="http://schemas.microsoft.com/office/powerpoint/2010/main" val="264647741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15942" t="36587" r="65831" b="23221"/>
          <a:stretch/>
        </p:blipFill>
        <p:spPr>
          <a:xfrm>
            <a:off x="140677" y="185876"/>
            <a:ext cx="3593123" cy="4454769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0" y="0"/>
            <a:ext cx="9144000" cy="9087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" name="Rectángulo 5"/>
          <p:cNvSpPr/>
          <p:nvPr/>
        </p:nvSpPr>
        <p:spPr>
          <a:xfrm>
            <a:off x="0" y="6309320"/>
            <a:ext cx="9144000" cy="590444"/>
          </a:xfrm>
          <a:prstGeom prst="rect">
            <a:avLst/>
          </a:prstGeom>
          <a:solidFill>
            <a:srgbClr val="0000FF"/>
          </a:solidFill>
          <a:ln>
            <a:noFill/>
          </a:ln>
          <a:scene3d>
            <a:camera prst="orthographicFront"/>
            <a:lightRig rig="threePt" dir="t"/>
          </a:scene3d>
          <a:sp3d>
            <a:bevelT w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" name="Rectángulo 2"/>
          <p:cNvSpPr/>
          <p:nvPr/>
        </p:nvSpPr>
        <p:spPr>
          <a:xfrm>
            <a:off x="0" y="5385990"/>
            <a:ext cx="9144000" cy="923330"/>
          </a:xfrm>
          <a:prstGeom prst="rect">
            <a:avLst/>
          </a:prstGeom>
          <a:noFill/>
          <a:scene3d>
            <a:camera prst="orthographicFront"/>
            <a:lightRig rig="harsh" dir="t"/>
          </a:scene3d>
          <a:sp3d>
            <a:bevelT w="114300" h="107950"/>
            <a:bevelB w="44450"/>
          </a:sp3d>
        </p:spPr>
        <p:txBody>
          <a:bodyPr wrap="square" lIns="91440" tIns="45720" rIns="91440" bIns="45720">
            <a:prstTxWarp prst="textChevronInverted">
              <a:avLst/>
            </a:prstTxWarp>
            <a:spAutoFit/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s-MX" sz="5400" b="1" dirty="0" smtClean="0">
                <a:ln/>
                <a:solidFill>
                  <a:srgbClr val="C00000"/>
                </a:solidFill>
                <a:effectLst>
                  <a:reflection blurRad="6350" stA="60000" endA="900" endPos="58000" dir="5400000" sy="-100000" algn="bl" rotWithShape="0"/>
                </a:effectLst>
              </a:rPr>
              <a:t>GRACIAS!</a:t>
            </a:r>
            <a:endParaRPr lang="es-MX" sz="5400" b="1" dirty="0">
              <a:ln/>
              <a:solidFill>
                <a:srgbClr val="C00000"/>
              </a:solidFill>
              <a:effectLst>
                <a:reflection blurRad="6350" stA="60000" endA="900" endPos="58000" dir="5400000" sy="-100000" algn="bl" rotWithShape="0"/>
              </a:effectLst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3524250" y="197346"/>
            <a:ext cx="5412397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MX" dirty="0"/>
              <a:t>Se crea una leyenda al importar un archivo y se hace una configuración de plantilla de estilo</a:t>
            </a:r>
          </a:p>
          <a:p>
            <a:pPr algn="just"/>
            <a:r>
              <a:rPr lang="es-MX" b="1" dirty="0"/>
              <a:t>Consejos: </a:t>
            </a:r>
            <a:endParaRPr lang="es-MX" dirty="0"/>
          </a:p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es-MX" dirty="0"/>
              <a:t>Ordenar de manera congruente las capas de información</a:t>
            </a:r>
          </a:p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es-MX" dirty="0"/>
              <a:t>Utilizar colores que faciliten el manejo de la base de datos, cambiar los estilos de cada elemento</a:t>
            </a:r>
          </a:p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es-MX" dirty="0"/>
              <a:t>Se puede utilizar un editor para crear una leyenda y guardarla en formato PNG, después importar la imagen a Google </a:t>
            </a:r>
            <a:r>
              <a:rPr lang="es-MX" dirty="0" err="1"/>
              <a:t>Earth</a:t>
            </a:r>
            <a:r>
              <a:rPr lang="es-MX" dirty="0"/>
              <a:t> o manejarla en el editor, exportar el tema con la vista apropiada y pegar la leyenda. (El formato </a:t>
            </a:r>
            <a:r>
              <a:rPr lang="es-MX" dirty="0" err="1"/>
              <a:t>png</a:t>
            </a:r>
            <a:r>
              <a:rPr lang="es-MX" dirty="0"/>
              <a:t> facilita el uso de transparencia al importar una imagen)</a:t>
            </a:r>
          </a:p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es-MX" dirty="0"/>
              <a:t>Se pueden importar logos en formato PNG a Google </a:t>
            </a:r>
            <a:r>
              <a:rPr lang="es-MX" dirty="0" err="1"/>
              <a:t>Earth</a:t>
            </a:r>
            <a:r>
              <a:rPr lang="es-MX" dirty="0"/>
              <a:t>, letreros, etiquetas; de modo más sencillo, se pueden agregar en </a:t>
            </a:r>
            <a:r>
              <a:rPr lang="es-MX" dirty="0" err="1"/>
              <a:t>pptx</a:t>
            </a:r>
            <a:r>
              <a:rPr lang="es-MX" dirty="0"/>
              <a:t>.</a:t>
            </a:r>
          </a:p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es-MX" dirty="0"/>
              <a:t>Crear marcos en </a:t>
            </a:r>
            <a:r>
              <a:rPr lang="es-MX" dirty="0" err="1"/>
              <a:t>pptx</a:t>
            </a:r>
            <a:r>
              <a:rPr lang="es-MX" dirty="0"/>
              <a:t>, los estilos son ilimitados.</a:t>
            </a:r>
          </a:p>
        </p:txBody>
      </p:sp>
    </p:spTree>
    <p:extLst>
      <p:ext uri="{BB962C8B-B14F-4D97-AF65-F5344CB8AC3E}">
        <p14:creationId xmlns:p14="http://schemas.microsoft.com/office/powerpoint/2010/main" val="190122230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7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2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a21" id="{E225067A-2EEC-49E5-918F-BF4A1D99E5C8}" vid="{FAC0A051-05E3-4950-A22C-879686D8FD16}"/>
    </a:ext>
  </a:extLst>
</a:theme>
</file>

<file path=ppt/theme/theme2.xml><?xml version="1.0" encoding="utf-8"?>
<a:theme xmlns:a="http://schemas.openxmlformats.org/drawingml/2006/main" name="Diseño personalizado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Diseño personalizado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2_Diseño personalizado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Tema21</Template>
  <TotalTime>1887</TotalTime>
  <Words>725</Words>
  <Application>Microsoft Office PowerPoint</Application>
  <PresentationFormat>Presentación en pantalla (4:3)</PresentationFormat>
  <Paragraphs>93</Paragraphs>
  <Slides>21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4</vt:i4>
      </vt:variant>
      <vt:variant>
        <vt:lpstr>Títulos de diapositiva</vt:lpstr>
      </vt:variant>
      <vt:variant>
        <vt:i4>21</vt:i4>
      </vt:variant>
    </vt:vector>
  </HeadingPairs>
  <TitlesOfParts>
    <vt:vector size="29" baseType="lpstr">
      <vt:lpstr>Arial</vt:lpstr>
      <vt:lpstr>Arial Rounded MT Bold</vt:lpstr>
      <vt:lpstr>Calibri</vt:lpstr>
      <vt:lpstr>Wingdings</vt:lpstr>
      <vt:lpstr>Tema21</vt:lpstr>
      <vt:lpstr>Diseño personalizado</vt:lpstr>
      <vt:lpstr>1_Diseño personalizado</vt:lpstr>
      <vt:lpstr>2_Diseño personalizado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Grisel</dc:creator>
  <cp:lastModifiedBy>Grisel_hp</cp:lastModifiedBy>
  <cp:revision>91</cp:revision>
  <dcterms:created xsi:type="dcterms:W3CDTF">2015-04-21T22:14:53Z</dcterms:created>
  <dcterms:modified xsi:type="dcterms:W3CDTF">2019-08-28T16:52:29Z</dcterms:modified>
</cp:coreProperties>
</file>