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4" r:id="rId1"/>
  </p:sldMasterIdLst>
  <p:sldIdLst>
    <p:sldId id="256" r:id="rId2"/>
    <p:sldId id="268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70" r:id="rId13"/>
    <p:sldId id="271" r:id="rId14"/>
    <p:sldId id="272" r:id="rId15"/>
    <p:sldId id="273" r:id="rId16"/>
    <p:sldId id="274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034" autoAdjust="0"/>
    <p:restoredTop sz="94660"/>
  </p:normalViewPr>
  <p:slideViewPr>
    <p:cSldViewPr snapToGrid="0">
      <p:cViewPr varScale="1">
        <p:scale>
          <a:sx n="72" d="100"/>
          <a:sy n="72" d="100"/>
        </p:scale>
        <p:origin x="28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12192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1803405"/>
            <a:ext cx="97536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632201"/>
            <a:ext cx="97536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2" y="4323848"/>
            <a:ext cx="3063239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9/23/2019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19200" y="4323849"/>
            <a:ext cx="650748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70"/>
            <a:ext cx="2895600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66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551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12192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753537"/>
            <a:ext cx="1060704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482" y="3641726"/>
            <a:ext cx="1060704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416235" y="381004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9/23/2019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92481" y="381004"/>
            <a:ext cx="644087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09955" y="381004"/>
            <a:ext cx="889564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621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482" y="2194560"/>
            <a:ext cx="5214105" cy="406908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9467" y="2194560"/>
            <a:ext cx="5210053" cy="406908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569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503920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5039" y="2183802"/>
            <a:ext cx="4911545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481" y="3132670"/>
            <a:ext cx="5214105" cy="313097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92026" y="2183802"/>
            <a:ext cx="4907495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466" y="3132670"/>
            <a:ext cx="5210055" cy="313097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683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808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752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746760"/>
            <a:ext cx="6217920" cy="5516880"/>
          </a:xfrm>
        </p:spPr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480" y="3124200"/>
            <a:ext cx="41148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409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1" y="1524000"/>
            <a:ext cx="5434307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03365" y="751242"/>
            <a:ext cx="4898979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481" y="3124200"/>
            <a:ext cx="5434307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979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73" y="4697364"/>
            <a:ext cx="10608643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92473" y="977035"/>
            <a:ext cx="10600347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480" y="5516716"/>
            <a:ext cx="1060704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70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12192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753536"/>
            <a:ext cx="1060704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649134"/>
            <a:ext cx="103632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416235" y="381004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9/23/2019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92481" y="381004"/>
            <a:ext cx="644087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09956" y="381004"/>
            <a:ext cx="889565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2946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12192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8" y="753534"/>
            <a:ext cx="10151533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509768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174600"/>
            <a:ext cx="10371669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416235" y="381004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9/23/2019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92481" y="379441"/>
            <a:ext cx="644087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09956" y="381004"/>
            <a:ext cx="889565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08611" y="80772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62311" y="302133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722231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12192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124705"/>
            <a:ext cx="1036637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89" y="3648319"/>
            <a:ext cx="10364811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416235" y="378887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9/23/2019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92481" y="378887"/>
            <a:ext cx="644087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09956" y="381004"/>
            <a:ext cx="889565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462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3" y="762003"/>
            <a:ext cx="8503919" cy="130386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92481" y="2202080"/>
            <a:ext cx="341376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792480" y="2904567"/>
            <a:ext cx="341376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02983" y="2201333"/>
            <a:ext cx="341376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01041" y="2904068"/>
            <a:ext cx="341376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5759" y="2192866"/>
            <a:ext cx="341376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85760" y="2904567"/>
            <a:ext cx="341376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069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3" y="762000"/>
            <a:ext cx="8509312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792480" y="4113343"/>
            <a:ext cx="341376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92480" y="2331720"/>
            <a:ext cx="341376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792480" y="4796106"/>
            <a:ext cx="341376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89164" y="4113343"/>
            <a:ext cx="341376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89163" y="2331720"/>
            <a:ext cx="341376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87811" y="4796105"/>
            <a:ext cx="341376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91153" y="4113343"/>
            <a:ext cx="341376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91152" y="2331724"/>
            <a:ext cx="341376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91029" y="4796103"/>
            <a:ext cx="341376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2280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92480" y="2194560"/>
            <a:ext cx="10607040" cy="406908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2016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12192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42120" y="747186"/>
            <a:ext cx="205740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92482" y="746126"/>
            <a:ext cx="8370713" cy="424973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416235" y="381004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9/23/2019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92481" y="381004"/>
            <a:ext cx="644087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09956" y="381004"/>
            <a:ext cx="889565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1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50392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480" y="2194560"/>
            <a:ext cx="1060704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49640" y="6356354"/>
            <a:ext cx="28498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92480" y="6355849"/>
            <a:ext cx="7574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4"/>
            <a:ext cx="26365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03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3750" r:id="rId16"/>
    <p:sldLayoutId id="214748375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8 Rectángulo"/>
          <p:cNvSpPr/>
          <p:nvPr/>
        </p:nvSpPr>
        <p:spPr>
          <a:xfrm>
            <a:off x="0" y="1732911"/>
            <a:ext cx="1191370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36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GEOREFERENCIACIÓN DE IMGS</a:t>
            </a:r>
          </a:p>
          <a:p>
            <a:pPr algn="ctr"/>
            <a:r>
              <a:rPr lang="es-ES" sz="36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GOOGLE EARTH </a:t>
            </a:r>
            <a:r>
              <a:rPr lang="es-E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PARA USARLAS </a:t>
            </a:r>
            <a:r>
              <a:rPr lang="es-ES" sz="36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EN ARCGIS E</a:t>
            </a:r>
          </a:p>
          <a:p>
            <a:pPr algn="ctr"/>
            <a:r>
              <a:rPr lang="es-ES" sz="36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IMÁGENES ESCANEADAS</a:t>
            </a:r>
          </a:p>
        </p:txBody>
      </p:sp>
      <p:pic>
        <p:nvPicPr>
          <p:cNvPr id="13" name="Imagen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1815" y="469754"/>
            <a:ext cx="1133709" cy="1095917"/>
          </a:xfrm>
          <a:prstGeom prst="rect">
            <a:avLst/>
          </a:prstGeom>
          <a:noFill/>
        </p:spPr>
      </p:pic>
      <p:pic>
        <p:nvPicPr>
          <p:cNvPr id="14" name="Imagen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507673" y="555237"/>
            <a:ext cx="1169693" cy="1120271"/>
          </a:xfrm>
          <a:prstGeom prst="rect">
            <a:avLst/>
          </a:prstGeom>
          <a:noFill/>
        </p:spPr>
      </p:pic>
      <p:sp>
        <p:nvSpPr>
          <p:cNvPr id="15" name="Rectangle 167"/>
          <p:cNvSpPr>
            <a:spLocks noChangeArrowheads="1"/>
          </p:cNvSpPr>
          <p:nvPr/>
        </p:nvSpPr>
        <p:spPr bwMode="auto">
          <a:xfrm>
            <a:off x="5843521" y="4911035"/>
            <a:ext cx="4654401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en-US" altLang="es-MX" sz="1800" b="1" dirty="0">
                <a:solidFill>
                  <a:srgbClr val="292929"/>
                </a:solidFill>
              </a:rPr>
              <a:t>MC. Grisel A. Gutiérrez Anguamea</a:t>
            </a:r>
          </a:p>
          <a:p>
            <a:pPr algn="r"/>
            <a:r>
              <a:rPr lang="en-US" altLang="es-MX" sz="1800" b="1" dirty="0">
                <a:solidFill>
                  <a:srgbClr val="292929"/>
                </a:solidFill>
              </a:rPr>
              <a:t>griselgtza@gmail.com</a:t>
            </a:r>
            <a:br>
              <a:rPr lang="en-US" altLang="es-MX" sz="1800" b="1" dirty="0">
                <a:solidFill>
                  <a:srgbClr val="292929"/>
                </a:solidFill>
              </a:rPr>
            </a:br>
            <a:endParaRPr lang="es-ES" altLang="es-MX" sz="1800" b="1" dirty="0">
              <a:solidFill>
                <a:srgbClr val="292929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/>
          <a:srcRect l="57741" t="18523" r="24435" b="62093"/>
          <a:stretch/>
        </p:blipFill>
        <p:spPr>
          <a:xfrm>
            <a:off x="2270877" y="3899625"/>
            <a:ext cx="2319131" cy="1417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4284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r="40528" b="25498"/>
          <a:stretch/>
        </p:blipFill>
        <p:spPr>
          <a:xfrm>
            <a:off x="239787" y="603476"/>
            <a:ext cx="7738027" cy="544995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l="18222" t="10733" r="17815" b="14809"/>
          <a:stretch/>
        </p:blipFill>
        <p:spPr>
          <a:xfrm>
            <a:off x="3828472" y="2673765"/>
            <a:ext cx="5649489" cy="3697357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6096000" y="268151"/>
            <a:ext cx="5826896" cy="22467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sz="2000" b="1" dirty="0"/>
              <a:t>Abrir </a:t>
            </a:r>
            <a:r>
              <a:rPr lang="es-MX" sz="2000" b="1" dirty="0" err="1"/>
              <a:t>google</a:t>
            </a:r>
            <a:r>
              <a:rPr lang="es-MX" sz="2000" b="1" dirty="0"/>
              <a:t> </a:t>
            </a:r>
            <a:r>
              <a:rPr lang="es-MX" sz="2000" b="1" dirty="0" err="1"/>
              <a:t>earth</a:t>
            </a:r>
            <a:r>
              <a:rPr lang="es-MX" sz="2000" b="1" dirty="0"/>
              <a:t> y ubicarse en el área de la imagen que queremos </a:t>
            </a:r>
            <a:r>
              <a:rPr lang="es-MX" sz="2000" b="1" dirty="0" err="1"/>
              <a:t>georreferenciar</a:t>
            </a:r>
            <a:r>
              <a:rPr lang="es-MX" sz="2000" b="1" dirty="0"/>
              <a:t> en ARCGIS, utilizando el buscador de </a:t>
            </a:r>
            <a:r>
              <a:rPr lang="es-MX" sz="2000" b="1" dirty="0" err="1"/>
              <a:t>google</a:t>
            </a:r>
            <a:r>
              <a:rPr lang="es-MX" sz="2000" b="1" dirty="0"/>
              <a:t> </a:t>
            </a:r>
            <a:r>
              <a:rPr lang="es-MX" sz="2000" b="1" dirty="0" err="1"/>
              <a:t>earth</a:t>
            </a:r>
            <a:r>
              <a:rPr lang="es-MX" sz="2000" b="1" dirty="0"/>
              <a:t> arriba a la izquierda de la pantalla del programa.</a:t>
            </a:r>
          </a:p>
          <a:p>
            <a:r>
              <a:rPr lang="es-MX" sz="2000" b="1" dirty="0"/>
              <a:t>1.- Cambiar a UTM la vista de Google </a:t>
            </a:r>
            <a:r>
              <a:rPr lang="es-MX" sz="2000" b="1" dirty="0" err="1"/>
              <a:t>Earth</a:t>
            </a:r>
            <a:r>
              <a:rPr lang="es-MX" sz="2000" b="1" dirty="0"/>
              <a:t> </a:t>
            </a:r>
          </a:p>
          <a:p>
            <a:endParaRPr lang="es-MX" sz="2000" b="1" dirty="0"/>
          </a:p>
        </p:txBody>
      </p:sp>
      <p:sp>
        <p:nvSpPr>
          <p:cNvPr id="9" name="Rectángulo 8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91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2"/>
          <a:srcRect l="90656" t="28166" r="788" b="34277"/>
          <a:stretch/>
        </p:blipFill>
        <p:spPr>
          <a:xfrm>
            <a:off x="8442043" y="338001"/>
            <a:ext cx="1572814" cy="117498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3782" y="1993135"/>
            <a:ext cx="4234218" cy="429503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l="4844" r="62473" b="84375"/>
          <a:stretch/>
        </p:blipFill>
        <p:spPr>
          <a:xfrm>
            <a:off x="2181256" y="260250"/>
            <a:ext cx="4252526" cy="1143001"/>
          </a:xfrm>
          <a:prstGeom prst="rect">
            <a:avLst/>
          </a:prstGeom>
        </p:spPr>
      </p:pic>
      <p:cxnSp>
        <p:nvCxnSpPr>
          <p:cNvPr id="7" name="Conector recto de flecha 6"/>
          <p:cNvCxnSpPr/>
          <p:nvPr/>
        </p:nvCxnSpPr>
        <p:spPr>
          <a:xfrm>
            <a:off x="6713522" y="856986"/>
            <a:ext cx="1591293" cy="17927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 flipH="1">
            <a:off x="8091055" y="1577111"/>
            <a:ext cx="1306286" cy="239234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/>
          <p:cNvSpPr txBox="1"/>
          <p:nvPr/>
        </p:nvSpPr>
        <p:spPr>
          <a:xfrm>
            <a:off x="636104" y="2707894"/>
            <a:ext cx="5671932" cy="22467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sz="2000" b="1" dirty="0"/>
              <a:t>2.- </a:t>
            </a:r>
            <a:r>
              <a:rPr lang="es-MX" sz="2000" b="1" dirty="0" err="1"/>
              <a:t>Click</a:t>
            </a:r>
            <a:r>
              <a:rPr lang="es-MX" sz="2000" b="1" dirty="0"/>
              <a:t> en el botón de agregar marca de posición.</a:t>
            </a:r>
          </a:p>
          <a:p>
            <a:r>
              <a:rPr lang="es-MX" sz="2000" b="1" dirty="0"/>
              <a:t>3.- En la ventana que se abre se le da </a:t>
            </a:r>
            <a:r>
              <a:rPr lang="es-MX" sz="2000" b="1" dirty="0" err="1"/>
              <a:t>click</a:t>
            </a:r>
            <a:r>
              <a:rPr lang="es-MX" sz="2000" b="1" dirty="0"/>
              <a:t> en “la tachuela” para cambiar el ícono y se selecciona uno </a:t>
            </a:r>
            <a:r>
              <a:rPr lang="es-MX" sz="2000" b="1" dirty="0" err="1"/>
              <a:t>dOnde</a:t>
            </a:r>
            <a:r>
              <a:rPr lang="es-MX" sz="2000" b="1" dirty="0"/>
              <a:t> sea más fácil ver el centro de la imagen.</a:t>
            </a:r>
          </a:p>
          <a:p>
            <a:endParaRPr lang="es-MX" sz="2000" b="1" dirty="0"/>
          </a:p>
        </p:txBody>
      </p:sp>
      <p:sp>
        <p:nvSpPr>
          <p:cNvPr id="14" name="Rectángulo 13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82513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0739" t="4995" r="58757" b="58087"/>
          <a:stretch/>
        </p:blipFill>
        <p:spPr>
          <a:xfrm>
            <a:off x="7898298" y="2860242"/>
            <a:ext cx="3326293" cy="3357092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225287" y="1075239"/>
            <a:ext cx="11582400" cy="16312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MX" sz="2000" b="1" dirty="0"/>
              <a:t>4. Los puntos agregados se nombran con una secuencia de números o letras. Se coloca un punto en cada una de las esquinas.</a:t>
            </a:r>
          </a:p>
          <a:p>
            <a:pPr algn="just"/>
            <a:endParaRPr lang="es-MX" sz="2000" b="1" dirty="0"/>
          </a:p>
          <a:p>
            <a:pPr algn="just"/>
            <a:r>
              <a:rPr lang="es-MX" sz="2000" b="1" dirty="0"/>
              <a:t>Se pueden agregar un mínimo de 4 puntos O la cantidad de puntos que se deseé para aumentar la precisión.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1524000" y="6371122"/>
            <a:ext cx="9144000" cy="442833"/>
            <a:chOff x="0" y="6309320"/>
            <a:chExt cx="12192000" cy="590444"/>
          </a:xfrm>
        </p:grpSpPr>
        <p:sp>
          <p:nvSpPr>
            <p:cNvPr id="6" name="Rectángulo 5"/>
            <p:cNvSpPr/>
            <p:nvPr/>
          </p:nvSpPr>
          <p:spPr>
            <a:xfrm>
              <a:off x="0" y="6309320"/>
              <a:ext cx="12192000" cy="59044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350">
                <a:solidFill>
                  <a:srgbClr val="FFC000"/>
                </a:solidFill>
              </a:endParaRPr>
            </a:p>
          </p:txBody>
        </p:sp>
        <p:sp>
          <p:nvSpPr>
            <p:cNvPr id="7" name="Rectángulo 6"/>
            <p:cNvSpPr/>
            <p:nvPr/>
          </p:nvSpPr>
          <p:spPr>
            <a:xfrm>
              <a:off x="0" y="6362164"/>
              <a:ext cx="12192000" cy="400110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1500" b="1" dirty="0">
                  <a:ln>
                    <a:solidFill>
                      <a:schemeClr val="accent6">
                        <a:lumMod val="60000"/>
                        <a:lumOff val="40000"/>
                      </a:schemeClr>
                    </a:solidFill>
                  </a:ln>
                  <a:solidFill>
                    <a:srgbClr val="FFC000"/>
                  </a:solidFill>
                  <a:effectLst>
                    <a:glow rad="101600">
                      <a:schemeClr val="accent3">
                        <a:satMod val="175000"/>
                        <a:alpha val="40000"/>
                      </a:schemeClr>
                    </a:glow>
                  </a:effectLst>
                </a:rPr>
                <a:t>XXXIX SEMANA CULTURAL DEL DEPTO DE GEOLOGÍA; EDICIÓN DR. JUAN JOSÉ PALAFOX REYES</a:t>
              </a:r>
            </a:p>
          </p:txBody>
        </p:sp>
      </p:grpSp>
      <p:sp>
        <p:nvSpPr>
          <p:cNvPr id="8" name="Rectángulo 7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92523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0654" t="5997"/>
          <a:stretch/>
        </p:blipFill>
        <p:spPr>
          <a:xfrm>
            <a:off x="3702931" y="313684"/>
            <a:ext cx="8204976" cy="546521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55738" y="1432181"/>
            <a:ext cx="79015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/>
              <a:t>5.- Revisar la </a:t>
            </a:r>
            <a:r>
              <a:rPr lang="es-MX" sz="2000" b="1" dirty="0" smtClean="0"/>
              <a:t>vista</a:t>
            </a:r>
          </a:p>
          <a:p>
            <a:r>
              <a:rPr lang="es-MX" sz="2000" b="1" dirty="0" smtClean="0"/>
              <a:t>completa </a:t>
            </a:r>
            <a:r>
              <a:rPr lang="es-MX" sz="2000" b="1" dirty="0"/>
              <a:t>con los 4 </a:t>
            </a:r>
            <a:r>
              <a:rPr lang="es-MX" sz="2000" b="1" dirty="0" smtClean="0"/>
              <a:t>puntos</a:t>
            </a:r>
          </a:p>
          <a:p>
            <a:r>
              <a:rPr lang="es-MX" sz="2000" b="1" dirty="0" smtClean="0"/>
              <a:t> </a:t>
            </a:r>
            <a:r>
              <a:rPr lang="es-MX" sz="2000" b="1" dirty="0"/>
              <a:t>superpuestos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1524000" y="6371122"/>
            <a:ext cx="9144000" cy="442833"/>
            <a:chOff x="0" y="6309320"/>
            <a:chExt cx="12192000" cy="590444"/>
          </a:xfrm>
        </p:grpSpPr>
        <p:sp>
          <p:nvSpPr>
            <p:cNvPr id="7" name="Rectángulo 6"/>
            <p:cNvSpPr/>
            <p:nvPr/>
          </p:nvSpPr>
          <p:spPr>
            <a:xfrm>
              <a:off x="0" y="6309320"/>
              <a:ext cx="12192000" cy="59044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350">
                <a:solidFill>
                  <a:srgbClr val="FFC000"/>
                </a:solidFill>
              </a:endParaRPr>
            </a:p>
          </p:txBody>
        </p:sp>
        <p:sp>
          <p:nvSpPr>
            <p:cNvPr id="8" name="Rectángulo 7"/>
            <p:cNvSpPr/>
            <p:nvPr/>
          </p:nvSpPr>
          <p:spPr>
            <a:xfrm>
              <a:off x="0" y="6362164"/>
              <a:ext cx="12192000" cy="400110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1500" b="1" dirty="0">
                  <a:ln>
                    <a:solidFill>
                      <a:schemeClr val="accent6">
                        <a:lumMod val="60000"/>
                        <a:lumOff val="40000"/>
                      </a:schemeClr>
                    </a:solidFill>
                  </a:ln>
                  <a:solidFill>
                    <a:srgbClr val="FFC000"/>
                  </a:solidFill>
                  <a:effectLst>
                    <a:glow rad="101600">
                      <a:schemeClr val="accent3">
                        <a:satMod val="175000"/>
                        <a:alpha val="40000"/>
                      </a:schemeClr>
                    </a:glow>
                  </a:effectLst>
                </a:rPr>
                <a:t>XXXIX SEMANA CULTURAL DEL DEPTO DE GEOLOGÍA; EDICIÓN DR. JUAN JOSÉ PALAFOX REYES</a:t>
              </a:r>
            </a:p>
          </p:txBody>
        </p:sp>
      </p:grpSp>
      <p:sp>
        <p:nvSpPr>
          <p:cNvPr id="9" name="Rectángulo 8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88146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4509" r="52090" b="70186"/>
          <a:stretch/>
        </p:blipFill>
        <p:spPr>
          <a:xfrm>
            <a:off x="569040" y="869647"/>
            <a:ext cx="7776532" cy="300341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2219738" y="4996071"/>
            <a:ext cx="9137375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sz="2000" b="1" dirty="0"/>
              <a:t>6.- Guardar la imagen dando </a:t>
            </a:r>
            <a:r>
              <a:rPr lang="es-MX" sz="2000" b="1" dirty="0" err="1"/>
              <a:t>click</a:t>
            </a:r>
            <a:r>
              <a:rPr lang="es-MX" sz="2000" b="1" dirty="0"/>
              <a:t> en las opciones de la imagen.</a:t>
            </a:r>
          </a:p>
          <a:p>
            <a:endParaRPr lang="es-MX" sz="2000" b="1" dirty="0"/>
          </a:p>
        </p:txBody>
      </p:sp>
      <p:grpSp>
        <p:nvGrpSpPr>
          <p:cNvPr id="4" name="Grupo 3"/>
          <p:cNvGrpSpPr/>
          <p:nvPr/>
        </p:nvGrpSpPr>
        <p:grpSpPr>
          <a:xfrm>
            <a:off x="1524000" y="6371122"/>
            <a:ext cx="9144000" cy="442833"/>
            <a:chOff x="0" y="6309320"/>
            <a:chExt cx="12192000" cy="590444"/>
          </a:xfrm>
        </p:grpSpPr>
        <p:sp>
          <p:nvSpPr>
            <p:cNvPr id="6" name="Rectángulo 5"/>
            <p:cNvSpPr/>
            <p:nvPr/>
          </p:nvSpPr>
          <p:spPr>
            <a:xfrm>
              <a:off x="0" y="6309320"/>
              <a:ext cx="12192000" cy="59044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350">
                <a:solidFill>
                  <a:srgbClr val="FFC000"/>
                </a:solidFill>
              </a:endParaRPr>
            </a:p>
          </p:txBody>
        </p:sp>
        <p:sp>
          <p:nvSpPr>
            <p:cNvPr id="7" name="Rectángulo 6"/>
            <p:cNvSpPr/>
            <p:nvPr/>
          </p:nvSpPr>
          <p:spPr>
            <a:xfrm>
              <a:off x="0" y="6362164"/>
              <a:ext cx="12192000" cy="400110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1500" b="1" dirty="0">
                  <a:ln>
                    <a:solidFill>
                      <a:schemeClr val="accent6">
                        <a:lumMod val="60000"/>
                        <a:lumOff val="40000"/>
                      </a:schemeClr>
                    </a:solidFill>
                  </a:ln>
                  <a:solidFill>
                    <a:srgbClr val="FFC000"/>
                  </a:solidFill>
                  <a:effectLst>
                    <a:glow rad="101600">
                      <a:schemeClr val="accent3">
                        <a:satMod val="175000"/>
                        <a:alpha val="40000"/>
                      </a:schemeClr>
                    </a:glow>
                  </a:effectLst>
                </a:rPr>
                <a:t>XXXIX SEMANA CULTURAL DEL DEPTO DE GEOLOGÍA; EDICIÓN DR. JUAN JOSÉ PALAFOX REYES</a:t>
              </a:r>
            </a:p>
          </p:txBody>
        </p:sp>
      </p:grpSp>
      <p:sp>
        <p:nvSpPr>
          <p:cNvPr id="8" name="Rectángulo 7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65873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b="7929"/>
          <a:stretch/>
        </p:blipFill>
        <p:spPr>
          <a:xfrm>
            <a:off x="4688756" y="288973"/>
            <a:ext cx="2611003" cy="344918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241" y="861535"/>
            <a:ext cx="2303185" cy="1995272"/>
          </a:xfrm>
          <a:prstGeom prst="rect">
            <a:avLst/>
          </a:prstGeom>
        </p:spPr>
      </p:pic>
      <p:cxnSp>
        <p:nvCxnSpPr>
          <p:cNvPr id="11" name="Conector recto de flecha 10"/>
          <p:cNvCxnSpPr/>
          <p:nvPr/>
        </p:nvCxnSpPr>
        <p:spPr>
          <a:xfrm>
            <a:off x="7017180" y="1067773"/>
            <a:ext cx="760021" cy="53553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/>
          <p:cNvSpPr txBox="1"/>
          <p:nvPr/>
        </p:nvSpPr>
        <p:spPr>
          <a:xfrm>
            <a:off x="180831" y="1335540"/>
            <a:ext cx="4232144" cy="37548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sz="2000" b="1" dirty="0"/>
              <a:t>7.- </a:t>
            </a:r>
            <a:r>
              <a:rPr lang="es-MX" sz="2000" b="1" dirty="0" err="1"/>
              <a:t>Click</a:t>
            </a:r>
            <a:r>
              <a:rPr lang="es-MX" sz="2000" b="1" dirty="0"/>
              <a:t> en “opciones de mapa” y se quita la selección a todas las opciones.</a:t>
            </a:r>
          </a:p>
          <a:p>
            <a:r>
              <a:rPr lang="es-MX" sz="2000" b="1" dirty="0"/>
              <a:t>8.- Seleccionar resolución máxima</a:t>
            </a:r>
          </a:p>
          <a:p>
            <a:r>
              <a:rPr lang="es-MX" sz="2000" b="1" dirty="0"/>
              <a:t>9.- Guardar imagen en la carpeta correspondiente</a:t>
            </a:r>
          </a:p>
          <a:p>
            <a:r>
              <a:rPr lang="es-MX" sz="2000" b="1" dirty="0"/>
              <a:t>10.- Desactivar puntos y todo lo que no es de la imagen para guardar una segunda imagen en la misma carpeta anterior</a:t>
            </a:r>
          </a:p>
          <a:p>
            <a:endParaRPr lang="es-MX" sz="2000" b="1" dirty="0"/>
          </a:p>
        </p:txBody>
      </p:sp>
      <p:grpSp>
        <p:nvGrpSpPr>
          <p:cNvPr id="8" name="Grupo 7"/>
          <p:cNvGrpSpPr/>
          <p:nvPr/>
        </p:nvGrpSpPr>
        <p:grpSpPr>
          <a:xfrm>
            <a:off x="1524000" y="6371122"/>
            <a:ext cx="9144000" cy="442833"/>
            <a:chOff x="0" y="6309320"/>
            <a:chExt cx="12192000" cy="590444"/>
          </a:xfrm>
        </p:grpSpPr>
        <p:sp>
          <p:nvSpPr>
            <p:cNvPr id="9" name="Rectángulo 8"/>
            <p:cNvSpPr/>
            <p:nvPr/>
          </p:nvSpPr>
          <p:spPr>
            <a:xfrm>
              <a:off x="0" y="6309320"/>
              <a:ext cx="12192000" cy="59044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350">
                <a:solidFill>
                  <a:srgbClr val="FFC000"/>
                </a:solidFill>
              </a:endParaRPr>
            </a:p>
          </p:txBody>
        </p:sp>
        <p:sp>
          <p:nvSpPr>
            <p:cNvPr id="10" name="Rectángulo 9"/>
            <p:cNvSpPr/>
            <p:nvPr/>
          </p:nvSpPr>
          <p:spPr>
            <a:xfrm>
              <a:off x="0" y="6362164"/>
              <a:ext cx="12192000" cy="400110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1500" b="1" dirty="0">
                  <a:ln>
                    <a:solidFill>
                      <a:schemeClr val="accent6">
                        <a:lumMod val="60000"/>
                        <a:lumOff val="40000"/>
                      </a:schemeClr>
                    </a:solidFill>
                  </a:ln>
                  <a:solidFill>
                    <a:srgbClr val="FFC000"/>
                  </a:solidFill>
                  <a:effectLst>
                    <a:glow rad="101600">
                      <a:schemeClr val="accent3">
                        <a:satMod val="175000"/>
                        <a:alpha val="40000"/>
                      </a:schemeClr>
                    </a:glow>
                  </a:effectLst>
                </a:rPr>
                <a:t>XXXIX SEMANA CULTURAL DEL DEPTO DE GEOLOGÍA; EDICIÓN DR. JUAN JOSÉ PALAFOX REYES</a:t>
              </a:r>
            </a:p>
          </p:txBody>
        </p:sp>
      </p:grpSp>
      <p:sp>
        <p:nvSpPr>
          <p:cNvPr id="12" name="Rectángulo 11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/>
          <a:srcRect l="15311" t="24346" r="4259" b="4291"/>
          <a:stretch/>
        </p:blipFill>
        <p:spPr>
          <a:xfrm>
            <a:off x="6096000" y="3232798"/>
            <a:ext cx="5540825" cy="3501801"/>
          </a:xfrm>
          <a:prstGeom prst="rect">
            <a:avLst/>
          </a:prstGeom>
        </p:spPr>
      </p:pic>
      <p:cxnSp>
        <p:nvCxnSpPr>
          <p:cNvPr id="13" name="Conector recto de flecha 12"/>
          <p:cNvCxnSpPr/>
          <p:nvPr/>
        </p:nvCxnSpPr>
        <p:spPr>
          <a:xfrm flipH="1">
            <a:off x="8600661" y="2856807"/>
            <a:ext cx="487401" cy="60201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8578957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30816" t="38429" r="59877" b="44341"/>
          <a:stretch/>
        </p:blipFill>
        <p:spPr>
          <a:xfrm>
            <a:off x="3956753" y="584947"/>
            <a:ext cx="1210962" cy="126038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6131" y="1845336"/>
            <a:ext cx="2024977" cy="37000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1234" y="2535132"/>
            <a:ext cx="5478069" cy="3848815"/>
          </a:xfrm>
          <a:prstGeom prst="rect">
            <a:avLst/>
          </a:prstGeom>
        </p:spPr>
      </p:pic>
      <p:cxnSp>
        <p:nvCxnSpPr>
          <p:cNvPr id="8" name="Conector recto de flecha 7"/>
          <p:cNvCxnSpPr/>
          <p:nvPr/>
        </p:nvCxnSpPr>
        <p:spPr>
          <a:xfrm flipH="1">
            <a:off x="3547207" y="2281217"/>
            <a:ext cx="996942" cy="38072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>
            <a:off x="3730833" y="3477496"/>
            <a:ext cx="1662802" cy="76147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/>
          <p:cNvSpPr txBox="1"/>
          <p:nvPr/>
        </p:nvSpPr>
        <p:spPr>
          <a:xfrm>
            <a:off x="5393635" y="991402"/>
            <a:ext cx="6029739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sz="2000" b="1" dirty="0"/>
              <a:t>11.- Abrir la imagen de los puntos en </a:t>
            </a:r>
            <a:r>
              <a:rPr lang="es-MX" sz="2000" b="1" dirty="0" err="1"/>
              <a:t>Paint</a:t>
            </a:r>
            <a:r>
              <a:rPr lang="es-MX" sz="2000" b="1" dirty="0"/>
              <a:t> </a:t>
            </a:r>
          </a:p>
        </p:txBody>
      </p:sp>
      <p:grpSp>
        <p:nvGrpSpPr>
          <p:cNvPr id="9" name="Grupo 8"/>
          <p:cNvGrpSpPr/>
          <p:nvPr/>
        </p:nvGrpSpPr>
        <p:grpSpPr>
          <a:xfrm>
            <a:off x="1524000" y="6371122"/>
            <a:ext cx="9144000" cy="442833"/>
            <a:chOff x="0" y="6309320"/>
            <a:chExt cx="12192000" cy="590444"/>
          </a:xfrm>
        </p:grpSpPr>
        <p:sp>
          <p:nvSpPr>
            <p:cNvPr id="10" name="Rectángulo 9"/>
            <p:cNvSpPr/>
            <p:nvPr/>
          </p:nvSpPr>
          <p:spPr>
            <a:xfrm>
              <a:off x="0" y="6309320"/>
              <a:ext cx="12192000" cy="59044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350">
                <a:solidFill>
                  <a:srgbClr val="FFC000"/>
                </a:solidFill>
              </a:endParaRPr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0" y="6362164"/>
              <a:ext cx="12192000" cy="400110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1500" b="1" dirty="0">
                  <a:ln>
                    <a:solidFill>
                      <a:schemeClr val="accent6">
                        <a:lumMod val="60000"/>
                        <a:lumOff val="40000"/>
                      </a:schemeClr>
                    </a:solidFill>
                  </a:ln>
                  <a:solidFill>
                    <a:srgbClr val="FFC000"/>
                  </a:solidFill>
                  <a:effectLst>
                    <a:glow rad="101600">
                      <a:schemeClr val="accent3">
                        <a:satMod val="175000"/>
                        <a:alpha val="40000"/>
                      </a:schemeClr>
                    </a:glow>
                  </a:effectLst>
                </a:rPr>
                <a:t>XXXIX SEMANA CULTURAL DEL DEPTO DE GEOLOGÍA; EDICIÓN DR. JUAN JOSÉ PALAFOX REYES</a:t>
              </a:r>
            </a:p>
          </p:txBody>
        </p:sp>
      </p:grpSp>
      <p:sp>
        <p:nvSpPr>
          <p:cNvPr id="13" name="Rectángulo 12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2390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s-9" descr="screenshot0009.JPE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5" t="-912" r="64417" b="55229"/>
          <a:stretch/>
        </p:blipFill>
        <p:spPr bwMode="auto">
          <a:xfrm>
            <a:off x="471693" y="2239035"/>
            <a:ext cx="4620243" cy="39628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4558" t="88862" r="78671" b="168"/>
          <a:stretch/>
        </p:blipFill>
        <p:spPr>
          <a:xfrm>
            <a:off x="1252683" y="796453"/>
            <a:ext cx="3058262" cy="112453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5423239" y="910037"/>
            <a:ext cx="6503717" cy="39703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b="1" dirty="0"/>
              <a:t>12.- Colocar el cursor sobre cada punto para ver la ubicación (filas y columnas) dentro de la imagen; en la parte de abajo a la derecha de la pantalla</a:t>
            </a:r>
          </a:p>
          <a:p>
            <a:r>
              <a:rPr lang="es-MX" b="1" dirty="0"/>
              <a:t>13.- Llenar una tabla en Excel donde las primeras 2 columnas contengan la localización de los puntos en la imagen (filas y columnas), y las siguientes dos con las coordenadas UTM.</a:t>
            </a:r>
          </a:p>
          <a:p>
            <a:r>
              <a:rPr lang="es-MX" b="1" dirty="0"/>
              <a:t>14.- La segunda columna (valores de Y de localización de los puntos) debe estar en negativo.</a:t>
            </a:r>
          </a:p>
          <a:p>
            <a:r>
              <a:rPr lang="es-MX" b="1" dirty="0"/>
              <a:t>15.- La tercer y cuarta columna se ponen las coordenadas UTM que se obtienen de Google </a:t>
            </a:r>
            <a:r>
              <a:rPr lang="es-MX" b="1" dirty="0" err="1"/>
              <a:t>Earth</a:t>
            </a:r>
            <a:r>
              <a:rPr lang="es-MX" b="1" dirty="0"/>
              <a:t> viendo las propiedades del punto.</a:t>
            </a:r>
          </a:p>
          <a:p>
            <a:r>
              <a:rPr lang="es-MX" b="1" dirty="0"/>
              <a:t>16.- Se copia la tabla, se pega en un bloc de notas y se guarda en la carpeta correspondiente</a:t>
            </a:r>
          </a:p>
        </p:txBody>
      </p:sp>
      <p:grpSp>
        <p:nvGrpSpPr>
          <p:cNvPr id="7" name="Grupo 6"/>
          <p:cNvGrpSpPr/>
          <p:nvPr/>
        </p:nvGrpSpPr>
        <p:grpSpPr>
          <a:xfrm>
            <a:off x="1524000" y="6371122"/>
            <a:ext cx="9144000" cy="442833"/>
            <a:chOff x="0" y="6309320"/>
            <a:chExt cx="12192000" cy="590444"/>
          </a:xfrm>
        </p:grpSpPr>
        <p:sp>
          <p:nvSpPr>
            <p:cNvPr id="8" name="Rectángulo 7"/>
            <p:cNvSpPr/>
            <p:nvPr/>
          </p:nvSpPr>
          <p:spPr>
            <a:xfrm>
              <a:off x="0" y="6309320"/>
              <a:ext cx="12192000" cy="59044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350">
                <a:solidFill>
                  <a:srgbClr val="FFC000"/>
                </a:solidFill>
              </a:endParaRPr>
            </a:p>
          </p:txBody>
        </p:sp>
        <p:sp>
          <p:nvSpPr>
            <p:cNvPr id="9" name="Rectángulo 8"/>
            <p:cNvSpPr/>
            <p:nvPr/>
          </p:nvSpPr>
          <p:spPr>
            <a:xfrm>
              <a:off x="0" y="6362164"/>
              <a:ext cx="12192000" cy="400110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1500" b="1" dirty="0">
                  <a:ln>
                    <a:solidFill>
                      <a:schemeClr val="accent6">
                        <a:lumMod val="60000"/>
                        <a:lumOff val="40000"/>
                      </a:schemeClr>
                    </a:solidFill>
                  </a:ln>
                  <a:solidFill>
                    <a:srgbClr val="FFC000"/>
                  </a:solidFill>
                  <a:effectLst>
                    <a:glow rad="101600">
                      <a:schemeClr val="accent3">
                        <a:satMod val="175000"/>
                        <a:alpha val="40000"/>
                      </a:schemeClr>
                    </a:glow>
                  </a:effectLst>
                </a:rPr>
                <a:t>XXXIX SEMANA CULTURAL DEL DEPTO DE GEOLOGÍA; EDICIÓN DR. JUAN JOSÉ PALAFOX REYES</a:t>
              </a:r>
            </a:p>
          </p:txBody>
        </p:sp>
      </p:grpSp>
      <p:sp>
        <p:nvSpPr>
          <p:cNvPr id="10" name="Rectángulo 9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290561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mhtml:file://C:\Users\Arturo\Desktop\pruebas%20de%20coordenadas\googleearth\Recording_20151021_1353.mht!file:///C:\Users\Arturo\Desktop\pruebas%20de%20coordenadas\googleearth\screenshot0001.JPE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7" name="ss-59" descr="screenshot0059.JPE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93" t="384" r="68811" b="85253"/>
          <a:stretch/>
        </p:blipFill>
        <p:spPr bwMode="auto">
          <a:xfrm>
            <a:off x="1679580" y="259828"/>
            <a:ext cx="1447937" cy="864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ss-66" descr="screenshot0066.JPE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78" t="6995" b="82203"/>
          <a:stretch/>
        </p:blipFill>
        <p:spPr bwMode="auto">
          <a:xfrm>
            <a:off x="3254165" y="330613"/>
            <a:ext cx="5326841" cy="793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ss-66" descr="screenshot0066.JPE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26" t="9808" r="9038" b="87366"/>
          <a:stretch/>
        </p:blipFill>
        <p:spPr bwMode="auto">
          <a:xfrm>
            <a:off x="9611501" y="2687594"/>
            <a:ext cx="877331" cy="741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ss-67" descr="screenshot0067.JPE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3" t="50167" r="77628" b="31264"/>
          <a:stretch/>
        </p:blipFill>
        <p:spPr bwMode="auto">
          <a:xfrm>
            <a:off x="8729727" y="4332970"/>
            <a:ext cx="1524597" cy="1285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ss-70" descr="screenshot0070.JPE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7" t="47672" r="51184" b="10925"/>
          <a:stretch/>
        </p:blipFill>
        <p:spPr bwMode="auto">
          <a:xfrm>
            <a:off x="1821169" y="4127160"/>
            <a:ext cx="5237018" cy="259427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" name="Conector recto de flecha 12"/>
          <p:cNvCxnSpPr/>
          <p:nvPr/>
        </p:nvCxnSpPr>
        <p:spPr>
          <a:xfrm flipH="1">
            <a:off x="7010401" y="4670860"/>
            <a:ext cx="1389412" cy="28115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/>
          <p:cNvCxnSpPr/>
          <p:nvPr/>
        </p:nvCxnSpPr>
        <p:spPr>
          <a:xfrm flipH="1">
            <a:off x="9874413" y="3560271"/>
            <a:ext cx="243526" cy="56688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/>
          <p:cNvSpPr txBox="1"/>
          <p:nvPr/>
        </p:nvSpPr>
        <p:spPr>
          <a:xfrm>
            <a:off x="357809" y="1540623"/>
            <a:ext cx="8895882" cy="22467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sz="2000" b="1" dirty="0"/>
              <a:t>17.- Abrir documento nuevo de </a:t>
            </a:r>
            <a:r>
              <a:rPr lang="es-MX" sz="2000" b="1" dirty="0" err="1"/>
              <a:t>ArcGIS</a:t>
            </a:r>
            <a:r>
              <a:rPr lang="es-MX" sz="2000" b="1" dirty="0"/>
              <a:t> y ponerle coordenadas</a:t>
            </a:r>
          </a:p>
          <a:p>
            <a:r>
              <a:rPr lang="es-MX" sz="2000" b="1" dirty="0"/>
              <a:t>18.- Se agrega la imagen que no tiene marcados los puntos en </a:t>
            </a:r>
            <a:r>
              <a:rPr lang="es-MX" sz="2000" b="1" dirty="0" err="1"/>
              <a:t>ArcGIS</a:t>
            </a:r>
            <a:endParaRPr lang="es-MX" sz="2000" b="1" dirty="0"/>
          </a:p>
          <a:p>
            <a:r>
              <a:rPr lang="es-MX" sz="2000" b="1" dirty="0"/>
              <a:t>19.- En la barra de </a:t>
            </a:r>
            <a:r>
              <a:rPr lang="es-MX" sz="2000" b="1" dirty="0" err="1"/>
              <a:t>georrefencing</a:t>
            </a:r>
            <a:r>
              <a:rPr lang="es-MX" sz="2000" b="1" dirty="0"/>
              <a:t>, dar </a:t>
            </a:r>
            <a:r>
              <a:rPr lang="es-MX" sz="2000" b="1" dirty="0" err="1"/>
              <a:t>click</a:t>
            </a:r>
            <a:r>
              <a:rPr lang="es-MX" sz="2000" b="1" dirty="0"/>
              <a:t> en el icono “View Link </a:t>
            </a:r>
            <a:r>
              <a:rPr lang="es-MX" sz="2000" b="1" dirty="0" err="1"/>
              <a:t>Table</a:t>
            </a:r>
            <a:r>
              <a:rPr lang="es-MX" sz="2000" b="1" dirty="0"/>
              <a:t>”</a:t>
            </a:r>
          </a:p>
          <a:p>
            <a:r>
              <a:rPr lang="es-MX" sz="2000" b="1" dirty="0"/>
              <a:t>20.- Y se da en el botón “load” o “cargar” y en la ventana que se abre seleccionamos el archivo TXT con las coordenadas que guardamos</a:t>
            </a:r>
          </a:p>
        </p:txBody>
      </p:sp>
      <p:grpSp>
        <p:nvGrpSpPr>
          <p:cNvPr id="12" name="Grupo 11"/>
          <p:cNvGrpSpPr/>
          <p:nvPr/>
        </p:nvGrpSpPr>
        <p:grpSpPr>
          <a:xfrm>
            <a:off x="1524000" y="6371122"/>
            <a:ext cx="9144000" cy="442833"/>
            <a:chOff x="0" y="6309320"/>
            <a:chExt cx="12192000" cy="590444"/>
          </a:xfrm>
        </p:grpSpPr>
        <p:sp>
          <p:nvSpPr>
            <p:cNvPr id="14" name="Rectángulo 13"/>
            <p:cNvSpPr/>
            <p:nvPr/>
          </p:nvSpPr>
          <p:spPr>
            <a:xfrm>
              <a:off x="0" y="6309320"/>
              <a:ext cx="12192000" cy="59044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350">
                <a:solidFill>
                  <a:srgbClr val="FFC000"/>
                </a:solidFill>
              </a:endParaRPr>
            </a:p>
          </p:txBody>
        </p:sp>
        <p:sp>
          <p:nvSpPr>
            <p:cNvPr id="15" name="Rectángulo 14"/>
            <p:cNvSpPr/>
            <p:nvPr/>
          </p:nvSpPr>
          <p:spPr>
            <a:xfrm>
              <a:off x="0" y="6362164"/>
              <a:ext cx="12192000" cy="400110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1500" b="1" dirty="0">
                  <a:ln>
                    <a:solidFill>
                      <a:schemeClr val="accent6">
                        <a:lumMod val="60000"/>
                        <a:lumOff val="40000"/>
                      </a:schemeClr>
                    </a:solidFill>
                  </a:ln>
                  <a:solidFill>
                    <a:srgbClr val="FFC000"/>
                  </a:solidFill>
                  <a:effectLst>
                    <a:glow rad="101600">
                      <a:schemeClr val="accent3">
                        <a:satMod val="175000"/>
                        <a:alpha val="40000"/>
                      </a:schemeClr>
                    </a:glow>
                  </a:effectLst>
                </a:rPr>
                <a:t>XXXIX SEMANA CULTURAL DEL DEPTO DE GEOLOGÍA; EDICIÓN DR. JUAN JOSÉ PALAFOX REYES</a:t>
              </a:r>
            </a:p>
          </p:txBody>
        </p:sp>
      </p:grpSp>
      <p:sp>
        <p:nvSpPr>
          <p:cNvPr id="16" name="Rectángulo 15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085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s-72" descr="screenshot0072.JPE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41" t="-1" r="23240" b="24668"/>
          <a:stretch/>
        </p:blipFill>
        <p:spPr bwMode="auto">
          <a:xfrm>
            <a:off x="371060" y="476956"/>
            <a:ext cx="5380383" cy="59337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/>
          <p:cNvSpPr txBox="1"/>
          <p:nvPr/>
        </p:nvSpPr>
        <p:spPr>
          <a:xfrm>
            <a:off x="6122503" y="1504862"/>
            <a:ext cx="5671932" cy="16312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sz="2000" b="1" dirty="0"/>
              <a:t>21.- Se da </a:t>
            </a:r>
            <a:r>
              <a:rPr lang="es-MX" sz="2000" b="1" dirty="0" err="1"/>
              <a:t>click</a:t>
            </a:r>
            <a:r>
              <a:rPr lang="es-MX" sz="2000" b="1" dirty="0"/>
              <a:t> en la barra de </a:t>
            </a:r>
            <a:r>
              <a:rPr lang="es-MX" sz="2000" b="1" dirty="0" err="1"/>
              <a:t>georeferencing</a:t>
            </a:r>
            <a:r>
              <a:rPr lang="es-MX" sz="2000" b="1" dirty="0"/>
              <a:t> y se selecciona “</a:t>
            </a:r>
            <a:r>
              <a:rPr lang="es-MX" sz="2000" b="1" dirty="0" err="1"/>
              <a:t>Update</a:t>
            </a:r>
            <a:r>
              <a:rPr lang="es-MX" sz="2000" b="1" dirty="0"/>
              <a:t> </a:t>
            </a:r>
            <a:r>
              <a:rPr lang="es-MX" sz="2000" b="1" dirty="0" err="1"/>
              <a:t>Georeferencing</a:t>
            </a:r>
            <a:r>
              <a:rPr lang="es-MX" sz="2000" b="1" dirty="0"/>
              <a:t>” para guardar</a:t>
            </a:r>
          </a:p>
          <a:p>
            <a:r>
              <a:rPr lang="es-MX" sz="2000" b="1" dirty="0"/>
              <a:t>22.- Checar posición con otro </a:t>
            </a:r>
            <a:r>
              <a:rPr lang="es-MX" sz="2000" b="1" dirty="0" err="1"/>
              <a:t>shape</a:t>
            </a:r>
            <a:r>
              <a:rPr lang="es-MX" sz="2000" b="1" dirty="0"/>
              <a:t> o imagen que sirva de referencia 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1524000" y="6371122"/>
            <a:ext cx="9144000" cy="442833"/>
            <a:chOff x="0" y="6309320"/>
            <a:chExt cx="12192000" cy="590444"/>
          </a:xfrm>
        </p:grpSpPr>
        <p:sp>
          <p:nvSpPr>
            <p:cNvPr id="6" name="Rectángulo 5"/>
            <p:cNvSpPr/>
            <p:nvPr/>
          </p:nvSpPr>
          <p:spPr>
            <a:xfrm>
              <a:off x="0" y="6309320"/>
              <a:ext cx="12192000" cy="59044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350">
                <a:solidFill>
                  <a:srgbClr val="FFC000"/>
                </a:solidFill>
              </a:endParaRPr>
            </a:p>
          </p:txBody>
        </p:sp>
        <p:sp>
          <p:nvSpPr>
            <p:cNvPr id="7" name="Rectángulo 6"/>
            <p:cNvSpPr/>
            <p:nvPr/>
          </p:nvSpPr>
          <p:spPr>
            <a:xfrm>
              <a:off x="0" y="6362164"/>
              <a:ext cx="12192000" cy="400110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1500" b="1" dirty="0">
                  <a:ln>
                    <a:solidFill>
                      <a:schemeClr val="accent6">
                        <a:lumMod val="60000"/>
                        <a:lumOff val="40000"/>
                      </a:schemeClr>
                    </a:solidFill>
                  </a:ln>
                  <a:solidFill>
                    <a:srgbClr val="FFC000"/>
                  </a:solidFill>
                  <a:effectLst>
                    <a:glow rad="101600">
                      <a:schemeClr val="accent3">
                        <a:satMod val="175000"/>
                        <a:alpha val="40000"/>
                      </a:schemeClr>
                    </a:glow>
                  </a:effectLst>
                </a:rPr>
                <a:t>XXXIX SEMANA CULTURAL DEL DEPTO DE GEOLOGÍA; EDICIÓN DR. JUAN JOSÉ PALAFOX REYES</a:t>
              </a:r>
            </a:p>
          </p:txBody>
        </p:sp>
      </p:grpSp>
      <p:sp>
        <p:nvSpPr>
          <p:cNvPr id="8" name="Rectángulo 7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68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1524000" y="6371122"/>
            <a:ext cx="9144000" cy="442833"/>
            <a:chOff x="0" y="6309320"/>
            <a:chExt cx="12192000" cy="590444"/>
          </a:xfrm>
        </p:grpSpPr>
        <p:sp>
          <p:nvSpPr>
            <p:cNvPr id="4" name="Rectángulo 3"/>
            <p:cNvSpPr/>
            <p:nvPr/>
          </p:nvSpPr>
          <p:spPr>
            <a:xfrm>
              <a:off x="0" y="6309320"/>
              <a:ext cx="12192000" cy="59044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350">
                <a:solidFill>
                  <a:srgbClr val="FFC000"/>
                </a:solidFill>
              </a:endParaRPr>
            </a:p>
          </p:txBody>
        </p:sp>
        <p:sp>
          <p:nvSpPr>
            <p:cNvPr id="5" name="Rectángulo 4"/>
            <p:cNvSpPr/>
            <p:nvPr/>
          </p:nvSpPr>
          <p:spPr>
            <a:xfrm>
              <a:off x="0" y="6362164"/>
              <a:ext cx="12192000" cy="400110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1500" b="1" dirty="0">
                  <a:ln>
                    <a:solidFill>
                      <a:schemeClr val="accent6">
                        <a:lumMod val="60000"/>
                        <a:lumOff val="40000"/>
                      </a:schemeClr>
                    </a:solidFill>
                  </a:ln>
                  <a:solidFill>
                    <a:srgbClr val="FFC000"/>
                  </a:solidFill>
                  <a:effectLst>
                    <a:glow rad="101600">
                      <a:schemeClr val="accent3">
                        <a:satMod val="175000"/>
                        <a:alpha val="40000"/>
                      </a:schemeClr>
                    </a:glow>
                  </a:effectLst>
                </a:rPr>
                <a:t>XXXIX SEMANA CULTURAL DEL DEPTO DE GEOLOGÍA; EDICIÓN DR. JUAN JOSÉ PALAFOX REYES</a:t>
              </a:r>
            </a:p>
          </p:txBody>
        </p:sp>
      </p:grpSp>
      <p:sp>
        <p:nvSpPr>
          <p:cNvPr id="6" name="Rectángulo 5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7203" t="3850" r="500" b="4122"/>
          <a:stretch/>
        </p:blipFill>
        <p:spPr>
          <a:xfrm>
            <a:off x="1391791" y="435933"/>
            <a:ext cx="9276209" cy="583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235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47454" b="8832"/>
          <a:stretch/>
        </p:blipFill>
        <p:spPr>
          <a:xfrm>
            <a:off x="2677563" y="7053"/>
            <a:ext cx="6836879" cy="6669157"/>
          </a:xfrm>
          <a:prstGeom prst="rect">
            <a:avLst/>
          </a:prstGeom>
        </p:spPr>
      </p:pic>
      <p:grpSp>
        <p:nvGrpSpPr>
          <p:cNvPr id="3" name="Grupo 2"/>
          <p:cNvGrpSpPr/>
          <p:nvPr/>
        </p:nvGrpSpPr>
        <p:grpSpPr>
          <a:xfrm>
            <a:off x="1524000" y="6371122"/>
            <a:ext cx="9144000" cy="442833"/>
            <a:chOff x="0" y="6309320"/>
            <a:chExt cx="12192000" cy="590444"/>
          </a:xfrm>
        </p:grpSpPr>
        <p:sp>
          <p:nvSpPr>
            <p:cNvPr id="4" name="Rectángulo 3"/>
            <p:cNvSpPr/>
            <p:nvPr/>
          </p:nvSpPr>
          <p:spPr>
            <a:xfrm>
              <a:off x="0" y="6309320"/>
              <a:ext cx="12192000" cy="59044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350">
                <a:solidFill>
                  <a:srgbClr val="FFC000"/>
                </a:solidFill>
              </a:endParaRPr>
            </a:p>
          </p:txBody>
        </p:sp>
        <p:sp>
          <p:nvSpPr>
            <p:cNvPr id="5" name="Rectángulo 4"/>
            <p:cNvSpPr/>
            <p:nvPr/>
          </p:nvSpPr>
          <p:spPr>
            <a:xfrm>
              <a:off x="0" y="6362164"/>
              <a:ext cx="12192000" cy="400110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1500" b="1" dirty="0">
                  <a:ln>
                    <a:solidFill>
                      <a:schemeClr val="accent6">
                        <a:lumMod val="60000"/>
                        <a:lumOff val="40000"/>
                      </a:schemeClr>
                    </a:solidFill>
                  </a:ln>
                  <a:solidFill>
                    <a:srgbClr val="FFC000"/>
                  </a:solidFill>
                  <a:effectLst>
                    <a:glow rad="101600">
                      <a:schemeClr val="accent3">
                        <a:satMod val="175000"/>
                        <a:alpha val="40000"/>
                      </a:schemeClr>
                    </a:glow>
                  </a:effectLst>
                </a:rPr>
                <a:t>XXXIX SEMANA CULTURAL DEL DEPTO DE GEOLOGÍA; EDICIÓN DR. JUAN JOSÉ PALAFOX REYES</a:t>
              </a:r>
            </a:p>
          </p:txBody>
        </p:sp>
      </p:grpSp>
      <p:sp>
        <p:nvSpPr>
          <p:cNvPr id="6" name="Rectángulo 5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45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dir="in"/>
      </p:transition>
    </mc:Choice>
    <mc:Fallback xmlns="">
      <p:transition spd="slow">
        <p:split dir="in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139" y="508605"/>
            <a:ext cx="10243931" cy="5759400"/>
          </a:xfrm>
          <a:prstGeom prst="rect">
            <a:avLst/>
          </a:prstGeom>
        </p:spPr>
      </p:pic>
      <p:grpSp>
        <p:nvGrpSpPr>
          <p:cNvPr id="3" name="Grupo 2"/>
          <p:cNvGrpSpPr/>
          <p:nvPr/>
        </p:nvGrpSpPr>
        <p:grpSpPr>
          <a:xfrm>
            <a:off x="1524000" y="6371122"/>
            <a:ext cx="9144000" cy="442833"/>
            <a:chOff x="0" y="6309320"/>
            <a:chExt cx="12192000" cy="590444"/>
          </a:xfrm>
        </p:grpSpPr>
        <p:sp>
          <p:nvSpPr>
            <p:cNvPr id="4" name="Rectángulo 3"/>
            <p:cNvSpPr/>
            <p:nvPr/>
          </p:nvSpPr>
          <p:spPr>
            <a:xfrm>
              <a:off x="0" y="6309320"/>
              <a:ext cx="12192000" cy="59044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350">
                <a:solidFill>
                  <a:srgbClr val="FFC000"/>
                </a:solidFill>
              </a:endParaRPr>
            </a:p>
          </p:txBody>
        </p:sp>
        <p:sp>
          <p:nvSpPr>
            <p:cNvPr id="5" name="Rectángulo 4"/>
            <p:cNvSpPr/>
            <p:nvPr/>
          </p:nvSpPr>
          <p:spPr>
            <a:xfrm>
              <a:off x="0" y="6362164"/>
              <a:ext cx="12192000" cy="400110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1500" b="1" dirty="0">
                  <a:ln>
                    <a:solidFill>
                      <a:schemeClr val="accent6">
                        <a:lumMod val="60000"/>
                        <a:lumOff val="40000"/>
                      </a:schemeClr>
                    </a:solidFill>
                  </a:ln>
                  <a:solidFill>
                    <a:srgbClr val="FFC000"/>
                  </a:solidFill>
                  <a:effectLst>
                    <a:glow rad="101600">
                      <a:schemeClr val="accent3">
                        <a:satMod val="175000"/>
                        <a:alpha val="40000"/>
                      </a:schemeClr>
                    </a:glow>
                  </a:effectLst>
                </a:rPr>
                <a:t>XXXIX SEMANA CULTURAL DEL DEPTO DE GEOLOGÍA; EDICIÓN DR. JUAN JOSÉ PALAFOX REYES</a:t>
              </a:r>
            </a:p>
          </p:txBody>
        </p:sp>
      </p:grpSp>
      <p:sp>
        <p:nvSpPr>
          <p:cNvPr id="6" name="Rectángulo 5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962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120" y="275181"/>
            <a:ext cx="10659111" cy="5992824"/>
          </a:xfrm>
          <a:prstGeom prst="rect">
            <a:avLst/>
          </a:prstGeom>
        </p:spPr>
      </p:pic>
      <p:grpSp>
        <p:nvGrpSpPr>
          <p:cNvPr id="3" name="Grupo 2"/>
          <p:cNvGrpSpPr/>
          <p:nvPr/>
        </p:nvGrpSpPr>
        <p:grpSpPr>
          <a:xfrm>
            <a:off x="1524000" y="6371122"/>
            <a:ext cx="9144000" cy="442833"/>
            <a:chOff x="0" y="6309320"/>
            <a:chExt cx="12192000" cy="590444"/>
          </a:xfrm>
        </p:grpSpPr>
        <p:sp>
          <p:nvSpPr>
            <p:cNvPr id="4" name="Rectángulo 3"/>
            <p:cNvSpPr/>
            <p:nvPr/>
          </p:nvSpPr>
          <p:spPr>
            <a:xfrm>
              <a:off x="0" y="6309320"/>
              <a:ext cx="12192000" cy="59044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350">
                <a:solidFill>
                  <a:srgbClr val="FFC000"/>
                </a:solidFill>
              </a:endParaRPr>
            </a:p>
          </p:txBody>
        </p:sp>
        <p:sp>
          <p:nvSpPr>
            <p:cNvPr id="5" name="Rectángulo 4"/>
            <p:cNvSpPr/>
            <p:nvPr/>
          </p:nvSpPr>
          <p:spPr>
            <a:xfrm>
              <a:off x="0" y="6362164"/>
              <a:ext cx="12192000" cy="400110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1500" b="1" dirty="0">
                  <a:ln>
                    <a:solidFill>
                      <a:schemeClr val="accent6">
                        <a:lumMod val="60000"/>
                        <a:lumOff val="40000"/>
                      </a:schemeClr>
                    </a:solidFill>
                  </a:ln>
                  <a:solidFill>
                    <a:srgbClr val="FFC000"/>
                  </a:solidFill>
                  <a:effectLst>
                    <a:glow rad="101600">
                      <a:schemeClr val="accent3">
                        <a:satMod val="175000"/>
                        <a:alpha val="40000"/>
                      </a:schemeClr>
                    </a:glow>
                  </a:effectLst>
                </a:rPr>
                <a:t>XXXIX SEMANA CULTURAL DEL DEPTO DE GEOLOGÍA; EDICIÓN DR. JUAN JOSÉ PALAFOX REYES</a:t>
              </a:r>
            </a:p>
          </p:txBody>
        </p:sp>
      </p:grpSp>
      <p:sp>
        <p:nvSpPr>
          <p:cNvPr id="6" name="Rectángulo 5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739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5083" b="33107"/>
          <a:stretch/>
        </p:blipFill>
        <p:spPr>
          <a:xfrm>
            <a:off x="282815" y="494827"/>
            <a:ext cx="11577881" cy="4587514"/>
          </a:xfrm>
          <a:prstGeom prst="rect">
            <a:avLst/>
          </a:prstGeom>
        </p:spPr>
      </p:pic>
      <p:grpSp>
        <p:nvGrpSpPr>
          <p:cNvPr id="3" name="Grupo 2"/>
          <p:cNvGrpSpPr/>
          <p:nvPr/>
        </p:nvGrpSpPr>
        <p:grpSpPr>
          <a:xfrm>
            <a:off x="1524000" y="6371122"/>
            <a:ext cx="9144000" cy="442833"/>
            <a:chOff x="0" y="6309320"/>
            <a:chExt cx="12192000" cy="590444"/>
          </a:xfrm>
        </p:grpSpPr>
        <p:sp>
          <p:nvSpPr>
            <p:cNvPr id="4" name="Rectángulo 3"/>
            <p:cNvSpPr/>
            <p:nvPr/>
          </p:nvSpPr>
          <p:spPr>
            <a:xfrm>
              <a:off x="0" y="6309320"/>
              <a:ext cx="12192000" cy="59044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350">
                <a:solidFill>
                  <a:srgbClr val="FFC000"/>
                </a:solidFill>
              </a:endParaRPr>
            </a:p>
          </p:txBody>
        </p:sp>
        <p:sp>
          <p:nvSpPr>
            <p:cNvPr id="5" name="Rectángulo 4"/>
            <p:cNvSpPr/>
            <p:nvPr/>
          </p:nvSpPr>
          <p:spPr>
            <a:xfrm>
              <a:off x="0" y="6362164"/>
              <a:ext cx="12192000" cy="400110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1500" b="1" dirty="0">
                  <a:ln>
                    <a:solidFill>
                      <a:schemeClr val="accent6">
                        <a:lumMod val="60000"/>
                        <a:lumOff val="40000"/>
                      </a:schemeClr>
                    </a:solidFill>
                  </a:ln>
                  <a:solidFill>
                    <a:srgbClr val="FFC000"/>
                  </a:solidFill>
                  <a:effectLst>
                    <a:glow rad="101600">
                      <a:schemeClr val="accent3">
                        <a:satMod val="175000"/>
                        <a:alpha val="40000"/>
                      </a:schemeClr>
                    </a:glow>
                  </a:effectLst>
                </a:rPr>
                <a:t>XXXIX SEMANA CULTURAL DEL DEPTO DE GEOLOGÍA; EDICIÓN DR. JUAN JOSÉ PALAFOX REYES</a:t>
              </a:r>
            </a:p>
          </p:txBody>
        </p:sp>
      </p:grpSp>
      <p:sp>
        <p:nvSpPr>
          <p:cNvPr id="6" name="Rectángulo 5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84852"/>
      </p:ext>
    </p:extLst>
  </p:cSld>
  <p:clrMapOvr>
    <a:masterClrMapping/>
  </p:clrMapOvr>
  <p:transition spd="slow">
    <p:cover dir="l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r="24944" b="12455"/>
          <a:stretch/>
        </p:blipFill>
        <p:spPr>
          <a:xfrm>
            <a:off x="563565" y="2154692"/>
            <a:ext cx="5133128" cy="336621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32246" y="348327"/>
            <a:ext cx="7514035" cy="615203"/>
          </a:xfrm>
        </p:spPr>
        <p:txBody>
          <a:bodyPr>
            <a:normAutofit/>
          </a:bodyPr>
          <a:lstStyle/>
          <a:p>
            <a:pPr algn="l"/>
            <a:r>
              <a:rPr lang="es-MX" sz="2100" b="1" dirty="0"/>
              <a:t>2. Georreferenciar mapas escaneados</a:t>
            </a:r>
            <a:endParaRPr lang="es-ES" sz="2100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31310" t="25860" r="31310" b="30299"/>
          <a:stretch/>
        </p:blipFill>
        <p:spPr>
          <a:xfrm>
            <a:off x="6400800" y="2858914"/>
            <a:ext cx="4003839" cy="2640132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334808" y="1111983"/>
            <a:ext cx="76503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/>
              <a:t>Necesitas</a:t>
            </a:r>
          </a:p>
          <a:p>
            <a:pPr marL="214313" indent="-214313">
              <a:buFontTx/>
              <a:buChar char="-"/>
            </a:pPr>
            <a:r>
              <a:rPr lang="es-MX" sz="2000" b="1" dirty="0"/>
              <a:t>Un mapa escaneado en formato </a:t>
            </a:r>
            <a:r>
              <a:rPr lang="es-MX" sz="2000" b="1" dirty="0" err="1"/>
              <a:t>jpeg</a:t>
            </a:r>
            <a:r>
              <a:rPr lang="es-MX" sz="2000" b="1" dirty="0"/>
              <a:t> o </a:t>
            </a:r>
            <a:r>
              <a:rPr lang="es-MX" sz="2000" b="1" dirty="0" err="1"/>
              <a:t>tiff</a:t>
            </a:r>
            <a:endParaRPr lang="es-MX" sz="2000" b="1" dirty="0"/>
          </a:p>
          <a:p>
            <a:pPr marL="214313" indent="-214313">
              <a:buFontTx/>
              <a:buChar char="-"/>
            </a:pPr>
            <a:r>
              <a:rPr lang="es-MX" sz="2000" b="1" dirty="0"/>
              <a:t>Coordenadas de puntos de control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7291948" y="1425314"/>
            <a:ext cx="49000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/>
              <a:t>1.- Agregar Sistema de Coordenadas al documento</a:t>
            </a:r>
          </a:p>
          <a:p>
            <a:r>
              <a:rPr lang="es-MX" sz="2000" b="1" dirty="0"/>
              <a:t>WGS84 12 N</a:t>
            </a:r>
          </a:p>
          <a:p>
            <a:r>
              <a:rPr lang="es-MX" sz="2000" b="1" dirty="0"/>
              <a:t>2.- Agregar el mapa escaneado</a:t>
            </a:r>
          </a:p>
        </p:txBody>
      </p:sp>
      <p:sp>
        <p:nvSpPr>
          <p:cNvPr id="8" name="Rectángulo 7"/>
          <p:cNvSpPr/>
          <p:nvPr/>
        </p:nvSpPr>
        <p:spPr>
          <a:xfrm>
            <a:off x="5696693" y="5584603"/>
            <a:ext cx="4418197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350" dirty="0"/>
              <a:t>https://www.youtube.com/watch?v=008dXCj-xBQ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53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226" r="23111" b="1"/>
          <a:stretch/>
        </p:blipFill>
        <p:spPr>
          <a:xfrm>
            <a:off x="238541" y="702416"/>
            <a:ext cx="6526700" cy="476162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r="65991" b="45426"/>
          <a:stretch/>
        </p:blipFill>
        <p:spPr>
          <a:xfrm>
            <a:off x="7033591" y="2125322"/>
            <a:ext cx="4306025" cy="3884893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7033591" y="1008799"/>
            <a:ext cx="4601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/>
              <a:t>3.- Identificar los puntos de control en el escaneado</a:t>
            </a:r>
          </a:p>
        </p:txBody>
      </p:sp>
      <p:sp>
        <p:nvSpPr>
          <p:cNvPr id="8" name="Rectángulo 7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380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24027" b="34013"/>
          <a:stretch/>
        </p:blipFill>
        <p:spPr>
          <a:xfrm>
            <a:off x="503583" y="362516"/>
            <a:ext cx="7493411" cy="365927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22296" t="14176" r="32176" b="48143"/>
          <a:stretch/>
        </p:blipFill>
        <p:spPr>
          <a:xfrm>
            <a:off x="6748673" y="3867571"/>
            <a:ext cx="5130223" cy="2387219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503583" y="4316068"/>
            <a:ext cx="54433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/>
              <a:t>4.- Agregar la herramienta </a:t>
            </a:r>
            <a:r>
              <a:rPr lang="es-MX" sz="2000" b="1" dirty="0" err="1"/>
              <a:t>Georeferencing</a:t>
            </a:r>
            <a:endParaRPr lang="es-MX" sz="2000" b="1" dirty="0"/>
          </a:p>
          <a:p>
            <a:r>
              <a:rPr lang="es-MX" sz="2000" b="1" dirty="0"/>
              <a:t>5.- Seleccionar </a:t>
            </a:r>
            <a:r>
              <a:rPr lang="es-MX" sz="2000" b="1" dirty="0" err="1"/>
              <a:t>Add</a:t>
            </a:r>
            <a:r>
              <a:rPr lang="es-MX" sz="2000" b="1" dirty="0"/>
              <a:t> Control </a:t>
            </a:r>
            <a:r>
              <a:rPr lang="es-MX" sz="2000" b="1" dirty="0" err="1"/>
              <a:t>Points</a:t>
            </a:r>
            <a:endParaRPr lang="es-MX" sz="2000" b="1" dirty="0"/>
          </a:p>
        </p:txBody>
      </p:sp>
      <p:sp>
        <p:nvSpPr>
          <p:cNvPr id="8" name="Rectángulo 7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782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3824" t="14357" r="14657" b="43796"/>
          <a:stretch/>
        </p:blipFill>
        <p:spPr>
          <a:xfrm>
            <a:off x="172278" y="762568"/>
            <a:ext cx="4870174" cy="18626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39509" t="38089" r="38491" b="42346"/>
          <a:stretch/>
        </p:blipFill>
        <p:spPr>
          <a:xfrm>
            <a:off x="4495802" y="786590"/>
            <a:ext cx="2146853" cy="107342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23315" t="16168" r="30953" b="40716"/>
          <a:stretch/>
        </p:blipFill>
        <p:spPr>
          <a:xfrm>
            <a:off x="8067269" y="1972609"/>
            <a:ext cx="3895463" cy="2064855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72278" y="2592415"/>
            <a:ext cx="78949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/>
              <a:t>6.- </a:t>
            </a:r>
            <a:r>
              <a:rPr lang="es-MX" sz="2000" b="1" dirty="0" err="1"/>
              <a:t>Click</a:t>
            </a:r>
            <a:r>
              <a:rPr lang="es-MX" sz="2000" b="1" dirty="0"/>
              <a:t> encima del escaneado en la intersección deseada</a:t>
            </a:r>
          </a:p>
          <a:p>
            <a:r>
              <a:rPr lang="es-MX" sz="2000" b="1" dirty="0"/>
              <a:t>7.- </a:t>
            </a:r>
            <a:r>
              <a:rPr lang="es-MX" sz="2000" b="1" dirty="0" err="1"/>
              <a:t>Click</a:t>
            </a:r>
            <a:r>
              <a:rPr lang="es-MX" sz="2000" b="1" dirty="0"/>
              <a:t> derecho y escribir las coordenadas reales; repetir procedimiento para todos los puntos de control</a:t>
            </a:r>
          </a:p>
          <a:p>
            <a:r>
              <a:rPr lang="es-MX" sz="2000" b="1" dirty="0"/>
              <a:t>8.- Checar cruces en verde, al cambiar coordenadas se vuelven rojas</a:t>
            </a:r>
          </a:p>
          <a:p>
            <a:r>
              <a:rPr lang="es-MX" sz="2000" b="1" dirty="0"/>
              <a:t>9.- Aplicar Zoom </a:t>
            </a:r>
            <a:r>
              <a:rPr lang="es-MX" sz="2000" b="1" dirty="0" err="1"/>
              <a:t>to</a:t>
            </a:r>
            <a:r>
              <a:rPr lang="es-MX" sz="2000" b="1" dirty="0"/>
              <a:t> </a:t>
            </a:r>
            <a:r>
              <a:rPr lang="es-MX" sz="2000" b="1" dirty="0" err="1"/>
              <a:t>layer</a:t>
            </a:r>
            <a:r>
              <a:rPr lang="es-MX" sz="2000" b="1" dirty="0"/>
              <a:t> para ver todo el documento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5"/>
          <a:srcRect l="-417" t="19248" r="61204" b="36549"/>
          <a:stretch/>
        </p:blipFill>
        <p:spPr>
          <a:xfrm>
            <a:off x="5407239" y="4474010"/>
            <a:ext cx="2882348" cy="182673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6"/>
          <a:srcRect l="23620" t="16712" r="21583" b="28034"/>
          <a:stretch/>
        </p:blipFill>
        <p:spPr>
          <a:xfrm>
            <a:off x="8736848" y="4471948"/>
            <a:ext cx="3225884" cy="1828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852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4130" t="14901" r="20731" b="14447"/>
          <a:stretch/>
        </p:blipFill>
        <p:spPr>
          <a:xfrm>
            <a:off x="559905" y="730124"/>
            <a:ext cx="4824707" cy="347573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39611" t="38632" r="39305" b="42346"/>
          <a:stretch/>
        </p:blipFill>
        <p:spPr>
          <a:xfrm>
            <a:off x="997229" y="3889265"/>
            <a:ext cx="2515654" cy="127605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24231" t="15443" r="17393" b="3456"/>
          <a:stretch/>
        </p:blipFill>
        <p:spPr>
          <a:xfrm>
            <a:off x="6183727" y="950414"/>
            <a:ext cx="5274364" cy="411983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59905" y="5165321"/>
            <a:ext cx="92069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/>
              <a:t>10.- Verificar el cambio de color (verde a rojo) de  todos los puntos de control</a:t>
            </a:r>
          </a:p>
          <a:p>
            <a:r>
              <a:rPr lang="es-MX" sz="2000" b="1" dirty="0"/>
              <a:t>11.- Verificar las coordenadas reales del MXD</a:t>
            </a:r>
          </a:p>
        </p:txBody>
      </p:sp>
      <p:sp>
        <p:nvSpPr>
          <p:cNvPr id="9" name="Rectángulo 8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4481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3518" t="15082" r="3148" b="16199"/>
          <a:stretch/>
        </p:blipFill>
        <p:spPr>
          <a:xfrm>
            <a:off x="1205951" y="930928"/>
            <a:ext cx="9143996" cy="481752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43950" y="5859730"/>
            <a:ext cx="101842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/>
              <a:t>12.- Verificar la existencia de los puntos de control encima del mapa escaneado</a:t>
            </a:r>
          </a:p>
        </p:txBody>
      </p:sp>
      <p:sp>
        <p:nvSpPr>
          <p:cNvPr id="7" name="Rectángulo 6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779718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9055" b="3759"/>
          <a:stretch/>
        </p:blipFill>
        <p:spPr>
          <a:xfrm>
            <a:off x="974035" y="167289"/>
            <a:ext cx="10243930" cy="609480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88238" y="4037771"/>
            <a:ext cx="4615066" cy="101566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sz="2000" b="1" dirty="0"/>
              <a:t>13.- Confirmar la </a:t>
            </a:r>
            <a:r>
              <a:rPr lang="es-MX" sz="2000" b="1" dirty="0" err="1"/>
              <a:t>Georeferenciación</a:t>
            </a:r>
            <a:r>
              <a:rPr lang="es-MX" sz="2000" b="1" dirty="0"/>
              <a:t> con un </a:t>
            </a:r>
            <a:r>
              <a:rPr lang="es-MX" sz="2000" b="1" dirty="0" err="1"/>
              <a:t>shape</a:t>
            </a:r>
            <a:r>
              <a:rPr lang="es-MX" sz="2000" b="1" dirty="0"/>
              <a:t> original, deben coincidir</a:t>
            </a:r>
          </a:p>
        </p:txBody>
      </p:sp>
      <p:sp>
        <p:nvSpPr>
          <p:cNvPr id="7" name="Rectángulo 6"/>
          <p:cNvSpPr/>
          <p:nvPr/>
        </p:nvSpPr>
        <p:spPr>
          <a:xfrm>
            <a:off x="0" y="6371122"/>
            <a:ext cx="12192000" cy="442833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740817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583096" y="1099930"/>
            <a:ext cx="11145078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 smtClean="0"/>
              <a:t>PRÁCTICA 5</a:t>
            </a:r>
          </a:p>
          <a:p>
            <a:r>
              <a:rPr lang="es-MX" dirty="0" smtClean="0"/>
              <a:t>1.- Cortar 7 porciones de basta superficie de imagen de Google </a:t>
            </a:r>
            <a:r>
              <a:rPr lang="es-MX" dirty="0" err="1" smtClean="0"/>
              <a:t>Earth</a:t>
            </a:r>
            <a:r>
              <a:rPr lang="es-MX" dirty="0" smtClean="0"/>
              <a:t>, 1 del área de </a:t>
            </a:r>
            <a:r>
              <a:rPr lang="es-MX" dirty="0" err="1" smtClean="0"/>
              <a:t>Caborca</a:t>
            </a:r>
            <a:r>
              <a:rPr lang="es-MX" dirty="0" smtClean="0"/>
              <a:t>, Sonora; </a:t>
            </a:r>
            <a:r>
              <a:rPr lang="es-MX" dirty="0" err="1" smtClean="0"/>
              <a:t>georeferenciarlas</a:t>
            </a:r>
            <a:r>
              <a:rPr lang="es-MX" dirty="0" smtClean="0"/>
              <a:t> desde </a:t>
            </a:r>
            <a:r>
              <a:rPr lang="es-MX" b="1" dirty="0" smtClean="0"/>
              <a:t>Google </a:t>
            </a:r>
            <a:r>
              <a:rPr lang="es-MX" b="1" dirty="0" err="1" smtClean="0"/>
              <a:t>Earth</a:t>
            </a:r>
            <a:r>
              <a:rPr lang="es-MX" b="1" dirty="0" smtClean="0"/>
              <a:t> con el procedimiento de los 4 puntos </a:t>
            </a:r>
            <a:r>
              <a:rPr lang="es-MX" dirty="0" smtClean="0"/>
              <a:t>y visualizarlas en </a:t>
            </a:r>
            <a:r>
              <a:rPr lang="es-MX" dirty="0" err="1" smtClean="0"/>
              <a:t>ArcGIS</a:t>
            </a:r>
            <a:r>
              <a:rPr lang="es-MX" dirty="0" smtClean="0"/>
              <a:t> (que se vean las UTM). Corroborar una o dos con los </a:t>
            </a:r>
            <a:r>
              <a:rPr lang="es-MX" dirty="0" err="1" smtClean="0"/>
              <a:t>shapes</a:t>
            </a:r>
            <a:r>
              <a:rPr lang="es-MX" dirty="0" smtClean="0"/>
              <a:t> de la carpeta SHPS de la práctica 2 del curso.</a:t>
            </a:r>
          </a:p>
          <a:p>
            <a:endParaRPr lang="es-MX" dirty="0" smtClean="0"/>
          </a:p>
          <a:p>
            <a:r>
              <a:rPr lang="es-MX" dirty="0" smtClean="0"/>
              <a:t>2.- </a:t>
            </a:r>
            <a:r>
              <a:rPr lang="es-MX" dirty="0" err="1" smtClean="0"/>
              <a:t>Georeferenciar</a:t>
            </a:r>
            <a:r>
              <a:rPr lang="es-MX" dirty="0" smtClean="0"/>
              <a:t> la imagen dada (Río Mayo) directamente en </a:t>
            </a:r>
            <a:r>
              <a:rPr lang="es-MX" dirty="0" err="1" smtClean="0"/>
              <a:t>ArcGIS</a:t>
            </a:r>
            <a:r>
              <a:rPr lang="es-MX" dirty="0" smtClean="0"/>
              <a:t> desde el menú </a:t>
            </a:r>
            <a:r>
              <a:rPr lang="es-MX" b="1" dirty="0" err="1" smtClean="0"/>
              <a:t>Toolbars</a:t>
            </a:r>
            <a:r>
              <a:rPr lang="es-MX" b="1" dirty="0" smtClean="0"/>
              <a:t>/</a:t>
            </a:r>
            <a:r>
              <a:rPr lang="es-MX" b="1" dirty="0" err="1" smtClean="0"/>
              <a:t>Georeferencing</a:t>
            </a:r>
            <a:r>
              <a:rPr lang="es-MX" b="1" dirty="0" smtClean="0"/>
              <a:t> </a:t>
            </a:r>
            <a:r>
              <a:rPr lang="es-MX" dirty="0" smtClean="0"/>
              <a:t>con el procedimiento explicado en la presentación.</a:t>
            </a:r>
          </a:p>
          <a:p>
            <a:endParaRPr lang="es-MX" dirty="0"/>
          </a:p>
          <a:p>
            <a:r>
              <a:rPr lang="es-MX" dirty="0" smtClean="0"/>
              <a:t>3.- Elabore un </a:t>
            </a:r>
            <a:r>
              <a:rPr lang="es-MX" dirty="0" err="1" smtClean="0"/>
              <a:t>pptx</a:t>
            </a:r>
            <a:r>
              <a:rPr lang="es-MX" dirty="0" smtClean="0"/>
              <a:t> con las impresiones de pantalla de las </a:t>
            </a:r>
            <a:r>
              <a:rPr lang="es-MX" dirty="0" smtClean="0"/>
              <a:t>7 </a:t>
            </a:r>
            <a:r>
              <a:rPr lang="es-MX" dirty="0" smtClean="0"/>
              <a:t>imágenes de Google </a:t>
            </a:r>
            <a:r>
              <a:rPr lang="es-MX" dirty="0" err="1" smtClean="0"/>
              <a:t>Earth</a:t>
            </a:r>
            <a:r>
              <a:rPr lang="es-MX" dirty="0" smtClean="0"/>
              <a:t> </a:t>
            </a:r>
            <a:r>
              <a:rPr lang="es-MX" dirty="0" err="1" smtClean="0"/>
              <a:t>georeferenciadas</a:t>
            </a:r>
            <a:r>
              <a:rPr lang="es-MX" dirty="0" smtClean="0"/>
              <a:t> y desplegadas en </a:t>
            </a:r>
            <a:r>
              <a:rPr lang="es-MX" dirty="0" err="1" smtClean="0"/>
              <a:t>ArcGIS</a:t>
            </a:r>
            <a:r>
              <a:rPr lang="es-MX" dirty="0" smtClean="0"/>
              <a:t>, checadas; así como la de Río Mayo. </a:t>
            </a:r>
            <a:r>
              <a:rPr lang="es-MX" b="1" dirty="0" smtClean="0"/>
              <a:t>En este documento se deben apreciar las referencias cartográficas (UTM), pasos que siguió durante el desarrollo de su práctica y los comentarios profesionales que describan el desempeño, utilidad laboral, nivel de complejidad y percepción de lo realizado.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3495491137"/>
      </p:ext>
    </p:extLst>
  </p:cSld>
  <p:clrMapOvr>
    <a:masterClrMapping/>
  </p:clrMapOvr>
</p:sld>
</file>

<file path=ppt/theme/theme1.xml><?xml version="1.0" encoding="utf-8"?>
<a:theme xmlns:a="http://schemas.openxmlformats.org/drawingml/2006/main" name="Estela de condensación">
  <a:themeElements>
    <a:clrScheme name="Estela de condensación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Estela de condensación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tela de condensación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TM04033937[[fn=Estela de condensación]]</Template>
  <TotalTime>1011</TotalTime>
  <Words>1010</Words>
  <Application>Microsoft Office PowerPoint</Application>
  <PresentationFormat>Panorámica</PresentationFormat>
  <Paragraphs>70</Paragraphs>
  <Slides>24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7" baseType="lpstr">
      <vt:lpstr>Arial</vt:lpstr>
      <vt:lpstr>Century Gothic</vt:lpstr>
      <vt:lpstr>Estela de condensación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2. Georreferenciar mapas escaneados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Grisel_hp</dc:creator>
  <cp:lastModifiedBy>Grisel_hp</cp:lastModifiedBy>
  <cp:revision>45</cp:revision>
  <dcterms:created xsi:type="dcterms:W3CDTF">2015-10-21T05:02:06Z</dcterms:created>
  <dcterms:modified xsi:type="dcterms:W3CDTF">2019-09-23T14:28:31Z</dcterms:modified>
</cp:coreProperties>
</file>