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6858000" cy="9144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4" d="100"/>
          <a:sy n="54" d="100"/>
        </p:scale>
        <p:origin x="216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57250" y="1496484"/>
            <a:ext cx="5143500" cy="3183467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8ABE3C1-DBE1-495D-B57B-2849774B866A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48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2DE42F4-6EEF-4EF7-8ED4-2208F0F89A08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130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350"/>
            </a:lvl1pPr>
            <a:lvl2pPr marL="257175" indent="0">
              <a:buNone/>
              <a:defRPr sz="1125"/>
            </a:lvl2pPr>
            <a:lvl3pPr marL="514350" indent="0">
              <a:buNone/>
              <a:defRPr sz="1013"/>
            </a:lvl3pPr>
            <a:lvl4pPr marL="771525" indent="0">
              <a:buNone/>
              <a:defRPr sz="900"/>
            </a:lvl4pPr>
            <a:lvl5pPr marL="1028700" indent="0">
              <a:buNone/>
              <a:defRPr sz="900"/>
            </a:lvl5pPr>
            <a:lvl6pPr marL="1285875" indent="0">
              <a:buNone/>
              <a:defRPr sz="900"/>
            </a:lvl6pPr>
            <a:lvl7pPr marL="1543050" indent="0">
              <a:buNone/>
              <a:defRPr sz="900"/>
            </a:lvl7pPr>
            <a:lvl8pPr marL="1800225" indent="0">
              <a:buNone/>
              <a:defRPr sz="900"/>
            </a:lvl8pPr>
            <a:lvl9pPr marL="20574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0578ACC-22D6-47C1-A373-4FD133E34F3C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9102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342900" y="2133602"/>
            <a:ext cx="3028950" cy="603461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3486150" y="2133602"/>
            <a:ext cx="3028950" cy="603461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E5A6C69-6797-4E8A-BF37-F2C3751466E9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0677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72678" y="486836"/>
            <a:ext cx="5915025" cy="176741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72679" y="2241551"/>
            <a:ext cx="2901553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72679" y="3340100"/>
            <a:ext cx="2901553" cy="491278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841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841" cy="491278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82014A1-A632-4878-A0D3-F52BA7563730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1065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D6E9DEC-419B-4CC5-A080-3B06BD5A8291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0091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D24A7AC-904D-4781-85BA-7D10C17ED021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655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72679" y="609600"/>
            <a:ext cx="2212181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915841" y="1316569"/>
            <a:ext cx="3471863" cy="6498167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72679" y="2743200"/>
            <a:ext cx="2212181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331444B-B92B-4E27-8C94-BB93EAF5CB18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0602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72679" y="609600"/>
            <a:ext cx="2212181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915841" y="1316569"/>
            <a:ext cx="3471863" cy="6498167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s-ES" smtClean="0"/>
              <a:t>Haga clic en el icono para agregar una imagen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72679" y="2743200"/>
            <a:ext cx="2212181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63EFA5E-FA76-400D-B3DC-F0BA90E6D107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125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FA3F48C-C7C6-4055-9F49-3777875E72AE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7795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4972050" y="366186"/>
            <a:ext cx="1543050" cy="780203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342900" y="366186"/>
            <a:ext cx="4514850" cy="780203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178E61D-D431-422C-9764-11DAFE33AB63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091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2"/>
            <a:ext cx="6172200" cy="6034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967"/>
            <a:ext cx="16002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788"/>
            </a:lvl1pPr>
          </a:lstStyle>
          <a:p>
            <a:fld id="{9D6E9DEC-419B-4CC5-A080-3B06BD5A8291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967"/>
            <a:ext cx="21717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788"/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967"/>
            <a:ext cx="16002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788"/>
            </a:lvl1pPr>
          </a:lstStyle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9031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2475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475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475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475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475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257175" algn="ctr" rtl="0" eaLnBrk="1" fontAlgn="base" hangingPunct="1">
        <a:spcBef>
          <a:spcPct val="0"/>
        </a:spcBef>
        <a:spcAft>
          <a:spcPct val="0"/>
        </a:spcAft>
        <a:defRPr sz="2475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514350" algn="ctr" rtl="0" eaLnBrk="1" fontAlgn="base" hangingPunct="1">
        <a:spcBef>
          <a:spcPct val="0"/>
        </a:spcBef>
        <a:spcAft>
          <a:spcPct val="0"/>
        </a:spcAft>
        <a:defRPr sz="2475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771525" algn="ctr" rtl="0" eaLnBrk="1" fontAlgn="base" hangingPunct="1">
        <a:spcBef>
          <a:spcPct val="0"/>
        </a:spcBef>
        <a:spcAft>
          <a:spcPct val="0"/>
        </a:spcAft>
        <a:defRPr sz="2475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028700" algn="ctr" rtl="0" eaLnBrk="1" fontAlgn="base" hangingPunct="1">
        <a:spcBef>
          <a:spcPct val="0"/>
        </a:spcBef>
        <a:spcAft>
          <a:spcPct val="0"/>
        </a:spcAft>
        <a:defRPr sz="2475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192881" indent="-192881" algn="l" rtl="0" eaLnBrk="1" fontAlgn="base" hangingPunct="1">
        <a:spcBef>
          <a:spcPct val="20000"/>
        </a:spcBef>
        <a:spcAft>
          <a:spcPct val="0"/>
        </a:spcAft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7909" indent="-160734" algn="l" rtl="0" eaLnBrk="1" fontAlgn="base" hangingPunct="1">
        <a:spcBef>
          <a:spcPct val="20000"/>
        </a:spcBef>
        <a:spcAft>
          <a:spcPct val="0"/>
        </a:spcAft>
        <a:buChar char="–"/>
        <a:defRPr sz="1575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rtl="0" eaLnBrk="1" fontAlgn="base" hangingPunct="1">
        <a:spcBef>
          <a:spcPct val="20000"/>
        </a:spcBef>
        <a:spcAft>
          <a:spcPct val="0"/>
        </a:spcAft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rtl="0" eaLnBrk="1" fontAlgn="base" hangingPunct="1">
        <a:spcBef>
          <a:spcPct val="20000"/>
        </a:spcBef>
        <a:spcAft>
          <a:spcPct val="0"/>
        </a:spcAft>
        <a:buChar char="–"/>
        <a:defRPr sz="1125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rtl="0" eaLnBrk="1" fontAlgn="base" hangingPunct="1">
        <a:spcBef>
          <a:spcPct val="20000"/>
        </a:spcBef>
        <a:spcAft>
          <a:spcPct val="0"/>
        </a:spcAft>
        <a:buChar char="»"/>
        <a:defRPr sz="1125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96765" y="3454399"/>
            <a:ext cx="5829300" cy="939800"/>
          </a:xfrm>
        </p:spPr>
        <p:txBody>
          <a:bodyPr/>
          <a:lstStyle/>
          <a:p>
            <a:r>
              <a:rPr lang="es-MX" dirty="0" smtClean="0">
                <a:solidFill>
                  <a:schemeClr val="tx1"/>
                </a:solidFill>
              </a:rPr>
              <a:t>Práctica 8</a:t>
            </a:r>
            <a:endParaRPr lang="es-MX" dirty="0">
              <a:solidFill>
                <a:schemeClr val="tx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96765" y="4675553"/>
            <a:ext cx="5829300" cy="711200"/>
          </a:xfrm>
        </p:spPr>
        <p:txBody>
          <a:bodyPr>
            <a:normAutofit fontScale="92500"/>
          </a:bodyPr>
          <a:lstStyle/>
          <a:p>
            <a:r>
              <a:rPr lang="es-MX" sz="3200" dirty="0" smtClean="0">
                <a:solidFill>
                  <a:schemeClr val="tx1"/>
                </a:solidFill>
              </a:rPr>
              <a:t>HERRAMIENTAS DE EDICIÓN</a:t>
            </a:r>
            <a:endParaRPr lang="es-MX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4852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/>
          <a:srcRect t="-945" r="66927" b="60352"/>
          <a:stretch>
            <a:fillRect/>
          </a:stretch>
        </p:blipFill>
        <p:spPr bwMode="auto">
          <a:xfrm>
            <a:off x="413774" y="1155125"/>
            <a:ext cx="2879725" cy="282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83545" y="827088"/>
            <a:ext cx="607107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dirty="0">
                <a:solidFill>
                  <a:prstClr val="black"/>
                </a:solidFill>
              </a:rPr>
              <a:t>Barra de Herramientas para digitalizar en versión 9.3</a:t>
            </a:r>
          </a:p>
        </p:txBody>
      </p:sp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3"/>
          <a:srcRect l="19427" t="23238" r="24637" b="73680"/>
          <a:stretch>
            <a:fillRect/>
          </a:stretch>
        </p:blipFill>
        <p:spPr bwMode="auto">
          <a:xfrm>
            <a:off x="556649" y="4931370"/>
            <a:ext cx="5473700" cy="23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0" y="4211638"/>
            <a:ext cx="32131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dirty="0">
                <a:solidFill>
                  <a:prstClr val="black"/>
                </a:solidFill>
              </a:rPr>
              <a:t>Barra de Herramientas del editor</a:t>
            </a:r>
          </a:p>
        </p:txBody>
      </p:sp>
      <p:pic>
        <p:nvPicPr>
          <p:cNvPr id="6" name="Picture 12"/>
          <p:cNvPicPr>
            <a:picLocks noChangeAspect="1" noChangeArrowheads="1"/>
          </p:cNvPicPr>
          <p:nvPr/>
        </p:nvPicPr>
        <p:blipFill>
          <a:blip r:embed="rId4"/>
          <a:srcRect l="19870" t="17529" r="68907" b="35970"/>
          <a:stretch>
            <a:fillRect/>
          </a:stretch>
        </p:blipFill>
        <p:spPr bwMode="auto">
          <a:xfrm>
            <a:off x="3933826" y="5399088"/>
            <a:ext cx="1063625" cy="353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13"/>
          <p:cNvSpPr txBox="1">
            <a:spLocks noChangeArrowheads="1"/>
          </p:cNvSpPr>
          <p:nvPr/>
        </p:nvSpPr>
        <p:spPr bwMode="auto">
          <a:xfrm>
            <a:off x="4486847" y="5148263"/>
            <a:ext cx="211239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>
                <a:solidFill>
                  <a:prstClr val="black"/>
                </a:solidFill>
              </a:rPr>
              <a:t>Comandos del editor</a:t>
            </a:r>
          </a:p>
        </p:txBody>
      </p:sp>
      <p:pic>
        <p:nvPicPr>
          <p:cNvPr id="8" name="Picture 14"/>
          <p:cNvPicPr>
            <a:picLocks noChangeAspect="1" noChangeArrowheads="1"/>
          </p:cNvPicPr>
          <p:nvPr/>
        </p:nvPicPr>
        <p:blipFill>
          <a:blip r:embed="rId5"/>
          <a:srcRect l="24597" t="22688" r="73033" b="73633"/>
          <a:stretch>
            <a:fillRect/>
          </a:stretch>
        </p:blipFill>
        <p:spPr bwMode="auto">
          <a:xfrm>
            <a:off x="1125538" y="5940425"/>
            <a:ext cx="520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5"/>
          <p:cNvPicPr>
            <a:picLocks noChangeAspect="1" noChangeArrowheads="1"/>
          </p:cNvPicPr>
          <p:nvPr/>
        </p:nvPicPr>
        <p:blipFill>
          <a:blip r:embed="rId6"/>
          <a:srcRect l="27116" t="23013" r="66537" b="66110"/>
          <a:stretch>
            <a:fillRect/>
          </a:stretch>
        </p:blipFill>
        <p:spPr bwMode="auto">
          <a:xfrm>
            <a:off x="836613" y="7164388"/>
            <a:ext cx="895350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 Box 16"/>
          <p:cNvSpPr txBox="1">
            <a:spLocks noChangeArrowheads="1"/>
          </p:cNvSpPr>
          <p:nvPr/>
        </p:nvSpPr>
        <p:spPr bwMode="auto">
          <a:xfrm>
            <a:off x="1465993" y="5989374"/>
            <a:ext cx="165308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dirty="0">
                <a:solidFill>
                  <a:prstClr val="black"/>
                </a:solidFill>
              </a:rPr>
              <a:t>Herramienta de edición</a:t>
            </a:r>
          </a:p>
        </p:txBody>
      </p:sp>
      <p:sp>
        <p:nvSpPr>
          <p:cNvPr id="11" name="Text Box 17"/>
          <p:cNvSpPr txBox="1">
            <a:spLocks noChangeArrowheads="1"/>
          </p:cNvSpPr>
          <p:nvPr/>
        </p:nvSpPr>
        <p:spPr bwMode="auto">
          <a:xfrm>
            <a:off x="1853636" y="7453997"/>
            <a:ext cx="178487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dirty="0">
                <a:solidFill>
                  <a:prstClr val="black"/>
                </a:solidFill>
              </a:rPr>
              <a:t>Herramientas de dibujo</a:t>
            </a:r>
          </a:p>
        </p:txBody>
      </p:sp>
      <p:sp>
        <p:nvSpPr>
          <p:cNvPr id="12" name="Text Box 18"/>
          <p:cNvSpPr txBox="1">
            <a:spLocks noChangeArrowheads="1"/>
          </p:cNvSpPr>
          <p:nvPr/>
        </p:nvSpPr>
        <p:spPr bwMode="auto">
          <a:xfrm>
            <a:off x="223837" y="305440"/>
            <a:ext cx="424973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b="1" dirty="0">
                <a:solidFill>
                  <a:prstClr val="black"/>
                </a:solidFill>
              </a:rPr>
              <a:t>Conocer las herramientas de edición</a:t>
            </a:r>
          </a:p>
        </p:txBody>
      </p:sp>
      <p:pic>
        <p:nvPicPr>
          <p:cNvPr id="13" name="Picture 19"/>
          <p:cNvPicPr>
            <a:picLocks noChangeAspect="1" noChangeArrowheads="1"/>
          </p:cNvPicPr>
          <p:nvPr/>
        </p:nvPicPr>
        <p:blipFill>
          <a:blip r:embed="rId7"/>
          <a:srcRect l="47044" t="22688" r="34648" b="69189"/>
          <a:stretch>
            <a:fillRect/>
          </a:stretch>
        </p:blipFill>
        <p:spPr bwMode="auto">
          <a:xfrm>
            <a:off x="3933826" y="3563936"/>
            <a:ext cx="2232025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 Box 20"/>
          <p:cNvSpPr txBox="1">
            <a:spLocks noChangeArrowheads="1"/>
          </p:cNvSpPr>
          <p:nvPr/>
        </p:nvSpPr>
        <p:spPr bwMode="auto">
          <a:xfrm>
            <a:off x="3347841" y="2399327"/>
            <a:ext cx="3304151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dirty="0">
                <a:solidFill>
                  <a:prstClr val="black"/>
                </a:solidFill>
              </a:rPr>
              <a:t>Herramientas donde seleccionamos el objetivo de nuestra edición, cual </a:t>
            </a:r>
            <a:r>
              <a:rPr lang="es-ES" dirty="0" err="1">
                <a:solidFill>
                  <a:prstClr val="black"/>
                </a:solidFill>
              </a:rPr>
              <a:t>shp</a:t>
            </a:r>
            <a:r>
              <a:rPr lang="es-ES" dirty="0">
                <a:solidFill>
                  <a:prstClr val="black"/>
                </a:solidFill>
              </a:rPr>
              <a:t> es el que vamos a modificar. </a:t>
            </a:r>
          </a:p>
        </p:txBody>
      </p:sp>
    </p:spTree>
    <p:extLst>
      <p:ext uri="{BB962C8B-B14F-4D97-AF65-F5344CB8AC3E}">
        <p14:creationId xmlns:p14="http://schemas.microsoft.com/office/powerpoint/2010/main" val="965383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109249" y="505014"/>
            <a:ext cx="562985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dirty="0">
                <a:solidFill>
                  <a:prstClr val="black"/>
                </a:solidFill>
              </a:rPr>
              <a:t>Tareas disponibles para realizar una edición como:</a:t>
            </a:r>
          </a:p>
        </p:txBody>
      </p:sp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145072" y="1303700"/>
            <a:ext cx="3816349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buFontTx/>
              <a:buChar char="-"/>
            </a:pPr>
            <a:r>
              <a:rPr lang="es-ES" dirty="0">
                <a:solidFill>
                  <a:prstClr val="black"/>
                </a:solidFill>
              </a:rPr>
              <a:t>Crear un nuevo elemento</a:t>
            </a:r>
          </a:p>
          <a:p>
            <a:pPr algn="just">
              <a:spcBef>
                <a:spcPct val="50000"/>
              </a:spcBef>
              <a:buFontTx/>
              <a:buChar char="-"/>
            </a:pPr>
            <a:endParaRPr lang="es-ES" dirty="0">
              <a:solidFill>
                <a:prstClr val="black"/>
              </a:solidFill>
            </a:endParaRPr>
          </a:p>
          <a:p>
            <a:pPr algn="just">
              <a:spcBef>
                <a:spcPct val="50000"/>
              </a:spcBef>
              <a:buFontTx/>
              <a:buChar char="-"/>
            </a:pPr>
            <a:r>
              <a:rPr lang="es-ES" dirty="0">
                <a:solidFill>
                  <a:prstClr val="black"/>
                </a:solidFill>
              </a:rPr>
              <a:t>Cortar Polígonos.</a:t>
            </a:r>
          </a:p>
          <a:p>
            <a:pPr algn="just">
              <a:spcBef>
                <a:spcPct val="50000"/>
              </a:spcBef>
            </a:pPr>
            <a:endParaRPr lang="es-ES" dirty="0">
              <a:solidFill>
                <a:prstClr val="black"/>
              </a:solidFill>
            </a:endParaRPr>
          </a:p>
          <a:p>
            <a:pPr algn="just">
              <a:spcBef>
                <a:spcPct val="50000"/>
              </a:spcBef>
              <a:buFontTx/>
              <a:buChar char="-"/>
            </a:pPr>
            <a:r>
              <a:rPr lang="es-ES" dirty="0">
                <a:solidFill>
                  <a:prstClr val="black"/>
                </a:solidFill>
              </a:rPr>
              <a:t>Alargar o cortar elementos</a:t>
            </a:r>
          </a:p>
          <a:p>
            <a:pPr algn="just">
              <a:spcBef>
                <a:spcPct val="50000"/>
              </a:spcBef>
              <a:buFontTx/>
              <a:buChar char="-"/>
            </a:pPr>
            <a:endParaRPr lang="es-ES" dirty="0">
              <a:solidFill>
                <a:prstClr val="black"/>
              </a:solidFill>
            </a:endParaRPr>
          </a:p>
          <a:p>
            <a:pPr algn="just">
              <a:spcBef>
                <a:spcPct val="50000"/>
              </a:spcBef>
              <a:buFontTx/>
              <a:buChar char="-"/>
            </a:pPr>
            <a:r>
              <a:rPr lang="es-ES" dirty="0">
                <a:solidFill>
                  <a:prstClr val="black"/>
                </a:solidFill>
              </a:rPr>
              <a:t>Modificar Elementos</a:t>
            </a:r>
          </a:p>
          <a:p>
            <a:pPr algn="just">
              <a:spcBef>
                <a:spcPct val="50000"/>
              </a:spcBef>
            </a:pPr>
            <a:endParaRPr lang="es-ES" dirty="0">
              <a:solidFill>
                <a:prstClr val="black"/>
              </a:solidFill>
            </a:endParaRPr>
          </a:p>
          <a:p>
            <a:pPr algn="just">
              <a:spcBef>
                <a:spcPct val="50000"/>
              </a:spcBef>
              <a:buFontTx/>
              <a:buChar char="-"/>
            </a:pPr>
            <a:r>
              <a:rPr lang="es-ES" dirty="0">
                <a:solidFill>
                  <a:prstClr val="black"/>
                </a:solidFill>
              </a:rPr>
              <a:t>Modificar y suavizar bordes</a:t>
            </a:r>
          </a:p>
          <a:p>
            <a:pPr algn="just">
              <a:spcBef>
                <a:spcPct val="50000"/>
              </a:spcBef>
              <a:buFontTx/>
              <a:buChar char="-"/>
            </a:pPr>
            <a:endParaRPr lang="es-ES" dirty="0">
              <a:solidFill>
                <a:prstClr val="black"/>
              </a:solidFill>
            </a:endParaRPr>
          </a:p>
          <a:p>
            <a:pPr algn="just">
              <a:spcBef>
                <a:spcPct val="50000"/>
              </a:spcBef>
              <a:buFontTx/>
              <a:buChar char="-"/>
            </a:pPr>
            <a:r>
              <a:rPr lang="es-ES" dirty="0">
                <a:solidFill>
                  <a:prstClr val="black"/>
                </a:solidFill>
              </a:rPr>
              <a:t>Auto completar un polígono</a:t>
            </a:r>
          </a:p>
        </p:txBody>
      </p:sp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2"/>
          <a:srcRect l="30521" t="23421" r="52357" b="45238"/>
          <a:stretch>
            <a:fillRect/>
          </a:stretch>
        </p:blipFill>
        <p:spPr bwMode="auto">
          <a:xfrm>
            <a:off x="4550386" y="900113"/>
            <a:ext cx="2266950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Line 9"/>
          <p:cNvSpPr>
            <a:spLocks noChangeShapeType="1"/>
          </p:cNvSpPr>
          <p:nvPr/>
        </p:nvSpPr>
        <p:spPr bwMode="auto">
          <a:xfrm flipV="1">
            <a:off x="2573907" y="1476374"/>
            <a:ext cx="2768641" cy="1428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/>
        </p:nvSpPr>
        <p:spPr bwMode="auto">
          <a:xfrm flipV="1">
            <a:off x="1812321" y="2124075"/>
            <a:ext cx="3530228" cy="7143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Line 11"/>
          <p:cNvSpPr>
            <a:spLocks noChangeShapeType="1"/>
          </p:cNvSpPr>
          <p:nvPr/>
        </p:nvSpPr>
        <p:spPr bwMode="auto">
          <a:xfrm flipV="1">
            <a:off x="3068638" y="2484438"/>
            <a:ext cx="2273910" cy="42141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8" name="Line 12"/>
          <p:cNvSpPr>
            <a:spLocks noChangeShapeType="1"/>
          </p:cNvSpPr>
          <p:nvPr/>
        </p:nvSpPr>
        <p:spPr bwMode="auto">
          <a:xfrm flipV="1">
            <a:off x="3140074" y="2884185"/>
            <a:ext cx="2089149" cy="394497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9" name="Line 13"/>
          <p:cNvSpPr>
            <a:spLocks noChangeShapeType="1"/>
          </p:cNvSpPr>
          <p:nvPr/>
        </p:nvSpPr>
        <p:spPr bwMode="auto">
          <a:xfrm flipV="1">
            <a:off x="3305411" y="3964783"/>
            <a:ext cx="1923813" cy="165368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10" name="Line 14"/>
          <p:cNvSpPr>
            <a:spLocks noChangeShapeType="1"/>
          </p:cNvSpPr>
          <p:nvPr/>
        </p:nvSpPr>
        <p:spPr bwMode="auto">
          <a:xfrm flipV="1">
            <a:off x="2573907" y="3723116"/>
            <a:ext cx="2671865" cy="2159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pic>
        <p:nvPicPr>
          <p:cNvPr id="11" name="Picture 15"/>
          <p:cNvPicPr>
            <a:picLocks noChangeAspect="1" noChangeArrowheads="1"/>
          </p:cNvPicPr>
          <p:nvPr/>
        </p:nvPicPr>
        <p:blipFill>
          <a:blip r:embed="rId3"/>
          <a:srcRect l="17334" t="24936" r="54956" b="72057"/>
          <a:stretch>
            <a:fillRect/>
          </a:stretch>
        </p:blipFill>
        <p:spPr bwMode="auto">
          <a:xfrm>
            <a:off x="1052513" y="7443788"/>
            <a:ext cx="496887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Box 16"/>
          <p:cNvSpPr txBox="1">
            <a:spLocks noChangeArrowheads="1"/>
          </p:cNvSpPr>
          <p:nvPr/>
        </p:nvSpPr>
        <p:spPr bwMode="auto">
          <a:xfrm>
            <a:off x="620713" y="6796088"/>
            <a:ext cx="100806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1400" dirty="0">
                <a:solidFill>
                  <a:prstClr val="black"/>
                </a:solidFill>
              </a:rPr>
              <a:t>Acercar</a:t>
            </a:r>
            <a:endParaRPr lang="es-ES" sz="1400" b="1" dirty="0">
              <a:solidFill>
                <a:prstClr val="black"/>
              </a:solidFill>
            </a:endParaRPr>
          </a:p>
        </p:txBody>
      </p:sp>
      <p:sp>
        <p:nvSpPr>
          <p:cNvPr id="13" name="Text Box 17"/>
          <p:cNvSpPr txBox="1">
            <a:spLocks noChangeArrowheads="1"/>
          </p:cNvSpPr>
          <p:nvPr/>
        </p:nvSpPr>
        <p:spPr bwMode="auto">
          <a:xfrm>
            <a:off x="836613" y="8091488"/>
            <a:ext cx="6477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1400">
                <a:solidFill>
                  <a:prstClr val="black"/>
                </a:solidFill>
              </a:rPr>
              <a:t>Alejar</a:t>
            </a:r>
            <a:endParaRPr lang="es-ES" sz="1400" b="1">
              <a:solidFill>
                <a:prstClr val="black"/>
              </a:solidFill>
            </a:endParaRPr>
          </a:p>
        </p:txBody>
      </p:sp>
      <p:sp>
        <p:nvSpPr>
          <p:cNvPr id="14" name="Line 18"/>
          <p:cNvSpPr>
            <a:spLocks noChangeShapeType="1"/>
          </p:cNvSpPr>
          <p:nvPr/>
        </p:nvSpPr>
        <p:spPr bwMode="auto">
          <a:xfrm>
            <a:off x="1341438" y="7083425"/>
            <a:ext cx="0" cy="4318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 sz="1400">
              <a:solidFill>
                <a:prstClr val="black"/>
              </a:solidFill>
            </a:endParaRPr>
          </a:p>
        </p:txBody>
      </p:sp>
      <p:sp>
        <p:nvSpPr>
          <p:cNvPr id="15" name="Line 19"/>
          <p:cNvSpPr>
            <a:spLocks noChangeShapeType="1"/>
          </p:cNvSpPr>
          <p:nvPr/>
        </p:nvSpPr>
        <p:spPr bwMode="auto">
          <a:xfrm flipV="1">
            <a:off x="1268413" y="7731125"/>
            <a:ext cx="431800" cy="4318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 sz="1400">
              <a:solidFill>
                <a:prstClr val="black"/>
              </a:solidFill>
            </a:endParaRPr>
          </a:p>
        </p:txBody>
      </p:sp>
      <p:sp>
        <p:nvSpPr>
          <p:cNvPr id="16" name="Text Box 20"/>
          <p:cNvSpPr txBox="1">
            <a:spLocks noChangeArrowheads="1"/>
          </p:cNvSpPr>
          <p:nvPr/>
        </p:nvSpPr>
        <p:spPr bwMode="auto">
          <a:xfrm>
            <a:off x="1628775" y="6507163"/>
            <a:ext cx="11525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1400" dirty="0">
                <a:solidFill>
                  <a:prstClr val="black"/>
                </a:solidFill>
              </a:rPr>
              <a:t>Zoom in fijo</a:t>
            </a:r>
            <a:endParaRPr lang="es-ES" sz="1400" b="1" dirty="0">
              <a:solidFill>
                <a:prstClr val="black"/>
              </a:solidFill>
            </a:endParaRPr>
          </a:p>
        </p:txBody>
      </p:sp>
      <p:sp>
        <p:nvSpPr>
          <p:cNvPr id="17" name="Line 21"/>
          <p:cNvSpPr>
            <a:spLocks noChangeShapeType="1"/>
          </p:cNvSpPr>
          <p:nvPr/>
        </p:nvSpPr>
        <p:spPr bwMode="auto">
          <a:xfrm flipV="1">
            <a:off x="1916113" y="7731125"/>
            <a:ext cx="144462" cy="5048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 sz="1400">
              <a:solidFill>
                <a:prstClr val="black"/>
              </a:solidFill>
            </a:endParaRPr>
          </a:p>
        </p:txBody>
      </p:sp>
      <p:sp>
        <p:nvSpPr>
          <p:cNvPr id="18" name="Text Box 22"/>
          <p:cNvSpPr txBox="1">
            <a:spLocks noChangeArrowheads="1"/>
          </p:cNvSpPr>
          <p:nvPr/>
        </p:nvSpPr>
        <p:spPr bwMode="auto">
          <a:xfrm>
            <a:off x="1412875" y="8162925"/>
            <a:ext cx="93503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1400">
                <a:solidFill>
                  <a:prstClr val="black"/>
                </a:solidFill>
              </a:rPr>
              <a:t>Zoom Out fijo</a:t>
            </a:r>
            <a:endParaRPr lang="es-ES" sz="1400" b="1">
              <a:solidFill>
                <a:prstClr val="black"/>
              </a:solidFill>
            </a:endParaRPr>
          </a:p>
        </p:txBody>
      </p:sp>
      <p:sp>
        <p:nvSpPr>
          <p:cNvPr id="19" name="Line 23"/>
          <p:cNvSpPr>
            <a:spLocks noChangeShapeType="1"/>
          </p:cNvSpPr>
          <p:nvPr/>
        </p:nvSpPr>
        <p:spPr bwMode="auto">
          <a:xfrm>
            <a:off x="2349500" y="7083425"/>
            <a:ext cx="71438" cy="50323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 sz="1400">
              <a:solidFill>
                <a:prstClr val="black"/>
              </a:solidFill>
            </a:endParaRPr>
          </a:p>
        </p:txBody>
      </p:sp>
      <p:sp>
        <p:nvSpPr>
          <p:cNvPr id="20" name="Text Box 24"/>
          <p:cNvSpPr txBox="1">
            <a:spLocks noChangeArrowheads="1"/>
          </p:cNvSpPr>
          <p:nvPr/>
        </p:nvSpPr>
        <p:spPr bwMode="auto">
          <a:xfrm>
            <a:off x="2492375" y="6796088"/>
            <a:ext cx="100806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1400">
                <a:solidFill>
                  <a:prstClr val="black"/>
                </a:solidFill>
              </a:rPr>
              <a:t>Arrastrar</a:t>
            </a:r>
            <a:endParaRPr lang="es-ES" sz="1400" b="1">
              <a:solidFill>
                <a:prstClr val="black"/>
              </a:solidFill>
            </a:endParaRPr>
          </a:p>
        </p:txBody>
      </p:sp>
      <p:sp>
        <p:nvSpPr>
          <p:cNvPr id="21" name="Line 25"/>
          <p:cNvSpPr>
            <a:spLocks noChangeShapeType="1"/>
          </p:cNvSpPr>
          <p:nvPr/>
        </p:nvSpPr>
        <p:spPr bwMode="auto">
          <a:xfrm flipH="1">
            <a:off x="2708275" y="7083425"/>
            <a:ext cx="215900" cy="50323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 sz="1400">
              <a:solidFill>
                <a:prstClr val="black"/>
              </a:solidFill>
            </a:endParaRPr>
          </a:p>
        </p:txBody>
      </p:sp>
      <p:sp>
        <p:nvSpPr>
          <p:cNvPr id="22" name="Text Box 26"/>
          <p:cNvSpPr txBox="1">
            <a:spLocks noChangeArrowheads="1"/>
          </p:cNvSpPr>
          <p:nvPr/>
        </p:nvSpPr>
        <p:spPr bwMode="auto">
          <a:xfrm>
            <a:off x="2169868" y="8144243"/>
            <a:ext cx="1295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1400" dirty="0">
                <a:solidFill>
                  <a:prstClr val="black"/>
                </a:solidFill>
              </a:rPr>
              <a:t>Vista Completa</a:t>
            </a:r>
            <a:endParaRPr lang="es-ES" sz="1400" b="1" dirty="0">
              <a:solidFill>
                <a:prstClr val="black"/>
              </a:solidFill>
            </a:endParaRPr>
          </a:p>
        </p:txBody>
      </p:sp>
      <p:sp>
        <p:nvSpPr>
          <p:cNvPr id="23" name="Line 27"/>
          <p:cNvSpPr>
            <a:spLocks noChangeShapeType="1"/>
          </p:cNvSpPr>
          <p:nvPr/>
        </p:nvSpPr>
        <p:spPr bwMode="auto">
          <a:xfrm flipV="1">
            <a:off x="2852738" y="7731125"/>
            <a:ext cx="215900" cy="4318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 sz="1400">
              <a:solidFill>
                <a:prstClr val="black"/>
              </a:solidFill>
            </a:endParaRPr>
          </a:p>
        </p:txBody>
      </p:sp>
      <p:sp>
        <p:nvSpPr>
          <p:cNvPr id="24" name="Text Box 28"/>
          <p:cNvSpPr txBox="1">
            <a:spLocks noChangeArrowheads="1"/>
          </p:cNvSpPr>
          <p:nvPr/>
        </p:nvSpPr>
        <p:spPr bwMode="auto">
          <a:xfrm>
            <a:off x="3357563" y="6435725"/>
            <a:ext cx="136683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1400">
                <a:solidFill>
                  <a:prstClr val="black"/>
                </a:solidFill>
              </a:rPr>
              <a:t>Regresar vista anterior</a:t>
            </a:r>
            <a:endParaRPr lang="es-ES" sz="1400" b="1">
              <a:solidFill>
                <a:prstClr val="black"/>
              </a:solidFill>
            </a:endParaRPr>
          </a:p>
        </p:txBody>
      </p:sp>
      <p:sp>
        <p:nvSpPr>
          <p:cNvPr id="25" name="Line 29"/>
          <p:cNvSpPr>
            <a:spLocks noChangeShapeType="1"/>
          </p:cNvSpPr>
          <p:nvPr/>
        </p:nvSpPr>
        <p:spPr bwMode="auto">
          <a:xfrm flipH="1">
            <a:off x="3429000" y="6938963"/>
            <a:ext cx="360363" cy="6477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 sz="1400">
              <a:solidFill>
                <a:prstClr val="black"/>
              </a:solidFill>
            </a:endParaRPr>
          </a:p>
        </p:txBody>
      </p:sp>
      <p:sp>
        <p:nvSpPr>
          <p:cNvPr id="26" name="Text Box 30"/>
          <p:cNvSpPr txBox="1">
            <a:spLocks noChangeArrowheads="1"/>
          </p:cNvSpPr>
          <p:nvPr/>
        </p:nvSpPr>
        <p:spPr bwMode="auto">
          <a:xfrm>
            <a:off x="4508500" y="8091488"/>
            <a:ext cx="162816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1400" dirty="0">
                <a:solidFill>
                  <a:prstClr val="black"/>
                </a:solidFill>
              </a:rPr>
              <a:t>Seleccionar Elementos</a:t>
            </a:r>
            <a:endParaRPr lang="es-ES" sz="1400" b="1" dirty="0">
              <a:solidFill>
                <a:prstClr val="black"/>
              </a:solidFill>
            </a:endParaRPr>
          </a:p>
        </p:txBody>
      </p:sp>
      <p:sp>
        <p:nvSpPr>
          <p:cNvPr id="27" name="Line 31"/>
          <p:cNvSpPr>
            <a:spLocks noChangeShapeType="1"/>
          </p:cNvSpPr>
          <p:nvPr/>
        </p:nvSpPr>
        <p:spPr bwMode="auto">
          <a:xfrm flipH="1" flipV="1">
            <a:off x="4076700" y="7731125"/>
            <a:ext cx="576263" cy="4318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 sz="1400">
              <a:solidFill>
                <a:prstClr val="black"/>
              </a:solidFill>
            </a:endParaRPr>
          </a:p>
        </p:txBody>
      </p:sp>
      <p:sp>
        <p:nvSpPr>
          <p:cNvPr id="28" name="Text Box 32"/>
          <p:cNvSpPr txBox="1">
            <a:spLocks noChangeArrowheads="1"/>
          </p:cNvSpPr>
          <p:nvPr/>
        </p:nvSpPr>
        <p:spPr bwMode="auto">
          <a:xfrm>
            <a:off x="4005263" y="6938963"/>
            <a:ext cx="12239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1400">
                <a:solidFill>
                  <a:prstClr val="black"/>
                </a:solidFill>
              </a:rPr>
              <a:t>Identificador</a:t>
            </a:r>
            <a:endParaRPr lang="es-ES" sz="1400" b="1">
              <a:solidFill>
                <a:prstClr val="black"/>
              </a:solidFill>
            </a:endParaRPr>
          </a:p>
        </p:txBody>
      </p:sp>
      <p:sp>
        <p:nvSpPr>
          <p:cNvPr id="29" name="Line 33"/>
          <p:cNvSpPr>
            <a:spLocks noChangeShapeType="1"/>
          </p:cNvSpPr>
          <p:nvPr/>
        </p:nvSpPr>
        <p:spPr bwMode="auto">
          <a:xfrm>
            <a:off x="4652963" y="7154863"/>
            <a:ext cx="71437" cy="4318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 sz="1400">
              <a:solidFill>
                <a:prstClr val="black"/>
              </a:solidFill>
            </a:endParaRPr>
          </a:p>
        </p:txBody>
      </p:sp>
      <p:sp>
        <p:nvSpPr>
          <p:cNvPr id="30" name="Text Box 34"/>
          <p:cNvSpPr txBox="1">
            <a:spLocks noChangeArrowheads="1"/>
          </p:cNvSpPr>
          <p:nvPr/>
        </p:nvSpPr>
        <p:spPr bwMode="auto">
          <a:xfrm>
            <a:off x="5157788" y="6507163"/>
            <a:ext cx="97887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1400" dirty="0">
                <a:solidFill>
                  <a:prstClr val="black"/>
                </a:solidFill>
              </a:rPr>
              <a:t>Buscar</a:t>
            </a:r>
            <a:endParaRPr lang="es-ES" sz="1400" b="1" dirty="0">
              <a:solidFill>
                <a:prstClr val="black"/>
              </a:solidFill>
            </a:endParaRPr>
          </a:p>
        </p:txBody>
      </p:sp>
      <p:sp>
        <p:nvSpPr>
          <p:cNvPr id="31" name="Line 35"/>
          <p:cNvSpPr>
            <a:spLocks noChangeShapeType="1"/>
          </p:cNvSpPr>
          <p:nvPr/>
        </p:nvSpPr>
        <p:spPr bwMode="auto">
          <a:xfrm flipH="1">
            <a:off x="5084763" y="6723063"/>
            <a:ext cx="431800" cy="863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 sz="1400">
              <a:solidFill>
                <a:prstClr val="black"/>
              </a:solidFill>
            </a:endParaRPr>
          </a:p>
        </p:txBody>
      </p:sp>
      <p:sp>
        <p:nvSpPr>
          <p:cNvPr id="32" name="Text Box 36"/>
          <p:cNvSpPr txBox="1">
            <a:spLocks noChangeArrowheads="1"/>
          </p:cNvSpPr>
          <p:nvPr/>
        </p:nvSpPr>
        <p:spPr bwMode="auto">
          <a:xfrm>
            <a:off x="5661025" y="6867525"/>
            <a:ext cx="64928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1400">
                <a:solidFill>
                  <a:prstClr val="black"/>
                </a:solidFill>
              </a:rPr>
              <a:t>Medir</a:t>
            </a:r>
            <a:endParaRPr lang="es-ES" sz="1400" b="1">
              <a:solidFill>
                <a:prstClr val="black"/>
              </a:solidFill>
            </a:endParaRPr>
          </a:p>
        </p:txBody>
      </p:sp>
      <p:sp>
        <p:nvSpPr>
          <p:cNvPr id="33" name="Line 37"/>
          <p:cNvSpPr>
            <a:spLocks noChangeShapeType="1"/>
          </p:cNvSpPr>
          <p:nvPr/>
        </p:nvSpPr>
        <p:spPr bwMode="auto">
          <a:xfrm flipH="1">
            <a:off x="5445125" y="7083425"/>
            <a:ext cx="360363" cy="6477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 sz="1400">
              <a:solidFill>
                <a:prstClr val="black"/>
              </a:solidFill>
            </a:endParaRPr>
          </a:p>
        </p:txBody>
      </p:sp>
      <p:sp>
        <p:nvSpPr>
          <p:cNvPr id="34" name="Text Box 38"/>
          <p:cNvSpPr txBox="1">
            <a:spLocks noChangeArrowheads="1"/>
          </p:cNvSpPr>
          <p:nvPr/>
        </p:nvSpPr>
        <p:spPr bwMode="auto">
          <a:xfrm>
            <a:off x="3141663" y="8188938"/>
            <a:ext cx="15113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1400" dirty="0">
                <a:solidFill>
                  <a:prstClr val="black"/>
                </a:solidFill>
              </a:rPr>
              <a:t>Va a la siguiente la vista</a:t>
            </a:r>
            <a:endParaRPr lang="es-ES" sz="1400" b="1" dirty="0">
              <a:solidFill>
                <a:prstClr val="black"/>
              </a:solidFill>
            </a:endParaRPr>
          </a:p>
        </p:txBody>
      </p:sp>
      <p:sp>
        <p:nvSpPr>
          <p:cNvPr id="35" name="Line 39"/>
          <p:cNvSpPr>
            <a:spLocks noChangeShapeType="1"/>
          </p:cNvSpPr>
          <p:nvPr/>
        </p:nvSpPr>
        <p:spPr bwMode="auto">
          <a:xfrm flipV="1">
            <a:off x="3644900" y="7731125"/>
            <a:ext cx="71438" cy="4413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 sz="1400">
              <a:solidFill>
                <a:prstClr val="black"/>
              </a:solidFill>
            </a:endParaRPr>
          </a:p>
        </p:txBody>
      </p:sp>
      <p:sp>
        <p:nvSpPr>
          <p:cNvPr id="36" name="Rectangle 40"/>
          <p:cNvSpPr>
            <a:spLocks noChangeArrowheads="1"/>
          </p:cNvSpPr>
          <p:nvPr/>
        </p:nvSpPr>
        <p:spPr bwMode="auto">
          <a:xfrm>
            <a:off x="145072" y="6435725"/>
            <a:ext cx="6537082" cy="2447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sz="1400">
              <a:solidFill>
                <a:prstClr val="black"/>
              </a:solidFill>
            </a:endParaRPr>
          </a:p>
        </p:txBody>
      </p:sp>
      <p:sp>
        <p:nvSpPr>
          <p:cNvPr id="37" name="Text Box 41"/>
          <p:cNvSpPr txBox="1">
            <a:spLocks noChangeArrowheads="1"/>
          </p:cNvSpPr>
          <p:nvPr/>
        </p:nvSpPr>
        <p:spPr bwMode="auto">
          <a:xfrm>
            <a:off x="620713" y="6011863"/>
            <a:ext cx="482441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dirty="0">
                <a:solidFill>
                  <a:prstClr val="black"/>
                </a:solidFill>
              </a:rPr>
              <a:t>Herramienta generales de visualización</a:t>
            </a:r>
          </a:p>
        </p:txBody>
      </p:sp>
    </p:spTree>
    <p:extLst>
      <p:ext uri="{BB962C8B-B14F-4D97-AF65-F5344CB8AC3E}">
        <p14:creationId xmlns:p14="http://schemas.microsoft.com/office/powerpoint/2010/main" val="2340792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34738" y="388222"/>
            <a:ext cx="639203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b="1" dirty="0">
                <a:solidFill>
                  <a:prstClr val="black"/>
                </a:solidFill>
              </a:rPr>
              <a:t>Barra de Herramientas para digitalizar en versión 10.2</a:t>
            </a:r>
          </a:p>
        </p:txBody>
      </p:sp>
      <p:grpSp>
        <p:nvGrpSpPr>
          <p:cNvPr id="14" name="Grupo 13"/>
          <p:cNvGrpSpPr/>
          <p:nvPr/>
        </p:nvGrpSpPr>
        <p:grpSpPr>
          <a:xfrm>
            <a:off x="466862" y="1094090"/>
            <a:ext cx="6278544" cy="4585803"/>
            <a:chOff x="466862" y="1421642"/>
            <a:chExt cx="6278544" cy="4585803"/>
          </a:xfrm>
        </p:grpSpPr>
        <p:pic>
          <p:nvPicPr>
            <p:cNvPr id="2" name="Imagen 1"/>
            <p:cNvPicPr>
              <a:picLocks noChangeAspect="1"/>
            </p:cNvPicPr>
            <p:nvPr/>
          </p:nvPicPr>
          <p:blipFill rotWithShape="1">
            <a:blip r:embed="rId2"/>
            <a:srcRect r="33768" b="19776"/>
            <a:stretch/>
          </p:blipFill>
          <p:spPr>
            <a:xfrm>
              <a:off x="466862" y="1910686"/>
              <a:ext cx="6015825" cy="4096759"/>
            </a:xfrm>
            <a:prstGeom prst="rect">
              <a:avLst/>
            </a:prstGeom>
          </p:spPr>
        </p:pic>
        <p:cxnSp>
          <p:nvCxnSpPr>
            <p:cNvPr id="7" name="Conector recto de flecha 6"/>
            <p:cNvCxnSpPr/>
            <p:nvPr/>
          </p:nvCxnSpPr>
          <p:spPr>
            <a:xfrm>
              <a:off x="3794078" y="1528549"/>
              <a:ext cx="368489" cy="873457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CuadroTexto 7"/>
            <p:cNvSpPr txBox="1"/>
            <p:nvPr/>
          </p:nvSpPr>
          <p:spPr>
            <a:xfrm>
              <a:off x="4009029" y="3799599"/>
              <a:ext cx="273637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>
                  <a:solidFill>
                    <a:prstClr val="black"/>
                  </a:solidFill>
                </a:rPr>
                <a:t>Seleccionar la carpeta que contiene el </a:t>
              </a:r>
              <a:r>
                <a:rPr lang="es-MX" dirty="0" err="1">
                  <a:solidFill>
                    <a:prstClr val="black"/>
                  </a:solidFill>
                </a:rPr>
                <a:t>shp</a:t>
              </a:r>
              <a:r>
                <a:rPr lang="es-MX" dirty="0">
                  <a:solidFill>
                    <a:prstClr val="black"/>
                  </a:solidFill>
                </a:rPr>
                <a:t> que modificarás o directamente el </a:t>
              </a:r>
              <a:r>
                <a:rPr lang="es-MX" dirty="0" err="1">
                  <a:solidFill>
                    <a:prstClr val="black"/>
                  </a:solidFill>
                </a:rPr>
                <a:t>shp</a:t>
              </a:r>
              <a:endParaRPr lang="es-MX" dirty="0">
                <a:solidFill>
                  <a:prstClr val="black"/>
                </a:solidFill>
              </a:endParaRPr>
            </a:p>
          </p:txBody>
        </p:sp>
        <p:sp>
          <p:nvSpPr>
            <p:cNvPr id="9" name="CuadroTexto 8"/>
            <p:cNvSpPr txBox="1"/>
            <p:nvPr/>
          </p:nvSpPr>
          <p:spPr>
            <a:xfrm>
              <a:off x="3100316" y="1421642"/>
              <a:ext cx="21154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 err="1">
                  <a:solidFill>
                    <a:prstClr val="black"/>
                  </a:solidFill>
                </a:rPr>
                <a:t>Click</a:t>
              </a:r>
              <a:r>
                <a:rPr lang="es-MX" dirty="0">
                  <a:solidFill>
                    <a:prstClr val="black"/>
                  </a:solidFill>
                </a:rPr>
                <a:t> en Editor</a:t>
              </a:r>
            </a:p>
          </p:txBody>
        </p:sp>
        <p:cxnSp>
          <p:nvCxnSpPr>
            <p:cNvPr id="11" name="Conector recto de flecha 10"/>
            <p:cNvCxnSpPr/>
            <p:nvPr/>
          </p:nvCxnSpPr>
          <p:spPr>
            <a:xfrm flipH="1">
              <a:off x="4449170" y="4694830"/>
              <a:ext cx="368490" cy="46402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cto de flecha 12"/>
            <p:cNvCxnSpPr/>
            <p:nvPr/>
          </p:nvCxnSpPr>
          <p:spPr>
            <a:xfrm flipH="1" flipV="1">
              <a:off x="4162567" y="3398293"/>
              <a:ext cx="1053152" cy="570658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6" name="Conector recto de flecha 15"/>
          <p:cNvCxnSpPr/>
          <p:nvPr/>
        </p:nvCxnSpPr>
        <p:spPr>
          <a:xfrm>
            <a:off x="3100316" y="5308979"/>
            <a:ext cx="2276902" cy="12283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uadroTexto 16"/>
          <p:cNvSpPr txBox="1"/>
          <p:nvPr/>
        </p:nvSpPr>
        <p:spPr>
          <a:xfrm>
            <a:off x="2579428" y="5104263"/>
            <a:ext cx="7369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err="1">
                <a:solidFill>
                  <a:prstClr val="black"/>
                </a:solidFill>
              </a:rPr>
              <a:t>Click</a:t>
            </a:r>
            <a:endParaRPr lang="es-MX" sz="1400" dirty="0">
              <a:solidFill>
                <a:prstClr val="black"/>
              </a:solidFill>
            </a:endParaRPr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 rotWithShape="1">
          <a:blip r:embed="rId3"/>
          <a:srcRect l="38645" t="9142" r="26530" b="30970"/>
          <a:stretch/>
        </p:blipFill>
        <p:spPr>
          <a:xfrm>
            <a:off x="142945" y="5799606"/>
            <a:ext cx="2713325" cy="2623426"/>
          </a:xfrm>
          <a:prstGeom prst="rect">
            <a:avLst/>
          </a:prstGeom>
        </p:spPr>
      </p:pic>
      <p:cxnSp>
        <p:nvCxnSpPr>
          <p:cNvPr id="20" name="Conector recto de flecha 19"/>
          <p:cNvCxnSpPr/>
          <p:nvPr/>
        </p:nvCxnSpPr>
        <p:spPr>
          <a:xfrm flipH="1" flipV="1">
            <a:off x="2856270" y="5899060"/>
            <a:ext cx="1592901" cy="9557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uadroTexto 21"/>
          <p:cNvSpPr txBox="1"/>
          <p:nvPr/>
        </p:nvSpPr>
        <p:spPr>
          <a:xfrm>
            <a:off x="2883878" y="5988879"/>
            <a:ext cx="412986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prstClr val="black"/>
                </a:solidFill>
              </a:rPr>
              <a:t>Herramientas del Editor, TIP: seleccione cortar (</a:t>
            </a:r>
            <a:r>
              <a:rPr lang="es-MX" dirty="0" err="1">
                <a:solidFill>
                  <a:prstClr val="black"/>
                </a:solidFill>
              </a:rPr>
              <a:t>Cut</a:t>
            </a:r>
            <a:r>
              <a:rPr lang="es-MX" dirty="0">
                <a:solidFill>
                  <a:prstClr val="black"/>
                </a:solidFill>
              </a:rPr>
              <a:t> </a:t>
            </a:r>
            <a:r>
              <a:rPr lang="es-MX" dirty="0" err="1">
                <a:solidFill>
                  <a:prstClr val="black"/>
                </a:solidFill>
              </a:rPr>
              <a:t>Polygons</a:t>
            </a:r>
            <a:r>
              <a:rPr lang="es-MX" dirty="0">
                <a:solidFill>
                  <a:prstClr val="black"/>
                </a:solidFill>
              </a:rPr>
              <a:t>) para digitalizar rápido y hacer un trabajo más limpio, con menos posibilidad de errores como empalmar polígonos o hacer espacios vacíos entre ellos.</a:t>
            </a:r>
          </a:p>
          <a:p>
            <a:endParaRPr lang="es-MX" dirty="0">
              <a:solidFill>
                <a:prstClr val="black"/>
              </a:solidFill>
            </a:endParaRPr>
          </a:p>
          <a:p>
            <a:r>
              <a:rPr lang="es-MX" b="1" dirty="0">
                <a:solidFill>
                  <a:prstClr val="black"/>
                </a:solidFill>
              </a:rPr>
              <a:t>DIGITALICE EN UN SOLO SENTIDO, IZQ-DER Y ARRIBA-ABAJO</a:t>
            </a:r>
          </a:p>
          <a:p>
            <a:r>
              <a:rPr lang="es-MX" b="1" dirty="0">
                <a:solidFill>
                  <a:prstClr val="black"/>
                </a:solidFill>
              </a:rPr>
              <a:t>El resto de barras de herramientas son similares a las de la v. 9.3</a:t>
            </a:r>
          </a:p>
        </p:txBody>
      </p:sp>
    </p:spTree>
    <p:extLst>
      <p:ext uri="{BB962C8B-B14F-4D97-AF65-F5344CB8AC3E}">
        <p14:creationId xmlns:p14="http://schemas.microsoft.com/office/powerpoint/2010/main" val="31163925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23092" y="483903"/>
            <a:ext cx="673490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b="1" dirty="0" smtClean="0"/>
              <a:t>Cómo </a:t>
            </a:r>
            <a:r>
              <a:rPr lang="es-MX" b="1" dirty="0"/>
              <a:t>guardar un </a:t>
            </a:r>
            <a:r>
              <a:rPr lang="es-MX" b="1" dirty="0" smtClean="0"/>
              <a:t>Proyecto</a:t>
            </a:r>
          </a:p>
          <a:p>
            <a:r>
              <a:rPr lang="es-MX" dirty="0" smtClean="0"/>
              <a:t>-Le das </a:t>
            </a:r>
            <a:r>
              <a:rPr lang="es-MX" dirty="0" err="1" smtClean="0"/>
              <a:t>click</a:t>
            </a:r>
            <a:r>
              <a:rPr lang="es-MX" dirty="0" smtClean="0"/>
              <a:t> en File seleccionas la opción de </a:t>
            </a:r>
            <a:r>
              <a:rPr lang="es-MX" dirty="0" err="1" smtClean="0"/>
              <a:t>Save</a:t>
            </a:r>
            <a:r>
              <a:rPr lang="es-MX" dirty="0" smtClean="0"/>
              <a:t> As… </a:t>
            </a:r>
          </a:p>
          <a:p>
            <a:r>
              <a:rPr lang="es-MX" dirty="0" smtClean="0"/>
              <a:t>-Cambiar el nombre del proyecto y seleccionar donde </a:t>
            </a:r>
            <a:r>
              <a:rPr lang="es-MX" dirty="0" smtClean="0"/>
              <a:t>se </a:t>
            </a:r>
            <a:r>
              <a:rPr lang="es-MX" dirty="0" smtClean="0"/>
              <a:t>desea guardar.</a:t>
            </a:r>
          </a:p>
          <a:p>
            <a:r>
              <a:rPr lang="es-MX" b="1" dirty="0" smtClean="0">
                <a:solidFill>
                  <a:schemeClr val="bg1"/>
                </a:solidFill>
              </a:rPr>
              <a:t>NOTA: NO CAMBIAR EL FORMATO DE SALIDA.  </a:t>
            </a:r>
            <a:endParaRPr lang="es-MX" b="1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endParaRPr lang="es-MX" dirty="0">
              <a:solidFill>
                <a:srgbClr val="FF0000"/>
              </a:solidFill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r="75090" b="37455"/>
          <a:stretch/>
        </p:blipFill>
        <p:spPr>
          <a:xfrm>
            <a:off x="578021" y="2178945"/>
            <a:ext cx="2818322" cy="397853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3"/>
          <a:srcRect l="28185" t="18000" r="27961" b="23200"/>
          <a:stretch/>
        </p:blipFill>
        <p:spPr>
          <a:xfrm>
            <a:off x="3540567" y="2873829"/>
            <a:ext cx="3217284" cy="2425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1103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n 19"/>
          <p:cNvPicPr>
            <a:picLocks noChangeAspect="1"/>
          </p:cNvPicPr>
          <p:nvPr/>
        </p:nvPicPr>
        <p:blipFill rotWithShape="1">
          <a:blip r:embed="rId2"/>
          <a:srcRect l="28206" t="18129" r="40723" b="14108"/>
          <a:stretch/>
        </p:blipFill>
        <p:spPr>
          <a:xfrm>
            <a:off x="4135581" y="1184587"/>
            <a:ext cx="2443745" cy="2996496"/>
          </a:xfrm>
          <a:prstGeom prst="rect">
            <a:avLst/>
          </a:prstGeom>
        </p:spPr>
      </p:pic>
      <p:sp>
        <p:nvSpPr>
          <p:cNvPr id="21" name="CuadroTexto 20"/>
          <p:cNvSpPr txBox="1"/>
          <p:nvPr/>
        </p:nvSpPr>
        <p:spPr>
          <a:xfrm>
            <a:off x="147205" y="138162"/>
            <a:ext cx="66228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/>
              <a:t>Como organizar la tabla principal con el contenido del proyecto (</a:t>
            </a:r>
            <a:r>
              <a:rPr lang="es-MX" b="1" dirty="0" err="1"/>
              <a:t>T</a:t>
            </a:r>
            <a:r>
              <a:rPr lang="es-MX" b="1" dirty="0" err="1" smtClean="0"/>
              <a:t>able</a:t>
            </a:r>
            <a:r>
              <a:rPr lang="es-MX" b="1" dirty="0" smtClean="0"/>
              <a:t> Of </a:t>
            </a:r>
            <a:r>
              <a:rPr lang="es-MX" b="1" dirty="0" err="1" smtClean="0"/>
              <a:t>Contents</a:t>
            </a:r>
            <a:r>
              <a:rPr lang="es-MX" b="1" dirty="0" smtClean="0"/>
              <a:t>).</a:t>
            </a:r>
          </a:p>
          <a:p>
            <a:r>
              <a:rPr lang="es-MX" dirty="0" smtClean="0"/>
              <a:t>-Se organiza de la siguiente manera: puntos, líneas, polígonos e imágenes.</a:t>
            </a:r>
            <a:endParaRPr lang="es-MX" dirty="0"/>
          </a:p>
        </p:txBody>
      </p:sp>
      <p:pic>
        <p:nvPicPr>
          <p:cNvPr id="22" name="Imagen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115" y="1297799"/>
            <a:ext cx="3513180" cy="1978437"/>
          </a:xfrm>
          <a:prstGeom prst="rect">
            <a:avLst/>
          </a:prstGeom>
        </p:spPr>
      </p:pic>
      <p:cxnSp>
        <p:nvCxnSpPr>
          <p:cNvPr id="24" name="Conector recto 23"/>
          <p:cNvCxnSpPr/>
          <p:nvPr/>
        </p:nvCxnSpPr>
        <p:spPr>
          <a:xfrm flipV="1">
            <a:off x="370115" y="1297799"/>
            <a:ext cx="3870959" cy="26125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27"/>
          <p:cNvCxnSpPr/>
          <p:nvPr/>
        </p:nvCxnSpPr>
        <p:spPr>
          <a:xfrm>
            <a:off x="370115" y="2950460"/>
            <a:ext cx="4079965" cy="118436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CuadroTexto 28"/>
          <p:cNvSpPr txBox="1"/>
          <p:nvPr/>
        </p:nvSpPr>
        <p:spPr>
          <a:xfrm>
            <a:off x="235131" y="4355851"/>
            <a:ext cx="634419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/>
              <a:t>De cuántos archivos consta un </a:t>
            </a:r>
            <a:r>
              <a:rPr lang="es-MX" b="1" dirty="0" err="1" smtClean="0"/>
              <a:t>shape</a:t>
            </a:r>
            <a:r>
              <a:rPr lang="es-MX" b="1" dirty="0" smtClean="0"/>
              <a:t>?</a:t>
            </a:r>
            <a:endParaRPr lang="es-MX" b="1" dirty="0"/>
          </a:p>
          <a:p>
            <a:r>
              <a:rPr lang="es-MX" dirty="0" smtClean="0"/>
              <a:t>-Un </a:t>
            </a:r>
            <a:r>
              <a:rPr lang="es-MX" dirty="0" err="1" smtClean="0"/>
              <a:t>shape</a:t>
            </a:r>
            <a:r>
              <a:rPr lang="es-MX" dirty="0" smtClean="0"/>
              <a:t> consta de 7 archivos que se buscan en la carpeta que generaron en unidad “C”. Se puede apreciar que tienen la misma fecha de modificación ya que se crean al mismo tiempo. </a:t>
            </a:r>
          </a:p>
        </p:txBody>
      </p:sp>
      <p:pic>
        <p:nvPicPr>
          <p:cNvPr id="30" name="Imagen 29"/>
          <p:cNvPicPr>
            <a:picLocks noChangeAspect="1"/>
          </p:cNvPicPr>
          <p:nvPr/>
        </p:nvPicPr>
        <p:blipFill rotWithShape="1">
          <a:blip r:embed="rId4"/>
          <a:srcRect l="23499" t="5573" r="25164" b="30061"/>
          <a:stretch/>
        </p:blipFill>
        <p:spPr>
          <a:xfrm>
            <a:off x="1195250" y="5732014"/>
            <a:ext cx="4423955" cy="311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9353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31361" t="9568" r="37220" b="32927"/>
          <a:stretch/>
        </p:blipFill>
        <p:spPr>
          <a:xfrm>
            <a:off x="566055" y="1563186"/>
            <a:ext cx="2098767" cy="2159727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l="30977" t="14384" r="30707" b="19521"/>
          <a:stretch/>
        </p:blipFill>
        <p:spPr>
          <a:xfrm>
            <a:off x="2856410" y="1682932"/>
            <a:ext cx="1733006" cy="168075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/>
          <a:srcRect l="31600" t="9140" r="29958" b="47432"/>
          <a:stretch/>
        </p:blipFill>
        <p:spPr>
          <a:xfrm>
            <a:off x="4720044" y="1754886"/>
            <a:ext cx="1933303" cy="122790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5"/>
          <a:srcRect l="14036" t="9280" r="29093" b="20263"/>
          <a:stretch/>
        </p:blipFill>
        <p:spPr>
          <a:xfrm>
            <a:off x="566055" y="4005718"/>
            <a:ext cx="2786745" cy="1941057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566055" y="357051"/>
            <a:ext cx="55038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/>
              <a:t>Como editar un </a:t>
            </a:r>
            <a:r>
              <a:rPr lang="es-MX" b="1" dirty="0" err="1" smtClean="0"/>
              <a:t>shape</a:t>
            </a:r>
            <a:r>
              <a:rPr lang="es-MX" b="1" dirty="0" smtClean="0"/>
              <a:t> de polígonos con la herramienta de cortar.</a:t>
            </a:r>
          </a:p>
          <a:p>
            <a:r>
              <a:rPr lang="es-MX" dirty="0" smtClean="0"/>
              <a:t>-A continuación se muestran los pasos</a:t>
            </a:r>
            <a:endParaRPr lang="es-MX" dirty="0"/>
          </a:p>
        </p:txBody>
      </p:sp>
      <p:sp>
        <p:nvSpPr>
          <p:cNvPr id="10" name="CuadroTexto 9"/>
          <p:cNvSpPr txBox="1"/>
          <p:nvPr/>
        </p:nvSpPr>
        <p:spPr>
          <a:xfrm>
            <a:off x="435427" y="1563186"/>
            <a:ext cx="9492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 smtClean="0">
                <a:solidFill>
                  <a:srgbClr val="FF0000"/>
                </a:solidFill>
              </a:rPr>
              <a:t>1</a:t>
            </a:r>
            <a:endParaRPr lang="es-MX" sz="3200" dirty="0">
              <a:solidFill>
                <a:srgbClr val="FF0000"/>
              </a:solidFill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2708867" y="1624484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 smtClean="0">
                <a:solidFill>
                  <a:srgbClr val="FF0000"/>
                </a:solidFill>
              </a:rPr>
              <a:t>2</a:t>
            </a:r>
            <a:endParaRPr lang="es-MX" sz="3200" dirty="0">
              <a:solidFill>
                <a:srgbClr val="FF0000"/>
              </a:solidFill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6309358" y="1591180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 smtClean="0">
                <a:solidFill>
                  <a:srgbClr val="FF0000"/>
                </a:solidFill>
              </a:rPr>
              <a:t>3</a:t>
            </a:r>
            <a:endParaRPr lang="es-MX" sz="3200" dirty="0">
              <a:solidFill>
                <a:srgbClr val="FF0000"/>
              </a:solidFill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3075295" y="4005718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 smtClean="0">
                <a:solidFill>
                  <a:srgbClr val="FF0000"/>
                </a:solidFill>
              </a:rPr>
              <a:t>4</a:t>
            </a:r>
            <a:endParaRPr lang="es-MX" sz="3200" dirty="0">
              <a:solidFill>
                <a:srgbClr val="FF0000"/>
              </a:solidFill>
            </a:endParaRP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 rotWithShape="1">
          <a:blip r:embed="rId6"/>
          <a:srcRect l="26589" t="8930" r="29661" b="31280"/>
          <a:stretch/>
        </p:blipFill>
        <p:spPr>
          <a:xfrm>
            <a:off x="3840479" y="3838191"/>
            <a:ext cx="2629988" cy="2020783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6172033" y="3948353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 smtClean="0">
                <a:solidFill>
                  <a:srgbClr val="FF0000"/>
                </a:solidFill>
              </a:rPr>
              <a:t>5</a:t>
            </a:r>
            <a:endParaRPr lang="es-MX" sz="3200" dirty="0">
              <a:solidFill>
                <a:srgbClr val="FF0000"/>
              </a:solidFill>
            </a:endParaRPr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7"/>
          <a:srcRect l="26767" t="9094" r="28839" b="20443"/>
          <a:stretch/>
        </p:blipFill>
        <p:spPr>
          <a:xfrm>
            <a:off x="2216327" y="6448250"/>
            <a:ext cx="2377442" cy="2121575"/>
          </a:xfrm>
          <a:prstGeom prst="rect">
            <a:avLst/>
          </a:prstGeom>
        </p:spPr>
      </p:pic>
      <p:sp>
        <p:nvSpPr>
          <p:cNvPr id="18" name="Rectángulo 17"/>
          <p:cNvSpPr/>
          <p:nvPr/>
        </p:nvSpPr>
        <p:spPr>
          <a:xfrm>
            <a:off x="4326988" y="6520934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 smtClean="0">
                <a:solidFill>
                  <a:srgbClr val="FF0000"/>
                </a:solidFill>
              </a:rPr>
              <a:t>6</a:t>
            </a:r>
            <a:endParaRPr lang="es-MX" sz="3200" dirty="0">
              <a:solidFill>
                <a:srgbClr val="FF0000"/>
              </a:solidFill>
            </a:endParaRPr>
          </a:p>
        </p:txBody>
      </p:sp>
      <p:sp>
        <p:nvSpPr>
          <p:cNvPr id="19" name="Flecha derecha 18"/>
          <p:cNvSpPr/>
          <p:nvPr/>
        </p:nvSpPr>
        <p:spPr>
          <a:xfrm rot="5400000">
            <a:off x="5419202" y="3555459"/>
            <a:ext cx="291146" cy="24384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0" name="CuadroTexto 19"/>
          <p:cNvSpPr txBox="1"/>
          <p:nvPr/>
        </p:nvSpPr>
        <p:spPr>
          <a:xfrm>
            <a:off x="4906108" y="3162472"/>
            <a:ext cx="1438084" cy="369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Seleccionar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0690328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l="26030" t="9113" r="20792" b="29686"/>
          <a:stretch/>
        </p:blipFill>
        <p:spPr>
          <a:xfrm>
            <a:off x="309450" y="2240634"/>
            <a:ext cx="2975630" cy="192540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/>
          <a:srcRect l="21901" t="9822" r="25487" b="31692"/>
          <a:stretch/>
        </p:blipFill>
        <p:spPr>
          <a:xfrm>
            <a:off x="3557389" y="2215880"/>
            <a:ext cx="3216724" cy="2010454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/>
          <a:srcRect l="17114" t="7741" r="18776" b="21601"/>
          <a:stretch/>
        </p:blipFill>
        <p:spPr>
          <a:xfrm>
            <a:off x="1561950" y="4022342"/>
            <a:ext cx="3671902" cy="2275323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5"/>
          <a:srcRect l="26517" t="8216" r="25618" b="30630"/>
          <a:stretch/>
        </p:blipFill>
        <p:spPr>
          <a:xfrm>
            <a:off x="1942010" y="6486296"/>
            <a:ext cx="3140503" cy="2255851"/>
          </a:xfrm>
          <a:prstGeom prst="rect">
            <a:avLst/>
          </a:prstGeom>
        </p:spPr>
      </p:pic>
      <p:sp>
        <p:nvSpPr>
          <p:cNvPr id="14" name="CuadroTexto 13"/>
          <p:cNvSpPr txBox="1"/>
          <p:nvPr/>
        </p:nvSpPr>
        <p:spPr>
          <a:xfrm>
            <a:off x="123092" y="461554"/>
            <a:ext cx="662888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/>
              <a:t>Como unir polígonos</a:t>
            </a:r>
          </a:p>
          <a:p>
            <a:r>
              <a:rPr lang="es-MX" dirty="0" smtClean="0"/>
              <a:t>- Se hace de la siguiente manera: creas los polígonos a unir como se te menciono en el paso anterior después das </a:t>
            </a:r>
            <a:r>
              <a:rPr lang="es-MX" dirty="0" err="1" smtClean="0"/>
              <a:t>click</a:t>
            </a:r>
            <a:r>
              <a:rPr lang="es-MX" dirty="0" smtClean="0"/>
              <a:t> en Editor opción </a:t>
            </a:r>
            <a:r>
              <a:rPr lang="es-MX" dirty="0" err="1" smtClean="0"/>
              <a:t>Merge</a:t>
            </a:r>
            <a:r>
              <a:rPr lang="es-MX" dirty="0" smtClean="0"/>
              <a:t>, te aparecerá un cuadro donde tu vas a seleccionar el polígono que quieres unir y con esa opción se generara un solo polígono.</a:t>
            </a:r>
            <a:endParaRPr lang="es-MX" dirty="0"/>
          </a:p>
        </p:txBody>
      </p:sp>
      <p:sp>
        <p:nvSpPr>
          <p:cNvPr id="15" name="CuadroTexto 14"/>
          <p:cNvSpPr txBox="1"/>
          <p:nvPr/>
        </p:nvSpPr>
        <p:spPr>
          <a:xfrm>
            <a:off x="2953180" y="2327003"/>
            <a:ext cx="663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 smtClean="0">
                <a:solidFill>
                  <a:srgbClr val="FF0000"/>
                </a:solidFill>
              </a:rPr>
              <a:t>1</a:t>
            </a:r>
            <a:endParaRPr lang="es-MX" sz="3200" dirty="0">
              <a:solidFill>
                <a:srgbClr val="FF0000"/>
              </a:solidFill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6298552" y="2200770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 smtClean="0">
                <a:solidFill>
                  <a:srgbClr val="FF0000"/>
                </a:solidFill>
              </a:rPr>
              <a:t>2</a:t>
            </a:r>
            <a:endParaRPr lang="es-MX" sz="3200" dirty="0">
              <a:solidFill>
                <a:srgbClr val="FF0000"/>
              </a:solidFill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885985" y="3939986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 smtClean="0">
                <a:solidFill>
                  <a:srgbClr val="FF0000"/>
                </a:solidFill>
              </a:rPr>
              <a:t>3</a:t>
            </a:r>
            <a:endParaRPr lang="es-MX" sz="3200" dirty="0">
              <a:solidFill>
                <a:srgbClr val="FF0000"/>
              </a:solidFill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4885985" y="6611175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 smtClean="0">
                <a:solidFill>
                  <a:srgbClr val="FF0000"/>
                </a:solidFill>
              </a:rPr>
              <a:t>4</a:t>
            </a:r>
            <a:endParaRPr lang="es-MX" sz="3200" dirty="0">
              <a:solidFill>
                <a:srgbClr val="FF0000"/>
              </a:solidFill>
            </a:endParaRPr>
          </a:p>
        </p:txBody>
      </p:sp>
      <p:sp>
        <p:nvSpPr>
          <p:cNvPr id="20" name="Flecha izquierda 19"/>
          <p:cNvSpPr/>
          <p:nvPr/>
        </p:nvSpPr>
        <p:spPr>
          <a:xfrm rot="19671913">
            <a:off x="3225371" y="4547351"/>
            <a:ext cx="549773" cy="184197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287155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12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ma12" id="{68A172BC-2968-496B-8E9A-6C5B19C53DD0}" vid="{F1DB834A-EDE2-44B5-A99D-AA73ADF0F5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Tema12</Template>
  <TotalTime>194</TotalTime>
  <Words>395</Words>
  <Application>Microsoft Office PowerPoint</Application>
  <PresentationFormat>Presentación en pantalla (4:3)</PresentationFormat>
  <Paragraphs>65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0" baseType="lpstr">
      <vt:lpstr>Arial</vt:lpstr>
      <vt:lpstr>Tema12</vt:lpstr>
      <vt:lpstr>Práctica 8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Práctica 9</dc:title>
  <dc:creator>Grisel</dc:creator>
  <cp:lastModifiedBy>Grisel_hp</cp:lastModifiedBy>
  <cp:revision>22</cp:revision>
  <dcterms:created xsi:type="dcterms:W3CDTF">2015-03-02T20:35:36Z</dcterms:created>
  <dcterms:modified xsi:type="dcterms:W3CDTF">2018-09-25T17:06:06Z</dcterms:modified>
</cp:coreProperties>
</file>