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6" r:id="rId2"/>
    <p:sldId id="267" r:id="rId3"/>
    <p:sldId id="268" r:id="rId4"/>
    <p:sldId id="256" r:id="rId5"/>
    <p:sldId id="313" r:id="rId6"/>
    <p:sldId id="314" r:id="rId7"/>
    <p:sldId id="315" r:id="rId8"/>
    <p:sldId id="318" r:id="rId9"/>
    <p:sldId id="319" r:id="rId10"/>
    <p:sldId id="320" r:id="rId11"/>
    <p:sldId id="321" r:id="rId12"/>
    <p:sldId id="323" r:id="rId13"/>
    <p:sldId id="324" r:id="rId14"/>
    <p:sldId id="325" r:id="rId15"/>
    <p:sldId id="326" r:id="rId16"/>
    <p:sldId id="327" r:id="rId17"/>
    <p:sldId id="329" r:id="rId18"/>
    <p:sldId id="330" r:id="rId19"/>
    <p:sldId id="332" r:id="rId20"/>
    <p:sldId id="333" r:id="rId21"/>
    <p:sldId id="334" r:id="rId22"/>
    <p:sldId id="335" r:id="rId2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25B8"/>
    <a:srgbClr val="D2A000"/>
    <a:srgbClr val="C89800"/>
    <a:srgbClr val="1048FC"/>
    <a:srgbClr val="DEA900"/>
    <a:srgbClr val="00AAE6"/>
    <a:srgbClr val="682EF8"/>
    <a:srgbClr val="29C7FF"/>
    <a:srgbClr val="B00000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68" d="100"/>
          <a:sy n="68" d="100"/>
        </p:scale>
        <p:origin x="49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6829-9F07-4D94-AE21-C3D8EFB5A10F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48CF-19F5-4010-A79F-D397858AF5E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0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57000"/>
              </a:srgbClr>
            </a:gs>
            <a:gs pos="50000">
              <a:schemeClr val="accent1">
                <a:tint val="44500"/>
                <a:satMod val="160000"/>
                <a:alpha val="69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26/02/2019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A900">
              <a:alpha val="7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" name="10 Grupo"/>
          <p:cNvGrpSpPr/>
          <p:nvPr/>
        </p:nvGrpSpPr>
        <p:grpSpPr>
          <a:xfrm>
            <a:off x="428596" y="4714884"/>
            <a:ext cx="6715172" cy="1202729"/>
            <a:chOff x="285720" y="5148876"/>
            <a:chExt cx="6715172" cy="1202729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</a:rPr>
                <a:t>MC. </a:t>
              </a:r>
              <a:r>
                <a:rPr lang="es-ES" b="1" dirty="0" err="1" smtClean="0">
                  <a:solidFill>
                    <a:schemeClr val="bg1"/>
                  </a:solidFill>
                </a:rPr>
                <a:t>Grisel</a:t>
              </a:r>
              <a:r>
                <a:rPr lang="es-ES" b="1" dirty="0" smtClean="0">
                  <a:solidFill>
                    <a:schemeClr val="bg1"/>
                  </a:solidFill>
                </a:rPr>
                <a:t> Alejandra Gutiérrez Anguamea</a:t>
              </a:r>
            </a:p>
            <a:p>
              <a:r>
                <a:rPr lang="es-ES" b="1" dirty="0" smtClean="0">
                  <a:solidFill>
                    <a:schemeClr val="bg1"/>
                  </a:solidFill>
                </a:rPr>
                <a:t>Universidad de Sonora, Departamento de Geología</a:t>
              </a:r>
            </a:p>
            <a:p>
              <a:endParaRPr lang="es-MX" dirty="0"/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5929330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lnTo>
                  <a:pt x="1801504" y="3331903"/>
                </a:lnTo>
                <a:lnTo>
                  <a:pt x="1678674" y="2745049"/>
                </a:lnTo>
                <a:cubicBezTo>
                  <a:pt x="1675756" y="2735697"/>
                  <a:pt x="1651698" y="2566217"/>
                  <a:pt x="1648780" y="2556865"/>
                </a:cubicBezTo>
                <a:cubicBezTo>
                  <a:pt x="1600341" y="2356825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0070C0">
              <a:alpha val="65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579291" y="2000240"/>
            <a:ext cx="7305077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PRÁCTICA</a:t>
            </a:r>
          </a:p>
          <a:p>
            <a:pPr algn="ctr"/>
            <a:r>
              <a:rPr lang="es-ES" sz="3200" b="1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CLASIFICACIÓN DE ELEMENTOS,</a:t>
            </a:r>
          </a:p>
          <a:p>
            <a:pPr algn="ctr"/>
            <a:r>
              <a:rPr lang="es-ES" sz="3200" b="1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NO SUPERVISADA Y SUPERVISADA</a:t>
            </a:r>
          </a:p>
          <a:p>
            <a:pPr algn="ctr"/>
            <a:r>
              <a:rPr lang="es-ES" sz="3200" b="1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(CLUSTERS)</a:t>
            </a:r>
            <a:endParaRPr lang="es-ES" sz="32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3594153" y="560874"/>
            <a:ext cx="4218207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PRESENTACIÓN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-36512" y="-43568"/>
            <a:ext cx="9289032" cy="7000960"/>
            <a:chOff x="-36512" y="-43568"/>
            <a:chExt cx="9289032" cy="7000960"/>
          </a:xfrm>
        </p:grpSpPr>
        <p:sp>
          <p:nvSpPr>
            <p:cNvPr id="23" name="22 Forma libre"/>
            <p:cNvSpPr/>
            <p:nvPr/>
          </p:nvSpPr>
          <p:spPr>
            <a:xfrm>
              <a:off x="7286064" y="-43568"/>
              <a:ext cx="1906935" cy="5155117"/>
            </a:xfrm>
            <a:custGeom>
              <a:avLst/>
              <a:gdLst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996286 w 3152633"/>
                <a:gd name="connsiteY8" fmla="*/ 1132764 h 5445457"/>
                <a:gd name="connsiteX9" fmla="*/ 736979 w 3152633"/>
                <a:gd name="connsiteY9" fmla="*/ 791570 h 5445457"/>
                <a:gd name="connsiteX10" fmla="*/ 491319 w 3152633"/>
                <a:gd name="connsiteY10" fmla="*/ 532263 h 5445457"/>
                <a:gd name="connsiteX11" fmla="*/ 218364 w 3152633"/>
                <a:gd name="connsiteY11" fmla="*/ 232012 h 5445457"/>
                <a:gd name="connsiteX12" fmla="*/ 27295 w 3152633"/>
                <a:gd name="connsiteY12" fmla="*/ 40944 h 5445457"/>
                <a:gd name="connsiteX13" fmla="*/ 0 w 3152633"/>
                <a:gd name="connsiteY13" fmla="*/ 0 h 5445457"/>
                <a:gd name="connsiteX14" fmla="*/ 3111689 w 3152633"/>
                <a:gd name="connsiteY14" fmla="*/ 13648 h 5445457"/>
                <a:gd name="connsiteX15" fmla="*/ 3152633 w 3152633"/>
                <a:gd name="connsiteY15" fmla="*/ 4763069 h 5445457"/>
                <a:gd name="connsiteX16" fmla="*/ 1528549 w 3152633"/>
                <a:gd name="connsiteY16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48846 w 3152633"/>
                <a:gd name="connsiteY8" fmla="*/ 135727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55594 w 3152633"/>
                <a:gd name="connsiteY7" fmla="*/ 1637732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736979 w 3152633"/>
                <a:gd name="connsiteY10" fmla="*/ 791570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996286 w 3152633"/>
                <a:gd name="connsiteY9" fmla="*/ 1132764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59712 w 3152633"/>
                <a:gd name="connsiteY9" fmla="*/ 119474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87606 w 3152633"/>
                <a:gd name="connsiteY6" fmla="*/ 214269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45457 h 5445457"/>
                <a:gd name="connsiteX1" fmla="*/ 1705970 w 3152633"/>
                <a:gd name="connsiteY1" fmla="*/ 4913194 h 5445457"/>
                <a:gd name="connsiteX2" fmla="*/ 1787856 w 3152633"/>
                <a:gd name="connsiteY2" fmla="*/ 4107976 h 5445457"/>
                <a:gd name="connsiteX3" fmla="*/ 1828800 w 3152633"/>
                <a:gd name="connsiteY3" fmla="*/ 3671248 h 5445457"/>
                <a:gd name="connsiteX4" fmla="*/ 1801504 w 3152633"/>
                <a:gd name="connsiteY4" fmla="*/ 3316406 h 5445457"/>
                <a:gd name="connsiteX5" fmla="*/ 1678674 w 3152633"/>
                <a:gd name="connsiteY5" fmla="*/ 2729552 h 5445457"/>
                <a:gd name="connsiteX6" fmla="*/ 1408323 w 3152633"/>
                <a:gd name="connsiteY6" fmla="*/ 1941249 h 5445457"/>
                <a:gd name="connsiteX7" fmla="*/ 1271450 w 3152633"/>
                <a:gd name="connsiteY7" fmla="*/ 1627401 h 5445457"/>
                <a:gd name="connsiteX8" fmla="*/ 1138275 w 3152633"/>
                <a:gd name="connsiteY8" fmla="*/ 1346947 h 5445457"/>
                <a:gd name="connsiteX9" fmla="*/ 1038570 w 3152633"/>
                <a:gd name="connsiteY9" fmla="*/ 1184419 h 5445457"/>
                <a:gd name="connsiteX10" fmla="*/ 858546 w 3152633"/>
                <a:gd name="connsiteY10" fmla="*/ 941366 h 5445457"/>
                <a:gd name="connsiteX11" fmla="*/ 491319 w 3152633"/>
                <a:gd name="connsiteY11" fmla="*/ 532263 h 5445457"/>
                <a:gd name="connsiteX12" fmla="*/ 218364 w 3152633"/>
                <a:gd name="connsiteY12" fmla="*/ 232012 h 5445457"/>
                <a:gd name="connsiteX13" fmla="*/ 27295 w 3152633"/>
                <a:gd name="connsiteY13" fmla="*/ 40944 h 5445457"/>
                <a:gd name="connsiteX14" fmla="*/ 0 w 3152633"/>
                <a:gd name="connsiteY14" fmla="*/ 0 h 5445457"/>
                <a:gd name="connsiteX15" fmla="*/ 3111689 w 3152633"/>
                <a:gd name="connsiteY15" fmla="*/ 13648 h 5445457"/>
                <a:gd name="connsiteX16" fmla="*/ 3152633 w 3152633"/>
                <a:gd name="connsiteY16" fmla="*/ 4763069 h 5445457"/>
                <a:gd name="connsiteX17" fmla="*/ 1528549 w 3152633"/>
                <a:gd name="connsiteY17" fmla="*/ 5445457 h 5445457"/>
                <a:gd name="connsiteX0" fmla="*/ 1528549 w 3152633"/>
                <a:gd name="connsiteY0" fmla="*/ 5452471 h 5452471"/>
                <a:gd name="connsiteX1" fmla="*/ 1705970 w 3152633"/>
                <a:gd name="connsiteY1" fmla="*/ 4920208 h 5452471"/>
                <a:gd name="connsiteX2" fmla="*/ 1787856 w 3152633"/>
                <a:gd name="connsiteY2" fmla="*/ 4114990 h 5452471"/>
                <a:gd name="connsiteX3" fmla="*/ 1828800 w 3152633"/>
                <a:gd name="connsiteY3" fmla="*/ 3678262 h 5452471"/>
                <a:gd name="connsiteX4" fmla="*/ 1801504 w 3152633"/>
                <a:gd name="connsiteY4" fmla="*/ 3323420 h 5452471"/>
                <a:gd name="connsiteX5" fmla="*/ 1678674 w 3152633"/>
                <a:gd name="connsiteY5" fmla="*/ 2736566 h 5452471"/>
                <a:gd name="connsiteX6" fmla="*/ 1408323 w 3152633"/>
                <a:gd name="connsiteY6" fmla="*/ 1948263 h 5452471"/>
                <a:gd name="connsiteX7" fmla="*/ 1271450 w 3152633"/>
                <a:gd name="connsiteY7" fmla="*/ 1634415 h 5452471"/>
                <a:gd name="connsiteX8" fmla="*/ 1138275 w 3152633"/>
                <a:gd name="connsiteY8" fmla="*/ 1353961 h 5452471"/>
                <a:gd name="connsiteX9" fmla="*/ 1038570 w 3152633"/>
                <a:gd name="connsiteY9" fmla="*/ 1191433 h 5452471"/>
                <a:gd name="connsiteX10" fmla="*/ 858546 w 3152633"/>
                <a:gd name="connsiteY10" fmla="*/ 948380 h 5452471"/>
                <a:gd name="connsiteX11" fmla="*/ 491319 w 3152633"/>
                <a:gd name="connsiteY11" fmla="*/ 539277 h 5452471"/>
                <a:gd name="connsiteX12" fmla="*/ 218364 w 3152633"/>
                <a:gd name="connsiteY12" fmla="*/ 239026 h 5452471"/>
                <a:gd name="connsiteX13" fmla="*/ 27295 w 3152633"/>
                <a:gd name="connsiteY13" fmla="*/ 47958 h 5452471"/>
                <a:gd name="connsiteX14" fmla="*/ 0 w 3152633"/>
                <a:gd name="connsiteY14" fmla="*/ 7014 h 5452471"/>
                <a:gd name="connsiteX15" fmla="*/ 3111689 w 3152633"/>
                <a:gd name="connsiteY15" fmla="*/ 0 h 5452471"/>
                <a:gd name="connsiteX16" fmla="*/ 3152633 w 3152633"/>
                <a:gd name="connsiteY16" fmla="*/ 4770083 h 5452471"/>
                <a:gd name="connsiteX17" fmla="*/ 1528549 w 3152633"/>
                <a:gd name="connsiteY17" fmla="*/ 5452471 h 5452471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408323 w 3152633"/>
                <a:gd name="connsiteY6" fmla="*/ 1956746 h 5460954"/>
                <a:gd name="connsiteX7" fmla="*/ 1271450 w 3152633"/>
                <a:gd name="connsiteY7" fmla="*/ 1642898 h 5460954"/>
                <a:gd name="connsiteX8" fmla="*/ 1138275 w 3152633"/>
                <a:gd name="connsiteY8" fmla="*/ 1362444 h 5460954"/>
                <a:gd name="connsiteX9" fmla="*/ 1038570 w 3152633"/>
                <a:gd name="connsiteY9" fmla="*/ 1199916 h 5460954"/>
                <a:gd name="connsiteX10" fmla="*/ 858546 w 3152633"/>
                <a:gd name="connsiteY10" fmla="*/ 956863 h 5460954"/>
                <a:gd name="connsiteX11" fmla="*/ 491319 w 3152633"/>
                <a:gd name="connsiteY11" fmla="*/ 547760 h 5460954"/>
                <a:gd name="connsiteX12" fmla="*/ 218364 w 3152633"/>
                <a:gd name="connsiteY12" fmla="*/ 247509 h 5460954"/>
                <a:gd name="connsiteX13" fmla="*/ 27295 w 3152633"/>
                <a:gd name="connsiteY13" fmla="*/ 56441 h 5460954"/>
                <a:gd name="connsiteX14" fmla="*/ 0 w 3152633"/>
                <a:gd name="connsiteY14" fmla="*/ 0 h 5460954"/>
                <a:gd name="connsiteX15" fmla="*/ 3111689 w 3152633"/>
                <a:gd name="connsiteY15" fmla="*/ 8483 h 5460954"/>
                <a:gd name="connsiteX16" fmla="*/ 3152633 w 3152633"/>
                <a:gd name="connsiteY16" fmla="*/ 4778566 h 5460954"/>
                <a:gd name="connsiteX17" fmla="*/ 1528549 w 3152633"/>
                <a:gd name="connsiteY17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28549 w 3152633"/>
                <a:gd name="connsiteY0" fmla="*/ 5460954 h 5460954"/>
                <a:gd name="connsiteX1" fmla="*/ 1705970 w 3152633"/>
                <a:gd name="connsiteY1" fmla="*/ 4928691 h 5460954"/>
                <a:gd name="connsiteX2" fmla="*/ 1787856 w 3152633"/>
                <a:gd name="connsiteY2" fmla="*/ 4123473 h 5460954"/>
                <a:gd name="connsiteX3" fmla="*/ 1828800 w 3152633"/>
                <a:gd name="connsiteY3" fmla="*/ 3686745 h 5460954"/>
                <a:gd name="connsiteX4" fmla="*/ 1801504 w 3152633"/>
                <a:gd name="connsiteY4" fmla="*/ 3331903 h 5460954"/>
                <a:gd name="connsiteX5" fmla="*/ 1678674 w 3152633"/>
                <a:gd name="connsiteY5" fmla="*/ 2745049 h 5460954"/>
                <a:gd name="connsiteX6" fmla="*/ 1617066 w 3152633"/>
                <a:gd name="connsiteY6" fmla="*/ 2556865 h 5460954"/>
                <a:gd name="connsiteX7" fmla="*/ 1408323 w 3152633"/>
                <a:gd name="connsiteY7" fmla="*/ 1956746 h 5460954"/>
                <a:gd name="connsiteX8" fmla="*/ 1271450 w 3152633"/>
                <a:gd name="connsiteY8" fmla="*/ 1642898 h 5460954"/>
                <a:gd name="connsiteX9" fmla="*/ 1138275 w 3152633"/>
                <a:gd name="connsiteY9" fmla="*/ 1362444 h 5460954"/>
                <a:gd name="connsiteX10" fmla="*/ 1038570 w 3152633"/>
                <a:gd name="connsiteY10" fmla="*/ 1199916 h 5460954"/>
                <a:gd name="connsiteX11" fmla="*/ 858546 w 3152633"/>
                <a:gd name="connsiteY11" fmla="*/ 956863 h 5460954"/>
                <a:gd name="connsiteX12" fmla="*/ 491319 w 3152633"/>
                <a:gd name="connsiteY12" fmla="*/ 547760 h 5460954"/>
                <a:gd name="connsiteX13" fmla="*/ 218364 w 3152633"/>
                <a:gd name="connsiteY13" fmla="*/ 247509 h 5460954"/>
                <a:gd name="connsiteX14" fmla="*/ 27295 w 3152633"/>
                <a:gd name="connsiteY14" fmla="*/ 56441 h 5460954"/>
                <a:gd name="connsiteX15" fmla="*/ 0 w 3152633"/>
                <a:gd name="connsiteY15" fmla="*/ 0 h 5460954"/>
                <a:gd name="connsiteX16" fmla="*/ 3111689 w 3152633"/>
                <a:gd name="connsiteY16" fmla="*/ 8483 h 5460954"/>
                <a:gd name="connsiteX17" fmla="*/ 3152633 w 3152633"/>
                <a:gd name="connsiteY17" fmla="*/ 4778566 h 5460954"/>
                <a:gd name="connsiteX18" fmla="*/ 1528549 w 3152633"/>
                <a:gd name="connsiteY18" fmla="*/ 5460954 h 5460954"/>
                <a:gd name="connsiteX0" fmla="*/ 1554977 w 3152633"/>
                <a:gd name="connsiteY0" fmla="*/ 5398971 h 5398971"/>
                <a:gd name="connsiteX1" fmla="*/ 1705970 w 3152633"/>
                <a:gd name="connsiteY1" fmla="*/ 4928691 h 5398971"/>
                <a:gd name="connsiteX2" fmla="*/ 1787856 w 3152633"/>
                <a:gd name="connsiteY2" fmla="*/ 4123473 h 5398971"/>
                <a:gd name="connsiteX3" fmla="*/ 1828800 w 3152633"/>
                <a:gd name="connsiteY3" fmla="*/ 3686745 h 5398971"/>
                <a:gd name="connsiteX4" fmla="*/ 1801504 w 3152633"/>
                <a:gd name="connsiteY4" fmla="*/ 3331903 h 5398971"/>
                <a:gd name="connsiteX5" fmla="*/ 1678674 w 3152633"/>
                <a:gd name="connsiteY5" fmla="*/ 2745049 h 5398971"/>
                <a:gd name="connsiteX6" fmla="*/ 1617066 w 3152633"/>
                <a:gd name="connsiteY6" fmla="*/ 2556865 h 5398971"/>
                <a:gd name="connsiteX7" fmla="*/ 1408323 w 3152633"/>
                <a:gd name="connsiteY7" fmla="*/ 1956746 h 5398971"/>
                <a:gd name="connsiteX8" fmla="*/ 1271450 w 3152633"/>
                <a:gd name="connsiteY8" fmla="*/ 1642898 h 5398971"/>
                <a:gd name="connsiteX9" fmla="*/ 1138275 w 3152633"/>
                <a:gd name="connsiteY9" fmla="*/ 1362444 h 5398971"/>
                <a:gd name="connsiteX10" fmla="*/ 1038570 w 3152633"/>
                <a:gd name="connsiteY10" fmla="*/ 1199916 h 5398971"/>
                <a:gd name="connsiteX11" fmla="*/ 858546 w 3152633"/>
                <a:gd name="connsiteY11" fmla="*/ 956863 h 5398971"/>
                <a:gd name="connsiteX12" fmla="*/ 491319 w 3152633"/>
                <a:gd name="connsiteY12" fmla="*/ 547760 h 5398971"/>
                <a:gd name="connsiteX13" fmla="*/ 218364 w 3152633"/>
                <a:gd name="connsiteY13" fmla="*/ 247509 h 5398971"/>
                <a:gd name="connsiteX14" fmla="*/ 27295 w 3152633"/>
                <a:gd name="connsiteY14" fmla="*/ 56441 h 5398971"/>
                <a:gd name="connsiteX15" fmla="*/ 0 w 3152633"/>
                <a:gd name="connsiteY15" fmla="*/ 0 h 5398971"/>
                <a:gd name="connsiteX16" fmla="*/ 3111689 w 3152633"/>
                <a:gd name="connsiteY16" fmla="*/ 8483 h 5398971"/>
                <a:gd name="connsiteX17" fmla="*/ 3152633 w 3152633"/>
                <a:gd name="connsiteY17" fmla="*/ 4778566 h 5398971"/>
                <a:gd name="connsiteX18" fmla="*/ 1554977 w 3152633"/>
                <a:gd name="connsiteY18" fmla="*/ 5398971 h 5398971"/>
                <a:gd name="connsiteX0" fmla="*/ 1554977 w 3111689"/>
                <a:gd name="connsiteY0" fmla="*/ 5398971 h 5398971"/>
                <a:gd name="connsiteX1" fmla="*/ 1705970 w 3111689"/>
                <a:gd name="connsiteY1" fmla="*/ 4928691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38275 w 3111689"/>
                <a:gd name="connsiteY9" fmla="*/ 1362444 h 5398971"/>
                <a:gd name="connsiteX10" fmla="*/ 1038570 w 3111689"/>
                <a:gd name="connsiteY10" fmla="*/ 1199916 h 5398971"/>
                <a:gd name="connsiteX11" fmla="*/ 858546 w 3111689"/>
                <a:gd name="connsiteY11" fmla="*/ 956863 h 5398971"/>
                <a:gd name="connsiteX12" fmla="*/ 491319 w 3111689"/>
                <a:gd name="connsiteY12" fmla="*/ 547760 h 5398971"/>
                <a:gd name="connsiteX13" fmla="*/ 218364 w 3111689"/>
                <a:gd name="connsiteY13" fmla="*/ 247509 h 5398971"/>
                <a:gd name="connsiteX14" fmla="*/ 27295 w 3111689"/>
                <a:gd name="connsiteY14" fmla="*/ 56441 h 5398971"/>
                <a:gd name="connsiteX15" fmla="*/ 0 w 3111689"/>
                <a:gd name="connsiteY15" fmla="*/ 0 h 5398971"/>
                <a:gd name="connsiteX16" fmla="*/ 3111689 w 3111689"/>
                <a:gd name="connsiteY16" fmla="*/ 8483 h 5398971"/>
                <a:gd name="connsiteX17" fmla="*/ 3094492 w 3111689"/>
                <a:gd name="connsiteY17" fmla="*/ 4737243 h 5398971"/>
                <a:gd name="connsiteX18" fmla="*/ 1554977 w 3111689"/>
                <a:gd name="connsiteY18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178365 w 3111689"/>
                <a:gd name="connsiteY9" fmla="*/ 1430812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36506 w 3111689"/>
                <a:gd name="connsiteY9" fmla="*/ 1518624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71450 w 3111689"/>
                <a:gd name="connsiteY8" fmla="*/ 1642898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292592 w 3111689"/>
                <a:gd name="connsiteY8" fmla="*/ 1668725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08323 w 3111689"/>
                <a:gd name="connsiteY7" fmla="*/ 1956746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50608 w 3111689"/>
                <a:gd name="connsiteY7" fmla="*/ 2003235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17066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554977 w 3111689"/>
                <a:gd name="connsiteY0" fmla="*/ 5398971 h 5398971"/>
                <a:gd name="connsiteX1" fmla="*/ 1684828 w 3111689"/>
                <a:gd name="connsiteY1" fmla="*/ 4928692 h 5398971"/>
                <a:gd name="connsiteX2" fmla="*/ 1787856 w 3111689"/>
                <a:gd name="connsiteY2" fmla="*/ 4123473 h 5398971"/>
                <a:gd name="connsiteX3" fmla="*/ 1828800 w 3111689"/>
                <a:gd name="connsiteY3" fmla="*/ 3686745 h 5398971"/>
                <a:gd name="connsiteX4" fmla="*/ 1801504 w 3111689"/>
                <a:gd name="connsiteY4" fmla="*/ 3331903 h 5398971"/>
                <a:gd name="connsiteX5" fmla="*/ 1678674 w 3111689"/>
                <a:gd name="connsiteY5" fmla="*/ 2745049 h 5398971"/>
                <a:gd name="connsiteX6" fmla="*/ 1648780 w 3111689"/>
                <a:gd name="connsiteY6" fmla="*/ 2556865 h 5398971"/>
                <a:gd name="connsiteX7" fmla="*/ 1471751 w 3111689"/>
                <a:gd name="connsiteY7" fmla="*/ 2039392 h 5398971"/>
                <a:gd name="connsiteX8" fmla="*/ 1334877 w 3111689"/>
                <a:gd name="connsiteY8" fmla="*/ 1741041 h 5398971"/>
                <a:gd name="connsiteX9" fmla="*/ 1220649 w 3111689"/>
                <a:gd name="connsiteY9" fmla="*/ 1508293 h 5398971"/>
                <a:gd name="connsiteX10" fmla="*/ 1138275 w 3111689"/>
                <a:gd name="connsiteY10" fmla="*/ 1362444 h 5398971"/>
                <a:gd name="connsiteX11" fmla="*/ 1038570 w 3111689"/>
                <a:gd name="connsiteY11" fmla="*/ 1199916 h 5398971"/>
                <a:gd name="connsiteX12" fmla="*/ 858546 w 3111689"/>
                <a:gd name="connsiteY12" fmla="*/ 956863 h 5398971"/>
                <a:gd name="connsiteX13" fmla="*/ 491319 w 3111689"/>
                <a:gd name="connsiteY13" fmla="*/ 547760 h 5398971"/>
                <a:gd name="connsiteX14" fmla="*/ 218364 w 3111689"/>
                <a:gd name="connsiteY14" fmla="*/ 247509 h 5398971"/>
                <a:gd name="connsiteX15" fmla="*/ 27295 w 3111689"/>
                <a:gd name="connsiteY15" fmla="*/ 56441 h 5398971"/>
                <a:gd name="connsiteX16" fmla="*/ 0 w 3111689"/>
                <a:gd name="connsiteY16" fmla="*/ 0 h 5398971"/>
                <a:gd name="connsiteX17" fmla="*/ 3111689 w 3111689"/>
                <a:gd name="connsiteY17" fmla="*/ 8483 h 5398971"/>
                <a:gd name="connsiteX18" fmla="*/ 3094492 w 3111689"/>
                <a:gd name="connsiteY18" fmla="*/ 4737243 h 5398971"/>
                <a:gd name="connsiteX19" fmla="*/ 1554977 w 3111689"/>
                <a:gd name="connsiteY19" fmla="*/ 5398971 h 5398971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310996 w 3395390"/>
                <a:gd name="connsiteY15" fmla="*/ 4795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502065 w 3395390"/>
                <a:gd name="connsiteY14" fmla="*/ 239026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75020 w 3395390"/>
                <a:gd name="connsiteY13" fmla="*/ 539277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38678 w 3395390"/>
                <a:gd name="connsiteY0" fmla="*/ 5390488 h 5390488"/>
                <a:gd name="connsiteX1" fmla="*/ 1968529 w 3395390"/>
                <a:gd name="connsiteY1" fmla="*/ 4920209 h 5390488"/>
                <a:gd name="connsiteX2" fmla="*/ 2071557 w 3395390"/>
                <a:gd name="connsiteY2" fmla="*/ 4114990 h 5390488"/>
                <a:gd name="connsiteX3" fmla="*/ 2112501 w 3395390"/>
                <a:gd name="connsiteY3" fmla="*/ 3678262 h 5390488"/>
                <a:gd name="connsiteX4" fmla="*/ 2085205 w 3395390"/>
                <a:gd name="connsiteY4" fmla="*/ 3323420 h 5390488"/>
                <a:gd name="connsiteX5" fmla="*/ 1962375 w 3395390"/>
                <a:gd name="connsiteY5" fmla="*/ 2736566 h 5390488"/>
                <a:gd name="connsiteX6" fmla="*/ 1932481 w 3395390"/>
                <a:gd name="connsiteY6" fmla="*/ 2548382 h 5390488"/>
                <a:gd name="connsiteX7" fmla="*/ 1755452 w 3395390"/>
                <a:gd name="connsiteY7" fmla="*/ 2030909 h 5390488"/>
                <a:gd name="connsiteX8" fmla="*/ 1618578 w 3395390"/>
                <a:gd name="connsiteY8" fmla="*/ 1732558 h 5390488"/>
                <a:gd name="connsiteX9" fmla="*/ 1504350 w 3395390"/>
                <a:gd name="connsiteY9" fmla="*/ 1499810 h 5390488"/>
                <a:gd name="connsiteX10" fmla="*/ 1421976 w 3395390"/>
                <a:gd name="connsiteY10" fmla="*/ 1353961 h 5390488"/>
                <a:gd name="connsiteX11" fmla="*/ 1322271 w 3395390"/>
                <a:gd name="connsiteY11" fmla="*/ 1191433 h 5390488"/>
                <a:gd name="connsiteX12" fmla="*/ 1142247 w 3395390"/>
                <a:gd name="connsiteY12" fmla="*/ 948380 h 5390488"/>
                <a:gd name="connsiteX13" fmla="*/ 791707 w 3395390"/>
                <a:gd name="connsiteY13" fmla="*/ 593435 h 5390488"/>
                <a:gd name="connsiteX14" fmla="*/ 368561 w 3395390"/>
                <a:gd name="connsiteY14" fmla="*/ 266105 h 5390488"/>
                <a:gd name="connsiteX15" fmla="*/ 127425 w 3395390"/>
                <a:gd name="connsiteY15" fmla="*/ 75038 h 5390488"/>
                <a:gd name="connsiteX16" fmla="*/ 0 w 3395390"/>
                <a:gd name="connsiteY16" fmla="*/ 9570 h 5390488"/>
                <a:gd name="connsiteX17" fmla="*/ 3395390 w 3395390"/>
                <a:gd name="connsiteY17" fmla="*/ 0 h 5390488"/>
                <a:gd name="connsiteX18" fmla="*/ 3378193 w 3395390"/>
                <a:gd name="connsiteY18" fmla="*/ 4728760 h 5390488"/>
                <a:gd name="connsiteX19" fmla="*/ 1838678 w 3395390"/>
                <a:gd name="connsiteY19" fmla="*/ 5390488 h 5390488"/>
                <a:gd name="connsiteX0" fmla="*/ 1855367 w 3412079"/>
                <a:gd name="connsiteY0" fmla="*/ 5426050 h 5426050"/>
                <a:gd name="connsiteX1" fmla="*/ 1985218 w 3412079"/>
                <a:gd name="connsiteY1" fmla="*/ 4955771 h 5426050"/>
                <a:gd name="connsiteX2" fmla="*/ 2088246 w 3412079"/>
                <a:gd name="connsiteY2" fmla="*/ 4150552 h 5426050"/>
                <a:gd name="connsiteX3" fmla="*/ 2129190 w 3412079"/>
                <a:gd name="connsiteY3" fmla="*/ 3713824 h 5426050"/>
                <a:gd name="connsiteX4" fmla="*/ 2101894 w 3412079"/>
                <a:gd name="connsiteY4" fmla="*/ 3358982 h 5426050"/>
                <a:gd name="connsiteX5" fmla="*/ 1979064 w 3412079"/>
                <a:gd name="connsiteY5" fmla="*/ 2772128 h 5426050"/>
                <a:gd name="connsiteX6" fmla="*/ 1949170 w 3412079"/>
                <a:gd name="connsiteY6" fmla="*/ 2583944 h 5426050"/>
                <a:gd name="connsiteX7" fmla="*/ 1772141 w 3412079"/>
                <a:gd name="connsiteY7" fmla="*/ 2066471 h 5426050"/>
                <a:gd name="connsiteX8" fmla="*/ 1635267 w 3412079"/>
                <a:gd name="connsiteY8" fmla="*/ 1768120 h 5426050"/>
                <a:gd name="connsiteX9" fmla="*/ 1521039 w 3412079"/>
                <a:gd name="connsiteY9" fmla="*/ 1535372 h 5426050"/>
                <a:gd name="connsiteX10" fmla="*/ 1438665 w 3412079"/>
                <a:gd name="connsiteY10" fmla="*/ 1389523 h 5426050"/>
                <a:gd name="connsiteX11" fmla="*/ 1338960 w 3412079"/>
                <a:gd name="connsiteY11" fmla="*/ 1226995 h 5426050"/>
                <a:gd name="connsiteX12" fmla="*/ 1158936 w 3412079"/>
                <a:gd name="connsiteY12" fmla="*/ 983942 h 5426050"/>
                <a:gd name="connsiteX13" fmla="*/ 808396 w 3412079"/>
                <a:gd name="connsiteY13" fmla="*/ 628997 h 5426050"/>
                <a:gd name="connsiteX14" fmla="*/ 385250 w 3412079"/>
                <a:gd name="connsiteY14" fmla="*/ 301667 h 5426050"/>
                <a:gd name="connsiteX15" fmla="*/ 144114 w 3412079"/>
                <a:gd name="connsiteY15" fmla="*/ 110600 h 5426050"/>
                <a:gd name="connsiteX16" fmla="*/ 0 w 3412079"/>
                <a:gd name="connsiteY16" fmla="*/ 0 h 5426050"/>
                <a:gd name="connsiteX17" fmla="*/ 3412079 w 3412079"/>
                <a:gd name="connsiteY17" fmla="*/ 35562 h 5426050"/>
                <a:gd name="connsiteX18" fmla="*/ 3394882 w 3412079"/>
                <a:gd name="connsiteY18" fmla="*/ 4764322 h 5426050"/>
                <a:gd name="connsiteX19" fmla="*/ 1855367 w 3412079"/>
                <a:gd name="connsiteY19" fmla="*/ 5426050 h 5426050"/>
                <a:gd name="connsiteX0" fmla="*/ 2022249 w 3412079"/>
                <a:gd name="connsiteY0" fmla="*/ 5037916 h 5037916"/>
                <a:gd name="connsiteX1" fmla="*/ 1985218 w 3412079"/>
                <a:gd name="connsiteY1" fmla="*/ 4955771 h 5037916"/>
                <a:gd name="connsiteX2" fmla="*/ 2088246 w 3412079"/>
                <a:gd name="connsiteY2" fmla="*/ 4150552 h 5037916"/>
                <a:gd name="connsiteX3" fmla="*/ 2129190 w 3412079"/>
                <a:gd name="connsiteY3" fmla="*/ 3713824 h 5037916"/>
                <a:gd name="connsiteX4" fmla="*/ 2101894 w 3412079"/>
                <a:gd name="connsiteY4" fmla="*/ 3358982 h 5037916"/>
                <a:gd name="connsiteX5" fmla="*/ 1979064 w 3412079"/>
                <a:gd name="connsiteY5" fmla="*/ 2772128 h 5037916"/>
                <a:gd name="connsiteX6" fmla="*/ 1949170 w 3412079"/>
                <a:gd name="connsiteY6" fmla="*/ 2583944 h 5037916"/>
                <a:gd name="connsiteX7" fmla="*/ 1772141 w 3412079"/>
                <a:gd name="connsiteY7" fmla="*/ 2066471 h 5037916"/>
                <a:gd name="connsiteX8" fmla="*/ 1635267 w 3412079"/>
                <a:gd name="connsiteY8" fmla="*/ 1768120 h 5037916"/>
                <a:gd name="connsiteX9" fmla="*/ 1521039 w 3412079"/>
                <a:gd name="connsiteY9" fmla="*/ 1535372 h 5037916"/>
                <a:gd name="connsiteX10" fmla="*/ 1438665 w 3412079"/>
                <a:gd name="connsiteY10" fmla="*/ 1389523 h 5037916"/>
                <a:gd name="connsiteX11" fmla="*/ 1338960 w 3412079"/>
                <a:gd name="connsiteY11" fmla="*/ 1226995 h 5037916"/>
                <a:gd name="connsiteX12" fmla="*/ 1158936 w 3412079"/>
                <a:gd name="connsiteY12" fmla="*/ 983942 h 5037916"/>
                <a:gd name="connsiteX13" fmla="*/ 808396 w 3412079"/>
                <a:gd name="connsiteY13" fmla="*/ 628997 h 5037916"/>
                <a:gd name="connsiteX14" fmla="*/ 385250 w 3412079"/>
                <a:gd name="connsiteY14" fmla="*/ 301667 h 5037916"/>
                <a:gd name="connsiteX15" fmla="*/ 144114 w 3412079"/>
                <a:gd name="connsiteY15" fmla="*/ 110600 h 5037916"/>
                <a:gd name="connsiteX16" fmla="*/ 0 w 3412079"/>
                <a:gd name="connsiteY16" fmla="*/ 0 h 5037916"/>
                <a:gd name="connsiteX17" fmla="*/ 3412079 w 3412079"/>
                <a:gd name="connsiteY17" fmla="*/ 35562 h 5037916"/>
                <a:gd name="connsiteX18" fmla="*/ 3394882 w 3412079"/>
                <a:gd name="connsiteY18" fmla="*/ 4764322 h 5037916"/>
                <a:gd name="connsiteX19" fmla="*/ 2022249 w 3412079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1979064 w 3445460"/>
                <a:gd name="connsiteY5" fmla="*/ 27721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95884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  <a:gd name="connsiteX0" fmla="*/ 2022249 w 3445460"/>
                <a:gd name="connsiteY0" fmla="*/ 5037916 h 5037916"/>
                <a:gd name="connsiteX1" fmla="*/ 1985218 w 3445460"/>
                <a:gd name="connsiteY1" fmla="*/ 4955771 h 5037916"/>
                <a:gd name="connsiteX2" fmla="*/ 2088246 w 3445460"/>
                <a:gd name="connsiteY2" fmla="*/ 4150552 h 5037916"/>
                <a:gd name="connsiteX3" fmla="*/ 2129190 w 3445460"/>
                <a:gd name="connsiteY3" fmla="*/ 3713824 h 5037916"/>
                <a:gd name="connsiteX4" fmla="*/ 2101894 w 3445460"/>
                <a:gd name="connsiteY4" fmla="*/ 3358982 h 5037916"/>
                <a:gd name="connsiteX5" fmla="*/ 2045819 w 3445460"/>
                <a:gd name="connsiteY5" fmla="*/ 2943628 h 5037916"/>
                <a:gd name="connsiteX6" fmla="*/ 1949170 w 3445460"/>
                <a:gd name="connsiteY6" fmla="*/ 2583944 h 5037916"/>
                <a:gd name="connsiteX7" fmla="*/ 1772141 w 3445460"/>
                <a:gd name="connsiteY7" fmla="*/ 2066471 h 5037916"/>
                <a:gd name="connsiteX8" fmla="*/ 1635267 w 3445460"/>
                <a:gd name="connsiteY8" fmla="*/ 1768120 h 5037916"/>
                <a:gd name="connsiteX9" fmla="*/ 1521039 w 3445460"/>
                <a:gd name="connsiteY9" fmla="*/ 1535372 h 5037916"/>
                <a:gd name="connsiteX10" fmla="*/ 1438665 w 3445460"/>
                <a:gd name="connsiteY10" fmla="*/ 1389523 h 5037916"/>
                <a:gd name="connsiteX11" fmla="*/ 1338960 w 3445460"/>
                <a:gd name="connsiteY11" fmla="*/ 1226995 h 5037916"/>
                <a:gd name="connsiteX12" fmla="*/ 1158936 w 3445460"/>
                <a:gd name="connsiteY12" fmla="*/ 983942 h 5037916"/>
                <a:gd name="connsiteX13" fmla="*/ 808396 w 3445460"/>
                <a:gd name="connsiteY13" fmla="*/ 628997 h 5037916"/>
                <a:gd name="connsiteX14" fmla="*/ 385250 w 3445460"/>
                <a:gd name="connsiteY14" fmla="*/ 301667 h 5037916"/>
                <a:gd name="connsiteX15" fmla="*/ 144114 w 3445460"/>
                <a:gd name="connsiteY15" fmla="*/ 110600 h 5037916"/>
                <a:gd name="connsiteX16" fmla="*/ 0 w 3445460"/>
                <a:gd name="connsiteY16" fmla="*/ 0 h 5037916"/>
                <a:gd name="connsiteX17" fmla="*/ 3412079 w 3445460"/>
                <a:gd name="connsiteY17" fmla="*/ 35562 h 5037916"/>
                <a:gd name="connsiteX18" fmla="*/ 3444947 w 3445460"/>
                <a:gd name="connsiteY18" fmla="*/ 4692113 h 5037916"/>
                <a:gd name="connsiteX19" fmla="*/ 2022249 w 3445460"/>
                <a:gd name="connsiteY19" fmla="*/ 5037916 h 5037916"/>
                <a:gd name="connsiteX0" fmla="*/ 2022249 w 3445458"/>
                <a:gd name="connsiteY0" fmla="*/ 5037916 h 5037916"/>
                <a:gd name="connsiteX1" fmla="*/ 1985218 w 3445458"/>
                <a:gd name="connsiteY1" fmla="*/ 4955771 h 5037916"/>
                <a:gd name="connsiteX2" fmla="*/ 2088246 w 3445458"/>
                <a:gd name="connsiteY2" fmla="*/ 4150552 h 5037916"/>
                <a:gd name="connsiteX3" fmla="*/ 2129190 w 3445458"/>
                <a:gd name="connsiteY3" fmla="*/ 3713824 h 5037916"/>
                <a:gd name="connsiteX4" fmla="*/ 2101894 w 3445458"/>
                <a:gd name="connsiteY4" fmla="*/ 3358982 h 5037916"/>
                <a:gd name="connsiteX5" fmla="*/ 2045819 w 3445458"/>
                <a:gd name="connsiteY5" fmla="*/ 2943628 h 5037916"/>
                <a:gd name="connsiteX6" fmla="*/ 1949170 w 3445458"/>
                <a:gd name="connsiteY6" fmla="*/ 2583944 h 5037916"/>
                <a:gd name="connsiteX7" fmla="*/ 1772141 w 3445458"/>
                <a:gd name="connsiteY7" fmla="*/ 2066471 h 5037916"/>
                <a:gd name="connsiteX8" fmla="*/ 1635267 w 3445458"/>
                <a:gd name="connsiteY8" fmla="*/ 1768120 h 5037916"/>
                <a:gd name="connsiteX9" fmla="*/ 1521039 w 3445458"/>
                <a:gd name="connsiteY9" fmla="*/ 1535372 h 5037916"/>
                <a:gd name="connsiteX10" fmla="*/ 1438665 w 3445458"/>
                <a:gd name="connsiteY10" fmla="*/ 1389523 h 5037916"/>
                <a:gd name="connsiteX11" fmla="*/ 1338960 w 3445458"/>
                <a:gd name="connsiteY11" fmla="*/ 1226995 h 5037916"/>
                <a:gd name="connsiteX12" fmla="*/ 1158936 w 3445458"/>
                <a:gd name="connsiteY12" fmla="*/ 983942 h 5037916"/>
                <a:gd name="connsiteX13" fmla="*/ 808396 w 3445458"/>
                <a:gd name="connsiteY13" fmla="*/ 628997 h 5037916"/>
                <a:gd name="connsiteX14" fmla="*/ 385250 w 3445458"/>
                <a:gd name="connsiteY14" fmla="*/ 301667 h 5037916"/>
                <a:gd name="connsiteX15" fmla="*/ 144114 w 3445458"/>
                <a:gd name="connsiteY15" fmla="*/ 110600 h 5037916"/>
                <a:gd name="connsiteX16" fmla="*/ 0 w 3445458"/>
                <a:gd name="connsiteY16" fmla="*/ 0 h 5037916"/>
                <a:gd name="connsiteX17" fmla="*/ 3412079 w 3445458"/>
                <a:gd name="connsiteY17" fmla="*/ 35562 h 5037916"/>
                <a:gd name="connsiteX18" fmla="*/ 3444947 w 3445458"/>
                <a:gd name="connsiteY18" fmla="*/ 4692113 h 5037916"/>
                <a:gd name="connsiteX19" fmla="*/ 2022249 w 3445458"/>
                <a:gd name="connsiteY19" fmla="*/ 5037916 h 503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45458" h="5037916">
                  <a:moveTo>
                    <a:pt x="2022249" y="5037916"/>
                  </a:moveTo>
                  <a:lnTo>
                    <a:pt x="1985218" y="4955771"/>
                  </a:lnTo>
                  <a:lnTo>
                    <a:pt x="2088246" y="4150552"/>
                  </a:lnTo>
                  <a:lnTo>
                    <a:pt x="2129190" y="3713824"/>
                  </a:lnTo>
                  <a:lnTo>
                    <a:pt x="2101894" y="3358982"/>
                  </a:lnTo>
                  <a:cubicBezTo>
                    <a:pt x="2099891" y="3220531"/>
                    <a:pt x="2081200" y="3118184"/>
                    <a:pt x="2045819" y="2943628"/>
                  </a:cubicBezTo>
                  <a:cubicBezTo>
                    <a:pt x="2042901" y="2934276"/>
                    <a:pt x="1952088" y="2593296"/>
                    <a:pt x="1949170" y="2583944"/>
                  </a:cubicBezTo>
                  <a:cubicBezTo>
                    <a:pt x="1900731" y="2383904"/>
                    <a:pt x="1857578" y="2271677"/>
                    <a:pt x="1772141" y="2066471"/>
                  </a:cubicBezTo>
                  <a:cubicBezTo>
                    <a:pt x="1733564" y="1970464"/>
                    <a:pt x="1700271" y="1900284"/>
                    <a:pt x="1635267" y="1768120"/>
                  </a:cubicBezTo>
                  <a:cubicBezTo>
                    <a:pt x="1589893" y="1671855"/>
                    <a:pt x="1543235" y="1582114"/>
                    <a:pt x="1521039" y="1535372"/>
                  </a:cubicBezTo>
                  <a:cubicBezTo>
                    <a:pt x="1498843" y="1488630"/>
                    <a:pt x="1454917" y="1419397"/>
                    <a:pt x="1438665" y="1389523"/>
                  </a:cubicBezTo>
                  <a:lnTo>
                    <a:pt x="1338960" y="1226995"/>
                  </a:lnTo>
                  <a:lnTo>
                    <a:pt x="1158936" y="983942"/>
                  </a:lnTo>
                  <a:lnTo>
                    <a:pt x="808396" y="628997"/>
                  </a:lnTo>
                  <a:lnTo>
                    <a:pt x="385250" y="301667"/>
                  </a:lnTo>
                  <a:lnTo>
                    <a:pt x="144114" y="110600"/>
                  </a:lnTo>
                  <a:lnTo>
                    <a:pt x="0" y="0"/>
                  </a:lnTo>
                  <a:lnTo>
                    <a:pt x="3412079" y="35562"/>
                  </a:lnTo>
                  <a:cubicBezTo>
                    <a:pt x="3406347" y="1611815"/>
                    <a:pt x="3450679" y="3115860"/>
                    <a:pt x="3444947" y="4692113"/>
                  </a:cubicBezTo>
                  <a:lnTo>
                    <a:pt x="2022249" y="5037916"/>
                  </a:lnTo>
                  <a:close/>
                </a:path>
              </a:pathLst>
            </a:custGeom>
            <a:solidFill>
              <a:srgbClr val="DEA900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 prst="coolSlant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-36512" y="4725144"/>
              <a:ext cx="9289032" cy="2232248"/>
            </a:xfrm>
            <a:custGeom>
              <a:avLst/>
              <a:gdLst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2279176 w 9198591"/>
                <a:gd name="connsiteY11" fmla="*/ 1733266 h 2101756"/>
                <a:gd name="connsiteX12" fmla="*/ 1337481 w 9198591"/>
                <a:gd name="connsiteY12" fmla="*/ 1733266 h 2101756"/>
                <a:gd name="connsiteX13" fmla="*/ 518615 w 9198591"/>
                <a:gd name="connsiteY13" fmla="*/ 1692323 h 2101756"/>
                <a:gd name="connsiteX14" fmla="*/ 13648 w 9198591"/>
                <a:gd name="connsiteY14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302758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5964072 w 9198591"/>
                <a:gd name="connsiteY7" fmla="*/ 1296538 h 2101756"/>
                <a:gd name="connsiteX8" fmla="*/ 5131558 w 9198591"/>
                <a:gd name="connsiteY8" fmla="*/ 1514902 h 2101756"/>
                <a:gd name="connsiteX9" fmla="*/ 4230806 w 9198591"/>
                <a:gd name="connsiteY9" fmla="*/ 1665027 h 2101756"/>
                <a:gd name="connsiteX10" fmla="*/ 3302758 w 9198591"/>
                <a:gd name="connsiteY10" fmla="*/ 1760562 h 2101756"/>
                <a:gd name="connsiteX11" fmla="*/ 3517040 w 9198591"/>
                <a:gd name="connsiteY11" fmla="*/ 1746914 h 2101756"/>
                <a:gd name="connsiteX12" fmla="*/ 2279176 w 9198591"/>
                <a:gd name="connsiteY12" fmla="*/ 1733266 h 2101756"/>
                <a:gd name="connsiteX13" fmla="*/ 1337481 w 9198591"/>
                <a:gd name="connsiteY13" fmla="*/ 1733266 h 2101756"/>
                <a:gd name="connsiteX14" fmla="*/ 518615 w 9198591"/>
                <a:gd name="connsiteY14" fmla="*/ 1692323 h 2101756"/>
                <a:gd name="connsiteX15" fmla="*/ 13648 w 9198591"/>
                <a:gd name="connsiteY15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230806 w 9198591"/>
                <a:gd name="connsiteY10" fmla="*/ 1665027 h 2101756"/>
                <a:gd name="connsiteX11" fmla="*/ 3302758 w 9198591"/>
                <a:gd name="connsiteY11" fmla="*/ 1760562 h 2101756"/>
                <a:gd name="connsiteX12" fmla="*/ 3517040 w 9198591"/>
                <a:gd name="connsiteY12" fmla="*/ 1746914 h 2101756"/>
                <a:gd name="connsiteX13" fmla="*/ 2279176 w 9198591"/>
                <a:gd name="connsiteY13" fmla="*/ 1733266 h 2101756"/>
                <a:gd name="connsiteX14" fmla="*/ 1337481 w 9198591"/>
                <a:gd name="connsiteY14" fmla="*/ 1733266 h 2101756"/>
                <a:gd name="connsiteX15" fmla="*/ 518615 w 9198591"/>
                <a:gd name="connsiteY15" fmla="*/ 1692323 h 2101756"/>
                <a:gd name="connsiteX16" fmla="*/ 13648 w 9198591"/>
                <a:gd name="connsiteY16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230806 w 9198591"/>
                <a:gd name="connsiteY11" fmla="*/ 1665027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279176 w 9198591"/>
                <a:gd name="connsiteY14" fmla="*/ 1733266 h 2101756"/>
                <a:gd name="connsiteX15" fmla="*/ 1337481 w 9198591"/>
                <a:gd name="connsiteY15" fmla="*/ 1733266 h 2101756"/>
                <a:gd name="connsiteX16" fmla="*/ 518615 w 9198591"/>
                <a:gd name="connsiteY16" fmla="*/ 1692323 h 2101756"/>
                <a:gd name="connsiteX17" fmla="*/ 13648 w 9198591"/>
                <a:gd name="connsiteY17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279176 w 9198591"/>
                <a:gd name="connsiteY15" fmla="*/ 1733266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94607 w 9198591"/>
                <a:gd name="connsiteY15" fmla="*/ 1764980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88522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2595205 w 9198591"/>
                <a:gd name="connsiteY14" fmla="*/ 1752803 h 2101756"/>
                <a:gd name="connsiteX15" fmla="*/ 2178751 w 9198591"/>
                <a:gd name="connsiteY15" fmla="*/ 1754409 h 2101756"/>
                <a:gd name="connsiteX16" fmla="*/ 1337481 w 9198591"/>
                <a:gd name="connsiteY16" fmla="*/ 1733266 h 2101756"/>
                <a:gd name="connsiteX17" fmla="*/ 518615 w 9198591"/>
                <a:gd name="connsiteY17" fmla="*/ 1692323 h 2101756"/>
                <a:gd name="connsiteX18" fmla="*/ 13648 w 9198591"/>
                <a:gd name="connsiteY18" fmla="*/ 1637732 h 2101756"/>
                <a:gd name="connsiteX0" fmla="*/ 13648 w 9198591"/>
                <a:gd name="connsiteY0" fmla="*/ 1637732 h 2101756"/>
                <a:gd name="connsiteX1" fmla="*/ 0 w 9198591"/>
                <a:gd name="connsiteY1" fmla="*/ 2101756 h 2101756"/>
                <a:gd name="connsiteX2" fmla="*/ 9198591 w 9198591"/>
                <a:gd name="connsiteY2" fmla="*/ 2060812 h 2101756"/>
                <a:gd name="connsiteX3" fmla="*/ 9157648 w 9198591"/>
                <a:gd name="connsiteY3" fmla="*/ 0 h 2101756"/>
                <a:gd name="connsiteX4" fmla="*/ 7956645 w 9198591"/>
                <a:gd name="connsiteY4" fmla="*/ 545911 h 2101756"/>
                <a:gd name="connsiteX5" fmla="*/ 7356143 w 9198591"/>
                <a:gd name="connsiteY5" fmla="*/ 791571 h 2101756"/>
                <a:gd name="connsiteX6" fmla="*/ 6851176 w 9198591"/>
                <a:gd name="connsiteY6" fmla="*/ 982639 h 2101756"/>
                <a:gd name="connsiteX7" fmla="*/ 6441743 w 9198591"/>
                <a:gd name="connsiteY7" fmla="*/ 1139589 h 2101756"/>
                <a:gd name="connsiteX8" fmla="*/ 5964072 w 9198591"/>
                <a:gd name="connsiteY8" fmla="*/ 1296538 h 2101756"/>
                <a:gd name="connsiteX9" fmla="*/ 5131558 w 9198591"/>
                <a:gd name="connsiteY9" fmla="*/ 1514902 h 2101756"/>
                <a:gd name="connsiteX10" fmla="*/ 4487431 w 9198591"/>
                <a:gd name="connsiteY10" fmla="*/ 1647092 h 2101756"/>
                <a:gd name="connsiteX11" fmla="*/ 4162095 w 9198591"/>
                <a:gd name="connsiteY11" fmla="*/ 1696741 h 2101756"/>
                <a:gd name="connsiteX12" fmla="*/ 3302758 w 9198591"/>
                <a:gd name="connsiteY12" fmla="*/ 1760562 h 2101756"/>
                <a:gd name="connsiteX13" fmla="*/ 3517040 w 9198591"/>
                <a:gd name="connsiteY13" fmla="*/ 1746914 h 2101756"/>
                <a:gd name="connsiteX14" fmla="*/ 3176615 w 9198591"/>
                <a:gd name="connsiteY14" fmla="*/ 1758088 h 2101756"/>
                <a:gd name="connsiteX15" fmla="*/ 2595205 w 9198591"/>
                <a:gd name="connsiteY15" fmla="*/ 1752803 h 2101756"/>
                <a:gd name="connsiteX16" fmla="*/ 2178751 w 9198591"/>
                <a:gd name="connsiteY16" fmla="*/ 1754409 h 2101756"/>
                <a:gd name="connsiteX17" fmla="*/ 1337481 w 9198591"/>
                <a:gd name="connsiteY17" fmla="*/ 1733266 h 2101756"/>
                <a:gd name="connsiteX18" fmla="*/ 518615 w 9198591"/>
                <a:gd name="connsiteY18" fmla="*/ 1692323 h 2101756"/>
                <a:gd name="connsiteX19" fmla="*/ 13648 w 9198591"/>
                <a:gd name="connsiteY19" fmla="*/ 1637732 h 210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98591" h="2101756">
                  <a:moveTo>
                    <a:pt x="13648" y="1637732"/>
                  </a:moveTo>
                  <a:lnTo>
                    <a:pt x="0" y="2101756"/>
                  </a:lnTo>
                  <a:lnTo>
                    <a:pt x="9198591" y="2060812"/>
                  </a:lnTo>
                  <a:lnTo>
                    <a:pt x="9157648" y="0"/>
                  </a:lnTo>
                  <a:lnTo>
                    <a:pt x="7956645" y="545911"/>
                  </a:lnTo>
                  <a:lnTo>
                    <a:pt x="7356143" y="791571"/>
                  </a:lnTo>
                  <a:lnTo>
                    <a:pt x="6851176" y="982639"/>
                  </a:lnTo>
                  <a:lnTo>
                    <a:pt x="6441743" y="1139589"/>
                  </a:lnTo>
                  <a:lnTo>
                    <a:pt x="5964072" y="1296538"/>
                  </a:lnTo>
                  <a:lnTo>
                    <a:pt x="5131558" y="1514902"/>
                  </a:lnTo>
                  <a:cubicBezTo>
                    <a:pt x="4902754" y="1551918"/>
                    <a:pt x="4716235" y="1610076"/>
                    <a:pt x="4487431" y="1647092"/>
                  </a:cubicBezTo>
                  <a:lnTo>
                    <a:pt x="4162095" y="1696741"/>
                  </a:lnTo>
                  <a:lnTo>
                    <a:pt x="3302758" y="1760562"/>
                  </a:lnTo>
                  <a:lnTo>
                    <a:pt x="3517040" y="1746914"/>
                  </a:lnTo>
                  <a:cubicBezTo>
                    <a:pt x="3498659" y="1744740"/>
                    <a:pt x="3330254" y="1757107"/>
                    <a:pt x="3176615" y="1758088"/>
                  </a:cubicBezTo>
                  <a:lnTo>
                    <a:pt x="2595205" y="1752803"/>
                  </a:lnTo>
                  <a:lnTo>
                    <a:pt x="2178751" y="1754409"/>
                  </a:lnTo>
                  <a:lnTo>
                    <a:pt x="1337481" y="1733266"/>
                  </a:lnTo>
                  <a:lnTo>
                    <a:pt x="518615" y="1692323"/>
                  </a:lnTo>
                  <a:lnTo>
                    <a:pt x="13648" y="1637732"/>
                  </a:lnTo>
                  <a:close/>
                </a:path>
              </a:pathLst>
            </a:custGeom>
            <a:solidFill>
              <a:srgbClr val="E60000">
                <a:alpha val="48000"/>
              </a:srgb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28248"/>
          <a:stretch/>
        </p:blipFill>
        <p:spPr>
          <a:xfrm>
            <a:off x="629816" y="340060"/>
            <a:ext cx="7884368" cy="617788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l="75608" t="16062" r="1456" b="10506"/>
          <a:stretch/>
        </p:blipFill>
        <p:spPr>
          <a:xfrm>
            <a:off x="3329607" y="1424503"/>
            <a:ext cx="2520280" cy="453650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526360" y="1846565"/>
            <a:ext cx="322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CLASIFICACIÓN NO SUPERVISADA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004048" y="5147206"/>
            <a:ext cx="361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1. </a:t>
            </a:r>
            <a:r>
              <a:rPr lang="es-MX" b="1" dirty="0" err="1" smtClean="0">
                <a:solidFill>
                  <a:schemeClr val="bg1"/>
                </a:solidFill>
              </a:rPr>
              <a:t>Arc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Toolbox</a:t>
            </a:r>
            <a:r>
              <a:rPr lang="es-MX" b="1" dirty="0" smtClean="0">
                <a:solidFill>
                  <a:schemeClr val="bg1"/>
                </a:solidFill>
              </a:rPr>
              <a:t>/</a:t>
            </a:r>
            <a:r>
              <a:rPr lang="es-MX" b="1" dirty="0" err="1" smtClean="0">
                <a:solidFill>
                  <a:schemeClr val="bg1"/>
                </a:solidFill>
              </a:rPr>
              <a:t>Spatial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Analyst</a:t>
            </a:r>
            <a:r>
              <a:rPr lang="es-MX" b="1" dirty="0" smtClean="0">
                <a:solidFill>
                  <a:schemeClr val="bg1"/>
                </a:solidFill>
              </a:rPr>
              <a:t> Tools/</a:t>
            </a:r>
            <a:r>
              <a:rPr lang="es-MX" b="1" dirty="0" err="1" smtClean="0">
                <a:solidFill>
                  <a:schemeClr val="bg1"/>
                </a:solidFill>
              </a:rPr>
              <a:t>Multivariate</a:t>
            </a:r>
            <a:r>
              <a:rPr lang="es-MX" b="1" dirty="0" smtClean="0">
                <a:solidFill>
                  <a:schemeClr val="bg1"/>
                </a:solidFill>
              </a:rPr>
              <a:t>/</a:t>
            </a:r>
            <a:r>
              <a:rPr lang="es-MX" b="1" dirty="0" err="1" smtClean="0">
                <a:solidFill>
                  <a:schemeClr val="bg1"/>
                </a:solidFill>
              </a:rPr>
              <a:t>Iso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Cluster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Unsupervised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Classification</a:t>
            </a:r>
            <a:endParaRPr lang="es-MX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399063" y="560874"/>
            <a:ext cx="2776722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OBJETIVO</a:t>
            </a:r>
            <a:endParaRPr lang="es-ES" sz="40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/>
          <a:srcRect r="16241" b="19485"/>
          <a:stretch/>
        </p:blipFill>
        <p:spPr>
          <a:xfrm>
            <a:off x="35496" y="685741"/>
            <a:ext cx="9073008" cy="4903499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176372" y="5530006"/>
            <a:ext cx="6411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2. Seleccionar la imagen (</a:t>
            </a:r>
            <a:r>
              <a:rPr lang="es-MX" b="1" dirty="0" err="1" smtClean="0">
                <a:solidFill>
                  <a:schemeClr val="bg1"/>
                </a:solidFill>
              </a:rPr>
              <a:t>raster</a:t>
            </a:r>
            <a:r>
              <a:rPr lang="es-MX" b="1" dirty="0" smtClean="0">
                <a:solidFill>
                  <a:schemeClr val="bg1"/>
                </a:solidFill>
              </a:rPr>
              <a:t>) a clasificar</a:t>
            </a: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3. Especificar número de clases deseadas</a:t>
            </a: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4. Especificar Output</a:t>
            </a:r>
            <a:endParaRPr lang="es-MX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52767" b="28344"/>
          <a:stretch/>
        </p:blipFill>
        <p:spPr>
          <a:xfrm>
            <a:off x="1167459" y="599492"/>
            <a:ext cx="6145535" cy="524177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76372" y="5530006"/>
            <a:ext cx="641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5. </a:t>
            </a:r>
            <a:r>
              <a:rPr lang="es-MX" b="1" dirty="0" err="1" smtClean="0">
                <a:solidFill>
                  <a:schemeClr val="bg1"/>
                </a:solidFill>
              </a:rPr>
              <a:t>Click</a:t>
            </a:r>
            <a:r>
              <a:rPr lang="es-MX" b="1" dirty="0" smtClean="0">
                <a:solidFill>
                  <a:schemeClr val="bg1"/>
                </a:solidFill>
              </a:rPr>
              <a:t> der sobre el </a:t>
            </a:r>
            <a:r>
              <a:rPr lang="es-MX" b="1" dirty="0" err="1" smtClean="0">
                <a:solidFill>
                  <a:schemeClr val="bg1"/>
                </a:solidFill>
              </a:rPr>
              <a:t>cluster</a:t>
            </a:r>
            <a:r>
              <a:rPr lang="es-MX" b="1" dirty="0" smtClean="0">
                <a:solidFill>
                  <a:schemeClr val="bg1"/>
                </a:solidFill>
              </a:rPr>
              <a:t> resultante/Propiedades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081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648" t="15547" r="25649" b="19485"/>
          <a:stretch/>
        </p:blipFill>
        <p:spPr>
          <a:xfrm>
            <a:off x="251520" y="157726"/>
            <a:ext cx="6336704" cy="47525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5649" t="15548" r="25648" b="19485"/>
          <a:stretch/>
        </p:blipFill>
        <p:spPr>
          <a:xfrm>
            <a:off x="2856294" y="2092896"/>
            <a:ext cx="6336705" cy="475252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72" y="5530006"/>
            <a:ext cx="641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6</a:t>
            </a:r>
            <a:r>
              <a:rPr lang="es-MX" b="1" dirty="0" smtClean="0">
                <a:solidFill>
                  <a:schemeClr val="bg1"/>
                </a:solidFill>
              </a:rPr>
              <a:t>. Seleccionar </a:t>
            </a:r>
            <a:r>
              <a:rPr lang="es-MX" b="1" dirty="0" err="1" smtClean="0">
                <a:solidFill>
                  <a:schemeClr val="bg1"/>
                </a:solidFill>
              </a:rPr>
              <a:t>Unique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Values</a:t>
            </a:r>
            <a:r>
              <a:rPr lang="es-MX" b="1" dirty="0" smtClean="0">
                <a:solidFill>
                  <a:schemeClr val="bg1"/>
                </a:solidFill>
              </a:rPr>
              <a:t>/Aplicar y Aceptar</a:t>
            </a:r>
          </a:p>
        </p:txBody>
      </p:sp>
    </p:spTree>
    <p:extLst>
      <p:ext uri="{BB962C8B-B14F-4D97-AF65-F5344CB8AC3E}">
        <p14:creationId xmlns:p14="http://schemas.microsoft.com/office/powerpoint/2010/main" val="5095386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8657" r="52958" b="35234"/>
          <a:stretch/>
        </p:blipFill>
        <p:spPr>
          <a:xfrm>
            <a:off x="251520" y="268812"/>
            <a:ext cx="6120680" cy="41044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74714" t="14383" r="5363" b="35234"/>
          <a:stretch/>
        </p:blipFill>
        <p:spPr>
          <a:xfrm>
            <a:off x="6527162" y="1759785"/>
            <a:ext cx="2592288" cy="368559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72" y="5530006"/>
            <a:ext cx="641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7. Muestra los resultados de 7 clases no supervisadas de elementos en la imagen tratada</a:t>
            </a:r>
          </a:p>
        </p:txBody>
      </p:sp>
    </p:spTree>
    <p:extLst>
      <p:ext uri="{BB962C8B-B14F-4D97-AF65-F5344CB8AC3E}">
        <p14:creationId xmlns:p14="http://schemas.microsoft.com/office/powerpoint/2010/main" val="2953666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33950" t="1766" b="4720"/>
          <a:stretch/>
        </p:blipFill>
        <p:spPr>
          <a:xfrm>
            <a:off x="107504" y="188640"/>
            <a:ext cx="6849431" cy="545221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4005064"/>
            <a:ext cx="64118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b="1" dirty="0" smtClean="0">
                <a:solidFill>
                  <a:schemeClr val="bg1"/>
                </a:solidFill>
              </a:rPr>
              <a:t>Clasificación supervisada</a:t>
            </a:r>
          </a:p>
          <a:p>
            <a:pPr algn="just"/>
            <a:endParaRPr lang="es-MX" b="1" dirty="0" smtClean="0">
              <a:solidFill>
                <a:schemeClr val="bg1"/>
              </a:solidFill>
            </a:endParaRP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8. Crear un </a:t>
            </a:r>
            <a:r>
              <a:rPr lang="es-MX" b="1" dirty="0" err="1" smtClean="0">
                <a:solidFill>
                  <a:schemeClr val="bg1"/>
                </a:solidFill>
              </a:rPr>
              <a:t>shapefile</a:t>
            </a:r>
            <a:r>
              <a:rPr lang="es-MX" b="1" dirty="0" smtClean="0">
                <a:solidFill>
                  <a:schemeClr val="bg1"/>
                </a:solidFill>
              </a:rPr>
              <a:t> de puntos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36718" t="19485" r="36164" b="23422"/>
          <a:stretch/>
        </p:blipFill>
        <p:spPr>
          <a:xfrm>
            <a:off x="6308695" y="2694003"/>
            <a:ext cx="2871817" cy="339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04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687" t="4719" r="22882" b="5703"/>
          <a:stretch/>
        </p:blipFill>
        <p:spPr>
          <a:xfrm>
            <a:off x="246643" y="152636"/>
            <a:ext cx="7992888" cy="655272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4389" y="5879013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9. Editar el </a:t>
            </a:r>
            <a:r>
              <a:rPr lang="es-MX" b="1" dirty="0" err="1" smtClean="0">
                <a:solidFill>
                  <a:schemeClr val="bg1"/>
                </a:solidFill>
              </a:rPr>
              <a:t>shapefile</a:t>
            </a:r>
            <a:r>
              <a:rPr lang="es-MX" b="1" dirty="0" smtClean="0">
                <a:solidFill>
                  <a:schemeClr val="bg1"/>
                </a:solidFill>
              </a:rPr>
              <a:t> de puntos con las diferentes clases de elementos que Usted alcanza a distinguir sobre la imagen</a:t>
            </a:r>
          </a:p>
        </p:txBody>
      </p:sp>
    </p:spTree>
    <p:extLst>
      <p:ext uri="{BB962C8B-B14F-4D97-AF65-F5344CB8AC3E}">
        <p14:creationId xmlns:p14="http://schemas.microsoft.com/office/powerpoint/2010/main" val="28837835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290" t="15548" r="32291" b="20469"/>
          <a:stretch/>
        </p:blipFill>
        <p:spPr>
          <a:xfrm>
            <a:off x="184389" y="156753"/>
            <a:ext cx="4608513" cy="46805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4712" t="13781" r="652" b="12855"/>
          <a:stretch/>
        </p:blipFill>
        <p:spPr>
          <a:xfrm>
            <a:off x="5690739" y="332656"/>
            <a:ext cx="3205575" cy="536671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84389" y="5879013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10. Seleccionar el </a:t>
            </a:r>
            <a:r>
              <a:rPr lang="es-MX" b="1" dirty="0" err="1" smtClean="0">
                <a:solidFill>
                  <a:schemeClr val="bg1"/>
                </a:solidFill>
              </a:rPr>
              <a:t>shapefile</a:t>
            </a:r>
            <a:r>
              <a:rPr lang="es-MX" b="1" dirty="0" smtClean="0">
                <a:solidFill>
                  <a:schemeClr val="bg1"/>
                </a:solidFill>
              </a:rPr>
              <a:t> de puntos y crear un elemento nuevo de punto</a:t>
            </a:r>
          </a:p>
        </p:txBody>
      </p:sp>
    </p:spTree>
    <p:extLst>
      <p:ext uri="{BB962C8B-B14F-4D97-AF65-F5344CB8AC3E}">
        <p14:creationId xmlns:p14="http://schemas.microsoft.com/office/powerpoint/2010/main" val="23956332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2290" b="13579"/>
          <a:stretch/>
        </p:blipFill>
        <p:spPr>
          <a:xfrm>
            <a:off x="167084" y="268052"/>
            <a:ext cx="8809831" cy="632189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29933" y="5711305"/>
            <a:ext cx="827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11. Una vez creados los elementos, identificados con puntos de igual aspecto, textura y estructura; abrir la tabla de atributos</a:t>
            </a:r>
          </a:p>
        </p:txBody>
      </p:sp>
    </p:spTree>
    <p:extLst>
      <p:ext uri="{BB962C8B-B14F-4D97-AF65-F5344CB8AC3E}">
        <p14:creationId xmlns:p14="http://schemas.microsoft.com/office/powerpoint/2010/main" val="10418013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64389" b="29329"/>
          <a:stretch/>
        </p:blipFill>
        <p:spPr>
          <a:xfrm>
            <a:off x="158104" y="491480"/>
            <a:ext cx="4633367" cy="51697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3283" t="12414" r="51851" b="13759"/>
          <a:stretch/>
        </p:blipFill>
        <p:spPr>
          <a:xfrm>
            <a:off x="4943886" y="641360"/>
            <a:ext cx="4156219" cy="494788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29933" y="5711305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12. Seleccionar los elementos de cada categoría propuesta y llenar el campo correspondiente (Id) con el número de categoría… en este ejemplo son 7 clases. Hacerlo para todas.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r="67710" b="74609"/>
          <a:stretch/>
        </p:blipFill>
        <p:spPr>
          <a:xfrm>
            <a:off x="178603" y="229132"/>
            <a:ext cx="4201319" cy="18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747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51" t="17517" r="32290" b="10625"/>
          <a:stretch/>
        </p:blipFill>
        <p:spPr>
          <a:xfrm>
            <a:off x="323529" y="548680"/>
            <a:ext cx="856895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167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512" t="17516" r="11260" b="6688"/>
          <a:stretch/>
        </p:blipFill>
        <p:spPr>
          <a:xfrm>
            <a:off x="61861" y="921903"/>
            <a:ext cx="9046643" cy="452332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61981" y="5949280"/>
            <a:ext cx="8690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13. </a:t>
            </a:r>
            <a:r>
              <a:rPr lang="es-MX" b="1" dirty="0" err="1" smtClean="0">
                <a:solidFill>
                  <a:schemeClr val="bg1"/>
                </a:solidFill>
              </a:rPr>
              <a:t>ArcToolbox</a:t>
            </a:r>
            <a:r>
              <a:rPr lang="es-MX" b="1" dirty="0" smtClean="0">
                <a:solidFill>
                  <a:schemeClr val="bg1"/>
                </a:solidFill>
              </a:rPr>
              <a:t>/ </a:t>
            </a:r>
            <a:r>
              <a:rPr lang="es-MX" b="1" dirty="0" err="1" smtClean="0">
                <a:solidFill>
                  <a:schemeClr val="bg1"/>
                </a:solidFill>
              </a:rPr>
              <a:t>Spatial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Analyst</a:t>
            </a:r>
            <a:r>
              <a:rPr lang="es-MX" b="1" dirty="0" smtClean="0">
                <a:solidFill>
                  <a:schemeClr val="bg1"/>
                </a:solidFill>
              </a:rPr>
              <a:t> Tools/</a:t>
            </a:r>
            <a:r>
              <a:rPr lang="es-MX" b="1" dirty="0" err="1" smtClean="0">
                <a:solidFill>
                  <a:schemeClr val="bg1"/>
                </a:solidFill>
              </a:rPr>
              <a:t>Multivariate</a:t>
            </a:r>
            <a:r>
              <a:rPr lang="es-MX" b="1" dirty="0" smtClean="0">
                <a:solidFill>
                  <a:schemeClr val="bg1"/>
                </a:solidFill>
              </a:rPr>
              <a:t>/</a:t>
            </a:r>
            <a:r>
              <a:rPr lang="es-MX" b="1" dirty="0" err="1" smtClean="0">
                <a:solidFill>
                  <a:schemeClr val="bg1"/>
                </a:solidFill>
              </a:rPr>
              <a:t>Create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Signatures</a:t>
            </a:r>
            <a:endParaRPr lang="es-MX" b="1" dirty="0" smtClean="0">
              <a:solidFill>
                <a:schemeClr val="bg1"/>
              </a:solidFill>
            </a:endParaRPr>
          </a:p>
          <a:p>
            <a:pPr algn="just"/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909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58" t="22438" r="23989" b="5703"/>
          <a:stretch/>
        </p:blipFill>
        <p:spPr>
          <a:xfrm>
            <a:off x="62334" y="502629"/>
            <a:ext cx="9091339" cy="502778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2733" y="5530415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14. Seleccionar la imagen a clasificar, el </a:t>
            </a:r>
            <a:r>
              <a:rPr lang="es-MX" b="1" dirty="0" err="1" smtClean="0">
                <a:solidFill>
                  <a:schemeClr val="bg1"/>
                </a:solidFill>
              </a:rPr>
              <a:t>shape</a:t>
            </a:r>
            <a:r>
              <a:rPr lang="es-MX" b="1" dirty="0" smtClean="0">
                <a:solidFill>
                  <a:schemeClr val="bg1"/>
                </a:solidFill>
              </a:rPr>
              <a:t> con la categorización que hizo de todas las clases, el campo con el que tiene el Id, generar el nombre y ubicación del Output, OK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0804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8416" b="18500"/>
          <a:stretch/>
        </p:blipFill>
        <p:spPr>
          <a:xfrm>
            <a:off x="113695" y="376223"/>
            <a:ext cx="8839577" cy="56582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939577"/>
            <a:ext cx="8690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15. Abrir el archivo de extensión </a:t>
            </a:r>
            <a:r>
              <a:rPr lang="es-MX" b="1" dirty="0" err="1" smtClean="0">
                <a:solidFill>
                  <a:schemeClr val="bg1"/>
                </a:solidFill>
              </a:rPr>
              <a:t>gsg</a:t>
            </a:r>
            <a:r>
              <a:rPr lang="es-MX" b="1" dirty="0" smtClean="0">
                <a:solidFill>
                  <a:schemeClr val="bg1"/>
                </a:solidFill>
              </a:rPr>
              <a:t>, generado en el paso anterior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749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51" t="16532" r="2959"/>
          <a:stretch/>
        </p:blipFill>
        <p:spPr>
          <a:xfrm>
            <a:off x="100361" y="332656"/>
            <a:ext cx="8936135" cy="44054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733256"/>
            <a:ext cx="869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16. Obtener </a:t>
            </a:r>
            <a:r>
              <a:rPr lang="es-MX" b="1" dirty="0" err="1" smtClean="0">
                <a:solidFill>
                  <a:schemeClr val="bg1"/>
                </a:solidFill>
              </a:rPr>
              <a:t>Maximum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Likelihood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Classification</a:t>
            </a:r>
            <a:endParaRPr lang="es-MX" b="1" dirty="0" smtClean="0">
              <a:solidFill>
                <a:schemeClr val="bg1"/>
              </a:solidFill>
            </a:endParaRP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17. Seleccionar la imagen original, el archivo de firmas (*.</a:t>
            </a:r>
            <a:r>
              <a:rPr lang="es-MX" b="1" dirty="0" err="1" smtClean="0">
                <a:solidFill>
                  <a:schemeClr val="bg1"/>
                </a:solidFill>
              </a:rPr>
              <a:t>gsg</a:t>
            </a:r>
            <a:r>
              <a:rPr lang="es-MX" b="1" dirty="0" smtClean="0">
                <a:solidFill>
                  <a:schemeClr val="bg1"/>
                </a:solidFill>
              </a:rPr>
              <a:t>), definir el output, valor de 0.01, OK</a:t>
            </a:r>
            <a:endParaRPr lang="es-MX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4504" t="23423" r="23988" b="18500"/>
          <a:stretch/>
        </p:blipFill>
        <p:spPr>
          <a:xfrm>
            <a:off x="1613429" y="1760251"/>
            <a:ext cx="5112568" cy="40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220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2290" b="14563"/>
          <a:stretch/>
        </p:blipFill>
        <p:spPr>
          <a:xfrm>
            <a:off x="167084" y="188640"/>
            <a:ext cx="8809831" cy="624988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8213" y="5733256"/>
            <a:ext cx="8690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18. El resultado es en blanco y negro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5204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1184" b="12594"/>
          <a:stretch/>
        </p:blipFill>
        <p:spPr>
          <a:xfrm>
            <a:off x="82649" y="232048"/>
            <a:ext cx="8953847" cy="639390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419873" y="6093296"/>
            <a:ext cx="3866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19. </a:t>
            </a:r>
            <a:r>
              <a:rPr lang="es-MX" b="1" dirty="0" err="1" smtClean="0">
                <a:solidFill>
                  <a:schemeClr val="bg1"/>
                </a:solidFill>
              </a:rPr>
              <a:t>Click</a:t>
            </a:r>
            <a:r>
              <a:rPr lang="es-MX" b="1" dirty="0" smtClean="0">
                <a:solidFill>
                  <a:schemeClr val="bg1"/>
                </a:solidFill>
              </a:rPr>
              <a:t> derecho, propiedades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2421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71" t="14952" r="25650" b="4720"/>
          <a:stretch/>
        </p:blipFill>
        <p:spPr>
          <a:xfrm>
            <a:off x="100110" y="432107"/>
            <a:ext cx="9015787" cy="56023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55576" y="6021288"/>
            <a:ext cx="653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20. Seleccionar </a:t>
            </a:r>
            <a:r>
              <a:rPr lang="es-MX" b="1" dirty="0" err="1" smtClean="0">
                <a:solidFill>
                  <a:schemeClr val="bg1"/>
                </a:solidFill>
              </a:rPr>
              <a:t>Unique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Values</a:t>
            </a:r>
            <a:r>
              <a:rPr lang="es-MX" b="1" dirty="0" smtClean="0">
                <a:solidFill>
                  <a:schemeClr val="bg1"/>
                </a:solidFill>
              </a:rPr>
              <a:t>/Aplicar/Aceptar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9196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1" t="16532" r="32290" b="14563"/>
          <a:stretch/>
        </p:blipFill>
        <p:spPr>
          <a:xfrm>
            <a:off x="179512" y="620688"/>
            <a:ext cx="8784977" cy="50405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3528" y="5841268"/>
            <a:ext cx="6530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21. El resultado de las 7 clases a color, método supervisado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297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184" t="21454" r="32290" b="15547"/>
          <a:stretch/>
        </p:blipFill>
        <p:spPr>
          <a:xfrm>
            <a:off x="467545" y="229734"/>
            <a:ext cx="3819052" cy="37033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1737" t="21454" r="32290" b="14563"/>
          <a:stretch/>
        </p:blipFill>
        <p:spPr>
          <a:xfrm>
            <a:off x="4788024" y="1196752"/>
            <a:ext cx="4176464" cy="417646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716016" y="5349639"/>
            <a:ext cx="384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Clasificación supervisada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37782" y="3959768"/>
            <a:ext cx="384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Clasificación no supervisada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3962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EA9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60000">
              <a:alpha val="48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251520" y="404664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PRÁCTICA: CLASIFICACIÓN NO SUPERVISADA Y SUPERVISADA CON ARCGIS</a:t>
            </a:r>
          </a:p>
          <a:p>
            <a:endParaRPr lang="es-MX" sz="2400" b="1" dirty="0">
              <a:solidFill>
                <a:schemeClr val="bg1"/>
              </a:solidFill>
            </a:endParaRPr>
          </a:p>
          <a:p>
            <a:r>
              <a:rPr lang="es-MX" sz="2400" b="1" dirty="0" smtClean="0">
                <a:solidFill>
                  <a:schemeClr val="bg1"/>
                </a:solidFill>
              </a:rPr>
              <a:t>Indicaciones:</a:t>
            </a:r>
          </a:p>
          <a:p>
            <a:endParaRPr lang="es-MX" sz="2400" b="1" dirty="0">
              <a:solidFill>
                <a:schemeClr val="bg1"/>
              </a:solidFill>
            </a:endParaRPr>
          </a:p>
          <a:p>
            <a:r>
              <a:rPr lang="es-MX" sz="2400" b="1" dirty="0" smtClean="0">
                <a:solidFill>
                  <a:schemeClr val="bg1"/>
                </a:solidFill>
              </a:rPr>
              <a:t>Realizar una clasificación no supervisada y otra supervisada del área de </a:t>
            </a:r>
            <a:r>
              <a:rPr lang="es-MX" sz="2400" b="1" dirty="0" smtClean="0">
                <a:solidFill>
                  <a:schemeClr val="bg1"/>
                </a:solidFill>
              </a:rPr>
              <a:t>estudio dada (7-12.shp), </a:t>
            </a:r>
            <a:r>
              <a:rPr lang="es-MX" sz="2400" b="1" dirty="0" smtClean="0">
                <a:solidFill>
                  <a:schemeClr val="bg1"/>
                </a:solidFill>
              </a:rPr>
              <a:t>Baja California, con al menos 15 clases distintas; comente los resultados de ambos </a:t>
            </a:r>
            <a:r>
              <a:rPr lang="es-MX" sz="2400" b="1" dirty="0" smtClean="0">
                <a:solidFill>
                  <a:schemeClr val="bg1"/>
                </a:solidFill>
              </a:rPr>
              <a:t>métodos y su comparación en un documento </a:t>
            </a:r>
            <a:r>
              <a:rPr lang="es-MX" sz="2400" b="1" dirty="0" err="1" smtClean="0">
                <a:solidFill>
                  <a:schemeClr val="bg1"/>
                </a:solidFill>
              </a:rPr>
              <a:t>pptx</a:t>
            </a:r>
            <a:r>
              <a:rPr lang="es-MX" sz="2400" b="1" dirty="0" smtClean="0">
                <a:solidFill>
                  <a:schemeClr val="bg1"/>
                </a:solidFill>
              </a:rPr>
              <a:t>.</a:t>
            </a:r>
            <a:endParaRPr lang="es-MX" sz="2400" b="1" dirty="0" smtClean="0">
              <a:solidFill>
                <a:schemeClr val="bg1"/>
              </a:solidFill>
            </a:endParaRPr>
          </a:p>
          <a:p>
            <a:endParaRPr lang="es-MX" sz="2400" b="1" dirty="0" smtClean="0">
              <a:solidFill>
                <a:schemeClr val="bg1"/>
              </a:solidFill>
            </a:endParaRPr>
          </a:p>
          <a:p>
            <a:r>
              <a:rPr lang="es-MX" sz="2400" b="1" dirty="0" smtClean="0">
                <a:solidFill>
                  <a:schemeClr val="bg1"/>
                </a:solidFill>
              </a:rPr>
              <a:t>Enviar documento con impresiones de pantalla de las imágenes obtenidas y comentarios correspondientes a griselgtza@gmail.com</a:t>
            </a:r>
          </a:p>
          <a:p>
            <a:endParaRPr lang="es-MX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381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ALEXA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A">
    <a:dk1>
      <a:sysClr val="windowText" lastClr="000000"/>
    </a:dk1>
    <a:lt1>
      <a:sysClr val="window" lastClr="FFFFFF"/>
    </a:lt1>
    <a:dk2>
      <a:srgbClr val="9F1C00"/>
    </a:dk2>
    <a:lt2>
      <a:srgbClr val="EEECE1"/>
    </a:lt2>
    <a:accent1>
      <a:srgbClr val="FF881F"/>
    </a:accent1>
    <a:accent2>
      <a:srgbClr val="771C00"/>
    </a:accent2>
    <a:accent3>
      <a:srgbClr val="576A2C"/>
    </a:accent3>
    <a:accent4>
      <a:srgbClr val="A24D00"/>
    </a:accent4>
    <a:accent5>
      <a:srgbClr val="244872"/>
    </a:accent5>
    <a:accent6>
      <a:srgbClr val="5E341C"/>
    </a:accent6>
    <a:hlink>
      <a:srgbClr val="FF912E"/>
    </a:hlink>
    <a:folHlink>
      <a:srgbClr val="B5CB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</TotalTime>
  <Words>387</Words>
  <Application>Microsoft Office PowerPoint</Application>
  <PresentationFormat>Presentación en pantalla (4:3)</PresentationFormat>
  <Paragraphs>42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 Unicode MS</vt:lpstr>
      <vt:lpstr>Arial</vt:lpstr>
      <vt:lpstr>Calibri</vt:lpstr>
      <vt:lpstr>Franklin Gothic Book</vt:lpstr>
      <vt:lpstr>Wingdings 2</vt:lpstr>
      <vt:lpstr>Wingdings 3</vt:lpstr>
      <vt:lpstr>Técnico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Grisel_hp</cp:lastModifiedBy>
  <cp:revision>202</cp:revision>
  <dcterms:created xsi:type="dcterms:W3CDTF">2012-01-20T22:31:56Z</dcterms:created>
  <dcterms:modified xsi:type="dcterms:W3CDTF">2019-02-26T22:28:52Z</dcterms:modified>
</cp:coreProperties>
</file>