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1" r:id="rId2"/>
  </p:sldMasterIdLst>
  <p:notesMasterIdLst>
    <p:notesMasterId r:id="rId40"/>
  </p:notesMasterIdLst>
  <p:handoutMasterIdLst>
    <p:handoutMasterId r:id="rId41"/>
  </p:handoutMasterIdLst>
  <p:sldIdLst>
    <p:sldId id="26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7" r:id="rId23"/>
    <p:sldId id="299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5" r:id="rId38"/>
    <p:sldId id="316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27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7EC9C-7EE8-4A56-855D-18AC07DBDCAD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A21AD-3BA7-4B49-9DF1-2171993A801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49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3EC70-F4BB-48E7-ABB8-9B7E359277E1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69046-D62F-49D8-96B7-3C014DC234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1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ABE3C1-DBE1-495D-B57B-2849774B866A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25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FFA8D6-61CB-47CF-BA93-9D77189827BB}" type="datetime1">
              <a:rPr lang="en-US" smtClean="0"/>
              <a:t>3/11/2020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FD59D-33F1-4A76-843D-E67207CAFE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08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578ACC-22D6-47C1-A373-4FD133E34F3C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31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1B7E7D-B1C3-4D38-A3E7-DB661474DFA3}" type="datetime1">
              <a:rPr lang="en-US" smtClean="0"/>
              <a:t>3/11/2020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FD59D-33F1-4A76-843D-E67207CAFE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1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665A98-BAEE-4D67-82E9-CE341A8B1BD7}" type="datetime1">
              <a:rPr lang="en-US" smtClean="0"/>
              <a:t>3/11/2020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FD59D-33F1-4A76-843D-E67207CAFE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0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DF3676-3175-4B01-98B5-6DAE028379AE}" type="datetime1">
              <a:rPr lang="en-US" smtClean="0"/>
              <a:t>3/11/2020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FD59D-33F1-4A76-843D-E67207CAFE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1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70FE93-8C9D-445F-8DF8-8B1CC97CC7C0}" type="datetime1">
              <a:rPr lang="en-US" smtClean="0"/>
              <a:t>3/11/2020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FD59D-33F1-4A76-843D-E67207CAFE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0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A4EF1E-763C-49B4-B17B-F97011BFC2C2}" type="datetime1">
              <a:rPr lang="en-US" smtClean="0"/>
              <a:t>3/11/2020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FD59D-33F1-4A76-843D-E67207CAFE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800FDC-A43D-4B5A-B091-F5339D0144BE}" type="datetime1">
              <a:rPr lang="en-US" smtClean="0"/>
              <a:t>3/11/2020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FD59D-33F1-4A76-843D-E67207CAFE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0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48038D-A533-4232-9027-FA76A8648FFE}" type="datetime1">
              <a:rPr lang="en-US" smtClean="0"/>
              <a:t>3/11/2020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FD59D-33F1-4A76-843D-E67207CAFE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6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FA6684-D08A-4996-B2B7-9E8AD2F23263}" type="datetime1">
              <a:rPr lang="en-US" smtClean="0"/>
              <a:t>3/11/2020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FD59D-33F1-4A76-843D-E67207CAFE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2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E0D8F-A03B-408B-95A4-B09D2880E593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5530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AB6F22D-34FA-43A4-B48A-40A230D6062C}" type="datetime1">
              <a:rPr lang="en-US" smtClean="0"/>
              <a:t>3/11/2020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84FD59D-33F1-4A76-843D-E67207CAFE54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7" name="Group 62"/>
          <p:cNvGrpSpPr/>
          <p:nvPr userDrawn="1"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8" name="Freeform 44"/>
            <p:cNvSpPr>
              <a:spLocks/>
            </p:cNvSpPr>
            <p:nvPr userDrawn="1"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45"/>
            <p:cNvSpPr>
              <a:spLocks noChangeShapeType="1"/>
            </p:cNvSpPr>
            <p:nvPr userDrawn="1"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46"/>
            <p:cNvSpPr>
              <a:spLocks/>
            </p:cNvSpPr>
            <p:nvPr userDrawn="1"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7"/>
            <p:cNvSpPr>
              <a:spLocks/>
            </p:cNvSpPr>
            <p:nvPr userDrawn="1"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48"/>
            <p:cNvSpPr>
              <a:spLocks/>
            </p:cNvSpPr>
            <p:nvPr userDrawn="1"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9"/>
            <p:cNvSpPr>
              <a:spLocks/>
            </p:cNvSpPr>
            <p:nvPr userDrawn="1"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8"/>
            <p:cNvSpPr>
              <a:spLocks/>
            </p:cNvSpPr>
            <p:nvPr userDrawn="1"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61"/>
          <p:cNvGrpSpPr/>
          <p:nvPr userDrawn="1"/>
        </p:nvGrpSpPr>
        <p:grpSpPr>
          <a:xfrm>
            <a:off x="44450" y="1370013"/>
            <a:ext cx="1198563" cy="5487987"/>
            <a:chOff x="44450" y="1370013"/>
            <a:chExt cx="1198563" cy="5487987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6"/>
            <p:cNvSpPr>
              <a:spLocks noChangeShapeType="1"/>
            </p:cNvSpPr>
            <p:nvPr userDrawn="1"/>
          </p:nvSpPr>
          <p:spPr bwMode="auto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14"/>
            <p:cNvSpPr>
              <a:spLocks noChangeShapeType="1"/>
            </p:cNvSpPr>
            <p:nvPr userDrawn="1"/>
          </p:nvSpPr>
          <p:spPr bwMode="auto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9"/>
            <p:cNvSpPr>
              <a:spLocks/>
            </p:cNvSpPr>
            <p:nvPr userDrawn="1"/>
          </p:nvSpPr>
          <p:spPr bwMode="auto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"/>
            <p:cNvSpPr>
              <a:spLocks/>
            </p:cNvSpPr>
            <p:nvPr userDrawn="1"/>
          </p:nvSpPr>
          <p:spPr bwMode="auto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/>
            <p:cNvSpPr>
              <a:spLocks/>
            </p:cNvSpPr>
            <p:nvPr userDrawn="1"/>
          </p:nvSpPr>
          <p:spPr bwMode="auto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/>
            <p:cNvSpPr>
              <a:spLocks/>
            </p:cNvSpPr>
            <p:nvPr userDrawn="1"/>
          </p:nvSpPr>
          <p:spPr bwMode="auto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/>
            <p:cNvSpPr>
              <a:spLocks/>
            </p:cNvSpPr>
            <p:nvPr userDrawn="1"/>
          </p:nvSpPr>
          <p:spPr bwMode="auto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/>
            <p:cNvSpPr>
              <a:spLocks/>
            </p:cNvSpPr>
            <p:nvPr userDrawn="1"/>
          </p:nvSpPr>
          <p:spPr bwMode="auto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7"/>
            <p:cNvSpPr>
              <a:spLocks noChangeShapeType="1"/>
            </p:cNvSpPr>
            <p:nvPr userDrawn="1"/>
          </p:nvSpPr>
          <p:spPr bwMode="auto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/>
            <p:cNvSpPr>
              <a:spLocks/>
            </p:cNvSpPr>
            <p:nvPr userDrawn="1"/>
          </p:nvSpPr>
          <p:spPr bwMode="auto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" name="Group 27"/>
            <p:cNvGrpSpPr/>
            <p:nvPr userDrawn="1"/>
          </p:nvGrpSpPr>
          <p:grpSpPr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60" name="Freeform 28"/>
              <p:cNvSpPr>
                <a:spLocks/>
              </p:cNvSpPr>
              <p:nvPr userDrawn="1"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29"/>
              <p:cNvSpPr>
                <a:spLocks/>
              </p:cNvSpPr>
              <p:nvPr userDrawn="1"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8" name="Oval 30"/>
            <p:cNvSpPr>
              <a:spLocks noChangeArrowheads="1"/>
            </p:cNvSpPr>
            <p:nvPr userDrawn="1"/>
          </p:nvSpPr>
          <p:spPr bwMode="auto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1"/>
            <p:cNvSpPr>
              <a:spLocks/>
            </p:cNvSpPr>
            <p:nvPr userDrawn="1"/>
          </p:nvSpPr>
          <p:spPr bwMode="auto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2"/>
            <p:cNvSpPr>
              <a:spLocks/>
            </p:cNvSpPr>
            <p:nvPr userDrawn="1"/>
          </p:nvSpPr>
          <p:spPr bwMode="auto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3"/>
            <p:cNvSpPr>
              <a:spLocks/>
            </p:cNvSpPr>
            <p:nvPr userDrawn="1"/>
          </p:nvSpPr>
          <p:spPr bwMode="auto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/>
            <p:cNvSpPr>
              <a:spLocks/>
            </p:cNvSpPr>
            <p:nvPr userDrawn="1"/>
          </p:nvSpPr>
          <p:spPr bwMode="auto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9"/>
            <p:cNvSpPr>
              <a:spLocks/>
            </p:cNvSpPr>
            <p:nvPr userDrawn="1"/>
          </p:nvSpPr>
          <p:spPr bwMode="auto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0"/>
            <p:cNvSpPr>
              <a:spLocks/>
            </p:cNvSpPr>
            <p:nvPr userDrawn="1"/>
          </p:nvSpPr>
          <p:spPr bwMode="auto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33"/>
            <p:cNvSpPr>
              <a:spLocks noChangeArrowheads="1"/>
            </p:cNvSpPr>
            <p:nvPr userDrawn="1"/>
          </p:nvSpPr>
          <p:spPr bwMode="auto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8"/>
            <p:cNvSpPr>
              <a:spLocks/>
            </p:cNvSpPr>
            <p:nvPr userDrawn="1"/>
          </p:nvSpPr>
          <p:spPr bwMode="auto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7" name="Group 48"/>
            <p:cNvGrpSpPr/>
            <p:nvPr userDrawn="1"/>
          </p:nvGrpSpPr>
          <p:grpSpPr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4" name="Freeform 5"/>
              <p:cNvSpPr>
                <a:spLocks/>
              </p:cNvSpPr>
              <p:nvPr userDrawn="1"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6"/>
              <p:cNvSpPr>
                <a:spLocks noChangeShapeType="1"/>
              </p:cNvSpPr>
              <p:nvPr userDrawn="1"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32"/>
              <p:cNvSpPr>
                <a:spLocks/>
              </p:cNvSpPr>
              <p:nvPr userDrawn="1"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33"/>
              <p:cNvSpPr>
                <a:spLocks/>
              </p:cNvSpPr>
              <p:nvPr userDrawn="1"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32"/>
              <p:cNvSpPr>
                <a:spLocks/>
              </p:cNvSpPr>
              <p:nvPr userDrawn="1"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Oval 54"/>
              <p:cNvSpPr/>
              <p:nvPr userDrawn="1"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55"/>
            <p:cNvGrpSpPr/>
            <p:nvPr userDrawn="1"/>
          </p:nvGrpSpPr>
          <p:grpSpPr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49" name="Freeform 56"/>
              <p:cNvSpPr>
                <a:spLocks/>
              </p:cNvSpPr>
              <p:nvPr userDrawn="1"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35"/>
              <p:cNvSpPr>
                <a:spLocks/>
              </p:cNvSpPr>
              <p:nvPr userDrawn="1"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41"/>
              <p:cNvSpPr>
                <a:spLocks/>
              </p:cNvSpPr>
              <p:nvPr userDrawn="1"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41"/>
              <p:cNvSpPr>
                <a:spLocks/>
              </p:cNvSpPr>
              <p:nvPr userDrawn="1"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42"/>
              <p:cNvSpPr>
                <a:spLocks/>
              </p:cNvSpPr>
              <p:nvPr userDrawn="1"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567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1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56521" y="1509422"/>
            <a:ext cx="9144000" cy="2651760"/>
          </a:xfrm>
        </p:spPr>
        <p:txBody>
          <a:bodyPr>
            <a:normAutofit/>
          </a:bodyPr>
          <a:lstStyle/>
          <a:p>
            <a:r>
              <a:rPr lang="es-ES" noProof="1" smtClean="0"/>
              <a:t>Interpretación visual de imágenes</a:t>
            </a:r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2667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503"/>
            <a:ext cx="9144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err="1" smtClean="0">
                <a:solidFill>
                  <a:schemeClr val="tx1"/>
                </a:solidFill>
              </a:rPr>
              <a:t>Puede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ser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utilizada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para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analizar</a:t>
            </a:r>
            <a:r>
              <a:rPr lang="en-US" sz="3200" dirty="0" smtClean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55374" y="1358348"/>
            <a:ext cx="10972800" cy="18288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Fotografías</a:t>
            </a:r>
            <a:r>
              <a:rPr lang="en-US" dirty="0" smtClean="0"/>
              <a:t> </a:t>
            </a:r>
            <a:r>
              <a:rPr lang="en-US" dirty="0" err="1" smtClean="0"/>
              <a:t>aéreas</a:t>
            </a:r>
            <a:r>
              <a:rPr lang="en-US" dirty="0" smtClean="0"/>
              <a:t> </a:t>
            </a:r>
            <a:r>
              <a:rPr lang="en-US" dirty="0" err="1" smtClean="0"/>
              <a:t>escaneadas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Imágenes</a:t>
            </a:r>
            <a:r>
              <a:rPr lang="en-US" dirty="0" smtClean="0"/>
              <a:t> Landsat o Spot </a:t>
            </a:r>
            <a:r>
              <a:rPr lang="en-US" dirty="0" err="1" smtClean="0"/>
              <a:t>Multiespectrales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Imágenes</a:t>
            </a:r>
            <a:r>
              <a:rPr lang="en-US" dirty="0" smtClean="0"/>
              <a:t> de </a:t>
            </a:r>
            <a:r>
              <a:rPr lang="en-US" dirty="0" err="1" smtClean="0"/>
              <a:t>alta</a:t>
            </a:r>
            <a:r>
              <a:rPr lang="en-US" dirty="0" smtClean="0"/>
              <a:t> </a:t>
            </a:r>
            <a:r>
              <a:rPr lang="en-US" dirty="0" err="1" smtClean="0"/>
              <a:t>resolución</a:t>
            </a:r>
            <a:r>
              <a:rPr lang="en-US" dirty="0" smtClean="0"/>
              <a:t> </a:t>
            </a:r>
            <a:r>
              <a:rPr lang="en-US" dirty="0" err="1" smtClean="0"/>
              <a:t>Ikonos</a:t>
            </a:r>
            <a:r>
              <a:rPr lang="en-US" dirty="0" smtClean="0"/>
              <a:t> o Quick Bird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Imágenes</a:t>
            </a:r>
            <a:r>
              <a:rPr lang="en-US" dirty="0" smtClean="0"/>
              <a:t> en </a:t>
            </a:r>
            <a:r>
              <a:rPr lang="en-US" dirty="0" err="1" smtClean="0"/>
              <a:t>linea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Google Earth, Bing o Google Maps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548" y="3087757"/>
            <a:ext cx="6533556" cy="3645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69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39685" y="0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Características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necesarias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139685" y="1423744"/>
            <a:ext cx="10522226" cy="4114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s-MX" sz="2800" dirty="0" err="1" smtClean="0"/>
              <a:t>Remoción</a:t>
            </a:r>
            <a:r>
              <a:rPr lang="en-US" altLang="es-MX" sz="2800" dirty="0" smtClean="0"/>
              <a:t> de </a:t>
            </a:r>
            <a:r>
              <a:rPr lang="en-US" altLang="es-MX" sz="2800" dirty="0" err="1" smtClean="0"/>
              <a:t>errores</a:t>
            </a:r>
            <a:r>
              <a:rPr lang="en-US" altLang="es-MX" sz="2800" dirty="0" smtClean="0"/>
              <a:t> </a:t>
            </a:r>
            <a:r>
              <a:rPr lang="en-US" altLang="es-MX" sz="2800" dirty="0" err="1" smtClean="0"/>
              <a:t>geométricos</a:t>
            </a:r>
            <a:endParaRPr lang="en-US" altLang="es-MX" sz="2800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s-MX" sz="2800" dirty="0" smtClean="0"/>
              <a:t>Con </a:t>
            </a:r>
            <a:r>
              <a:rPr lang="en-US" altLang="es-MX" sz="2800" dirty="0" err="1" smtClean="0"/>
              <a:t>suficiente</a:t>
            </a:r>
            <a:r>
              <a:rPr lang="en-US" altLang="es-MX" sz="2800" dirty="0" smtClean="0"/>
              <a:t> </a:t>
            </a:r>
            <a:r>
              <a:rPr lang="en-US" altLang="es-MX" sz="2800" dirty="0" err="1" smtClean="0"/>
              <a:t>resoluci</a:t>
            </a:r>
            <a:r>
              <a:rPr lang="es-MX" altLang="es-MX" sz="2800" dirty="0" err="1" smtClean="0"/>
              <a:t>ón</a:t>
            </a:r>
            <a:r>
              <a:rPr lang="es-MX" altLang="es-MX" sz="2800" dirty="0" smtClean="0"/>
              <a:t> para </a:t>
            </a:r>
            <a:r>
              <a:rPr lang="en-US" altLang="es-MX" sz="2800" dirty="0" err="1" smtClean="0"/>
              <a:t>que</a:t>
            </a:r>
            <a:r>
              <a:rPr lang="en-US" altLang="es-MX" sz="2800" dirty="0" smtClean="0"/>
              <a:t> </a:t>
            </a:r>
            <a:r>
              <a:rPr lang="en-US" altLang="es-MX" sz="2800" dirty="0" err="1" smtClean="0"/>
              <a:t>contenga</a:t>
            </a:r>
            <a:r>
              <a:rPr lang="en-US" altLang="es-MX" sz="2800" dirty="0" smtClean="0"/>
              <a:t> </a:t>
            </a:r>
            <a:r>
              <a:rPr lang="en-US" altLang="es-MX" sz="2800" dirty="0" err="1" smtClean="0"/>
              <a:t>información</a:t>
            </a:r>
            <a:r>
              <a:rPr lang="en-US" altLang="es-MX" sz="2800" dirty="0" smtClean="0"/>
              <a:t> </a:t>
            </a:r>
            <a:r>
              <a:rPr lang="en-US" altLang="es-MX" sz="2800" dirty="0" err="1" smtClean="0"/>
              <a:t>espacial</a:t>
            </a:r>
            <a:r>
              <a:rPr lang="en-US" altLang="es-MX" sz="2800" dirty="0" smtClean="0"/>
              <a:t> </a:t>
            </a:r>
            <a:r>
              <a:rPr lang="en-US" altLang="es-MX" sz="2800" dirty="0" err="1" smtClean="0"/>
              <a:t>suficiente</a:t>
            </a:r>
            <a:r>
              <a:rPr lang="en-US" altLang="es-MX" sz="2800" dirty="0" smtClean="0"/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s-MX" sz="2800" dirty="0" smtClean="0"/>
              <a:t>Con </a:t>
            </a:r>
            <a:r>
              <a:rPr lang="en-US" altLang="es-MX" sz="2800" dirty="0" err="1" smtClean="0"/>
              <a:t>suficiente</a:t>
            </a:r>
            <a:r>
              <a:rPr lang="en-US" altLang="es-MX" sz="2800" dirty="0" smtClean="0"/>
              <a:t> </a:t>
            </a:r>
            <a:r>
              <a:rPr lang="en-US" altLang="es-MX" sz="2800" dirty="0" err="1" smtClean="0"/>
              <a:t>contraste</a:t>
            </a:r>
            <a:r>
              <a:rPr lang="en-US" altLang="es-MX" sz="2800" dirty="0" smtClean="0"/>
              <a:t> para </a:t>
            </a:r>
            <a:r>
              <a:rPr lang="en-US" altLang="es-MX" sz="2800" dirty="0" err="1" smtClean="0"/>
              <a:t>dar</a:t>
            </a:r>
            <a:r>
              <a:rPr lang="en-US" altLang="es-MX" sz="2800" dirty="0" smtClean="0"/>
              <a:t> la  </a:t>
            </a:r>
            <a:r>
              <a:rPr lang="en-US" altLang="es-MX" sz="2800" dirty="0" err="1" smtClean="0"/>
              <a:t>posibilidad</a:t>
            </a:r>
            <a:r>
              <a:rPr lang="en-US" altLang="es-MX" sz="2800" dirty="0" smtClean="0"/>
              <a:t> de </a:t>
            </a:r>
            <a:r>
              <a:rPr lang="en-US" altLang="es-MX" sz="2800" dirty="0" err="1" smtClean="0"/>
              <a:t>separar</a:t>
            </a:r>
            <a:r>
              <a:rPr lang="en-US" altLang="es-MX" sz="2800" dirty="0" smtClean="0"/>
              <a:t>  </a:t>
            </a:r>
            <a:r>
              <a:rPr lang="en-US" altLang="es-MX" sz="2800" dirty="0" err="1" smtClean="0"/>
              <a:t>taxonomicamente</a:t>
            </a:r>
            <a:r>
              <a:rPr lang="en-US" altLang="es-MX" sz="2800" dirty="0" smtClean="0"/>
              <a:t>  </a:t>
            </a:r>
            <a:r>
              <a:rPr lang="en-US" altLang="es-MX" sz="2800" dirty="0" err="1" smtClean="0"/>
              <a:t>unidades</a:t>
            </a:r>
            <a:r>
              <a:rPr lang="en-US" altLang="es-MX" sz="2800" dirty="0" smtClean="0"/>
              <a:t>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s-MX" sz="28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s-MX" sz="2800" dirty="0" err="1" smtClean="0"/>
              <a:t>Eventualmente</a:t>
            </a:r>
            <a:r>
              <a:rPr lang="en-US" altLang="es-MX" sz="2800" dirty="0" smtClean="0"/>
              <a:t>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s-MX" sz="2800" i="1" dirty="0" err="1" smtClean="0"/>
              <a:t>Disponer</a:t>
            </a:r>
            <a:r>
              <a:rPr lang="en-US" altLang="es-MX" sz="2800" i="1" dirty="0" smtClean="0"/>
              <a:t> de </a:t>
            </a:r>
            <a:r>
              <a:rPr lang="en-US" altLang="es-MX" sz="2800" i="1" dirty="0" err="1" smtClean="0"/>
              <a:t>imágenes</a:t>
            </a:r>
            <a:r>
              <a:rPr lang="en-US" altLang="es-MX" sz="2800" i="1" dirty="0" smtClean="0"/>
              <a:t> de </a:t>
            </a:r>
            <a:r>
              <a:rPr lang="en-US" altLang="es-MX" sz="2800" i="1" dirty="0" err="1" smtClean="0"/>
              <a:t>diferentes</a:t>
            </a:r>
            <a:r>
              <a:rPr lang="en-US" altLang="es-MX" sz="2800" i="1" dirty="0" smtClean="0"/>
              <a:t> </a:t>
            </a:r>
            <a:r>
              <a:rPr lang="en-US" altLang="es-MX" sz="2800" i="1" dirty="0" err="1" smtClean="0"/>
              <a:t>tiempos</a:t>
            </a:r>
            <a:r>
              <a:rPr lang="en-US" altLang="es-MX" sz="2800" i="1" dirty="0" smtClean="0"/>
              <a:t> para </a:t>
            </a:r>
            <a:r>
              <a:rPr lang="en-US" altLang="es-MX" sz="2800" i="1" dirty="0" err="1" smtClean="0"/>
              <a:t>dar</a:t>
            </a:r>
            <a:r>
              <a:rPr lang="en-US" altLang="es-MX" sz="2800" i="1" dirty="0" smtClean="0"/>
              <a:t> la </a:t>
            </a:r>
            <a:r>
              <a:rPr lang="en-US" altLang="es-MX" sz="2800" i="1" dirty="0" err="1" smtClean="0"/>
              <a:t>posibilidad</a:t>
            </a:r>
            <a:r>
              <a:rPr lang="en-US" altLang="es-MX" sz="2800" i="1" dirty="0" smtClean="0"/>
              <a:t> de </a:t>
            </a:r>
            <a:r>
              <a:rPr lang="en-US" altLang="es-MX" sz="2800" i="1" dirty="0" err="1" smtClean="0"/>
              <a:t>estudiar</a:t>
            </a:r>
            <a:r>
              <a:rPr lang="en-US" altLang="es-MX" sz="2800" i="1" dirty="0" smtClean="0"/>
              <a:t> </a:t>
            </a:r>
            <a:r>
              <a:rPr lang="en-US" altLang="es-MX" sz="2800" i="1" dirty="0" err="1" smtClean="0"/>
              <a:t>cambios</a:t>
            </a:r>
            <a:r>
              <a:rPr lang="en-US" altLang="es-MX" sz="2800" i="1" dirty="0" smtClean="0"/>
              <a:t> </a:t>
            </a:r>
            <a:r>
              <a:rPr lang="en-US" altLang="es-MX" sz="2800" i="1" dirty="0" err="1" smtClean="0"/>
              <a:t>históricos</a:t>
            </a:r>
            <a:r>
              <a:rPr lang="en-US" altLang="es-MX" sz="2800" i="1" dirty="0" smtClean="0"/>
              <a:t> y </a:t>
            </a:r>
            <a:r>
              <a:rPr lang="en-US" altLang="es-MX" sz="2800" i="1" dirty="0" err="1" smtClean="0"/>
              <a:t>sus</a:t>
            </a:r>
            <a:r>
              <a:rPr lang="en-US" altLang="es-MX" sz="2800" i="1" dirty="0" smtClean="0"/>
              <a:t> </a:t>
            </a:r>
            <a:r>
              <a:rPr lang="en-US" altLang="es-MX" sz="2800" i="1" dirty="0" err="1" smtClean="0"/>
              <a:t>patrones</a:t>
            </a:r>
            <a:r>
              <a:rPr lang="en-US" altLang="es-MX" sz="2800" i="1" dirty="0" smtClean="0"/>
              <a:t> de </a:t>
            </a:r>
            <a:r>
              <a:rPr lang="en-US" altLang="es-MX" sz="2800" i="1" dirty="0" err="1" smtClean="0"/>
              <a:t>cambio</a:t>
            </a:r>
            <a:r>
              <a:rPr lang="en-US" altLang="es-MX" sz="2800" i="1" dirty="0" smtClean="0"/>
              <a:t>.</a:t>
            </a:r>
          </a:p>
          <a:p>
            <a:pPr lvl="1" eaLnBrk="1" hangingPunct="1">
              <a:lnSpc>
                <a:spcPct val="80000"/>
              </a:lnSpc>
            </a:pPr>
            <a:endParaRPr lang="en-US" altLang="es-MX" sz="2400" dirty="0" smtClean="0"/>
          </a:p>
        </p:txBody>
      </p:sp>
    </p:spTree>
    <p:extLst>
      <p:ext uri="{BB962C8B-B14F-4D97-AF65-F5344CB8AC3E}">
        <p14:creationId xmlns:p14="http://schemas.microsoft.com/office/powerpoint/2010/main" val="2214863603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Ejemplos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73"/>
          <a:stretch>
            <a:fillRect/>
          </a:stretch>
        </p:blipFill>
        <p:spPr bwMode="auto">
          <a:xfrm>
            <a:off x="914400" y="1752600"/>
            <a:ext cx="10871200" cy="390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61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97495" y="0"/>
            <a:ext cx="9144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err="1" smtClean="0">
                <a:solidFill>
                  <a:schemeClr val="tx1"/>
                </a:solidFill>
              </a:rPr>
              <a:t>Elementos</a:t>
            </a:r>
            <a:r>
              <a:rPr lang="en-US" sz="4000" dirty="0" smtClean="0">
                <a:solidFill>
                  <a:schemeClr val="tx1"/>
                </a:solidFill>
              </a:rPr>
              <a:t> de </a:t>
            </a:r>
            <a:r>
              <a:rPr lang="en-US" sz="4000" dirty="0" err="1" smtClean="0">
                <a:solidFill>
                  <a:schemeClr val="tx1"/>
                </a:solidFill>
              </a:rPr>
              <a:t>interpretación</a:t>
            </a:r>
            <a:r>
              <a:rPr lang="en-US" sz="4000" dirty="0" smtClean="0">
                <a:solidFill>
                  <a:schemeClr val="tx1"/>
                </a:solidFill>
              </a:rPr>
              <a:t> de </a:t>
            </a:r>
            <a:r>
              <a:rPr lang="en-US" sz="4000" dirty="0" err="1" smtClean="0">
                <a:solidFill>
                  <a:schemeClr val="tx1"/>
                </a:solidFill>
              </a:rPr>
              <a:t>imágenes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954157" y="1344236"/>
            <a:ext cx="10866781" cy="4114800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2400" dirty="0" smtClean="0"/>
              <a:t>El </a:t>
            </a:r>
            <a:r>
              <a:rPr lang="en-US" sz="2400" dirty="0" err="1" smtClean="0"/>
              <a:t>análisis</a:t>
            </a:r>
            <a:r>
              <a:rPr lang="en-US" sz="2400" dirty="0" smtClean="0"/>
              <a:t>  visual </a:t>
            </a:r>
            <a:r>
              <a:rPr lang="en-US" sz="2400" dirty="0" err="1" smtClean="0"/>
              <a:t>requiere</a:t>
            </a:r>
            <a:r>
              <a:rPr lang="en-US" sz="2400" dirty="0" smtClean="0"/>
              <a:t> del </a:t>
            </a:r>
            <a:r>
              <a:rPr lang="en-US" sz="2400" dirty="0" err="1" smtClean="0"/>
              <a:t>reconocimiento</a:t>
            </a:r>
            <a:r>
              <a:rPr lang="en-US" sz="2400" dirty="0" smtClean="0"/>
              <a:t> </a:t>
            </a:r>
            <a:r>
              <a:rPr lang="en-US" sz="2400" dirty="0" err="1" smtClean="0"/>
              <a:t>explícito</a:t>
            </a:r>
            <a:r>
              <a:rPr lang="en-US" sz="2400" dirty="0" smtClean="0"/>
              <a:t> de </a:t>
            </a:r>
            <a:r>
              <a:rPr lang="en-US" sz="2400" dirty="0" err="1" smtClean="0"/>
              <a:t>diversos</a:t>
            </a:r>
            <a:r>
              <a:rPr lang="en-US" sz="2400" dirty="0" smtClean="0"/>
              <a:t> </a:t>
            </a:r>
            <a:r>
              <a:rPr lang="en-US" sz="2400" dirty="0" err="1" smtClean="0"/>
              <a:t>elementos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forman</a:t>
            </a:r>
            <a:r>
              <a:rPr lang="en-US" sz="2400" dirty="0" smtClean="0"/>
              <a:t> el </a:t>
            </a:r>
            <a:r>
              <a:rPr lang="en-US" sz="2400" dirty="0" err="1" smtClean="0"/>
              <a:t>marco</a:t>
            </a:r>
            <a:r>
              <a:rPr lang="en-US" sz="2400" dirty="0" smtClean="0"/>
              <a:t> para el </a:t>
            </a:r>
            <a:r>
              <a:rPr lang="en-US" sz="2400" dirty="0" err="1" smtClean="0"/>
              <a:t>entendimiento</a:t>
            </a:r>
            <a:r>
              <a:rPr lang="en-US" sz="2400" dirty="0" smtClean="0"/>
              <a:t> de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imagen</a:t>
            </a:r>
            <a:r>
              <a:rPr lang="en-US" sz="2400" dirty="0" smtClean="0"/>
              <a:t>, </a:t>
            </a:r>
            <a:r>
              <a:rPr lang="en-US" sz="2400" dirty="0" err="1" smtClean="0"/>
              <a:t>como</a:t>
            </a:r>
            <a:r>
              <a:rPr lang="en-US" sz="2400" dirty="0" smtClean="0"/>
              <a:t> son:</a:t>
            </a:r>
          </a:p>
          <a:p>
            <a:pPr marL="640080"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 dirty="0" smtClean="0"/>
              <a:t>Forma</a:t>
            </a:r>
          </a:p>
          <a:p>
            <a:pPr marL="640080"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 dirty="0" err="1" smtClean="0"/>
              <a:t>Tamaño</a:t>
            </a:r>
            <a:endParaRPr lang="en-US" sz="2400" dirty="0" smtClean="0"/>
          </a:p>
          <a:p>
            <a:pPr marL="640080"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 dirty="0" err="1" smtClean="0"/>
              <a:t>Tono</a:t>
            </a:r>
            <a:endParaRPr lang="en-US" sz="2400" dirty="0" smtClean="0"/>
          </a:p>
          <a:p>
            <a:pPr marL="640080"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 dirty="0" err="1" smtClean="0"/>
              <a:t>Textura</a:t>
            </a:r>
            <a:r>
              <a:rPr lang="en-US" sz="2400" dirty="0" smtClean="0"/>
              <a:t> </a:t>
            </a:r>
          </a:p>
          <a:p>
            <a:pPr marL="640080"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 dirty="0" err="1" smtClean="0"/>
              <a:t>Sombras</a:t>
            </a:r>
            <a:endParaRPr lang="en-US" sz="2400" dirty="0" smtClean="0"/>
          </a:p>
          <a:p>
            <a:pPr marL="640080"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 dirty="0" err="1" smtClean="0"/>
              <a:t>Sitio</a:t>
            </a:r>
            <a:endParaRPr lang="en-US" sz="2400" dirty="0" smtClean="0"/>
          </a:p>
          <a:p>
            <a:pPr marL="640080"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 dirty="0" err="1" smtClean="0"/>
              <a:t>Asociación</a:t>
            </a:r>
            <a:endParaRPr lang="en-US" sz="2400" dirty="0" smtClean="0"/>
          </a:p>
          <a:p>
            <a:pPr marL="640080"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 dirty="0" err="1" smtClean="0"/>
              <a:t>Patrón</a:t>
            </a:r>
            <a:r>
              <a:rPr lang="en-US" sz="2400" dirty="0" smtClean="0"/>
              <a:t> (¿</a:t>
            </a:r>
            <a:r>
              <a:rPr lang="en-US" sz="2400" dirty="0" err="1" smtClean="0"/>
              <a:t>existe</a:t>
            </a:r>
            <a:r>
              <a:rPr lang="en-US" sz="2400" dirty="0" smtClean="0"/>
              <a:t>? y/o </a:t>
            </a:r>
            <a:r>
              <a:rPr lang="en-US" sz="2400" dirty="0" err="1" smtClean="0"/>
              <a:t>patrón</a:t>
            </a:r>
            <a:r>
              <a:rPr lang="en-US" sz="2400" dirty="0" smtClean="0"/>
              <a:t> de </a:t>
            </a:r>
            <a:r>
              <a:rPr lang="en-US" sz="2400" dirty="0" err="1" smtClean="0"/>
              <a:t>drenaje</a:t>
            </a:r>
            <a:r>
              <a:rPr lang="en-US" sz="2400" dirty="0" smtClean="0"/>
              <a:t>)</a:t>
            </a:r>
          </a:p>
          <a:p>
            <a:pPr marL="354330" lvl="1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2400" dirty="0" smtClean="0"/>
          </a:p>
          <a:p>
            <a:pPr marL="354330" lvl="1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2400" dirty="0" smtClean="0"/>
              <a:t>En la </a:t>
            </a:r>
            <a:r>
              <a:rPr lang="en-US" sz="2400" dirty="0" err="1" smtClean="0"/>
              <a:t>interpretación</a:t>
            </a:r>
            <a:r>
              <a:rPr lang="en-US" sz="2400" dirty="0" smtClean="0"/>
              <a:t> de </a:t>
            </a:r>
            <a:r>
              <a:rPr lang="en-US" sz="2400" dirty="0" err="1" smtClean="0"/>
              <a:t>imágenes</a:t>
            </a:r>
            <a:r>
              <a:rPr lang="en-US" sz="2400" dirty="0" smtClean="0"/>
              <a:t> para </a:t>
            </a:r>
            <a:r>
              <a:rPr lang="en-US" sz="2400" dirty="0" err="1" smtClean="0"/>
              <a:t>Geología</a:t>
            </a:r>
            <a:r>
              <a:rPr lang="en-US" sz="2400" dirty="0" smtClean="0"/>
              <a:t> </a:t>
            </a:r>
            <a:r>
              <a:rPr lang="en-US" sz="2400" dirty="0" err="1" smtClean="0"/>
              <a:t>agregamos</a:t>
            </a:r>
            <a:r>
              <a:rPr lang="en-US" sz="2400" dirty="0" smtClean="0"/>
              <a:t> el </a:t>
            </a:r>
            <a:r>
              <a:rPr lang="en-US" sz="2400" dirty="0" err="1" smtClean="0"/>
              <a:t>patrón</a:t>
            </a:r>
            <a:r>
              <a:rPr lang="en-US" sz="2400" dirty="0" smtClean="0"/>
              <a:t> de </a:t>
            </a:r>
            <a:r>
              <a:rPr lang="en-US" sz="2400" dirty="0" err="1"/>
              <a:t>d</a:t>
            </a:r>
            <a:r>
              <a:rPr lang="en-US" sz="2400" dirty="0" err="1" smtClean="0"/>
              <a:t>renaje</a:t>
            </a:r>
            <a:r>
              <a:rPr lang="en-US" sz="2400" dirty="0" smtClean="0"/>
              <a:t>.</a:t>
            </a:r>
          </a:p>
          <a:p>
            <a:pPr marL="411480" lvl="1" indent="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21678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Forma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10972800" cy="1676400"/>
          </a:xfrm>
        </p:spPr>
        <p:txBody>
          <a:bodyPr/>
          <a:lstStyle/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s-MX" sz="2400" dirty="0" err="1" smtClean="0"/>
              <a:t>Es</a:t>
            </a:r>
            <a:r>
              <a:rPr lang="en-US" altLang="es-MX" sz="2400" dirty="0" smtClean="0"/>
              <a:t> el </a:t>
            </a:r>
            <a:r>
              <a:rPr lang="en-US" altLang="es-MX" sz="2400" dirty="0" err="1" smtClean="0"/>
              <a:t>contorno</a:t>
            </a:r>
            <a:r>
              <a:rPr lang="en-US" altLang="es-MX" sz="2400" dirty="0" smtClean="0"/>
              <a:t> del </a:t>
            </a:r>
            <a:r>
              <a:rPr lang="en-US" altLang="es-MX" sz="2400" dirty="0" err="1" smtClean="0"/>
              <a:t>objeto</a:t>
            </a:r>
            <a:r>
              <a:rPr lang="en-US" altLang="es-MX" sz="2400" dirty="0" smtClean="0"/>
              <a:t>.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endParaRPr lang="en-US" altLang="es-MX" sz="2400" dirty="0" smtClean="0"/>
          </a:p>
          <a:p>
            <a:pPr lvl="1" eaLnBrk="1" hangingPunct="1">
              <a:buFont typeface="Wingdings" panose="05000000000000000000" pitchFamily="2" charset="2"/>
              <a:buChar char="§"/>
            </a:pPr>
            <a:endParaRPr lang="en-US" altLang="es-MX" sz="2400" dirty="0"/>
          </a:p>
          <a:p>
            <a:pPr lvl="1" eaLnBrk="1" hangingPunct="1">
              <a:buFont typeface="Wingdings" panose="05000000000000000000" pitchFamily="2" charset="2"/>
              <a:buChar char="§"/>
            </a:pPr>
            <a:endParaRPr lang="en-US" altLang="es-MX" sz="2400" dirty="0" smtClean="0"/>
          </a:p>
          <a:p>
            <a:pPr marL="457200" lvl="1" indent="0" eaLnBrk="1" hangingPunct="1">
              <a:buNone/>
            </a:pPr>
            <a:r>
              <a:rPr lang="en-US" altLang="es-MX" sz="2400" dirty="0" smtClean="0"/>
              <a:t>La forma </a:t>
            </a:r>
            <a:r>
              <a:rPr lang="en-US" altLang="es-MX" sz="2400" dirty="0" err="1" smtClean="0"/>
              <a:t>depende</a:t>
            </a:r>
            <a:r>
              <a:rPr lang="en-US" altLang="es-MX" sz="2400" dirty="0" smtClean="0"/>
              <a:t> de la </a:t>
            </a:r>
            <a:r>
              <a:rPr lang="en-US" altLang="es-MX" sz="2400" dirty="0" err="1" smtClean="0"/>
              <a:t>perspectiva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por</a:t>
            </a:r>
            <a:r>
              <a:rPr lang="en-US" altLang="es-MX" sz="2400" dirty="0" smtClean="0"/>
              <a:t> lo </a:t>
            </a:r>
            <a:r>
              <a:rPr lang="en-US" altLang="es-MX" sz="2400" dirty="0" err="1" smtClean="0"/>
              <a:t>que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tambien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es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dependiente</a:t>
            </a:r>
            <a:r>
              <a:rPr lang="en-US" altLang="es-MX" sz="2400" dirty="0" smtClean="0"/>
              <a:t> de la </a:t>
            </a:r>
            <a:r>
              <a:rPr lang="en-US" altLang="es-MX" sz="2400" dirty="0" err="1" smtClean="0"/>
              <a:t>escala</a:t>
            </a:r>
            <a:r>
              <a:rPr lang="en-US" altLang="es-MX" sz="2400" dirty="0" smtClean="0"/>
              <a:t>.</a:t>
            </a:r>
          </a:p>
        </p:txBody>
      </p:sp>
      <p:sp>
        <p:nvSpPr>
          <p:cNvPr id="2" name="Elipse 1"/>
          <p:cNvSpPr/>
          <p:nvPr/>
        </p:nvSpPr>
        <p:spPr>
          <a:xfrm rot="1029140">
            <a:off x="3131929" y="4392300"/>
            <a:ext cx="4518992" cy="1709530"/>
          </a:xfrm>
          <a:prstGeom prst="ellipse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altLang="es-MX" sz="2400" b="1" dirty="0" err="1">
                <a:solidFill>
                  <a:schemeClr val="bg1"/>
                </a:solidFill>
              </a:rPr>
              <a:t>Es</a:t>
            </a:r>
            <a:r>
              <a:rPr lang="en-US" altLang="es-MX" sz="2400" b="1" dirty="0">
                <a:solidFill>
                  <a:schemeClr val="bg1"/>
                </a:solidFill>
              </a:rPr>
              <a:t> </a:t>
            </a:r>
            <a:r>
              <a:rPr lang="en-US" altLang="es-MX" sz="2400" b="1" dirty="0" err="1">
                <a:solidFill>
                  <a:schemeClr val="bg1"/>
                </a:solidFill>
              </a:rPr>
              <a:t>importante</a:t>
            </a:r>
            <a:r>
              <a:rPr lang="en-US" altLang="es-MX" sz="2400" b="1" dirty="0">
                <a:solidFill>
                  <a:schemeClr val="bg1"/>
                </a:solidFill>
              </a:rPr>
              <a:t> </a:t>
            </a:r>
            <a:r>
              <a:rPr lang="en-US" altLang="es-MX" sz="2400" b="1" dirty="0" err="1">
                <a:solidFill>
                  <a:schemeClr val="bg1"/>
                </a:solidFill>
              </a:rPr>
              <a:t>notar</a:t>
            </a:r>
            <a:r>
              <a:rPr lang="en-US" altLang="es-MX" sz="2400" b="1" dirty="0">
                <a:solidFill>
                  <a:schemeClr val="bg1"/>
                </a:solidFill>
              </a:rPr>
              <a:t> </a:t>
            </a:r>
            <a:r>
              <a:rPr lang="en-US" altLang="es-MX" sz="2400" b="1" dirty="0" err="1">
                <a:solidFill>
                  <a:schemeClr val="bg1"/>
                </a:solidFill>
              </a:rPr>
              <a:t>que</a:t>
            </a:r>
            <a:r>
              <a:rPr lang="en-US" altLang="es-MX" sz="24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441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1819275"/>
            <a:ext cx="635000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54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92" y="473765"/>
            <a:ext cx="10695517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81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3733800"/>
            <a:ext cx="5300133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98" y="533400"/>
            <a:ext cx="4942417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2032"/>
            <a:ext cx="5564717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75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33" y="1290637"/>
            <a:ext cx="7408333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310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Tamaño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10972800" cy="2209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s-MX" sz="2400" dirty="0" err="1" smtClean="0"/>
              <a:t>Dimensiones</a:t>
            </a:r>
            <a:r>
              <a:rPr lang="en-US" altLang="es-MX" sz="2400" dirty="0" smtClean="0"/>
              <a:t> de un </a:t>
            </a:r>
            <a:r>
              <a:rPr lang="en-US" altLang="es-MX" sz="2400" dirty="0" err="1" smtClean="0"/>
              <a:t>objeto</a:t>
            </a:r>
            <a:r>
              <a:rPr lang="en-US" altLang="es-MX" sz="2400" dirty="0" smtClean="0"/>
              <a:t>, </a:t>
            </a:r>
            <a:r>
              <a:rPr lang="en-US" altLang="es-MX" sz="2400" dirty="0" err="1" smtClean="0"/>
              <a:t>pueden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ser</a:t>
            </a:r>
            <a:r>
              <a:rPr lang="en-US" altLang="es-MX" sz="2400" dirty="0" smtClean="0"/>
              <a:t>:</a:t>
            </a:r>
          </a:p>
          <a:p>
            <a:pPr marL="0" indent="0" eaLnBrk="1" hangingPunct="1">
              <a:buNone/>
            </a:pPr>
            <a:endParaRPr lang="en-US" altLang="es-MX" sz="2400" dirty="0" smtClean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s-MX" sz="2400" dirty="0" err="1" smtClean="0"/>
              <a:t>Tamaño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relativo</a:t>
            </a:r>
            <a:r>
              <a:rPr lang="en-US" altLang="es-MX" sz="2400" dirty="0" smtClean="0"/>
              <a:t>, </a:t>
            </a:r>
            <a:r>
              <a:rPr lang="en-US" altLang="es-MX" sz="2400" dirty="0" err="1" smtClean="0"/>
              <a:t>definido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por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comparación</a:t>
            </a:r>
            <a:r>
              <a:rPr lang="en-US" altLang="es-MX" sz="2400" dirty="0" smtClean="0"/>
              <a:t>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s-MX" sz="2400" dirty="0" err="1" smtClean="0"/>
              <a:t>Tamaño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absoluto</a:t>
            </a:r>
            <a:r>
              <a:rPr lang="en-US" altLang="es-MX" sz="2400" dirty="0" smtClean="0"/>
              <a:t>, </a:t>
            </a:r>
            <a:r>
              <a:rPr lang="en-US" altLang="es-MX" sz="2400" dirty="0" err="1" smtClean="0"/>
              <a:t>definido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por</a:t>
            </a:r>
            <a:r>
              <a:rPr lang="en-US" altLang="es-MX" sz="2400" dirty="0" smtClean="0"/>
              <a:t> el </a:t>
            </a:r>
            <a:r>
              <a:rPr lang="en-US" altLang="es-MX" sz="2400" dirty="0" err="1" smtClean="0"/>
              <a:t>uso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de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las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imágenes</a:t>
            </a:r>
            <a:r>
              <a:rPr lang="en-US" altLang="es-MX" sz="2400" dirty="0"/>
              <a:t>.</a:t>
            </a:r>
            <a:endParaRPr lang="en-US" altLang="es-MX" sz="2400" dirty="0" smtClean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8805" t="51339" r="60709" b="27629"/>
          <a:stretch/>
        </p:blipFill>
        <p:spPr>
          <a:xfrm>
            <a:off x="3364791" y="3962400"/>
            <a:ext cx="2333644" cy="263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3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74644" y="62071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Tono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68624" y="1371600"/>
            <a:ext cx="10972800" cy="533400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s-MX" sz="2400" dirty="0" smtClean="0"/>
              <a:t>En </a:t>
            </a:r>
            <a:r>
              <a:rPr lang="en-US" altLang="es-MX" sz="2400" dirty="0" err="1" smtClean="0"/>
              <a:t>caso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imagen</a:t>
            </a:r>
            <a:r>
              <a:rPr lang="en-US" altLang="es-MX" sz="2400" dirty="0" smtClean="0"/>
              <a:t> en </a:t>
            </a:r>
            <a:r>
              <a:rPr lang="en-US" altLang="es-MX" sz="2400" dirty="0" err="1" smtClean="0"/>
              <a:t>escala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gris</a:t>
            </a:r>
            <a:r>
              <a:rPr lang="en-US" altLang="es-MX" sz="2400" dirty="0" smtClean="0"/>
              <a:t>, se </a:t>
            </a:r>
            <a:r>
              <a:rPr lang="en-US" altLang="es-MX" sz="2400" dirty="0" err="1" smtClean="0"/>
              <a:t>refiere</a:t>
            </a:r>
            <a:r>
              <a:rPr lang="en-US" altLang="es-MX" sz="2400" dirty="0" smtClean="0"/>
              <a:t> a la </a:t>
            </a:r>
            <a:r>
              <a:rPr lang="en-US" altLang="es-MX" sz="2400" b="1" dirty="0" err="1" smtClean="0"/>
              <a:t>brillantez</a:t>
            </a:r>
            <a:r>
              <a:rPr lang="en-US" altLang="es-MX" sz="2400" b="1" dirty="0" smtClean="0"/>
              <a:t> </a:t>
            </a:r>
            <a:r>
              <a:rPr lang="en-US" altLang="es-MX" sz="2400" b="1" dirty="0" err="1" smtClean="0"/>
              <a:t>promedio</a:t>
            </a:r>
            <a:r>
              <a:rPr lang="en-US" altLang="es-MX" sz="2400" b="1" dirty="0" smtClean="0"/>
              <a:t> </a:t>
            </a:r>
            <a:r>
              <a:rPr lang="en-US" altLang="es-MX" sz="2400" dirty="0" smtClean="0"/>
              <a:t>de un </a:t>
            </a:r>
            <a:r>
              <a:rPr lang="en-US" altLang="es-MX" sz="2400" dirty="0" err="1" smtClean="0"/>
              <a:t>área</a:t>
            </a:r>
            <a:r>
              <a:rPr lang="en-US" altLang="es-MX" sz="2400" dirty="0" smtClean="0"/>
              <a:t>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s-MX" sz="2400" dirty="0" smtClean="0"/>
              <a:t>En </a:t>
            </a:r>
            <a:r>
              <a:rPr lang="en-US" altLang="es-MX" sz="2400" dirty="0" err="1" smtClean="0"/>
              <a:t>caso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una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imagen</a:t>
            </a:r>
            <a:r>
              <a:rPr lang="en-US" altLang="es-MX" sz="2400" dirty="0" smtClean="0"/>
              <a:t> a color, se </a:t>
            </a:r>
            <a:r>
              <a:rPr lang="en-US" altLang="es-MX" sz="2400" dirty="0" err="1" smtClean="0"/>
              <a:t>refiere</a:t>
            </a:r>
            <a:r>
              <a:rPr lang="en-US" altLang="es-MX" sz="2400" dirty="0" smtClean="0"/>
              <a:t> al </a:t>
            </a:r>
            <a:r>
              <a:rPr lang="en-US" altLang="es-MX" sz="2400" b="1" dirty="0" smtClean="0"/>
              <a:t>color </a:t>
            </a:r>
            <a:r>
              <a:rPr lang="en-US" altLang="es-MX" sz="2400" b="1" dirty="0" err="1" smtClean="0"/>
              <a:t>dominante</a:t>
            </a:r>
            <a:r>
              <a:rPr lang="en-US" altLang="es-MX" sz="2400" b="1" dirty="0" smtClean="0"/>
              <a:t> </a:t>
            </a:r>
            <a:r>
              <a:rPr lang="en-US" altLang="es-MX" sz="2400" dirty="0" smtClean="0"/>
              <a:t>de un </a:t>
            </a:r>
            <a:r>
              <a:rPr lang="en-US" altLang="es-MX" sz="2400" dirty="0" err="1" smtClean="0"/>
              <a:t>área</a:t>
            </a:r>
            <a:r>
              <a:rPr lang="en-US" altLang="es-MX" sz="2400" dirty="0" smtClean="0"/>
              <a:t>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s-MX" sz="2400" dirty="0" err="1" smtClean="0"/>
              <a:t>Depende</a:t>
            </a:r>
            <a:r>
              <a:rPr lang="en-US" altLang="es-MX" sz="2400" dirty="0" smtClean="0"/>
              <a:t> de la </a:t>
            </a:r>
            <a:r>
              <a:rPr lang="en-US" altLang="es-MX" sz="2400" b="1" dirty="0" err="1" smtClean="0"/>
              <a:t>superficie</a:t>
            </a:r>
            <a:r>
              <a:rPr lang="en-US" altLang="es-MX" sz="2400" dirty="0" smtClean="0"/>
              <a:t> y de los </a:t>
            </a:r>
            <a:r>
              <a:rPr lang="en-US" altLang="es-MX" sz="2400" b="1" dirty="0" err="1" smtClean="0"/>
              <a:t>ángulos</a:t>
            </a:r>
            <a:r>
              <a:rPr lang="en-US" altLang="es-MX" sz="2400" b="1" dirty="0" smtClean="0"/>
              <a:t> de </a:t>
            </a:r>
            <a:r>
              <a:rPr lang="en-US" altLang="es-MX" sz="2400" b="1" dirty="0" err="1" smtClean="0"/>
              <a:t>observación</a:t>
            </a:r>
            <a:r>
              <a:rPr lang="en-US" altLang="es-MX" sz="2400" b="1" dirty="0" smtClean="0"/>
              <a:t> </a:t>
            </a:r>
            <a:r>
              <a:rPr lang="en-US" altLang="es-MX" sz="2400" dirty="0" smtClean="0"/>
              <a:t>y de </a:t>
            </a:r>
            <a:r>
              <a:rPr lang="en-US" altLang="es-MX" sz="2400" b="1" dirty="0" err="1" smtClean="0"/>
              <a:t>iluminación</a:t>
            </a:r>
            <a:r>
              <a:rPr lang="en-US" altLang="es-MX" sz="2400" b="1" dirty="0" smtClean="0"/>
              <a:t>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endParaRPr lang="en-US" altLang="es-MX" sz="2400" b="1" dirty="0"/>
          </a:p>
          <a:p>
            <a:pPr lvl="1" eaLnBrk="1" hangingPunct="1"/>
            <a:r>
              <a:rPr lang="en-US" altLang="es-MX" sz="2400" b="1" dirty="0" smtClean="0"/>
              <a:t>Superficies </a:t>
            </a:r>
            <a:r>
              <a:rPr lang="en-US" altLang="es-MX" sz="2400" b="1" dirty="0" err="1" smtClean="0"/>
              <a:t>lisas</a:t>
            </a:r>
            <a:r>
              <a:rPr lang="en-US" altLang="es-MX" sz="2400" b="1" dirty="0" smtClean="0"/>
              <a:t> </a:t>
            </a:r>
            <a:r>
              <a:rPr lang="en-US" altLang="es-MX" sz="2400" dirty="0" smtClean="0"/>
              <a:t>se </a:t>
            </a:r>
            <a:r>
              <a:rPr lang="en-US" altLang="es-MX" sz="2400" dirty="0" err="1" smtClean="0"/>
              <a:t>comportan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como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espejos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que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reflejan</a:t>
            </a:r>
            <a:r>
              <a:rPr lang="en-US" altLang="es-MX" sz="2400" dirty="0" smtClean="0"/>
              <a:t> la </a:t>
            </a:r>
            <a:r>
              <a:rPr lang="en-US" altLang="es-MX" sz="2400" dirty="0" err="1" smtClean="0"/>
              <a:t>luz</a:t>
            </a:r>
            <a:r>
              <a:rPr lang="en-US" altLang="es-MX" sz="2400" dirty="0" smtClean="0"/>
              <a:t> en </a:t>
            </a:r>
            <a:r>
              <a:rPr lang="en-US" altLang="es-MX" sz="2400" dirty="0" err="1" smtClean="0"/>
              <a:t>una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dirección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por</a:t>
            </a:r>
            <a:r>
              <a:rPr lang="en-US" altLang="es-MX" sz="2400" dirty="0" smtClean="0"/>
              <a:t> lo </a:t>
            </a:r>
            <a:r>
              <a:rPr lang="en-US" altLang="es-MX" sz="2400" dirty="0" err="1" smtClean="0"/>
              <a:t>que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pueden</a:t>
            </a:r>
            <a:r>
              <a:rPr lang="en-US" altLang="es-MX" sz="2400" dirty="0" smtClean="0"/>
              <a:t> verse </a:t>
            </a:r>
            <a:r>
              <a:rPr lang="en-US" altLang="es-MX" sz="2400" dirty="0" err="1" smtClean="0"/>
              <a:t>brillantes</a:t>
            </a:r>
            <a:r>
              <a:rPr lang="en-US" altLang="es-MX" sz="2400" dirty="0" smtClean="0"/>
              <a:t> u </a:t>
            </a:r>
            <a:r>
              <a:rPr lang="en-US" altLang="es-MX" sz="2400" dirty="0" err="1" smtClean="0"/>
              <a:t>obscuras</a:t>
            </a:r>
            <a:r>
              <a:rPr lang="en-US" altLang="es-MX" sz="2400" dirty="0" smtClean="0"/>
              <a:t>.</a:t>
            </a:r>
          </a:p>
          <a:p>
            <a:pPr lvl="1" eaLnBrk="1" hangingPunct="1"/>
            <a:r>
              <a:rPr lang="en-US" altLang="es-MX" sz="2400" b="1" dirty="0" smtClean="0"/>
              <a:t>Superficies </a:t>
            </a:r>
            <a:r>
              <a:rPr lang="en-US" altLang="es-MX" sz="2400" b="1" dirty="0" err="1" smtClean="0"/>
              <a:t>rugosas</a:t>
            </a:r>
            <a:r>
              <a:rPr lang="en-US" altLang="es-MX" sz="2400" b="1" dirty="0" smtClean="0"/>
              <a:t> </a:t>
            </a:r>
            <a:r>
              <a:rPr lang="en-US" altLang="es-MX" sz="2400" dirty="0" smtClean="0"/>
              <a:t>se </a:t>
            </a:r>
            <a:r>
              <a:rPr lang="en-US" altLang="es-MX" sz="2400" dirty="0" err="1" smtClean="0"/>
              <a:t>comportan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como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reflectores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difusos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por</a:t>
            </a:r>
            <a:r>
              <a:rPr lang="en-US" altLang="es-MX" sz="2400" dirty="0" smtClean="0"/>
              <a:t> lo </a:t>
            </a:r>
            <a:r>
              <a:rPr lang="en-US" altLang="es-MX" sz="2400" dirty="0" err="1" smtClean="0"/>
              <a:t>que</a:t>
            </a:r>
            <a:r>
              <a:rPr lang="en-US" altLang="es-MX" sz="2400" dirty="0" smtClean="0"/>
              <a:t> se </a:t>
            </a:r>
            <a:r>
              <a:rPr lang="en-US" altLang="es-MX" sz="2400" dirty="0" err="1" smtClean="0"/>
              <a:t>ven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como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tonos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medios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gris</a:t>
            </a:r>
            <a:r>
              <a:rPr lang="en-US" altLang="es-MX" sz="2400" dirty="0" smtClean="0"/>
              <a:t> o </a:t>
            </a:r>
            <a:r>
              <a:rPr lang="en-US" altLang="es-MX" sz="2400" dirty="0" err="1" smtClean="0"/>
              <a:t>colores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mediana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intensidad</a:t>
            </a:r>
            <a:r>
              <a:rPr lang="en-US" altLang="es-MX" sz="2400" dirty="0" smtClean="0"/>
              <a:t>.</a:t>
            </a:r>
          </a:p>
          <a:p>
            <a:pPr lvl="1" eaLnBrk="1" hangingPunct="1"/>
            <a:endParaRPr lang="en-US" altLang="es-MX" sz="2400" dirty="0" smtClean="0"/>
          </a:p>
        </p:txBody>
      </p:sp>
    </p:spTree>
    <p:extLst>
      <p:ext uri="{BB962C8B-B14F-4D97-AF65-F5344CB8AC3E}">
        <p14:creationId xmlns:p14="http://schemas.microsoft.com/office/powerpoint/2010/main" val="4116385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2008-04-15_22-36-27-9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819" y="3581405"/>
            <a:ext cx="6402916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3" y="228605"/>
            <a:ext cx="5365751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65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Textura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086678" y="1900823"/>
            <a:ext cx="10986052" cy="411480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s-MX" sz="2400" dirty="0" smtClean="0"/>
              <a:t>Se </a:t>
            </a:r>
            <a:r>
              <a:rPr lang="en-US" altLang="es-MX" sz="2400" dirty="0" err="1" smtClean="0"/>
              <a:t>refiere</a:t>
            </a:r>
            <a:r>
              <a:rPr lang="en-US" altLang="es-MX" sz="2400" dirty="0" smtClean="0"/>
              <a:t> a la  </a:t>
            </a:r>
            <a:r>
              <a:rPr lang="en-US" altLang="es-MX" sz="2400" b="1" dirty="0" err="1" smtClean="0"/>
              <a:t>variación</a:t>
            </a:r>
            <a:r>
              <a:rPr lang="en-US" altLang="es-MX" sz="2400" b="1" dirty="0" smtClean="0"/>
              <a:t> de </a:t>
            </a:r>
            <a:r>
              <a:rPr lang="en-US" altLang="es-MX" sz="2400" b="1" dirty="0" err="1" smtClean="0"/>
              <a:t>tono</a:t>
            </a:r>
            <a:r>
              <a:rPr lang="en-US" altLang="es-MX" sz="2400" b="1" dirty="0" smtClean="0"/>
              <a:t> </a:t>
            </a:r>
            <a:r>
              <a:rPr lang="en-US" altLang="es-MX" sz="2400" b="1" dirty="0" err="1" smtClean="0"/>
              <a:t>sobre</a:t>
            </a:r>
            <a:r>
              <a:rPr lang="en-US" altLang="es-MX" sz="2400" b="1" dirty="0" smtClean="0"/>
              <a:t> la </a:t>
            </a:r>
            <a:r>
              <a:rPr lang="en-US" altLang="es-MX" sz="2400" b="1" dirty="0" err="1" smtClean="0"/>
              <a:t>superficie</a:t>
            </a:r>
            <a:r>
              <a:rPr lang="en-US" altLang="es-MX" sz="2400" b="1" dirty="0" smtClean="0"/>
              <a:t> o la </a:t>
            </a:r>
            <a:r>
              <a:rPr lang="en-US" altLang="es-MX" sz="2400" b="1" dirty="0" err="1" smtClean="0"/>
              <a:t>rugosidad</a:t>
            </a:r>
            <a:r>
              <a:rPr lang="en-US" altLang="es-MX" sz="2400" b="1" dirty="0" smtClean="0"/>
              <a:t> </a:t>
            </a:r>
            <a:r>
              <a:rPr lang="en-US" altLang="es-MX" sz="2400" dirty="0" err="1" smtClean="0"/>
              <a:t>aparente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sobre</a:t>
            </a:r>
            <a:r>
              <a:rPr lang="en-US" altLang="es-MX" sz="2400" dirty="0" smtClean="0"/>
              <a:t> la </a:t>
            </a:r>
            <a:r>
              <a:rPr lang="en-US" altLang="es-MX" sz="2400" dirty="0" err="1" smtClean="0"/>
              <a:t>imagen</a:t>
            </a:r>
            <a:r>
              <a:rPr lang="en-US" altLang="es-MX" sz="2400" dirty="0" smtClean="0"/>
              <a:t>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endParaRPr lang="en-US" altLang="es-MX" sz="2400" dirty="0" smtClean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s-MX" sz="2400" dirty="0" err="1" smtClean="0"/>
              <a:t>Creada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por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microsombras</a:t>
            </a:r>
            <a:r>
              <a:rPr lang="en-US" altLang="es-MX" sz="2400" dirty="0" smtClean="0"/>
              <a:t> o </a:t>
            </a:r>
            <a:r>
              <a:rPr lang="en-US" altLang="es-MX" sz="2400" dirty="0" err="1" smtClean="0"/>
              <a:t>pequeñas</a:t>
            </a:r>
            <a:r>
              <a:rPr lang="en-US" altLang="es-MX" sz="2400" dirty="0" smtClean="0"/>
              <a:t> </a:t>
            </a:r>
            <a:r>
              <a:rPr lang="en-US" altLang="es-MX" sz="2400" b="1" dirty="0" err="1" smtClean="0"/>
              <a:t>irregularidades</a:t>
            </a:r>
            <a:r>
              <a:rPr lang="en-US" altLang="es-MX" sz="2400" b="1" dirty="0" smtClean="0"/>
              <a:t> en la </a:t>
            </a:r>
            <a:r>
              <a:rPr lang="en-US" altLang="es-MX" sz="2400" b="1" dirty="0" err="1" smtClean="0"/>
              <a:t>superficie</a:t>
            </a:r>
            <a:r>
              <a:rPr lang="en-US" altLang="es-MX" sz="2400" dirty="0" smtClean="0"/>
              <a:t>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4657" t="35915" r="46435" b="12455"/>
          <a:stretch/>
        </p:blipFill>
        <p:spPr>
          <a:xfrm>
            <a:off x="4128052" y="3742626"/>
            <a:ext cx="3935896" cy="293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MX" dirty="0" smtClean="0"/>
              <a:t>Textura</a:t>
            </a:r>
            <a:endParaRPr lang="es-MX" dirty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6" t="7330" r="4092" b="9822"/>
          <a:stretch>
            <a:fillRect/>
          </a:stretch>
        </p:blipFill>
        <p:spPr bwMode="auto">
          <a:xfrm>
            <a:off x="1625601" y="1600204"/>
            <a:ext cx="8212667" cy="404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637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2008-04-15_22-38-17-9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766"/>
            <a:ext cx="12192000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6325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Sombras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852557" y="1961322"/>
            <a:ext cx="10972800" cy="228600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s-MX" sz="2400" dirty="0" smtClean="0"/>
              <a:t>Se </a:t>
            </a:r>
            <a:r>
              <a:rPr lang="en-US" altLang="es-MX" sz="2400" dirty="0" err="1" smtClean="0"/>
              <a:t>refiere</a:t>
            </a:r>
            <a:r>
              <a:rPr lang="en-US" altLang="es-MX" sz="2400" dirty="0" smtClean="0"/>
              <a:t> a </a:t>
            </a:r>
            <a:r>
              <a:rPr lang="en-US" altLang="es-MX" sz="2400" dirty="0" err="1" smtClean="0"/>
              <a:t>sombras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distintivas</a:t>
            </a:r>
            <a:r>
              <a:rPr lang="en-US" altLang="es-MX" sz="2400" dirty="0" smtClean="0"/>
              <a:t>  </a:t>
            </a:r>
            <a:r>
              <a:rPr lang="en-US" altLang="es-MX" sz="2400" dirty="0" err="1" smtClean="0"/>
              <a:t>que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revelan</a:t>
            </a:r>
            <a:r>
              <a:rPr lang="en-US" altLang="es-MX" sz="2400" dirty="0" smtClean="0"/>
              <a:t> el </a:t>
            </a:r>
            <a:r>
              <a:rPr lang="en-US" altLang="es-MX" sz="2400" b="1" dirty="0" err="1" smtClean="0"/>
              <a:t>contorno</a:t>
            </a:r>
            <a:r>
              <a:rPr lang="en-US" altLang="es-MX" sz="2400" dirty="0" smtClean="0"/>
              <a:t> de un </a:t>
            </a:r>
            <a:r>
              <a:rPr lang="en-US" altLang="es-MX" sz="2400" dirty="0" err="1" smtClean="0"/>
              <a:t>rasgo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sobre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una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superficie</a:t>
            </a:r>
            <a:r>
              <a:rPr lang="en-US" altLang="es-MX" sz="2400" dirty="0" smtClean="0"/>
              <a:t>.</a:t>
            </a:r>
          </a:p>
          <a:p>
            <a:pPr eaLnBrk="1" hangingPunct="1"/>
            <a:endParaRPr lang="en-US" altLang="es-MX" sz="2400" dirty="0" smtClean="0"/>
          </a:p>
          <a:p>
            <a:pPr lvl="1" eaLnBrk="1" hangingPunct="1"/>
            <a:r>
              <a:rPr lang="en-US" altLang="es-MX" sz="2400" dirty="0" err="1" smtClean="0"/>
              <a:t>Depende</a:t>
            </a:r>
            <a:r>
              <a:rPr lang="en-US" altLang="es-MX" sz="2400" dirty="0" smtClean="0"/>
              <a:t> de la </a:t>
            </a:r>
            <a:r>
              <a:rPr lang="en-US" altLang="es-MX" sz="2400" dirty="0" err="1" smtClean="0"/>
              <a:t>naturaleza</a:t>
            </a:r>
            <a:r>
              <a:rPr lang="en-US" altLang="es-MX" sz="2400" dirty="0" smtClean="0"/>
              <a:t> del </a:t>
            </a:r>
            <a:r>
              <a:rPr lang="en-US" altLang="es-MX" sz="2400" dirty="0" err="1" smtClean="0"/>
              <a:t>objeto</a:t>
            </a:r>
            <a:r>
              <a:rPr lang="en-US" altLang="es-MX" sz="2400" dirty="0" smtClean="0"/>
              <a:t>, el </a:t>
            </a:r>
            <a:r>
              <a:rPr lang="en-US" altLang="es-MX" sz="2400" dirty="0" err="1" smtClean="0"/>
              <a:t>ángulo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iluminación</a:t>
            </a:r>
            <a:r>
              <a:rPr lang="en-US" altLang="es-MX" sz="2400" dirty="0" smtClean="0"/>
              <a:t>, </a:t>
            </a:r>
            <a:r>
              <a:rPr lang="en-US" altLang="es-MX" sz="2400" dirty="0" err="1" smtClean="0"/>
              <a:t>perspectiva</a:t>
            </a:r>
            <a:r>
              <a:rPr lang="en-US" altLang="es-MX" sz="2400" dirty="0" smtClean="0"/>
              <a:t> y </a:t>
            </a:r>
            <a:r>
              <a:rPr lang="en-US" altLang="es-MX" sz="2400" dirty="0" err="1" smtClean="0"/>
              <a:t>pendiente</a:t>
            </a:r>
            <a:r>
              <a:rPr lang="en-US" altLang="es-MX" sz="2400" dirty="0" smtClean="0"/>
              <a:t> del </a:t>
            </a:r>
            <a:r>
              <a:rPr lang="en-US" altLang="es-MX" sz="2400" dirty="0" err="1" smtClean="0"/>
              <a:t>terreno</a:t>
            </a:r>
            <a:r>
              <a:rPr lang="en-US" altLang="es-MX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496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703" y="0"/>
            <a:ext cx="37973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37973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4010030"/>
            <a:ext cx="59944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102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6566"/>
            <a:ext cx="12192000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57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35" r="53790" b="11848"/>
          <a:stretch>
            <a:fillRect/>
          </a:stretch>
        </p:blipFill>
        <p:spPr bwMode="auto">
          <a:xfrm>
            <a:off x="2743204" y="1143003"/>
            <a:ext cx="7177617" cy="515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168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4" y="2163762"/>
            <a:ext cx="5801784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1 CuadroTexto"/>
          <p:cNvSpPr txBox="1">
            <a:spLocks noChangeArrowheads="1"/>
          </p:cNvSpPr>
          <p:nvPr/>
        </p:nvSpPr>
        <p:spPr bwMode="auto">
          <a:xfrm>
            <a:off x="4161185" y="4528385"/>
            <a:ext cx="19073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s-MX" altLang="es-MX" b="1" dirty="0"/>
              <a:t>Abanico Aluvial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988" y="3429000"/>
            <a:ext cx="597323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5 CuadroTexto"/>
          <p:cNvSpPr txBox="1">
            <a:spLocks noChangeArrowheads="1"/>
          </p:cNvSpPr>
          <p:nvPr/>
        </p:nvSpPr>
        <p:spPr bwMode="auto">
          <a:xfrm>
            <a:off x="11216932" y="5993300"/>
            <a:ext cx="7489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s-MX" altLang="es-MX" b="1" dirty="0">
                <a:solidFill>
                  <a:schemeClr val="bg1"/>
                </a:solidFill>
              </a:rPr>
              <a:t>Delta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mtClean="0">
                <a:solidFill>
                  <a:schemeClr val="tx1"/>
                </a:solidFill>
              </a:rPr>
              <a:t>Sitio 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67407" y="1235765"/>
            <a:ext cx="10972800" cy="1524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es-MX" sz="2400" dirty="0" smtClean="0"/>
              <a:t>Se </a:t>
            </a:r>
            <a:r>
              <a:rPr lang="en-US" altLang="es-MX" sz="2400" dirty="0" err="1" smtClean="0"/>
              <a:t>refiere</a:t>
            </a:r>
            <a:r>
              <a:rPr lang="en-US" altLang="es-MX" sz="2400" dirty="0" smtClean="0"/>
              <a:t> a la </a:t>
            </a:r>
            <a:r>
              <a:rPr lang="en-US" altLang="es-MX" sz="2400" dirty="0" err="1" smtClean="0"/>
              <a:t>posición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rasgos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respecto</a:t>
            </a:r>
            <a:r>
              <a:rPr lang="en-US" altLang="es-MX" sz="2400" dirty="0" smtClean="0"/>
              <a:t> a la </a:t>
            </a:r>
            <a:r>
              <a:rPr lang="en-US" altLang="es-MX" sz="2400" dirty="0" err="1" smtClean="0"/>
              <a:t>topografía</a:t>
            </a:r>
            <a:r>
              <a:rPr lang="en-US" altLang="es-MX" sz="2400" dirty="0" smtClean="0"/>
              <a:t> y el </a:t>
            </a:r>
            <a:r>
              <a:rPr lang="en-US" altLang="es-MX" sz="2400" dirty="0" err="1" smtClean="0"/>
              <a:t>drenaje</a:t>
            </a:r>
            <a:r>
              <a:rPr lang="en-US" altLang="es-MX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766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s-MX" dirty="0" smtClean="0"/>
              <a:t>Asociación</a:t>
            </a:r>
            <a:endParaRPr lang="es-MX" dirty="0"/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60" y="1457741"/>
            <a:ext cx="9031817" cy="471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86680" y="930966"/>
            <a:ext cx="10972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es-MX" sz="2400" smtClean="0"/>
              <a:t>Se refiere a </a:t>
            </a:r>
            <a:r>
              <a:rPr lang="en-US" altLang="es-MX" sz="2400" b="1" smtClean="0"/>
              <a:t>interrelaciones espaciales </a:t>
            </a:r>
            <a:r>
              <a:rPr lang="en-US" altLang="es-MX" sz="2400" smtClean="0"/>
              <a:t>distintivas entre rasgos. </a:t>
            </a:r>
            <a:endParaRPr lang="en-US" altLang="es-MX" sz="2400" dirty="0" smtClean="0"/>
          </a:p>
        </p:txBody>
      </p:sp>
    </p:spTree>
    <p:extLst>
      <p:ext uri="{BB962C8B-B14F-4D97-AF65-F5344CB8AC3E}">
        <p14:creationId xmlns:p14="http://schemas.microsoft.com/office/powerpoint/2010/main" val="106122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28" y="2365518"/>
            <a:ext cx="5759451" cy="345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431" y="2981739"/>
            <a:ext cx="4872872" cy="354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mtClean="0">
                <a:solidFill>
                  <a:schemeClr val="tx1"/>
                </a:solidFill>
              </a:rPr>
              <a:t>Patrón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86679" y="1752600"/>
            <a:ext cx="109728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es-MX" sz="2400" smtClean="0"/>
              <a:t>Se refiere a </a:t>
            </a:r>
            <a:r>
              <a:rPr lang="en-US" altLang="es-MX" sz="2400" b="1" smtClean="0"/>
              <a:t>arreglos </a:t>
            </a:r>
            <a:r>
              <a:rPr lang="en-US" altLang="es-MX" sz="2400" smtClean="0"/>
              <a:t>distintivos de </a:t>
            </a:r>
            <a:r>
              <a:rPr lang="en-US" altLang="es-MX" sz="2400" b="1" smtClean="0"/>
              <a:t>rasgos</a:t>
            </a:r>
            <a:r>
              <a:rPr lang="en-US" altLang="es-MX" sz="2400" smtClean="0"/>
              <a:t> e incluye los patrones de drenaje.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es-MX" sz="2400" dirty="0" smtClean="0"/>
          </a:p>
        </p:txBody>
      </p:sp>
    </p:spTree>
    <p:extLst>
      <p:ext uri="{BB962C8B-B14F-4D97-AF65-F5344CB8AC3E}">
        <p14:creationId xmlns:p14="http://schemas.microsoft.com/office/powerpoint/2010/main" val="348055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3" y="381004"/>
            <a:ext cx="5594351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3352805"/>
            <a:ext cx="4978400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MX" dirty="0" smtClean="0"/>
              <a:t>Criterios geológicos</a:t>
            </a:r>
            <a:endParaRPr lang="es-MX" dirty="0"/>
          </a:p>
        </p:txBody>
      </p:sp>
      <p:sp>
        <p:nvSpPr>
          <p:cNvPr id="36867" name="2 Marcador de contenido"/>
          <p:cNvSpPr>
            <a:spLocks noGrp="1"/>
          </p:cNvSpPr>
          <p:nvPr>
            <p:ph idx="1"/>
          </p:nvPr>
        </p:nvSpPr>
        <p:spPr>
          <a:xfrm>
            <a:off x="1881808" y="2918790"/>
            <a:ext cx="7368210" cy="1676400"/>
          </a:xfrm>
        </p:spPr>
        <p:txBody>
          <a:bodyPr>
            <a:normAutofit/>
          </a:bodyPr>
          <a:lstStyle/>
          <a:p>
            <a:pPr eaLnBrk="1" hangingPunct="1"/>
            <a:r>
              <a:rPr lang="es-MX" altLang="es-MX" sz="2400" dirty="0" smtClean="0"/>
              <a:t>Las formas de la topografía</a:t>
            </a:r>
          </a:p>
          <a:p>
            <a:pPr eaLnBrk="1" hangingPunct="1"/>
            <a:r>
              <a:rPr lang="es-MX" altLang="es-MX" sz="2400" dirty="0" smtClean="0"/>
              <a:t>La pendiente</a:t>
            </a:r>
          </a:p>
          <a:p>
            <a:pPr eaLnBrk="1" hangingPunct="1"/>
            <a:r>
              <a:rPr lang="es-MX" altLang="es-MX" sz="2400" dirty="0" smtClean="0"/>
              <a:t>Discordancias, concordancias y alineaciones</a:t>
            </a:r>
          </a:p>
        </p:txBody>
      </p:sp>
      <p:sp>
        <p:nvSpPr>
          <p:cNvPr id="3" name="Elipse 2"/>
          <p:cNvSpPr/>
          <p:nvPr/>
        </p:nvSpPr>
        <p:spPr>
          <a:xfrm rot="653623">
            <a:off x="7680979" y="1597787"/>
            <a:ext cx="4359965" cy="201433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00" b="1" dirty="0" smtClean="0"/>
              <a:t>Debemos identificar e interpretar</a:t>
            </a:r>
            <a:endParaRPr lang="es-MX" sz="2200" b="1" dirty="0"/>
          </a:p>
        </p:txBody>
      </p:sp>
    </p:spTree>
    <p:extLst>
      <p:ext uri="{BB962C8B-B14F-4D97-AF65-F5344CB8AC3E}">
        <p14:creationId xmlns:p14="http://schemas.microsoft.com/office/powerpoint/2010/main" val="225777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1" t="5737" r="-5743" b="5737"/>
          <a:stretch>
            <a:fillRect/>
          </a:stretch>
        </p:blipFill>
        <p:spPr bwMode="auto">
          <a:xfrm>
            <a:off x="1964270" y="1081093"/>
            <a:ext cx="9495367" cy="458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26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8 Grupo"/>
          <p:cNvGrpSpPr>
            <a:grpSpLocks/>
          </p:cNvGrpSpPr>
          <p:nvPr/>
        </p:nvGrpSpPr>
        <p:grpSpPr bwMode="auto">
          <a:xfrm>
            <a:off x="1625600" y="1598613"/>
            <a:ext cx="7924800" cy="4572000"/>
            <a:chOff x="914400" y="609600"/>
            <a:chExt cx="7162800" cy="5867400"/>
          </a:xfrm>
        </p:grpSpPr>
        <p:sp>
          <p:nvSpPr>
            <p:cNvPr id="4" name="3 Triángulo isósceles"/>
            <p:cNvSpPr/>
            <p:nvPr/>
          </p:nvSpPr>
          <p:spPr>
            <a:xfrm>
              <a:off x="914400" y="609600"/>
              <a:ext cx="7162800" cy="5867400"/>
            </a:xfrm>
            <a:prstGeom prst="triangle">
              <a:avLst>
                <a:gd name="adj" fmla="val 50550"/>
              </a:avLst>
            </a:prstGeom>
            <a:noFill/>
            <a:ln w="476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/>
            </a:p>
          </p:txBody>
        </p:sp>
        <p:cxnSp>
          <p:nvCxnSpPr>
            <p:cNvPr id="6" name="5 Conector recto"/>
            <p:cNvCxnSpPr/>
            <p:nvPr/>
          </p:nvCxnSpPr>
          <p:spPr>
            <a:xfrm>
              <a:off x="3504793" y="2286290"/>
              <a:ext cx="1982014" cy="0"/>
            </a:xfrm>
            <a:prstGeom prst="line">
              <a:avLst/>
            </a:prstGeom>
            <a:ln w="412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6 Conector recto"/>
            <p:cNvCxnSpPr/>
            <p:nvPr/>
          </p:nvCxnSpPr>
          <p:spPr>
            <a:xfrm>
              <a:off x="2513786" y="3962982"/>
              <a:ext cx="3964028" cy="0"/>
            </a:xfrm>
            <a:prstGeom prst="line">
              <a:avLst/>
            </a:prstGeom>
            <a:ln w="412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1675830" y="5295371"/>
              <a:ext cx="5716465" cy="38708"/>
            </a:xfrm>
            <a:prstGeom prst="line">
              <a:avLst/>
            </a:prstGeom>
            <a:ln w="412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920" name="14 CuadroTexto"/>
            <p:cNvSpPr txBox="1">
              <a:spLocks noChangeArrowheads="1"/>
            </p:cNvSpPr>
            <p:nvPr/>
          </p:nvSpPr>
          <p:spPr bwMode="auto">
            <a:xfrm>
              <a:off x="3976755" y="1726760"/>
              <a:ext cx="1129017" cy="473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s-MX" altLang="es-MX"/>
                <a:t>Tono/color</a:t>
              </a:r>
            </a:p>
          </p:txBody>
        </p:sp>
        <p:sp>
          <p:nvSpPr>
            <p:cNvPr id="38921" name="15 CuadroTexto"/>
            <p:cNvSpPr txBox="1">
              <a:spLocks noChangeArrowheads="1"/>
            </p:cNvSpPr>
            <p:nvPr/>
          </p:nvSpPr>
          <p:spPr bwMode="auto">
            <a:xfrm>
              <a:off x="3158261" y="3414355"/>
              <a:ext cx="2771221" cy="473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s-MX" altLang="es-MX"/>
                <a:t>Tamaño    Forma      Textura</a:t>
              </a:r>
            </a:p>
          </p:txBody>
        </p:sp>
        <p:sp>
          <p:nvSpPr>
            <p:cNvPr id="38922" name="16 CuadroTexto"/>
            <p:cNvSpPr txBox="1">
              <a:spLocks noChangeArrowheads="1"/>
            </p:cNvSpPr>
            <p:nvPr/>
          </p:nvSpPr>
          <p:spPr bwMode="auto">
            <a:xfrm>
              <a:off x="2515500" y="4734910"/>
              <a:ext cx="3794934" cy="473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s-MX" altLang="es-MX" dirty="0"/>
                <a:t>Patrón (drenaje )      Altura      Sombras</a:t>
              </a:r>
            </a:p>
          </p:txBody>
        </p:sp>
        <p:sp>
          <p:nvSpPr>
            <p:cNvPr id="38923" name="17 CuadroTexto"/>
            <p:cNvSpPr txBox="1">
              <a:spLocks noChangeArrowheads="1"/>
            </p:cNvSpPr>
            <p:nvPr/>
          </p:nvSpPr>
          <p:spPr bwMode="auto">
            <a:xfrm>
              <a:off x="3281958" y="5715000"/>
              <a:ext cx="2670612" cy="473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s-MX" altLang="es-MX" dirty="0"/>
                <a:t>Sitio                   Asociación</a:t>
              </a:r>
            </a:p>
          </p:txBody>
        </p:sp>
      </p:grpSp>
      <p:sp>
        <p:nvSpPr>
          <p:cNvPr id="38915" name="19 CuadroTexto"/>
          <p:cNvSpPr txBox="1">
            <a:spLocks noChangeArrowheads="1"/>
          </p:cNvSpPr>
          <p:nvPr/>
        </p:nvSpPr>
        <p:spPr bwMode="auto">
          <a:xfrm>
            <a:off x="1611027" y="859697"/>
            <a:ext cx="80386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s-MX" altLang="es-MX" sz="2400" dirty="0"/>
              <a:t>Criterios a usar para la interpretación Visual de Imágenes</a:t>
            </a:r>
          </a:p>
        </p:txBody>
      </p:sp>
    </p:spTree>
    <p:extLst>
      <p:ext uri="{BB962C8B-B14F-4D97-AF65-F5344CB8AC3E}">
        <p14:creationId xmlns:p14="http://schemas.microsoft.com/office/powerpoint/2010/main" val="84122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268"/>
            <a:ext cx="12192000" cy="510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193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Actividades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interpretación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imágenes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523999" y="1556271"/>
            <a:ext cx="9819861" cy="4114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s-MX" sz="2400" b="1" i="1" u="sng" dirty="0" smtClean="0"/>
              <a:t>1.- </a:t>
            </a:r>
            <a:r>
              <a:rPr lang="en-US" altLang="es-MX" sz="2400" b="1" i="1" u="sng" dirty="0" err="1" smtClean="0"/>
              <a:t>Clasificación</a:t>
            </a:r>
            <a:r>
              <a:rPr lang="en-US" altLang="es-MX" sz="2400" b="1" dirty="0" smtClean="0"/>
              <a:t>: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asignación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objetos</a:t>
            </a:r>
            <a:r>
              <a:rPr lang="en-US" altLang="es-MX" sz="2400" dirty="0" smtClean="0"/>
              <a:t> a </a:t>
            </a:r>
            <a:r>
              <a:rPr lang="en-US" altLang="es-MX" sz="2400" dirty="0" err="1" smtClean="0"/>
              <a:t>clases</a:t>
            </a:r>
            <a:r>
              <a:rPr lang="en-US" altLang="es-MX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es-MX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s-MX" sz="2400" dirty="0" err="1" smtClean="0"/>
              <a:t>Detección</a:t>
            </a:r>
            <a:r>
              <a:rPr lang="en-US" altLang="es-MX" sz="2400" dirty="0" smtClean="0"/>
              <a:t>, </a:t>
            </a:r>
            <a:r>
              <a:rPr lang="en-US" altLang="es-MX" sz="2400" dirty="0" err="1" smtClean="0"/>
              <a:t>reconocimiento</a:t>
            </a:r>
            <a:r>
              <a:rPr lang="en-US" altLang="es-MX" sz="2400" dirty="0" smtClean="0"/>
              <a:t> y </a:t>
            </a:r>
            <a:r>
              <a:rPr lang="en-US" altLang="es-MX" sz="2400" dirty="0" err="1" smtClean="0"/>
              <a:t>clasificación</a:t>
            </a:r>
            <a:r>
              <a:rPr lang="en-US" altLang="es-MX" sz="2400" dirty="0" smtClean="0"/>
              <a:t>.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s-MX" sz="2400" dirty="0" smtClean="0"/>
              <a:t>Se </a:t>
            </a:r>
            <a:r>
              <a:rPr lang="en-US" altLang="es-MX" sz="2400" dirty="0" err="1" smtClean="0"/>
              <a:t>pueden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clasificar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por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nivel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seguridad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como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posible</a:t>
            </a:r>
            <a:r>
              <a:rPr lang="en-US" altLang="es-MX" sz="2400" dirty="0" smtClean="0"/>
              <a:t>, </a:t>
            </a:r>
            <a:r>
              <a:rPr lang="en-US" altLang="es-MX" sz="2400" dirty="0" err="1" smtClean="0"/>
              <a:t>probale</a:t>
            </a:r>
            <a:r>
              <a:rPr lang="en-US" altLang="es-MX" sz="2400" dirty="0" smtClean="0"/>
              <a:t>, </a:t>
            </a:r>
            <a:r>
              <a:rPr lang="en-US" altLang="es-MX" sz="2400" dirty="0" err="1" smtClean="0"/>
              <a:t>segura</a:t>
            </a:r>
            <a:r>
              <a:rPr lang="en-US" altLang="es-MX" sz="2400" dirty="0" smtClean="0"/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s-MX" sz="24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s-MX" sz="2400" b="1" i="1" u="sng" dirty="0" smtClean="0"/>
              <a:t>2.- </a:t>
            </a:r>
            <a:r>
              <a:rPr lang="en-US" altLang="es-MX" sz="2400" b="1" i="1" u="sng" dirty="0" err="1" smtClean="0"/>
              <a:t>Enumeración</a:t>
            </a:r>
            <a:r>
              <a:rPr lang="en-US" altLang="es-MX" sz="2400" dirty="0"/>
              <a:t>: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conteo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objetos</a:t>
            </a:r>
            <a:r>
              <a:rPr lang="en-US" altLang="es-MX" sz="2400" dirty="0" smtClean="0"/>
              <a:t>.</a:t>
            </a:r>
            <a:endParaRPr lang="en-US" altLang="es-MX" sz="24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s-MX" sz="2400" b="1" i="1" u="sng" dirty="0" smtClean="0"/>
              <a:t>3.- </a:t>
            </a:r>
            <a:r>
              <a:rPr lang="en-US" altLang="es-MX" sz="2400" b="1" i="1" u="sng" dirty="0" err="1" smtClean="0"/>
              <a:t>Medición</a:t>
            </a:r>
            <a:r>
              <a:rPr lang="en-US" altLang="es-MX" sz="2400" b="1" i="1" u="sng" dirty="0"/>
              <a:t>: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determinación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dimensiones</a:t>
            </a:r>
            <a:r>
              <a:rPr lang="en-US" altLang="es-MX" sz="2400" dirty="0" smtClean="0"/>
              <a:t> del </a:t>
            </a:r>
            <a:r>
              <a:rPr lang="en-US" altLang="es-MX" sz="2400" dirty="0" err="1" smtClean="0"/>
              <a:t>objeto</a:t>
            </a:r>
            <a:r>
              <a:rPr lang="en-US" altLang="es-MX" sz="2400" dirty="0" smtClean="0"/>
              <a:t> en la </a:t>
            </a:r>
            <a:r>
              <a:rPr lang="en-US" altLang="es-MX" sz="2400" dirty="0" err="1" smtClean="0"/>
              <a:t>imagen</a:t>
            </a:r>
            <a:r>
              <a:rPr lang="en-US" altLang="es-MX" sz="2400" dirty="0" smtClean="0"/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s-MX" sz="2400" b="1" i="1" u="sng" dirty="0" smtClean="0"/>
              <a:t>4.- </a:t>
            </a:r>
            <a:r>
              <a:rPr lang="en-US" altLang="es-MX" sz="2400" b="1" i="1" u="sng" dirty="0" err="1" smtClean="0"/>
              <a:t>Delineación</a:t>
            </a:r>
            <a:r>
              <a:rPr lang="en-US" altLang="es-MX" sz="2400" dirty="0"/>
              <a:t>: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demarcación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regiones</a:t>
            </a:r>
            <a:r>
              <a:rPr lang="en-US" altLang="es-MX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es-MX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s-MX" sz="2400" dirty="0" smtClean="0"/>
          </a:p>
        </p:txBody>
      </p:sp>
    </p:spTree>
    <p:extLst>
      <p:ext uri="{BB962C8B-B14F-4D97-AF65-F5344CB8AC3E}">
        <p14:creationId xmlns:p14="http://schemas.microsoft.com/office/powerpoint/2010/main" val="381738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17982" y="36430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Estrategias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interpretación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1417982" y="1371600"/>
            <a:ext cx="9925878" cy="4114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i="1" dirty="0" err="1" smtClean="0"/>
              <a:t>Reconocimiento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directo</a:t>
            </a:r>
            <a:r>
              <a:rPr lang="en-US" sz="2400" b="1" i="1" dirty="0" smtClean="0"/>
              <a:t>:</a:t>
            </a:r>
          </a:p>
          <a:p>
            <a:pPr marL="640080" lvl="1" eaLnBrk="1" fontAlgn="auto" hangingPunct="1">
              <a:spcAft>
                <a:spcPts val="0"/>
              </a:spcAft>
              <a:defRPr/>
            </a:pPr>
            <a:r>
              <a:rPr lang="en-US" sz="2400" dirty="0" err="1" smtClean="0"/>
              <a:t>Obtenida</a:t>
            </a:r>
            <a:r>
              <a:rPr lang="en-US" sz="2400" dirty="0" smtClean="0"/>
              <a:t> de la </a:t>
            </a:r>
            <a:r>
              <a:rPr lang="en-US" sz="2400" dirty="0" err="1" smtClean="0"/>
              <a:t>interpretación</a:t>
            </a:r>
            <a:r>
              <a:rPr lang="en-US" sz="2400" dirty="0" smtClean="0"/>
              <a:t> de la </a:t>
            </a:r>
            <a:r>
              <a:rPr lang="en-US" sz="2400" dirty="0" err="1" smtClean="0"/>
              <a:t>imagen</a:t>
            </a:r>
            <a:r>
              <a:rPr lang="en-US" sz="2400" dirty="0" smtClean="0"/>
              <a:t>.</a:t>
            </a:r>
          </a:p>
          <a:p>
            <a:pPr marL="41148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i="1" dirty="0" err="1" smtClean="0"/>
              <a:t>Inferencia</a:t>
            </a:r>
            <a:r>
              <a:rPr lang="en-US" sz="2400" b="1" i="1" dirty="0" smtClean="0"/>
              <a:t>:</a:t>
            </a:r>
          </a:p>
          <a:p>
            <a:pPr marL="640080" lvl="1" eaLnBrk="1" fontAlgn="auto" hangingPunct="1">
              <a:spcAft>
                <a:spcPts val="0"/>
              </a:spcAft>
              <a:defRPr/>
            </a:pPr>
            <a:r>
              <a:rPr lang="en-US" sz="2400" dirty="0" err="1" smtClean="0"/>
              <a:t>Basada</a:t>
            </a:r>
            <a:r>
              <a:rPr lang="en-US" sz="2400" dirty="0" smtClean="0"/>
              <a:t> en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características</a:t>
            </a:r>
            <a:r>
              <a:rPr lang="en-US" sz="2400" dirty="0" smtClean="0"/>
              <a:t> de la </a:t>
            </a:r>
            <a:r>
              <a:rPr lang="en-US" sz="2400" dirty="0" err="1" smtClean="0"/>
              <a:t>imagen</a:t>
            </a:r>
            <a:r>
              <a:rPr lang="en-US" sz="2400" dirty="0" smtClean="0"/>
              <a:t> de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se </a:t>
            </a:r>
            <a:r>
              <a:rPr lang="en-US" sz="2400" dirty="0" err="1" smtClean="0"/>
              <a:t>derivan</a:t>
            </a:r>
            <a:r>
              <a:rPr lang="en-US" sz="2400" dirty="0" smtClean="0"/>
              <a:t> </a:t>
            </a:r>
            <a:r>
              <a:rPr lang="en-US" sz="2400" dirty="0" err="1" smtClean="0"/>
              <a:t>conclusiones</a:t>
            </a:r>
            <a:r>
              <a:rPr lang="en-US" sz="2400" dirty="0" smtClean="0"/>
              <a:t> </a:t>
            </a:r>
            <a:r>
              <a:rPr lang="en-US" sz="2400" dirty="0" err="1" smtClean="0"/>
              <a:t>basadas</a:t>
            </a:r>
            <a:r>
              <a:rPr lang="en-US" sz="2400" dirty="0" smtClean="0"/>
              <a:t> en </a:t>
            </a:r>
            <a:r>
              <a:rPr lang="en-US" sz="2400" dirty="0" err="1" smtClean="0"/>
              <a:t>ellas</a:t>
            </a:r>
            <a:r>
              <a:rPr lang="en-US" sz="2400" dirty="0" smtClean="0"/>
              <a:t> y </a:t>
            </a:r>
            <a:r>
              <a:rPr lang="en-US" sz="2400" dirty="0" err="1" smtClean="0"/>
              <a:t>sus</a:t>
            </a:r>
            <a:r>
              <a:rPr lang="en-US" sz="2400" dirty="0" smtClean="0"/>
              <a:t> </a:t>
            </a:r>
            <a:r>
              <a:rPr lang="en-US" sz="2400" dirty="0" err="1" smtClean="0"/>
              <a:t>relaciones</a:t>
            </a:r>
            <a:r>
              <a:rPr lang="en-US" sz="2400" dirty="0" smtClean="0"/>
              <a:t>.</a:t>
            </a:r>
          </a:p>
          <a:p>
            <a:pPr marL="41148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i="1" dirty="0" err="1" smtClean="0"/>
              <a:t>Verificación</a:t>
            </a:r>
            <a:r>
              <a:rPr lang="en-US" sz="2400" b="1" i="1" dirty="0" smtClean="0"/>
              <a:t> de campo:</a:t>
            </a:r>
          </a:p>
          <a:p>
            <a:pPr marL="640080" lvl="1" eaLnBrk="1" fontAlgn="auto" hangingPunct="1">
              <a:spcAft>
                <a:spcPts val="0"/>
              </a:spcAft>
              <a:defRPr/>
            </a:pPr>
            <a:r>
              <a:rPr lang="en-US" sz="2400" dirty="0" err="1" smtClean="0"/>
              <a:t>Necesaria</a:t>
            </a:r>
            <a:r>
              <a:rPr lang="en-US" sz="2400" dirty="0" smtClean="0"/>
              <a:t> </a:t>
            </a:r>
            <a:r>
              <a:rPr lang="en-US" sz="2400" dirty="0" err="1" smtClean="0"/>
              <a:t>cuando</a:t>
            </a:r>
            <a:r>
              <a:rPr lang="en-US" sz="2400" dirty="0" smtClean="0"/>
              <a:t> la </a:t>
            </a:r>
            <a:r>
              <a:rPr lang="en-US" sz="2400" dirty="0" err="1" smtClean="0"/>
              <a:t>imagen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err="1" smtClean="0"/>
              <a:t>imperfectamente</a:t>
            </a:r>
            <a:r>
              <a:rPr lang="en-US" sz="2400" dirty="0" smtClean="0"/>
              <a:t> </a:t>
            </a:r>
            <a:r>
              <a:rPr lang="en-US" sz="2400" dirty="0" err="1" smtClean="0"/>
              <a:t>comprendida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733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32452" y="0"/>
            <a:ext cx="9899374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Estrategias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interpretación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232452" y="1825501"/>
            <a:ext cx="9899374" cy="4114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s-MX" sz="2400" b="1" dirty="0" smtClean="0"/>
              <a:t>Se </a:t>
            </a:r>
            <a:r>
              <a:rPr lang="en-US" altLang="es-MX" sz="2400" b="1" dirty="0" err="1" smtClean="0"/>
              <a:t>recomienda</a:t>
            </a:r>
            <a:r>
              <a:rPr lang="en-US" altLang="es-MX" sz="2400" dirty="0" smtClean="0"/>
              <a:t>:</a:t>
            </a:r>
          </a:p>
          <a:p>
            <a:pPr marL="0" indent="0" eaLnBrk="1" hangingPunct="1">
              <a:buNone/>
            </a:pPr>
            <a:endParaRPr lang="en-US" altLang="es-MX" sz="2400" dirty="0" smtClean="0"/>
          </a:p>
          <a:p>
            <a:pPr eaLnBrk="1" hangingPunct="1"/>
            <a:r>
              <a:rPr lang="en-US" altLang="es-MX" sz="2400" b="1" dirty="0" err="1" smtClean="0"/>
              <a:t>Uso</a:t>
            </a:r>
            <a:r>
              <a:rPr lang="en-US" altLang="es-MX" sz="2400" b="1" dirty="0" smtClean="0"/>
              <a:t> de claves  </a:t>
            </a:r>
            <a:r>
              <a:rPr lang="en-US" altLang="es-MX" sz="2400" dirty="0" smtClean="0"/>
              <a:t>para </a:t>
            </a:r>
            <a:r>
              <a:rPr lang="en-US" altLang="es-MX" sz="2400" dirty="0" err="1" smtClean="0"/>
              <a:t>interpretación</a:t>
            </a:r>
            <a:r>
              <a:rPr lang="en-US" altLang="es-MX" sz="2400" dirty="0" smtClean="0"/>
              <a:t>.</a:t>
            </a:r>
          </a:p>
          <a:p>
            <a:pPr eaLnBrk="1" hangingPunct="1"/>
            <a:r>
              <a:rPr lang="en-US" altLang="es-MX" sz="2400" dirty="0" smtClean="0"/>
              <a:t>Clave </a:t>
            </a:r>
            <a:r>
              <a:rPr lang="en-US" altLang="es-MX" sz="2400" dirty="0" err="1" smtClean="0"/>
              <a:t>es</a:t>
            </a:r>
            <a:r>
              <a:rPr lang="en-US" altLang="es-MX" sz="2400" dirty="0" smtClean="0"/>
              <a:t> el </a:t>
            </a:r>
            <a:r>
              <a:rPr lang="en-US" altLang="es-MX" sz="2400" dirty="0" err="1" smtClean="0"/>
              <a:t>uso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informacion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puntual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referencia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que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ayuda</a:t>
            </a:r>
            <a:r>
              <a:rPr lang="en-US" altLang="es-MX" sz="2400" dirty="0" smtClean="0"/>
              <a:t> a </a:t>
            </a:r>
            <a:r>
              <a:rPr lang="en-US" altLang="es-MX" sz="2400" dirty="0" err="1" smtClean="0"/>
              <a:t>identificar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rasgos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específicos</a:t>
            </a:r>
            <a:r>
              <a:rPr lang="en-US" altLang="es-MX" sz="2400" dirty="0" smtClean="0"/>
              <a:t>.</a:t>
            </a:r>
          </a:p>
          <a:p>
            <a:pPr eaLnBrk="1" hangingPunct="1"/>
            <a:r>
              <a:rPr lang="en-US" altLang="es-MX" sz="2400" dirty="0" smtClean="0"/>
              <a:t>Se </a:t>
            </a:r>
            <a:r>
              <a:rPr lang="en-US" altLang="es-MX" sz="2400" b="1" dirty="0" err="1" smtClean="0"/>
              <a:t>comparan</a:t>
            </a:r>
            <a:r>
              <a:rPr lang="en-US" altLang="es-MX" sz="2400" b="1" dirty="0" smtClean="0"/>
              <a:t> los </a:t>
            </a:r>
            <a:r>
              <a:rPr lang="en-US" altLang="es-MX" sz="2400" b="1" dirty="0" err="1" smtClean="0"/>
              <a:t>resultados</a:t>
            </a:r>
            <a:r>
              <a:rPr lang="en-US" altLang="es-MX" sz="2400" b="1" dirty="0" smtClean="0"/>
              <a:t> </a:t>
            </a:r>
            <a:r>
              <a:rPr lang="en-US" altLang="es-MX" sz="2400" dirty="0" err="1" smtClean="0"/>
              <a:t>esperados</a:t>
            </a:r>
            <a:r>
              <a:rPr lang="en-US" altLang="es-MX" sz="2400" dirty="0" smtClean="0"/>
              <a:t> con el </a:t>
            </a:r>
            <a:r>
              <a:rPr lang="en-US" altLang="es-MX" sz="2400" dirty="0" err="1" smtClean="0"/>
              <a:t>mapa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presentado</a:t>
            </a:r>
            <a:r>
              <a:rPr lang="en-US" altLang="es-MX" sz="2400" dirty="0" smtClean="0"/>
              <a:t> y se </a:t>
            </a:r>
            <a:r>
              <a:rPr lang="en-US" altLang="es-MX" sz="2400" dirty="0" err="1" smtClean="0"/>
              <a:t>hace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una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matriz</a:t>
            </a:r>
            <a:r>
              <a:rPr lang="en-US" altLang="es-MX" sz="2400" dirty="0" smtClean="0"/>
              <a:t> de </a:t>
            </a:r>
            <a:r>
              <a:rPr lang="en-US" altLang="es-MX" sz="2400" dirty="0" err="1" smtClean="0"/>
              <a:t>errores</a:t>
            </a:r>
            <a:r>
              <a:rPr lang="en-US" altLang="es-MX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5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081088"/>
            <a:ext cx="9652000" cy="454025"/>
          </a:xfrm>
        </p:spPr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Errores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digitalización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4035" name="Freeform 7"/>
          <p:cNvSpPr>
            <a:spLocks noChangeArrowheads="1"/>
          </p:cNvSpPr>
          <p:nvPr/>
        </p:nvSpPr>
        <p:spPr bwMode="auto">
          <a:xfrm>
            <a:off x="4150783" y="2266127"/>
            <a:ext cx="3890433" cy="398463"/>
          </a:xfrm>
          <a:custGeom>
            <a:avLst/>
            <a:gdLst>
              <a:gd name="T0" fmla="*/ 0 w 2917372"/>
              <a:gd name="T1" fmla="*/ 7149 h 399142"/>
              <a:gd name="T2" fmla="*/ 1700548 w 2917372"/>
              <a:gd name="T3" fmla="*/ 64320 h 399142"/>
              <a:gd name="T4" fmla="*/ 2921449 w 2917372"/>
              <a:gd name="T5" fmla="*/ 393072 h 399142"/>
              <a:gd name="T6" fmla="*/ 0 60000 65536"/>
              <a:gd name="T7" fmla="*/ 0 60000 65536"/>
              <a:gd name="T8" fmla="*/ 0 60000 65536"/>
              <a:gd name="T9" fmla="*/ 0 w 2917372"/>
              <a:gd name="T10" fmla="*/ 0 h 399142"/>
              <a:gd name="T11" fmla="*/ 2917372 w 2917372"/>
              <a:gd name="T12" fmla="*/ 399142 h 3991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17372" h="399142">
                <a:moveTo>
                  <a:pt x="0" y="7257"/>
                </a:moveTo>
                <a:cubicBezTo>
                  <a:pt x="605971" y="3628"/>
                  <a:pt x="1211943" y="0"/>
                  <a:pt x="1698172" y="65314"/>
                </a:cubicBezTo>
                <a:cubicBezTo>
                  <a:pt x="2184401" y="130628"/>
                  <a:pt x="2550886" y="264885"/>
                  <a:pt x="2917372" y="399142"/>
                </a:cubicBezTo>
              </a:path>
            </a:pathLst>
          </a:custGeom>
          <a:noFill/>
          <a:ln w="95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4036" name="Freeform 8"/>
          <p:cNvSpPr>
            <a:spLocks noChangeArrowheads="1"/>
          </p:cNvSpPr>
          <p:nvPr/>
        </p:nvSpPr>
        <p:spPr bwMode="auto">
          <a:xfrm>
            <a:off x="5065179" y="3256722"/>
            <a:ext cx="1026584" cy="420688"/>
          </a:xfrm>
          <a:custGeom>
            <a:avLst/>
            <a:gdLst>
              <a:gd name="T0" fmla="*/ 0 w 769257"/>
              <a:gd name="T1" fmla="*/ 346662 h 420914"/>
              <a:gd name="T2" fmla="*/ 482801 w 769257"/>
              <a:gd name="T3" fmla="*/ 361107 h 420914"/>
              <a:gd name="T4" fmla="*/ 775408 w 769257"/>
              <a:gd name="T5" fmla="*/ 0 h 420914"/>
              <a:gd name="T6" fmla="*/ 0 60000 65536"/>
              <a:gd name="T7" fmla="*/ 0 60000 65536"/>
              <a:gd name="T8" fmla="*/ 0 60000 65536"/>
              <a:gd name="T9" fmla="*/ 0 w 769257"/>
              <a:gd name="T10" fmla="*/ 0 h 420914"/>
              <a:gd name="T11" fmla="*/ 769257 w 769257"/>
              <a:gd name="T12" fmla="*/ 420914 h 4209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9257" h="420914">
                <a:moveTo>
                  <a:pt x="0" y="348342"/>
                </a:moveTo>
                <a:cubicBezTo>
                  <a:pt x="175381" y="384628"/>
                  <a:pt x="350762" y="420914"/>
                  <a:pt x="478971" y="362857"/>
                </a:cubicBezTo>
                <a:cubicBezTo>
                  <a:pt x="607180" y="304800"/>
                  <a:pt x="688218" y="152400"/>
                  <a:pt x="769257" y="0"/>
                </a:cubicBezTo>
              </a:path>
            </a:pathLst>
          </a:custGeom>
          <a:noFill/>
          <a:ln w="95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4037" name="Freeform 17"/>
          <p:cNvSpPr>
            <a:spLocks noChangeArrowheads="1"/>
          </p:cNvSpPr>
          <p:nvPr/>
        </p:nvSpPr>
        <p:spPr bwMode="auto">
          <a:xfrm>
            <a:off x="4455579" y="4399727"/>
            <a:ext cx="990600" cy="614363"/>
          </a:xfrm>
          <a:custGeom>
            <a:avLst/>
            <a:gdLst>
              <a:gd name="T0" fmla="*/ 0 w 743442"/>
              <a:gd name="T1" fmla="*/ 380905 h 614631"/>
              <a:gd name="T2" fmla="*/ 28857 w 743442"/>
              <a:gd name="T3" fmla="*/ 250787 h 614631"/>
              <a:gd name="T4" fmla="*/ 43281 w 743442"/>
              <a:gd name="T5" fmla="*/ 164040 h 614631"/>
              <a:gd name="T6" fmla="*/ 129854 w 743442"/>
              <a:gd name="T7" fmla="*/ 91757 h 614631"/>
              <a:gd name="T8" fmla="*/ 158709 w 743442"/>
              <a:gd name="T9" fmla="*/ 5013 h 614631"/>
              <a:gd name="T10" fmla="*/ 331845 w 743442"/>
              <a:gd name="T11" fmla="*/ 33925 h 614631"/>
              <a:gd name="T12" fmla="*/ 432841 w 743442"/>
              <a:gd name="T13" fmla="*/ 62843 h 614631"/>
              <a:gd name="T14" fmla="*/ 519410 w 743442"/>
              <a:gd name="T15" fmla="*/ 106216 h 614631"/>
              <a:gd name="T16" fmla="*/ 634834 w 743442"/>
              <a:gd name="T17" fmla="*/ 135129 h 614631"/>
              <a:gd name="T18" fmla="*/ 663690 w 743442"/>
              <a:gd name="T19" fmla="*/ 221872 h 614631"/>
              <a:gd name="T20" fmla="*/ 678119 w 743442"/>
              <a:gd name="T21" fmla="*/ 265244 h 614631"/>
              <a:gd name="T22" fmla="*/ 706976 w 743442"/>
              <a:gd name="T23" fmla="*/ 308616 h 614631"/>
              <a:gd name="T24" fmla="*/ 721403 w 743442"/>
              <a:gd name="T25" fmla="*/ 438734 h 614631"/>
              <a:gd name="T26" fmla="*/ 735830 w 743442"/>
              <a:gd name="T27" fmla="*/ 496564 h 614631"/>
              <a:gd name="T28" fmla="*/ 735830 w 743442"/>
              <a:gd name="T29" fmla="*/ 612223 h 61463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43442"/>
              <a:gd name="T46" fmla="*/ 0 h 614631"/>
              <a:gd name="T47" fmla="*/ 743442 w 743442"/>
              <a:gd name="T48" fmla="*/ 614631 h 61463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43442" h="614631">
                <a:moveTo>
                  <a:pt x="0" y="382403"/>
                </a:moveTo>
                <a:cubicBezTo>
                  <a:pt x="9676" y="338860"/>
                  <a:pt x="20280" y="295513"/>
                  <a:pt x="29028" y="251774"/>
                </a:cubicBezTo>
                <a:cubicBezTo>
                  <a:pt x="34799" y="222916"/>
                  <a:pt x="31590" y="191581"/>
                  <a:pt x="43542" y="164688"/>
                </a:cubicBezTo>
                <a:cubicBezTo>
                  <a:pt x="55306" y="138219"/>
                  <a:pt x="107495" y="107539"/>
                  <a:pt x="130628" y="92117"/>
                </a:cubicBezTo>
                <a:cubicBezTo>
                  <a:pt x="140304" y="63088"/>
                  <a:pt x="129474" y="0"/>
                  <a:pt x="159657" y="5031"/>
                </a:cubicBezTo>
                <a:cubicBezTo>
                  <a:pt x="217714" y="14707"/>
                  <a:pt x="277990" y="15448"/>
                  <a:pt x="333828" y="34060"/>
                </a:cubicBezTo>
                <a:cubicBezTo>
                  <a:pt x="438250" y="68866"/>
                  <a:pt x="307827" y="26630"/>
                  <a:pt x="435428" y="63088"/>
                </a:cubicBezTo>
                <a:cubicBezTo>
                  <a:pt x="520551" y="87409"/>
                  <a:pt x="437701" y="64225"/>
                  <a:pt x="522514" y="106631"/>
                </a:cubicBezTo>
                <a:cubicBezTo>
                  <a:pt x="552266" y="121507"/>
                  <a:pt x="611029" y="130140"/>
                  <a:pt x="638628" y="135660"/>
                </a:cubicBezTo>
                <a:lnTo>
                  <a:pt x="667657" y="222745"/>
                </a:lnTo>
                <a:cubicBezTo>
                  <a:pt x="672495" y="237259"/>
                  <a:pt x="673684" y="253558"/>
                  <a:pt x="682171" y="266288"/>
                </a:cubicBezTo>
                <a:lnTo>
                  <a:pt x="711200" y="309831"/>
                </a:lnTo>
                <a:cubicBezTo>
                  <a:pt x="716038" y="353374"/>
                  <a:pt x="719052" y="397158"/>
                  <a:pt x="725714" y="440460"/>
                </a:cubicBezTo>
                <a:cubicBezTo>
                  <a:pt x="728747" y="460176"/>
                  <a:pt x="738571" y="478638"/>
                  <a:pt x="740228" y="498517"/>
                </a:cubicBezTo>
                <a:cubicBezTo>
                  <a:pt x="743442" y="537088"/>
                  <a:pt x="740228" y="575926"/>
                  <a:pt x="740228" y="614631"/>
                </a:cubicBezTo>
              </a:path>
            </a:pathLst>
          </a:custGeom>
          <a:noFill/>
          <a:ln w="95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4038" name="Freeform 18"/>
          <p:cNvSpPr>
            <a:spLocks noChangeArrowheads="1"/>
          </p:cNvSpPr>
          <p:nvPr/>
        </p:nvSpPr>
        <p:spPr bwMode="auto">
          <a:xfrm>
            <a:off x="5979579" y="4399727"/>
            <a:ext cx="1727200" cy="227013"/>
          </a:xfrm>
          <a:custGeom>
            <a:avLst/>
            <a:gdLst>
              <a:gd name="T0" fmla="*/ 0 w 1944914"/>
              <a:gd name="T1" fmla="*/ 1537 h 379753"/>
              <a:gd name="T2" fmla="*/ 4239 w 1944914"/>
              <a:gd name="T3" fmla="*/ 1876 h 379753"/>
              <a:gd name="T4" fmla="*/ 7231 w 1944914"/>
              <a:gd name="T5" fmla="*/ 2045 h 379753"/>
              <a:gd name="T6" fmla="*/ 7979 w 1944914"/>
              <a:gd name="T7" fmla="*/ 2129 h 379753"/>
              <a:gd name="T8" fmla="*/ 15710 w 1944914"/>
              <a:gd name="T9" fmla="*/ 1960 h 379753"/>
              <a:gd name="T10" fmla="*/ 16458 w 1944914"/>
              <a:gd name="T11" fmla="*/ 1876 h 379753"/>
              <a:gd name="T12" fmla="*/ 18702 w 1944914"/>
              <a:gd name="T13" fmla="*/ 1367 h 379753"/>
              <a:gd name="T14" fmla="*/ 19451 w 1944914"/>
              <a:gd name="T15" fmla="*/ 1198 h 379753"/>
              <a:gd name="T16" fmla="*/ 20448 w 1944914"/>
              <a:gd name="T17" fmla="*/ 774 h 379753"/>
              <a:gd name="T18" fmla="*/ 21944 w 1944914"/>
              <a:gd name="T19" fmla="*/ 351 h 379753"/>
              <a:gd name="T20" fmla="*/ 23440 w 1944914"/>
              <a:gd name="T21" fmla="*/ 97 h 379753"/>
              <a:gd name="T22" fmla="*/ 26682 w 1944914"/>
              <a:gd name="T23" fmla="*/ 182 h 379753"/>
              <a:gd name="T24" fmla="*/ 31170 w 1944914"/>
              <a:gd name="T25" fmla="*/ 351 h 379753"/>
              <a:gd name="T26" fmla="*/ 32167 w 1944914"/>
              <a:gd name="T27" fmla="*/ 859 h 379753"/>
              <a:gd name="T28" fmla="*/ 32667 w 1944914"/>
              <a:gd name="T29" fmla="*/ 1113 h 379753"/>
              <a:gd name="T30" fmla="*/ 33414 w 1944914"/>
              <a:gd name="T31" fmla="*/ 1113 h 37975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944914"/>
              <a:gd name="T49" fmla="*/ 0 h 379753"/>
              <a:gd name="T50" fmla="*/ 1944914 w 1944914"/>
              <a:gd name="T51" fmla="*/ 379753 h 37975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944914" h="379753">
                <a:moveTo>
                  <a:pt x="0" y="263292"/>
                </a:moveTo>
                <a:cubicBezTo>
                  <a:pt x="82248" y="282644"/>
                  <a:pt x="163399" y="307459"/>
                  <a:pt x="246743" y="321349"/>
                </a:cubicBezTo>
                <a:lnTo>
                  <a:pt x="420914" y="350377"/>
                </a:lnTo>
                <a:cubicBezTo>
                  <a:pt x="435428" y="355215"/>
                  <a:pt x="449157" y="364892"/>
                  <a:pt x="464457" y="364892"/>
                </a:cubicBezTo>
                <a:cubicBezTo>
                  <a:pt x="671459" y="364892"/>
                  <a:pt x="760783" y="379753"/>
                  <a:pt x="914400" y="335863"/>
                </a:cubicBezTo>
                <a:cubicBezTo>
                  <a:pt x="929111" y="331660"/>
                  <a:pt x="943429" y="326187"/>
                  <a:pt x="957943" y="321349"/>
                </a:cubicBezTo>
                <a:lnTo>
                  <a:pt x="1088572" y="234263"/>
                </a:lnTo>
                <a:lnTo>
                  <a:pt x="1132114" y="205235"/>
                </a:lnTo>
                <a:cubicBezTo>
                  <a:pt x="1155942" y="133753"/>
                  <a:pt x="1129570" y="183166"/>
                  <a:pt x="1190172" y="132663"/>
                </a:cubicBezTo>
                <a:cubicBezTo>
                  <a:pt x="1238325" y="92534"/>
                  <a:pt x="1223199" y="87121"/>
                  <a:pt x="1277257" y="60092"/>
                </a:cubicBezTo>
                <a:cubicBezTo>
                  <a:pt x="1397440" y="0"/>
                  <a:pt x="1239556" y="99739"/>
                  <a:pt x="1364343" y="16549"/>
                </a:cubicBezTo>
                <a:lnTo>
                  <a:pt x="1553029" y="31063"/>
                </a:lnTo>
                <a:cubicBezTo>
                  <a:pt x="1790244" y="48007"/>
                  <a:pt x="1700852" y="22279"/>
                  <a:pt x="1814286" y="60092"/>
                </a:cubicBezTo>
                <a:lnTo>
                  <a:pt x="1872343" y="147177"/>
                </a:lnTo>
                <a:cubicBezTo>
                  <a:pt x="1882019" y="161691"/>
                  <a:pt x="1883928" y="190720"/>
                  <a:pt x="1901372" y="190720"/>
                </a:cubicBezTo>
                <a:lnTo>
                  <a:pt x="1944914" y="190720"/>
                </a:lnTo>
              </a:path>
            </a:pathLst>
          </a:custGeom>
          <a:noFill/>
          <a:ln w="95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4039" name="Freeform 19"/>
          <p:cNvSpPr>
            <a:spLocks noChangeArrowheads="1"/>
          </p:cNvSpPr>
          <p:nvPr/>
        </p:nvSpPr>
        <p:spPr bwMode="auto">
          <a:xfrm>
            <a:off x="4150783" y="3332927"/>
            <a:ext cx="3890433" cy="398463"/>
          </a:xfrm>
          <a:custGeom>
            <a:avLst/>
            <a:gdLst>
              <a:gd name="T0" fmla="*/ 0 w 2917372"/>
              <a:gd name="T1" fmla="*/ 7149 h 399142"/>
              <a:gd name="T2" fmla="*/ 1700548 w 2917372"/>
              <a:gd name="T3" fmla="*/ 64320 h 399142"/>
              <a:gd name="T4" fmla="*/ 2921449 w 2917372"/>
              <a:gd name="T5" fmla="*/ 393072 h 399142"/>
              <a:gd name="T6" fmla="*/ 0 60000 65536"/>
              <a:gd name="T7" fmla="*/ 0 60000 65536"/>
              <a:gd name="T8" fmla="*/ 0 60000 65536"/>
              <a:gd name="T9" fmla="*/ 0 w 2917372"/>
              <a:gd name="T10" fmla="*/ 0 h 399142"/>
              <a:gd name="T11" fmla="*/ 2917372 w 2917372"/>
              <a:gd name="T12" fmla="*/ 399142 h 3991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17372" h="399142">
                <a:moveTo>
                  <a:pt x="0" y="7257"/>
                </a:moveTo>
                <a:cubicBezTo>
                  <a:pt x="605971" y="3628"/>
                  <a:pt x="1211943" y="0"/>
                  <a:pt x="1698172" y="65314"/>
                </a:cubicBezTo>
                <a:cubicBezTo>
                  <a:pt x="2184401" y="130628"/>
                  <a:pt x="2550886" y="264885"/>
                  <a:pt x="2917372" y="399142"/>
                </a:cubicBezTo>
              </a:path>
            </a:pathLst>
          </a:custGeom>
          <a:noFill/>
          <a:ln w="95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4040" name="Freeform 20"/>
          <p:cNvSpPr>
            <a:spLocks noChangeArrowheads="1"/>
          </p:cNvSpPr>
          <p:nvPr/>
        </p:nvSpPr>
        <p:spPr bwMode="auto">
          <a:xfrm>
            <a:off x="5166779" y="2418522"/>
            <a:ext cx="1026584" cy="420688"/>
          </a:xfrm>
          <a:custGeom>
            <a:avLst/>
            <a:gdLst>
              <a:gd name="T0" fmla="*/ 0 w 769257"/>
              <a:gd name="T1" fmla="*/ 346662 h 420914"/>
              <a:gd name="T2" fmla="*/ 482801 w 769257"/>
              <a:gd name="T3" fmla="*/ 361107 h 420914"/>
              <a:gd name="T4" fmla="*/ 775408 w 769257"/>
              <a:gd name="T5" fmla="*/ 0 h 420914"/>
              <a:gd name="T6" fmla="*/ 0 60000 65536"/>
              <a:gd name="T7" fmla="*/ 0 60000 65536"/>
              <a:gd name="T8" fmla="*/ 0 60000 65536"/>
              <a:gd name="T9" fmla="*/ 0 w 769257"/>
              <a:gd name="T10" fmla="*/ 0 h 420914"/>
              <a:gd name="T11" fmla="*/ 769257 w 769257"/>
              <a:gd name="T12" fmla="*/ 420914 h 4209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9257" h="420914">
                <a:moveTo>
                  <a:pt x="0" y="348342"/>
                </a:moveTo>
                <a:cubicBezTo>
                  <a:pt x="175381" y="384628"/>
                  <a:pt x="350762" y="420914"/>
                  <a:pt x="478971" y="362857"/>
                </a:cubicBezTo>
                <a:cubicBezTo>
                  <a:pt x="607180" y="304800"/>
                  <a:pt x="688218" y="152400"/>
                  <a:pt x="769257" y="0"/>
                </a:cubicBezTo>
              </a:path>
            </a:pathLst>
          </a:custGeom>
          <a:noFill/>
          <a:ln w="95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4041" name="Freeform 21"/>
          <p:cNvSpPr>
            <a:spLocks noChangeArrowheads="1"/>
          </p:cNvSpPr>
          <p:nvPr/>
        </p:nvSpPr>
        <p:spPr bwMode="auto">
          <a:xfrm>
            <a:off x="4150783" y="4475927"/>
            <a:ext cx="3890433" cy="398463"/>
          </a:xfrm>
          <a:custGeom>
            <a:avLst/>
            <a:gdLst>
              <a:gd name="T0" fmla="*/ 0 w 2917372"/>
              <a:gd name="T1" fmla="*/ 7149 h 399142"/>
              <a:gd name="T2" fmla="*/ 1700548 w 2917372"/>
              <a:gd name="T3" fmla="*/ 64320 h 399142"/>
              <a:gd name="T4" fmla="*/ 2921449 w 2917372"/>
              <a:gd name="T5" fmla="*/ 393072 h 399142"/>
              <a:gd name="T6" fmla="*/ 0 60000 65536"/>
              <a:gd name="T7" fmla="*/ 0 60000 65536"/>
              <a:gd name="T8" fmla="*/ 0 60000 65536"/>
              <a:gd name="T9" fmla="*/ 0 w 2917372"/>
              <a:gd name="T10" fmla="*/ 0 h 399142"/>
              <a:gd name="T11" fmla="*/ 2917372 w 2917372"/>
              <a:gd name="T12" fmla="*/ 399142 h 3991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17372" h="399142">
                <a:moveTo>
                  <a:pt x="0" y="7257"/>
                </a:moveTo>
                <a:cubicBezTo>
                  <a:pt x="605971" y="3628"/>
                  <a:pt x="1211943" y="0"/>
                  <a:pt x="1698172" y="65314"/>
                </a:cubicBezTo>
                <a:cubicBezTo>
                  <a:pt x="2184401" y="130628"/>
                  <a:pt x="2550886" y="264885"/>
                  <a:pt x="2917372" y="399142"/>
                </a:cubicBezTo>
              </a:path>
            </a:pathLst>
          </a:custGeom>
          <a:noFill/>
          <a:ln w="95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011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9061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Precisión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39348"/>
            <a:ext cx="10972800" cy="3352800"/>
          </a:xfrm>
        </p:spPr>
        <p:txBody>
          <a:bodyPr/>
          <a:lstStyle/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s-MX" sz="2400" dirty="0" smtClean="0"/>
              <a:t>Se </a:t>
            </a:r>
            <a:r>
              <a:rPr lang="en-US" altLang="es-MX" sz="2400" dirty="0" err="1" smtClean="0"/>
              <a:t>usan</a:t>
            </a:r>
            <a:r>
              <a:rPr lang="en-US" altLang="es-MX" sz="2400" dirty="0" smtClean="0"/>
              <a:t> </a:t>
            </a:r>
            <a:r>
              <a:rPr lang="en-US" altLang="es-MX" sz="2400" b="1" dirty="0" err="1" smtClean="0"/>
              <a:t>puntos</a:t>
            </a:r>
            <a:r>
              <a:rPr lang="en-US" altLang="es-MX" sz="2400" b="1" dirty="0" smtClean="0"/>
              <a:t> de </a:t>
            </a:r>
            <a:r>
              <a:rPr lang="en-US" altLang="es-MX" sz="2400" b="1" dirty="0" err="1" smtClean="0"/>
              <a:t>referencia</a:t>
            </a:r>
            <a:r>
              <a:rPr lang="en-US" altLang="es-MX" sz="2400" b="1" dirty="0" smtClean="0"/>
              <a:t> </a:t>
            </a:r>
            <a:r>
              <a:rPr lang="en-US" altLang="es-MX" sz="2400" dirty="0" err="1" smtClean="0"/>
              <a:t>que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tienen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características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conocidas</a:t>
            </a:r>
            <a:r>
              <a:rPr lang="en-US" altLang="es-MX" sz="2400" dirty="0" smtClean="0"/>
              <a:t> y se </a:t>
            </a:r>
            <a:r>
              <a:rPr lang="en-US" altLang="es-MX" sz="2400" dirty="0" err="1" smtClean="0"/>
              <a:t>comparan</a:t>
            </a:r>
            <a:r>
              <a:rPr lang="en-US" altLang="es-MX" sz="2400" dirty="0" smtClean="0"/>
              <a:t> con el </a:t>
            </a:r>
            <a:r>
              <a:rPr lang="en-US" altLang="es-MX" sz="2400" dirty="0" err="1" smtClean="0"/>
              <a:t>resultado</a:t>
            </a:r>
            <a:r>
              <a:rPr lang="en-US" altLang="es-MX" sz="2400" dirty="0" smtClean="0"/>
              <a:t>: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altLang="es-MX" sz="2400" dirty="0" smtClean="0"/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s-MX" dirty="0" err="1" smtClean="0"/>
              <a:t>Idealmente</a:t>
            </a:r>
            <a:r>
              <a:rPr lang="en-US" altLang="es-MX" dirty="0" smtClean="0"/>
              <a:t> son </a:t>
            </a:r>
            <a:r>
              <a:rPr lang="en-US" altLang="es-MX" dirty="0" err="1" smtClean="0"/>
              <a:t>puntos</a:t>
            </a:r>
            <a:r>
              <a:rPr lang="en-US" altLang="es-MX" dirty="0" smtClean="0"/>
              <a:t> </a:t>
            </a:r>
            <a:r>
              <a:rPr lang="en-US" altLang="es-MX" dirty="0" err="1" smtClean="0"/>
              <a:t>aleatorios</a:t>
            </a:r>
            <a:r>
              <a:rPr lang="en-US" altLang="es-MX" dirty="0" smtClean="0"/>
              <a:t>.</a:t>
            </a: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altLang="es-MX" dirty="0" smtClean="0"/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s-MX" dirty="0" err="1"/>
              <a:t>C</a:t>
            </a:r>
            <a:r>
              <a:rPr lang="en-US" altLang="es-MX" dirty="0" err="1" smtClean="0"/>
              <a:t>onsiderarse</a:t>
            </a:r>
            <a:r>
              <a:rPr lang="en-US" altLang="es-MX" dirty="0" smtClean="0"/>
              <a:t> </a:t>
            </a:r>
            <a:r>
              <a:rPr lang="en-US" altLang="es-MX" dirty="0" err="1" smtClean="0"/>
              <a:t>muestras</a:t>
            </a:r>
            <a:r>
              <a:rPr lang="en-US" altLang="es-MX" dirty="0" smtClean="0"/>
              <a:t> en </a:t>
            </a:r>
            <a:r>
              <a:rPr lang="en-US" altLang="es-MX" dirty="0" err="1" smtClean="0"/>
              <a:t>cada</a:t>
            </a:r>
            <a:r>
              <a:rPr lang="en-US" altLang="es-MX" dirty="0" smtClean="0"/>
              <a:t> </a:t>
            </a:r>
            <a:r>
              <a:rPr lang="en-US" altLang="es-MX" dirty="0" err="1" smtClean="0"/>
              <a:t>clase</a:t>
            </a:r>
            <a:r>
              <a:rPr lang="en-US" altLang="es-MX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endParaRPr lang="en-US" altLang="es-MX" sz="2200" dirty="0" smtClean="0"/>
          </a:p>
          <a:p>
            <a:pPr lvl="2" eaLnBrk="1" hangingPunct="1">
              <a:lnSpc>
                <a:spcPct val="90000"/>
              </a:lnSpc>
            </a:pPr>
            <a:endParaRPr lang="en-US" altLang="es-MX" sz="2200" dirty="0" smtClean="0"/>
          </a:p>
        </p:txBody>
      </p:sp>
    </p:spTree>
    <p:extLst>
      <p:ext uri="{BB962C8B-B14F-4D97-AF65-F5344CB8AC3E}">
        <p14:creationId xmlns:p14="http://schemas.microsoft.com/office/powerpoint/2010/main" val="392914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7943"/>
            <a:ext cx="10668000" cy="677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45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204090"/>
            <a:ext cx="10972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El </a:t>
            </a:r>
            <a:r>
              <a:rPr lang="en-US" dirty="0" err="1">
                <a:solidFill>
                  <a:schemeClr val="tx1"/>
                </a:solidFill>
              </a:rPr>
              <a:t>í</a:t>
            </a:r>
            <a:r>
              <a:rPr lang="en-US" dirty="0" err="1" smtClean="0">
                <a:solidFill>
                  <a:schemeClr val="tx1"/>
                </a:solidFill>
              </a:rPr>
              <a:t>ndice</a:t>
            </a:r>
            <a:r>
              <a:rPr lang="en-US" dirty="0" smtClean="0">
                <a:solidFill>
                  <a:schemeClr val="tx1"/>
                </a:solidFill>
              </a:rPr>
              <a:t> kappa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05948" y="2050993"/>
            <a:ext cx="10840278" cy="3210123"/>
          </a:xfrm>
        </p:spPr>
        <p:txBody>
          <a:bodyPr/>
          <a:lstStyle/>
          <a:p>
            <a:pPr eaLnBrk="1" hangingPunct="1"/>
            <a:r>
              <a:rPr lang="en-US" altLang="es-MX" sz="2400" dirty="0" err="1" smtClean="0"/>
              <a:t>Observado</a:t>
            </a:r>
            <a:r>
              <a:rPr lang="en-US" altLang="es-MX" sz="2400" dirty="0" smtClean="0"/>
              <a:t> = </a:t>
            </a:r>
            <a:r>
              <a:rPr lang="en-US" altLang="es-MX" sz="2400" dirty="0" err="1" smtClean="0"/>
              <a:t>precisión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reportada</a:t>
            </a:r>
            <a:r>
              <a:rPr lang="en-US" altLang="es-MX" sz="2400" dirty="0" smtClean="0"/>
              <a:t> en la </a:t>
            </a:r>
            <a:r>
              <a:rPr lang="en-US" altLang="es-MX" sz="2400" dirty="0" err="1" smtClean="0"/>
              <a:t>matriz</a:t>
            </a:r>
            <a:r>
              <a:rPr lang="en-US" altLang="es-MX" sz="2400" dirty="0" smtClean="0"/>
              <a:t> de error. </a:t>
            </a:r>
          </a:p>
          <a:p>
            <a:pPr marL="0" indent="0" eaLnBrk="1" hangingPunct="1">
              <a:buNone/>
            </a:pPr>
            <a:r>
              <a:rPr lang="en-US" altLang="es-MX" sz="2400" dirty="0" smtClean="0"/>
              <a:t>                          </a:t>
            </a:r>
            <a:r>
              <a:rPr lang="en-US" altLang="es-MX" sz="2400" dirty="0" err="1" smtClean="0"/>
              <a:t>Pixeles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correctos</a:t>
            </a:r>
            <a:r>
              <a:rPr lang="en-US" altLang="es-MX" sz="2400" dirty="0" smtClean="0"/>
              <a:t> / total</a:t>
            </a:r>
          </a:p>
          <a:p>
            <a:pPr marL="0" indent="0" eaLnBrk="1" hangingPunct="1">
              <a:buNone/>
            </a:pPr>
            <a:endParaRPr lang="en-US" altLang="es-MX" sz="2400" dirty="0" smtClean="0"/>
          </a:p>
          <a:p>
            <a:pPr eaLnBrk="1" hangingPunct="1"/>
            <a:r>
              <a:rPr lang="en-US" altLang="es-MX" sz="2400" dirty="0" err="1" smtClean="0"/>
              <a:t>Esperado</a:t>
            </a:r>
            <a:r>
              <a:rPr lang="en-US" altLang="es-MX" sz="2400" dirty="0" smtClean="0"/>
              <a:t> = </a:t>
            </a:r>
            <a:r>
              <a:rPr lang="en-US" altLang="es-MX" sz="2400" dirty="0" err="1" smtClean="0"/>
              <a:t>clasificación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correcta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evaluada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por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probabilidad</a:t>
            </a:r>
            <a:r>
              <a:rPr lang="en-US" altLang="es-MX" sz="2400" dirty="0" smtClean="0"/>
              <a:t> o </a:t>
            </a:r>
            <a:r>
              <a:rPr lang="en-US" altLang="es-MX" sz="2400" dirty="0" err="1" smtClean="0"/>
              <a:t>tolerancia</a:t>
            </a:r>
            <a:r>
              <a:rPr lang="en-US" altLang="es-MX" sz="2400" dirty="0" smtClean="0"/>
              <a:t> </a:t>
            </a:r>
            <a:r>
              <a:rPr lang="en-US" altLang="es-MX" sz="2400" dirty="0" err="1" smtClean="0"/>
              <a:t>arbitraria</a:t>
            </a:r>
            <a:r>
              <a:rPr lang="en-US" altLang="es-MX" sz="2400" dirty="0" smtClean="0"/>
              <a:t>.</a:t>
            </a:r>
          </a:p>
        </p:txBody>
      </p:sp>
      <p:graphicFrame>
        <p:nvGraphicFramePr>
          <p:cNvPr id="47108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33541125"/>
              </p:ext>
            </p:extLst>
          </p:nvPr>
        </p:nvGraphicFramePr>
        <p:xfrm>
          <a:off x="7847012" y="938910"/>
          <a:ext cx="4040188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cuación" r:id="rId3" imgW="1638300" imgH="419100" progId="Equation.3">
                  <p:embed/>
                </p:oleObj>
              </mc:Choice>
              <mc:Fallback>
                <p:oleObj name="Ecuación" r:id="rId3" imgW="1638300" imgH="4191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7012" y="938910"/>
                        <a:ext cx="4040188" cy="10334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914400" y="4346714"/>
            <a:ext cx="9144000" cy="1509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ü"/>
            </a:pPr>
            <a:r>
              <a:rPr lang="en-US" altLang="es-MX" sz="2400" dirty="0" smtClean="0"/>
              <a:t>Un  </a:t>
            </a:r>
            <a:r>
              <a:rPr lang="el-GR" altLang="es-MX" sz="2400" b="1" dirty="0" smtClean="0">
                <a:cs typeface="Arial" pitchFamily="34" charset="0"/>
              </a:rPr>
              <a:t>κ</a:t>
            </a:r>
            <a:r>
              <a:rPr lang="en-US" altLang="es-MX" sz="2400" b="1" dirty="0" smtClean="0">
                <a:cs typeface="Arial" pitchFamily="34" charset="0"/>
              </a:rPr>
              <a:t>=0.83 </a:t>
            </a:r>
            <a:r>
              <a:rPr lang="en-US" altLang="es-MX" sz="2400" dirty="0" err="1" smtClean="0">
                <a:cs typeface="Arial" pitchFamily="34" charset="0"/>
              </a:rPr>
              <a:t>significa</a:t>
            </a:r>
            <a:r>
              <a:rPr lang="en-US" altLang="es-MX" sz="2400" dirty="0" smtClean="0">
                <a:cs typeface="Arial" pitchFamily="34" charset="0"/>
              </a:rPr>
              <a:t> </a:t>
            </a:r>
            <a:r>
              <a:rPr lang="en-US" altLang="es-MX" sz="2400" b="1" dirty="0" smtClean="0">
                <a:cs typeface="Arial" pitchFamily="34" charset="0"/>
              </a:rPr>
              <a:t>83%  </a:t>
            </a:r>
            <a:r>
              <a:rPr lang="en-US" altLang="es-MX" sz="2400" b="1" dirty="0" err="1" smtClean="0">
                <a:cs typeface="Arial" pitchFamily="34" charset="0"/>
              </a:rPr>
              <a:t>mejor</a:t>
            </a:r>
            <a:r>
              <a:rPr lang="en-US" altLang="es-MX" sz="2400" b="1" dirty="0" smtClean="0">
                <a:cs typeface="Arial" pitchFamily="34" charset="0"/>
              </a:rPr>
              <a:t> </a:t>
            </a:r>
            <a:r>
              <a:rPr lang="en-US" altLang="es-MX" sz="2400" dirty="0" err="1" smtClean="0">
                <a:cs typeface="Arial" pitchFamily="34" charset="0"/>
              </a:rPr>
              <a:t>que</a:t>
            </a:r>
            <a:r>
              <a:rPr lang="en-US" altLang="es-MX" sz="2400" dirty="0" smtClean="0">
                <a:cs typeface="Arial" pitchFamily="34" charset="0"/>
              </a:rPr>
              <a:t> el </a:t>
            </a:r>
            <a:r>
              <a:rPr lang="en-US" altLang="es-MX" sz="2400" dirty="0" err="1" smtClean="0">
                <a:cs typeface="Arial" pitchFamily="34" charset="0"/>
              </a:rPr>
              <a:t>esperado</a:t>
            </a:r>
            <a:r>
              <a:rPr lang="en-US" altLang="es-MX" sz="2400" dirty="0" smtClean="0">
                <a:cs typeface="Arial" pitchFamily="34" charset="0"/>
              </a:rPr>
              <a:t> </a:t>
            </a:r>
            <a:r>
              <a:rPr lang="en-US" altLang="es-MX" sz="2400" dirty="0" err="1" smtClean="0">
                <a:cs typeface="Arial" pitchFamily="34" charset="0"/>
              </a:rPr>
              <a:t>si</a:t>
            </a:r>
            <a:r>
              <a:rPr lang="en-US" altLang="es-MX" sz="2400" dirty="0" smtClean="0">
                <a:cs typeface="Arial" pitchFamily="34" charset="0"/>
              </a:rPr>
              <a:t> se </a:t>
            </a:r>
            <a:r>
              <a:rPr lang="en-US" altLang="es-MX" sz="2400" dirty="0" err="1" smtClean="0">
                <a:cs typeface="Arial" pitchFamily="34" charset="0"/>
              </a:rPr>
              <a:t>hace</a:t>
            </a:r>
            <a:r>
              <a:rPr lang="en-US" altLang="es-MX" sz="2400" dirty="0" smtClean="0">
                <a:cs typeface="Arial" pitchFamily="34" charset="0"/>
              </a:rPr>
              <a:t> </a:t>
            </a:r>
            <a:r>
              <a:rPr lang="en-US" altLang="es-MX" sz="2400" dirty="0" err="1" smtClean="0">
                <a:cs typeface="Arial" pitchFamily="34" charset="0"/>
              </a:rPr>
              <a:t>una</a:t>
            </a:r>
            <a:r>
              <a:rPr lang="en-US" altLang="es-MX" sz="2400" dirty="0" smtClean="0">
                <a:cs typeface="Arial" pitchFamily="34" charset="0"/>
              </a:rPr>
              <a:t> </a:t>
            </a:r>
            <a:r>
              <a:rPr lang="en-US" altLang="es-MX" sz="2400" dirty="0" err="1" smtClean="0">
                <a:cs typeface="Arial" pitchFamily="34" charset="0"/>
              </a:rPr>
              <a:t>asignación</a:t>
            </a:r>
            <a:r>
              <a:rPr lang="en-US" altLang="es-MX" sz="2400" dirty="0" smtClean="0">
                <a:cs typeface="Arial" pitchFamily="34" charset="0"/>
              </a:rPr>
              <a:t> de </a:t>
            </a:r>
            <a:r>
              <a:rPr lang="en-US" altLang="es-MX" sz="2400" dirty="0" err="1" smtClean="0">
                <a:cs typeface="Arial" pitchFamily="34" charset="0"/>
              </a:rPr>
              <a:t>pixeles</a:t>
            </a:r>
            <a:r>
              <a:rPr lang="en-US" altLang="es-MX" sz="2400" dirty="0" smtClean="0">
                <a:cs typeface="Arial" pitchFamily="34" charset="0"/>
              </a:rPr>
              <a:t> </a:t>
            </a:r>
            <a:r>
              <a:rPr lang="en-US" altLang="es-MX" sz="2400" dirty="0" err="1" smtClean="0">
                <a:cs typeface="Arial" pitchFamily="34" charset="0"/>
              </a:rPr>
              <a:t>aleatoria</a:t>
            </a:r>
            <a:r>
              <a:rPr lang="en-US" altLang="es-MX" sz="2400" dirty="0" smtClean="0">
                <a:cs typeface="Arial" pitchFamily="34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s-MX" sz="2400" dirty="0" smtClean="0">
                <a:cs typeface="Arial" pitchFamily="34" charset="0"/>
              </a:rPr>
              <a:t>Kappa </a:t>
            </a:r>
            <a:r>
              <a:rPr lang="en-US" altLang="es-MX" sz="2400" dirty="0" err="1" smtClean="0">
                <a:cs typeface="Arial" pitchFamily="34" charset="0"/>
              </a:rPr>
              <a:t>toma</a:t>
            </a:r>
            <a:r>
              <a:rPr lang="en-US" altLang="es-MX" sz="2400" dirty="0" smtClean="0">
                <a:cs typeface="Arial" pitchFamily="34" charset="0"/>
              </a:rPr>
              <a:t> </a:t>
            </a:r>
            <a:r>
              <a:rPr lang="en-US" altLang="es-MX" sz="2400" dirty="0" err="1" smtClean="0">
                <a:cs typeface="Arial" pitchFamily="34" charset="0"/>
              </a:rPr>
              <a:t>valores</a:t>
            </a:r>
            <a:r>
              <a:rPr lang="en-US" altLang="es-MX" sz="2400" dirty="0" smtClean="0">
                <a:cs typeface="Arial" pitchFamily="34" charset="0"/>
              </a:rPr>
              <a:t> entre </a:t>
            </a:r>
            <a:r>
              <a:rPr lang="en-US" altLang="es-MX" sz="2400" b="1" dirty="0" smtClean="0">
                <a:cs typeface="Arial" pitchFamily="34" charset="0"/>
              </a:rPr>
              <a:t>+1</a:t>
            </a:r>
            <a:r>
              <a:rPr lang="en-US" altLang="es-MX" sz="2400" dirty="0" smtClean="0">
                <a:cs typeface="Arial" pitchFamily="34" charset="0"/>
              </a:rPr>
              <a:t> y  </a:t>
            </a:r>
            <a:r>
              <a:rPr lang="en-US" altLang="es-MX" sz="2400" b="1" dirty="0" smtClean="0">
                <a:cs typeface="Arial" pitchFamily="34" charset="0"/>
              </a:rPr>
              <a:t>-1</a:t>
            </a:r>
            <a:endParaRPr lang="el-GR" altLang="es-MX" sz="2400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292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MX" altLang="es-MX" smtClean="0"/>
          </a:p>
        </p:txBody>
      </p:sp>
      <p:pic>
        <p:nvPicPr>
          <p:cNvPr id="491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4" y="669234"/>
            <a:ext cx="10124017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50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741"/>
            <a:ext cx="12192000" cy="597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62092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0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0" id="{CF212AAB-B4F5-4E13-B401-83D14A13CC53}" vid="{F489828D-9B6E-4968-9DB1-D73860EB85AD}"/>
    </a:ext>
  </a:extLst>
</a:theme>
</file>

<file path=ppt/theme/theme2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CB300F-524B-4030-A6B4-61DED4F505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Tema10</Template>
  <TotalTime>0</TotalTime>
  <Words>691</Words>
  <Application>Microsoft Office PowerPoint</Application>
  <PresentationFormat>Panorámica</PresentationFormat>
  <Paragraphs>110</Paragraphs>
  <Slides>37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2" baseType="lpstr">
      <vt:lpstr>Arial</vt:lpstr>
      <vt:lpstr>Century Schoolbook</vt:lpstr>
      <vt:lpstr>Wingdings</vt:lpstr>
      <vt:lpstr>Tema10</vt:lpstr>
      <vt:lpstr>Ecuación</vt:lpstr>
      <vt:lpstr>Interpretación visual de imágenes</vt:lpstr>
      <vt:lpstr>Puede ser utilizada para analizar:</vt:lpstr>
      <vt:lpstr>Características necesarias</vt:lpstr>
      <vt:lpstr>Ejemplos</vt:lpstr>
      <vt:lpstr>Elementos de interpretación de imágenes</vt:lpstr>
      <vt:lpstr>Forma</vt:lpstr>
      <vt:lpstr>Presentación de PowerPoint</vt:lpstr>
      <vt:lpstr>Presentación de PowerPoint</vt:lpstr>
      <vt:lpstr>Presentación de PowerPoint</vt:lpstr>
      <vt:lpstr>Presentación de PowerPoint</vt:lpstr>
      <vt:lpstr>Tamaño</vt:lpstr>
      <vt:lpstr>Tono</vt:lpstr>
      <vt:lpstr>Presentación de PowerPoint</vt:lpstr>
      <vt:lpstr>Textura </vt:lpstr>
      <vt:lpstr>Textura</vt:lpstr>
      <vt:lpstr>Presentación de PowerPoint</vt:lpstr>
      <vt:lpstr>Sombras  </vt:lpstr>
      <vt:lpstr>Presentación de PowerPoint</vt:lpstr>
      <vt:lpstr>Presentación de PowerPoint</vt:lpstr>
      <vt:lpstr>Presentación de PowerPoint</vt:lpstr>
      <vt:lpstr>Presentación de PowerPoint</vt:lpstr>
      <vt:lpstr>Asociación</vt:lpstr>
      <vt:lpstr>Presentación de PowerPoint</vt:lpstr>
      <vt:lpstr>Presentación de PowerPoint</vt:lpstr>
      <vt:lpstr>Criterios geológicos</vt:lpstr>
      <vt:lpstr>Presentación de PowerPoint</vt:lpstr>
      <vt:lpstr>Presentación de PowerPoint</vt:lpstr>
      <vt:lpstr>Presentación de PowerPoint</vt:lpstr>
      <vt:lpstr>Actividades de interpretación de imágenes</vt:lpstr>
      <vt:lpstr>Estrategias de interpretación</vt:lpstr>
      <vt:lpstr>Estrategias de interpretación</vt:lpstr>
      <vt:lpstr>Errores de digitalización</vt:lpstr>
      <vt:lpstr>Precisión </vt:lpstr>
      <vt:lpstr>Presentación de PowerPoint</vt:lpstr>
      <vt:lpstr>El índice kappa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2017-01-06T20:38:28Z</dcterms:created>
  <dcterms:modified xsi:type="dcterms:W3CDTF">2020-03-12T15:27:53Z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TC030988909991</vt:lpwstr>
  </property>
</Properties>
</file>