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 id="285" r:id="rId29"/>
    <p:sldId id="286" r:id="rId30"/>
    <p:sldId id="287" r:id="rId31"/>
    <p:sldId id="288"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99FF"/>
    <a:srgbClr val="6DD00A"/>
    <a:srgbClr val="D16F0D"/>
    <a:srgbClr val="F1861B"/>
    <a:srgbClr val="2312FA"/>
    <a:srgbClr val="CC0099"/>
    <a:srgbClr val="12EF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71" d="100"/>
          <a:sy n="71" d="100"/>
        </p:scale>
        <p:origin x="618"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77E302-17FB-4F88-A4D1-80AB62BE5226}" type="doc">
      <dgm:prSet loTypeId="urn:microsoft.com/office/officeart/2005/8/layout/venn1" loCatId="relationship" qsTypeId="urn:microsoft.com/office/officeart/2005/8/quickstyle/simple3" qsCatId="simple" csTypeId="urn:microsoft.com/office/officeart/2005/8/colors/colorful2" csCatId="colorful" phldr="1"/>
      <dgm:spPr/>
    </dgm:pt>
    <dgm:pt modelId="{C39F15C3-0720-4BE9-86F7-50449DC02AD9}">
      <dgm:prSet phldrT="[Texto]" custT="1"/>
      <dgm:spPr>
        <a:solidFill>
          <a:srgbClr val="00B050">
            <a:alpha val="70000"/>
          </a:srgbClr>
        </a:solidFill>
        <a:scene3d>
          <a:camera prst="orthographicFront"/>
          <a:lightRig rig="flat" dir="t"/>
        </a:scene3d>
        <a:sp3d prstMaterial="dkEdge">
          <a:bevelT w="254000" h="254000"/>
        </a:sp3d>
      </dgm:spPr>
      <dgm:t>
        <a:bodyPr/>
        <a:lstStyle/>
        <a:p>
          <a:r>
            <a:rPr lang="es-MX" sz="2400" dirty="0" smtClean="0"/>
            <a:t>Tipo de terreno</a:t>
          </a:r>
          <a:endParaRPr lang="es-MX" sz="2400" dirty="0"/>
        </a:p>
      </dgm:t>
    </dgm:pt>
    <dgm:pt modelId="{FD372EF1-1B9D-4A8F-BD31-88B3B9F706E8}" type="parTrans" cxnId="{6596981C-9006-4096-9191-017DE3CC5B88}">
      <dgm:prSet/>
      <dgm:spPr/>
      <dgm:t>
        <a:bodyPr/>
        <a:lstStyle/>
        <a:p>
          <a:endParaRPr lang="es-MX" sz="2400"/>
        </a:p>
      </dgm:t>
    </dgm:pt>
    <dgm:pt modelId="{A2B26DF7-6C8A-424A-BD28-D818964EB24A}" type="sibTrans" cxnId="{6596981C-9006-4096-9191-017DE3CC5B88}">
      <dgm:prSet/>
      <dgm:spPr/>
      <dgm:t>
        <a:bodyPr/>
        <a:lstStyle/>
        <a:p>
          <a:endParaRPr lang="es-MX" sz="2400"/>
        </a:p>
      </dgm:t>
    </dgm:pt>
    <dgm:pt modelId="{4D0E9504-7956-4209-82CA-90B60315E7D3}">
      <dgm:prSet phldrT="[Texto]" custT="1"/>
      <dgm:spPr>
        <a:solidFill>
          <a:srgbClr val="0070C0">
            <a:alpha val="70000"/>
          </a:srgbClr>
        </a:solidFill>
        <a:scene3d>
          <a:camera prst="orthographicFront"/>
          <a:lightRig rig="flat" dir="t"/>
        </a:scene3d>
        <a:sp3d prstMaterial="dkEdge">
          <a:bevelT w="254000" h="254000"/>
        </a:sp3d>
      </dgm:spPr>
      <dgm:t>
        <a:bodyPr/>
        <a:lstStyle/>
        <a:p>
          <a:r>
            <a:rPr lang="es-MX" sz="2400" dirty="0" smtClean="0"/>
            <a:t>Entorno climático</a:t>
          </a:r>
          <a:endParaRPr lang="es-MX" sz="2400" dirty="0"/>
        </a:p>
      </dgm:t>
    </dgm:pt>
    <dgm:pt modelId="{98AF087E-8927-4153-87CB-9286F10BE9F1}" type="parTrans" cxnId="{F45DE355-D89F-4108-BFC3-6ED1BCBB57DC}">
      <dgm:prSet/>
      <dgm:spPr/>
      <dgm:t>
        <a:bodyPr/>
        <a:lstStyle/>
        <a:p>
          <a:endParaRPr lang="es-MX" sz="2400"/>
        </a:p>
      </dgm:t>
    </dgm:pt>
    <dgm:pt modelId="{30E873C0-FEF4-47CC-9993-DA7AF26E97D1}" type="sibTrans" cxnId="{F45DE355-D89F-4108-BFC3-6ED1BCBB57DC}">
      <dgm:prSet/>
      <dgm:spPr/>
      <dgm:t>
        <a:bodyPr/>
        <a:lstStyle/>
        <a:p>
          <a:endParaRPr lang="es-MX" sz="2400"/>
        </a:p>
      </dgm:t>
    </dgm:pt>
    <dgm:pt modelId="{80FB5B93-8927-4B96-85D2-5C375C702FE4}">
      <dgm:prSet phldrT="[Texto]" custT="1"/>
      <dgm:spPr>
        <a:solidFill>
          <a:srgbClr val="FF0066">
            <a:alpha val="80000"/>
          </a:srgbClr>
        </a:solidFill>
        <a:scene3d>
          <a:camera prst="orthographicFront"/>
          <a:lightRig rig="flat" dir="t"/>
        </a:scene3d>
        <a:sp3d prstMaterial="dkEdge">
          <a:bevelT w="254000" h="254000"/>
        </a:sp3d>
      </dgm:spPr>
      <dgm:t>
        <a:bodyPr/>
        <a:lstStyle/>
        <a:p>
          <a:pPr algn="r"/>
          <a:r>
            <a:rPr lang="es-MX" sz="2400" dirty="0" smtClean="0"/>
            <a:t>Tipo de vegetación</a:t>
          </a:r>
          <a:endParaRPr lang="es-MX" sz="2400" dirty="0"/>
        </a:p>
      </dgm:t>
    </dgm:pt>
    <dgm:pt modelId="{0674C5B0-55B8-44E5-968F-FF0536362816}" type="parTrans" cxnId="{9630C657-77F1-496F-B3BD-C3D3AA0714C0}">
      <dgm:prSet/>
      <dgm:spPr/>
      <dgm:t>
        <a:bodyPr/>
        <a:lstStyle/>
        <a:p>
          <a:endParaRPr lang="es-MX" sz="2400"/>
        </a:p>
      </dgm:t>
    </dgm:pt>
    <dgm:pt modelId="{BC0EE46B-ED9C-48DF-BCC8-815E404ED19F}" type="sibTrans" cxnId="{9630C657-77F1-496F-B3BD-C3D3AA0714C0}">
      <dgm:prSet/>
      <dgm:spPr/>
      <dgm:t>
        <a:bodyPr/>
        <a:lstStyle/>
        <a:p>
          <a:endParaRPr lang="es-MX" sz="2400"/>
        </a:p>
      </dgm:t>
    </dgm:pt>
    <dgm:pt modelId="{36B5A672-8076-48C0-8E16-0273F8417B2F}">
      <dgm:prSet phldrT="[Texto]" custT="1"/>
      <dgm:spPr>
        <a:solidFill>
          <a:srgbClr val="FFC000">
            <a:alpha val="80000"/>
          </a:srgbClr>
        </a:solidFill>
        <a:scene3d>
          <a:camera prst="orthographicFront"/>
          <a:lightRig rig="flat" dir="t"/>
        </a:scene3d>
        <a:sp3d prstMaterial="dkEdge">
          <a:bevelT w="254000" h="254000"/>
        </a:sp3d>
      </dgm:spPr>
      <dgm:t>
        <a:bodyPr/>
        <a:lstStyle/>
        <a:p>
          <a:r>
            <a:rPr lang="es-MX" sz="2400" dirty="0" smtClean="0"/>
            <a:t>Etapa del ciclo </a:t>
          </a:r>
          <a:r>
            <a:rPr lang="es-MX" sz="2400" dirty="0" err="1" smtClean="0"/>
            <a:t>geomórfico</a:t>
          </a:r>
          <a:endParaRPr lang="es-MX" sz="2400" dirty="0"/>
        </a:p>
      </dgm:t>
    </dgm:pt>
    <dgm:pt modelId="{5ECFCCCB-1681-4658-848E-F450997A8D37}" type="parTrans" cxnId="{6EAF2399-4B3B-4D5A-8869-330BA2C6F85E}">
      <dgm:prSet/>
      <dgm:spPr/>
      <dgm:t>
        <a:bodyPr/>
        <a:lstStyle/>
        <a:p>
          <a:endParaRPr lang="es-MX" sz="2400"/>
        </a:p>
      </dgm:t>
    </dgm:pt>
    <dgm:pt modelId="{5E48CD77-A38E-4A70-9DC6-A382591CFF0D}" type="sibTrans" cxnId="{6EAF2399-4B3B-4D5A-8869-330BA2C6F85E}">
      <dgm:prSet/>
      <dgm:spPr/>
      <dgm:t>
        <a:bodyPr/>
        <a:lstStyle/>
        <a:p>
          <a:endParaRPr lang="es-MX" sz="2400"/>
        </a:p>
      </dgm:t>
    </dgm:pt>
    <dgm:pt modelId="{8344332C-6978-4E7A-BD96-0CC11A21393C}" type="pres">
      <dgm:prSet presAssocID="{7877E302-17FB-4F88-A4D1-80AB62BE5226}" presName="compositeShape" presStyleCnt="0">
        <dgm:presLayoutVars>
          <dgm:chMax val="7"/>
          <dgm:dir/>
          <dgm:resizeHandles val="exact"/>
        </dgm:presLayoutVars>
      </dgm:prSet>
      <dgm:spPr/>
    </dgm:pt>
    <dgm:pt modelId="{B0BBE290-ED5E-4E66-A48E-1BADA116EDB4}" type="pres">
      <dgm:prSet presAssocID="{C39F15C3-0720-4BE9-86F7-50449DC02AD9}" presName="circ1" presStyleLbl="vennNode1" presStyleIdx="0" presStyleCnt="4" custScaleX="125974"/>
      <dgm:spPr/>
      <dgm:t>
        <a:bodyPr/>
        <a:lstStyle/>
        <a:p>
          <a:endParaRPr lang="es-ES"/>
        </a:p>
      </dgm:t>
    </dgm:pt>
    <dgm:pt modelId="{9DA6E8E3-8096-456F-A98B-53288A13E9CE}" type="pres">
      <dgm:prSet presAssocID="{C39F15C3-0720-4BE9-86F7-50449DC02AD9}" presName="circ1Tx" presStyleLbl="revTx" presStyleIdx="0" presStyleCnt="0">
        <dgm:presLayoutVars>
          <dgm:chMax val="0"/>
          <dgm:chPref val="0"/>
          <dgm:bulletEnabled val="1"/>
        </dgm:presLayoutVars>
      </dgm:prSet>
      <dgm:spPr/>
      <dgm:t>
        <a:bodyPr/>
        <a:lstStyle/>
        <a:p>
          <a:endParaRPr lang="es-ES"/>
        </a:p>
      </dgm:t>
    </dgm:pt>
    <dgm:pt modelId="{EA23F5F1-8E5F-4B57-A82E-C4BA1324B6C9}" type="pres">
      <dgm:prSet presAssocID="{4D0E9504-7956-4209-82CA-90B60315E7D3}" presName="circ2" presStyleLbl="vennNode1" presStyleIdx="1" presStyleCnt="4" custScaleX="123418"/>
      <dgm:spPr/>
      <dgm:t>
        <a:bodyPr/>
        <a:lstStyle/>
        <a:p>
          <a:endParaRPr lang="es-ES"/>
        </a:p>
      </dgm:t>
    </dgm:pt>
    <dgm:pt modelId="{1A96EF56-3A3E-4916-AEC4-48216FA983C3}" type="pres">
      <dgm:prSet presAssocID="{4D0E9504-7956-4209-82CA-90B60315E7D3}" presName="circ2Tx" presStyleLbl="revTx" presStyleIdx="0" presStyleCnt="0">
        <dgm:presLayoutVars>
          <dgm:chMax val="0"/>
          <dgm:chPref val="0"/>
          <dgm:bulletEnabled val="1"/>
        </dgm:presLayoutVars>
      </dgm:prSet>
      <dgm:spPr/>
      <dgm:t>
        <a:bodyPr/>
        <a:lstStyle/>
        <a:p>
          <a:endParaRPr lang="es-ES"/>
        </a:p>
      </dgm:t>
    </dgm:pt>
    <dgm:pt modelId="{ABB415AF-0B52-433C-B2FE-F1C40274DC4E}" type="pres">
      <dgm:prSet presAssocID="{36B5A672-8076-48C0-8E16-0273F8417B2F}" presName="circ3" presStyleLbl="vennNode1" presStyleIdx="2" presStyleCnt="4" custScaleX="133404"/>
      <dgm:spPr/>
      <dgm:t>
        <a:bodyPr/>
        <a:lstStyle/>
        <a:p>
          <a:endParaRPr lang="es-MX"/>
        </a:p>
      </dgm:t>
    </dgm:pt>
    <dgm:pt modelId="{68A73FCD-2F5E-40FF-BDC5-FF6298CB34B5}" type="pres">
      <dgm:prSet presAssocID="{36B5A672-8076-48C0-8E16-0273F8417B2F}" presName="circ3Tx" presStyleLbl="revTx" presStyleIdx="0" presStyleCnt="0">
        <dgm:presLayoutVars>
          <dgm:chMax val="0"/>
          <dgm:chPref val="0"/>
          <dgm:bulletEnabled val="1"/>
        </dgm:presLayoutVars>
      </dgm:prSet>
      <dgm:spPr/>
      <dgm:t>
        <a:bodyPr/>
        <a:lstStyle/>
        <a:p>
          <a:endParaRPr lang="es-MX"/>
        </a:p>
      </dgm:t>
    </dgm:pt>
    <dgm:pt modelId="{39C56D8F-3B11-424F-81CD-0F5837C4584B}" type="pres">
      <dgm:prSet presAssocID="{80FB5B93-8927-4B96-85D2-5C375C702FE4}" presName="circ4" presStyleLbl="vennNode1" presStyleIdx="3" presStyleCnt="4" custScaleX="143124"/>
      <dgm:spPr/>
      <dgm:t>
        <a:bodyPr/>
        <a:lstStyle/>
        <a:p>
          <a:endParaRPr lang="es-MX"/>
        </a:p>
      </dgm:t>
    </dgm:pt>
    <dgm:pt modelId="{97793B36-5A78-43D3-A9CE-13AF244A3F85}" type="pres">
      <dgm:prSet presAssocID="{80FB5B93-8927-4B96-85D2-5C375C702FE4}" presName="circ4Tx" presStyleLbl="revTx" presStyleIdx="0" presStyleCnt="0">
        <dgm:presLayoutVars>
          <dgm:chMax val="0"/>
          <dgm:chPref val="0"/>
          <dgm:bulletEnabled val="1"/>
        </dgm:presLayoutVars>
      </dgm:prSet>
      <dgm:spPr/>
      <dgm:t>
        <a:bodyPr/>
        <a:lstStyle/>
        <a:p>
          <a:endParaRPr lang="es-MX"/>
        </a:p>
      </dgm:t>
    </dgm:pt>
  </dgm:ptLst>
  <dgm:cxnLst>
    <dgm:cxn modelId="{009194BD-E874-4EC6-9A2F-7580E8951FAC}" type="presOf" srcId="{80FB5B93-8927-4B96-85D2-5C375C702FE4}" destId="{39C56D8F-3B11-424F-81CD-0F5837C4584B}" srcOrd="0" destOrd="0" presId="urn:microsoft.com/office/officeart/2005/8/layout/venn1"/>
    <dgm:cxn modelId="{0139DFBA-7E9F-4C30-B72A-53262542BD5F}" type="presOf" srcId="{36B5A672-8076-48C0-8E16-0273F8417B2F}" destId="{ABB415AF-0B52-433C-B2FE-F1C40274DC4E}" srcOrd="0" destOrd="0" presId="urn:microsoft.com/office/officeart/2005/8/layout/venn1"/>
    <dgm:cxn modelId="{9630C657-77F1-496F-B3BD-C3D3AA0714C0}" srcId="{7877E302-17FB-4F88-A4D1-80AB62BE5226}" destId="{80FB5B93-8927-4B96-85D2-5C375C702FE4}" srcOrd="3" destOrd="0" parTransId="{0674C5B0-55B8-44E5-968F-FF0536362816}" sibTransId="{BC0EE46B-ED9C-48DF-BCC8-815E404ED19F}"/>
    <dgm:cxn modelId="{342F490A-5DBC-4F06-B0DD-1A5A7177C85D}" type="presOf" srcId="{C39F15C3-0720-4BE9-86F7-50449DC02AD9}" destId="{9DA6E8E3-8096-456F-A98B-53288A13E9CE}" srcOrd="1" destOrd="0" presId="urn:microsoft.com/office/officeart/2005/8/layout/venn1"/>
    <dgm:cxn modelId="{C45EBB2E-920F-436D-8DC4-BAFA578DD7D0}" type="presOf" srcId="{C39F15C3-0720-4BE9-86F7-50449DC02AD9}" destId="{B0BBE290-ED5E-4E66-A48E-1BADA116EDB4}" srcOrd="0" destOrd="0" presId="urn:microsoft.com/office/officeart/2005/8/layout/venn1"/>
    <dgm:cxn modelId="{9A2DF89D-4F67-4B37-9B8E-55B058E3C135}" type="presOf" srcId="{4D0E9504-7956-4209-82CA-90B60315E7D3}" destId="{EA23F5F1-8E5F-4B57-A82E-C4BA1324B6C9}" srcOrd="0" destOrd="0" presId="urn:microsoft.com/office/officeart/2005/8/layout/venn1"/>
    <dgm:cxn modelId="{F45DE355-D89F-4108-BFC3-6ED1BCBB57DC}" srcId="{7877E302-17FB-4F88-A4D1-80AB62BE5226}" destId="{4D0E9504-7956-4209-82CA-90B60315E7D3}" srcOrd="1" destOrd="0" parTransId="{98AF087E-8927-4153-87CB-9286F10BE9F1}" sibTransId="{30E873C0-FEF4-47CC-9993-DA7AF26E97D1}"/>
    <dgm:cxn modelId="{FEA0ABAE-7C0E-4DA8-BAB7-76327B436497}" type="presOf" srcId="{80FB5B93-8927-4B96-85D2-5C375C702FE4}" destId="{97793B36-5A78-43D3-A9CE-13AF244A3F85}" srcOrd="1" destOrd="0" presId="urn:microsoft.com/office/officeart/2005/8/layout/venn1"/>
    <dgm:cxn modelId="{6596981C-9006-4096-9191-017DE3CC5B88}" srcId="{7877E302-17FB-4F88-A4D1-80AB62BE5226}" destId="{C39F15C3-0720-4BE9-86F7-50449DC02AD9}" srcOrd="0" destOrd="0" parTransId="{FD372EF1-1B9D-4A8F-BD31-88B3B9F706E8}" sibTransId="{A2B26DF7-6C8A-424A-BD28-D818964EB24A}"/>
    <dgm:cxn modelId="{6EAF2399-4B3B-4D5A-8869-330BA2C6F85E}" srcId="{7877E302-17FB-4F88-A4D1-80AB62BE5226}" destId="{36B5A672-8076-48C0-8E16-0273F8417B2F}" srcOrd="2" destOrd="0" parTransId="{5ECFCCCB-1681-4658-848E-F450997A8D37}" sibTransId="{5E48CD77-A38E-4A70-9DC6-A382591CFF0D}"/>
    <dgm:cxn modelId="{789D2A93-076A-416E-91AB-DD647C5F3E5C}" type="presOf" srcId="{36B5A672-8076-48C0-8E16-0273F8417B2F}" destId="{68A73FCD-2F5E-40FF-BDC5-FF6298CB34B5}" srcOrd="1" destOrd="0" presId="urn:microsoft.com/office/officeart/2005/8/layout/venn1"/>
    <dgm:cxn modelId="{88C4C1A6-F5FF-4488-814C-7887EB9B22F1}" type="presOf" srcId="{7877E302-17FB-4F88-A4D1-80AB62BE5226}" destId="{8344332C-6978-4E7A-BD96-0CC11A21393C}" srcOrd="0" destOrd="0" presId="urn:microsoft.com/office/officeart/2005/8/layout/venn1"/>
    <dgm:cxn modelId="{DC753D4F-D967-4CB2-9883-FBFE1B46E012}" type="presOf" srcId="{4D0E9504-7956-4209-82CA-90B60315E7D3}" destId="{1A96EF56-3A3E-4916-AEC4-48216FA983C3}" srcOrd="1" destOrd="0" presId="urn:microsoft.com/office/officeart/2005/8/layout/venn1"/>
    <dgm:cxn modelId="{045D601B-478E-45E8-94CB-98AB515946AD}" type="presParOf" srcId="{8344332C-6978-4E7A-BD96-0CC11A21393C}" destId="{B0BBE290-ED5E-4E66-A48E-1BADA116EDB4}" srcOrd="0" destOrd="0" presId="urn:microsoft.com/office/officeart/2005/8/layout/venn1"/>
    <dgm:cxn modelId="{A72CDAAE-5CC0-4A72-9B42-B687DA686404}" type="presParOf" srcId="{8344332C-6978-4E7A-BD96-0CC11A21393C}" destId="{9DA6E8E3-8096-456F-A98B-53288A13E9CE}" srcOrd="1" destOrd="0" presId="urn:microsoft.com/office/officeart/2005/8/layout/venn1"/>
    <dgm:cxn modelId="{2D52EB6D-95E6-4231-AEED-0C03E244C86C}" type="presParOf" srcId="{8344332C-6978-4E7A-BD96-0CC11A21393C}" destId="{EA23F5F1-8E5F-4B57-A82E-C4BA1324B6C9}" srcOrd="2" destOrd="0" presId="urn:microsoft.com/office/officeart/2005/8/layout/venn1"/>
    <dgm:cxn modelId="{2CB1906E-8FBE-4CAC-AD13-9D9129F0D652}" type="presParOf" srcId="{8344332C-6978-4E7A-BD96-0CC11A21393C}" destId="{1A96EF56-3A3E-4916-AEC4-48216FA983C3}" srcOrd="3" destOrd="0" presId="urn:microsoft.com/office/officeart/2005/8/layout/venn1"/>
    <dgm:cxn modelId="{1A3363D1-9933-4473-BC30-784DD57D4737}" type="presParOf" srcId="{8344332C-6978-4E7A-BD96-0CC11A21393C}" destId="{ABB415AF-0B52-433C-B2FE-F1C40274DC4E}" srcOrd="4" destOrd="0" presId="urn:microsoft.com/office/officeart/2005/8/layout/venn1"/>
    <dgm:cxn modelId="{F190AFBC-42D5-4AB5-9AD1-DC07DACEE414}" type="presParOf" srcId="{8344332C-6978-4E7A-BD96-0CC11A21393C}" destId="{68A73FCD-2F5E-40FF-BDC5-FF6298CB34B5}" srcOrd="5" destOrd="0" presId="urn:microsoft.com/office/officeart/2005/8/layout/venn1"/>
    <dgm:cxn modelId="{300C014C-7173-45EE-9C54-516C4CFF21F0}" type="presParOf" srcId="{8344332C-6978-4E7A-BD96-0CC11A21393C}" destId="{39C56D8F-3B11-424F-81CD-0F5837C4584B}" srcOrd="6" destOrd="0" presId="urn:microsoft.com/office/officeart/2005/8/layout/venn1"/>
    <dgm:cxn modelId="{1C44B4D8-5924-4F7D-8F4B-4AC91AA6471F}" type="presParOf" srcId="{8344332C-6978-4E7A-BD96-0CC11A21393C}" destId="{97793B36-5A78-43D3-A9CE-13AF244A3F85}" srcOrd="7" destOrd="0" presId="urn:microsoft.com/office/officeart/2005/8/layout/venn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BBE290-ED5E-4E66-A48E-1BADA116EDB4}">
      <dsp:nvSpPr>
        <dsp:cNvPr id="0" name=""/>
        <dsp:cNvSpPr/>
      </dsp:nvSpPr>
      <dsp:spPr>
        <a:xfrm>
          <a:off x="2802538" y="56523"/>
          <a:ext cx="3702662" cy="2939227"/>
        </a:xfrm>
        <a:prstGeom prst="ellipse">
          <a:avLst/>
        </a:prstGeom>
        <a:solidFill>
          <a:srgbClr val="00B050">
            <a:alpha val="70000"/>
          </a:srgbClr>
        </a:solidFill>
        <a:ln>
          <a:noFill/>
        </a:ln>
        <a:effectLst/>
        <a:scene3d>
          <a:camera prst="orthographicFront"/>
          <a:lightRig rig="flat" dir="t"/>
        </a:scene3d>
        <a:sp3d prstMaterial="dkEdge">
          <a:bevelT w="254000" h="2540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s-MX" sz="2400" kern="1200" dirty="0" smtClean="0"/>
            <a:t>Tipo de terreno</a:t>
          </a:r>
          <a:endParaRPr lang="es-MX" sz="2400" kern="1200" dirty="0"/>
        </a:p>
      </dsp:txBody>
      <dsp:txXfrm>
        <a:off x="3229769" y="452188"/>
        <a:ext cx="2848202" cy="932639"/>
      </dsp:txXfrm>
    </dsp:sp>
    <dsp:sp modelId="{EA23F5F1-8E5F-4B57-A82E-C4BA1324B6C9}">
      <dsp:nvSpPr>
        <dsp:cNvPr id="0" name=""/>
        <dsp:cNvSpPr/>
      </dsp:nvSpPr>
      <dsp:spPr>
        <a:xfrm>
          <a:off x="4140145" y="1356566"/>
          <a:ext cx="3627536" cy="2939227"/>
        </a:xfrm>
        <a:prstGeom prst="ellipse">
          <a:avLst/>
        </a:prstGeom>
        <a:solidFill>
          <a:srgbClr val="0070C0">
            <a:alpha val="70000"/>
          </a:srgbClr>
        </a:solidFill>
        <a:ln>
          <a:noFill/>
        </a:ln>
        <a:effectLst/>
        <a:scene3d>
          <a:camera prst="orthographicFront"/>
          <a:lightRig rig="flat" dir="t"/>
        </a:scene3d>
        <a:sp3d prstMaterial="dkEdge">
          <a:bevelT w="254000" h="2540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s-MX" sz="2400" kern="1200" dirty="0" smtClean="0"/>
            <a:t>Entorno climático</a:t>
          </a:r>
          <a:endParaRPr lang="es-MX" sz="2400" kern="1200" dirty="0"/>
        </a:p>
      </dsp:txBody>
      <dsp:txXfrm>
        <a:off x="6093433" y="1695708"/>
        <a:ext cx="1395206" cy="2260944"/>
      </dsp:txXfrm>
    </dsp:sp>
    <dsp:sp modelId="{ABB415AF-0B52-433C-B2FE-F1C40274DC4E}">
      <dsp:nvSpPr>
        <dsp:cNvPr id="0" name=""/>
        <dsp:cNvSpPr/>
      </dsp:nvSpPr>
      <dsp:spPr>
        <a:xfrm>
          <a:off x="2693346" y="2656609"/>
          <a:ext cx="3921047" cy="2939227"/>
        </a:xfrm>
        <a:prstGeom prst="ellipse">
          <a:avLst/>
        </a:prstGeom>
        <a:solidFill>
          <a:srgbClr val="FFC000">
            <a:alpha val="80000"/>
          </a:srgbClr>
        </a:solidFill>
        <a:ln>
          <a:noFill/>
        </a:ln>
        <a:effectLst/>
        <a:scene3d>
          <a:camera prst="orthographicFront"/>
          <a:lightRig rig="flat" dir="t"/>
        </a:scene3d>
        <a:sp3d prstMaterial="dkEdge">
          <a:bevelT w="254000" h="2540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s-MX" sz="2400" kern="1200" dirty="0" smtClean="0"/>
            <a:t>Etapa del ciclo </a:t>
          </a:r>
          <a:r>
            <a:rPr lang="es-MX" sz="2400" kern="1200" dirty="0" err="1" smtClean="0"/>
            <a:t>geomórfico</a:t>
          </a:r>
          <a:endParaRPr lang="es-MX" sz="2400" kern="1200" dirty="0"/>
        </a:p>
      </dsp:txBody>
      <dsp:txXfrm>
        <a:off x="3145774" y="4267532"/>
        <a:ext cx="3016190" cy="932639"/>
      </dsp:txXfrm>
    </dsp:sp>
    <dsp:sp modelId="{39C56D8F-3B11-424F-81CD-0F5837C4584B}">
      <dsp:nvSpPr>
        <dsp:cNvPr id="0" name=""/>
        <dsp:cNvSpPr/>
      </dsp:nvSpPr>
      <dsp:spPr>
        <a:xfrm>
          <a:off x="1250456" y="1356566"/>
          <a:ext cx="4206740" cy="2939227"/>
        </a:xfrm>
        <a:prstGeom prst="ellipse">
          <a:avLst/>
        </a:prstGeom>
        <a:solidFill>
          <a:srgbClr val="FF0066">
            <a:alpha val="80000"/>
          </a:srgbClr>
        </a:solidFill>
        <a:ln>
          <a:noFill/>
        </a:ln>
        <a:effectLst/>
        <a:scene3d>
          <a:camera prst="orthographicFront"/>
          <a:lightRig rig="flat" dir="t"/>
        </a:scene3d>
        <a:sp3d prstMaterial="dkEdge">
          <a:bevelT w="254000" h="2540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r" defTabSz="1066800">
            <a:lnSpc>
              <a:spcPct val="90000"/>
            </a:lnSpc>
            <a:spcBef>
              <a:spcPct val="0"/>
            </a:spcBef>
            <a:spcAft>
              <a:spcPct val="35000"/>
            </a:spcAft>
          </a:pPr>
          <a:r>
            <a:rPr lang="es-MX" sz="2400" kern="1200" dirty="0" smtClean="0"/>
            <a:t>Tipo de vegetación</a:t>
          </a:r>
          <a:endParaRPr lang="es-MX" sz="2400" kern="1200" dirty="0"/>
        </a:p>
      </dsp:txBody>
      <dsp:txXfrm>
        <a:off x="1574052" y="1695708"/>
        <a:ext cx="1617977" cy="2260944"/>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MX"/>
          </a:p>
        </p:txBody>
      </p:sp>
      <p:sp>
        <p:nvSpPr>
          <p:cNvPr id="4" name="Marcador de fecha 3"/>
          <p:cNvSpPr>
            <a:spLocks noGrp="1"/>
          </p:cNvSpPr>
          <p:nvPr>
            <p:ph type="dt" sz="half" idx="10"/>
          </p:nvPr>
        </p:nvSpPr>
        <p:spPr/>
        <p:txBody>
          <a:bodyPr/>
          <a:lstStyle>
            <a:lvl1pPr>
              <a:defRPr/>
            </a:lvl1pPr>
          </a:lstStyle>
          <a:p>
            <a:fld id="{B61BEF0D-F0BB-DE4B-95CE-6DB70DBA9567}" type="datetimeFigureOut">
              <a:rPr lang="en-US" smtClean="0"/>
              <a:pPr/>
              <a:t>3/11/2020</a:t>
            </a:fld>
            <a:endParaRPr lang="en-US" dirty="0"/>
          </a:p>
        </p:txBody>
      </p:sp>
      <p:sp>
        <p:nvSpPr>
          <p:cNvPr id="5" name="Marcador de pie de página 4"/>
          <p:cNvSpPr>
            <a:spLocks noGrp="1"/>
          </p:cNvSpPr>
          <p:nvPr>
            <p:ph type="ftr" sz="quarter" idx="11"/>
          </p:nvPr>
        </p:nvSpPr>
        <p:spPr/>
        <p:txBody>
          <a:bodyPr/>
          <a:lstStyle>
            <a:lvl1pPr>
              <a:defRPr/>
            </a:lvl1pPr>
          </a:lstStyle>
          <a:p>
            <a:endParaRPr lang="en-US" dirty="0"/>
          </a:p>
        </p:txBody>
      </p:sp>
      <p:sp>
        <p:nvSpPr>
          <p:cNvPr id="6" name="Marcador de número de diapositiva 5"/>
          <p:cNvSpPr>
            <a:spLocks noGrp="1"/>
          </p:cNvSpPr>
          <p:nvPr>
            <p:ph type="sldNum" sz="quarter" idx="12"/>
          </p:nvPr>
        </p:nvSpPr>
        <p:spPr/>
        <p:txBody>
          <a:bodyPr/>
          <a:lstStyle>
            <a:lvl1pPr>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988483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lvl1pPr>
              <a:defRPr/>
            </a:lvl1pPr>
          </a:lstStyle>
          <a:p>
            <a:fld id="{B61BEF0D-F0BB-DE4B-95CE-6DB70DBA9567}" type="datetimeFigureOut">
              <a:rPr lang="en-US" smtClean="0"/>
              <a:pPr/>
              <a:t>3/11/2020</a:t>
            </a:fld>
            <a:endParaRPr lang="en-US" dirty="0"/>
          </a:p>
        </p:txBody>
      </p:sp>
      <p:sp>
        <p:nvSpPr>
          <p:cNvPr id="5" name="Marcador de pie de página 4"/>
          <p:cNvSpPr>
            <a:spLocks noGrp="1"/>
          </p:cNvSpPr>
          <p:nvPr>
            <p:ph type="ftr" sz="quarter" idx="11"/>
          </p:nvPr>
        </p:nvSpPr>
        <p:spPr/>
        <p:txBody>
          <a:bodyPr/>
          <a:lstStyle>
            <a:lvl1pPr>
              <a:defRPr/>
            </a:lvl1pPr>
          </a:lstStyle>
          <a:p>
            <a:endParaRPr lang="en-US" dirty="0"/>
          </a:p>
        </p:txBody>
      </p:sp>
      <p:sp>
        <p:nvSpPr>
          <p:cNvPr id="6" name="Marcador de número de diapositiva 5"/>
          <p:cNvSpPr>
            <a:spLocks noGrp="1"/>
          </p:cNvSpPr>
          <p:nvPr>
            <p:ph type="sldNum" sz="quarter" idx="12"/>
          </p:nvPr>
        </p:nvSpPr>
        <p:spPr/>
        <p:txBody>
          <a:bodyPr/>
          <a:lstStyle>
            <a:lvl1pPr>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866505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1" y="1709739"/>
            <a:ext cx="10515600" cy="2852737"/>
          </a:xfrm>
        </p:spPr>
        <p:txBody>
          <a:bodyPr anchor="b"/>
          <a:lstStyle>
            <a:lvl1pPr>
              <a:defRPr sz="60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lvl1pPr>
              <a:defRPr/>
            </a:lvl1pPr>
          </a:lstStyle>
          <a:p>
            <a:fld id="{B61BEF0D-F0BB-DE4B-95CE-6DB70DBA9567}" type="datetimeFigureOut">
              <a:rPr lang="en-US" smtClean="0"/>
              <a:pPr/>
              <a:t>3/11/2020</a:t>
            </a:fld>
            <a:endParaRPr lang="en-US" dirty="0"/>
          </a:p>
        </p:txBody>
      </p:sp>
      <p:sp>
        <p:nvSpPr>
          <p:cNvPr id="5" name="Marcador de pie de página 4"/>
          <p:cNvSpPr>
            <a:spLocks noGrp="1"/>
          </p:cNvSpPr>
          <p:nvPr>
            <p:ph type="ftr" sz="quarter" idx="11"/>
          </p:nvPr>
        </p:nvSpPr>
        <p:spPr/>
        <p:txBody>
          <a:bodyPr/>
          <a:lstStyle>
            <a:lvl1pPr>
              <a:defRPr/>
            </a:lvl1pPr>
          </a:lstStyle>
          <a:p>
            <a:endParaRPr lang="en-US" dirty="0"/>
          </a:p>
        </p:txBody>
      </p:sp>
      <p:sp>
        <p:nvSpPr>
          <p:cNvPr id="6" name="Marcador de número de diapositiva 5"/>
          <p:cNvSpPr>
            <a:spLocks noGrp="1"/>
          </p:cNvSpPr>
          <p:nvPr>
            <p:ph type="sldNum" sz="quarter" idx="12"/>
          </p:nvPr>
        </p:nvSpPr>
        <p:spPr/>
        <p:txBody>
          <a:bodyPr/>
          <a:lstStyle>
            <a:lvl1pPr>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140090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609600" y="1600201"/>
            <a:ext cx="53848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6197600" y="1600201"/>
            <a:ext cx="53848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lvl1pPr>
              <a:defRPr/>
            </a:lvl1pPr>
          </a:lstStyle>
          <a:p>
            <a:fld id="{B61BEF0D-F0BB-DE4B-95CE-6DB70DBA9567}" type="datetimeFigureOut">
              <a:rPr lang="en-US" smtClean="0"/>
              <a:pPr/>
              <a:t>3/11/2020</a:t>
            </a:fld>
            <a:endParaRPr lang="en-US" dirty="0"/>
          </a:p>
        </p:txBody>
      </p:sp>
      <p:sp>
        <p:nvSpPr>
          <p:cNvPr id="6" name="Marcador de pie de página 5"/>
          <p:cNvSpPr>
            <a:spLocks noGrp="1"/>
          </p:cNvSpPr>
          <p:nvPr>
            <p:ph type="ftr" sz="quarter" idx="11"/>
          </p:nvPr>
        </p:nvSpPr>
        <p:spPr/>
        <p:txBody>
          <a:bodyPr/>
          <a:lstStyle>
            <a:lvl1pPr>
              <a:defRPr/>
            </a:lvl1pPr>
          </a:lstStyle>
          <a:p>
            <a:endParaRPr lang="en-US" dirty="0"/>
          </a:p>
        </p:txBody>
      </p:sp>
      <p:sp>
        <p:nvSpPr>
          <p:cNvPr id="7" name="Marcador de número de diapositiva 6"/>
          <p:cNvSpPr>
            <a:spLocks noGrp="1"/>
          </p:cNvSpPr>
          <p:nvPr>
            <p:ph type="sldNum" sz="quarter" idx="12"/>
          </p:nvPr>
        </p:nvSpPr>
        <p:spPr/>
        <p:txBody>
          <a:bodyPr/>
          <a:lstStyle>
            <a:lvl1pPr>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226866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40317" y="365126"/>
            <a:ext cx="105156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40318" y="2505075"/>
            <a:ext cx="5158316"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71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lvl1pPr>
              <a:defRPr/>
            </a:lvl1pPr>
          </a:lstStyle>
          <a:p>
            <a:fld id="{B61BEF0D-F0BB-DE4B-95CE-6DB70DBA9567}" type="datetimeFigureOut">
              <a:rPr lang="en-US" smtClean="0"/>
              <a:pPr/>
              <a:t>3/11/2020</a:t>
            </a:fld>
            <a:endParaRPr lang="en-US" dirty="0"/>
          </a:p>
        </p:txBody>
      </p:sp>
      <p:sp>
        <p:nvSpPr>
          <p:cNvPr id="8" name="Marcador de pie de página 7"/>
          <p:cNvSpPr>
            <a:spLocks noGrp="1"/>
          </p:cNvSpPr>
          <p:nvPr>
            <p:ph type="ftr" sz="quarter" idx="11"/>
          </p:nvPr>
        </p:nvSpPr>
        <p:spPr/>
        <p:txBody>
          <a:bodyPr/>
          <a:lstStyle>
            <a:lvl1pPr>
              <a:defRPr/>
            </a:lvl1pPr>
          </a:lstStyle>
          <a:p>
            <a:endParaRPr lang="en-US" dirty="0"/>
          </a:p>
        </p:txBody>
      </p:sp>
      <p:sp>
        <p:nvSpPr>
          <p:cNvPr id="9" name="Marcador de número de diapositiva 8"/>
          <p:cNvSpPr>
            <a:spLocks noGrp="1"/>
          </p:cNvSpPr>
          <p:nvPr>
            <p:ph type="sldNum" sz="quarter" idx="12"/>
          </p:nvPr>
        </p:nvSpPr>
        <p:spPr/>
        <p:txBody>
          <a:bodyPr/>
          <a:lstStyle>
            <a:lvl1pPr>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227785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lvl1pPr>
              <a:defRPr/>
            </a:lvl1pPr>
          </a:lstStyle>
          <a:p>
            <a:fld id="{B61BEF0D-F0BB-DE4B-95CE-6DB70DBA9567}" type="datetimeFigureOut">
              <a:rPr lang="en-US" smtClean="0"/>
              <a:pPr/>
              <a:t>3/11/2020</a:t>
            </a:fld>
            <a:endParaRPr lang="en-US" dirty="0"/>
          </a:p>
        </p:txBody>
      </p:sp>
      <p:sp>
        <p:nvSpPr>
          <p:cNvPr id="4" name="Marcador de pie de página 3"/>
          <p:cNvSpPr>
            <a:spLocks noGrp="1"/>
          </p:cNvSpPr>
          <p:nvPr>
            <p:ph type="ftr" sz="quarter" idx="11"/>
          </p:nvPr>
        </p:nvSpPr>
        <p:spPr/>
        <p:txBody>
          <a:bodyPr/>
          <a:lstStyle>
            <a:lvl1pPr>
              <a:defRPr/>
            </a:lvl1pPr>
          </a:lstStyle>
          <a:p>
            <a:endParaRPr lang="en-US" dirty="0"/>
          </a:p>
        </p:txBody>
      </p:sp>
      <p:sp>
        <p:nvSpPr>
          <p:cNvPr id="5" name="Marcador de número de diapositiva 4"/>
          <p:cNvSpPr>
            <a:spLocks noGrp="1"/>
          </p:cNvSpPr>
          <p:nvPr>
            <p:ph type="sldNum" sz="quarter" idx="12"/>
          </p:nvPr>
        </p:nvSpPr>
        <p:spPr/>
        <p:txBody>
          <a:bodyPr/>
          <a:lstStyle>
            <a:lvl1pPr>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431820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lvl1pPr>
              <a:defRPr/>
            </a:lvl1pPr>
          </a:lstStyle>
          <a:p>
            <a:fld id="{B61BEF0D-F0BB-DE4B-95CE-6DB70DBA9567}" type="datetimeFigureOut">
              <a:rPr lang="en-US" smtClean="0"/>
              <a:pPr/>
              <a:t>3/11/2020</a:t>
            </a:fld>
            <a:endParaRPr lang="en-US" dirty="0"/>
          </a:p>
        </p:txBody>
      </p:sp>
      <p:sp>
        <p:nvSpPr>
          <p:cNvPr id="3" name="Marcador de pie de página 2"/>
          <p:cNvSpPr>
            <a:spLocks noGrp="1"/>
          </p:cNvSpPr>
          <p:nvPr>
            <p:ph type="ftr" sz="quarter" idx="11"/>
          </p:nvPr>
        </p:nvSpPr>
        <p:spPr/>
        <p:txBody>
          <a:bodyPr/>
          <a:lstStyle>
            <a:lvl1pPr>
              <a:defRPr/>
            </a:lvl1pPr>
          </a:lstStyle>
          <a:p>
            <a:endParaRPr lang="en-US" dirty="0"/>
          </a:p>
        </p:txBody>
      </p:sp>
      <p:sp>
        <p:nvSpPr>
          <p:cNvPr id="4" name="Marcador de número de diapositiva 3"/>
          <p:cNvSpPr>
            <a:spLocks noGrp="1"/>
          </p:cNvSpPr>
          <p:nvPr>
            <p:ph type="sldNum" sz="quarter" idx="12"/>
          </p:nvPr>
        </p:nvSpPr>
        <p:spPr/>
        <p:txBody>
          <a:bodyPr/>
          <a:lstStyle>
            <a:lvl1pPr>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784910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40318" y="457200"/>
            <a:ext cx="3932767" cy="1600200"/>
          </a:xfrm>
        </p:spPr>
        <p:txBody>
          <a:bodyPr anchor="b"/>
          <a:lstStyle>
            <a:lvl1pPr>
              <a:defRPr sz="32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lvl1pPr>
              <a:defRPr/>
            </a:lvl1pPr>
          </a:lstStyle>
          <a:p>
            <a:fld id="{B61BEF0D-F0BB-DE4B-95CE-6DB70DBA9567}" type="datetimeFigureOut">
              <a:rPr lang="en-US" smtClean="0"/>
              <a:pPr/>
              <a:t>3/11/2020</a:t>
            </a:fld>
            <a:endParaRPr lang="en-US" dirty="0"/>
          </a:p>
        </p:txBody>
      </p:sp>
      <p:sp>
        <p:nvSpPr>
          <p:cNvPr id="6" name="Marcador de pie de página 5"/>
          <p:cNvSpPr>
            <a:spLocks noGrp="1"/>
          </p:cNvSpPr>
          <p:nvPr>
            <p:ph type="ftr" sz="quarter" idx="11"/>
          </p:nvPr>
        </p:nvSpPr>
        <p:spPr/>
        <p:txBody>
          <a:bodyPr/>
          <a:lstStyle>
            <a:lvl1pPr>
              <a:defRPr/>
            </a:lvl1pPr>
          </a:lstStyle>
          <a:p>
            <a:endParaRPr lang="en-US" dirty="0"/>
          </a:p>
        </p:txBody>
      </p:sp>
      <p:sp>
        <p:nvSpPr>
          <p:cNvPr id="7" name="Marcador de número de diapositiva 6"/>
          <p:cNvSpPr>
            <a:spLocks noGrp="1"/>
          </p:cNvSpPr>
          <p:nvPr>
            <p:ph type="sldNum" sz="quarter" idx="12"/>
          </p:nvPr>
        </p:nvSpPr>
        <p:spPr/>
        <p:txBody>
          <a:bodyPr/>
          <a:lstStyle>
            <a:lvl1pPr>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924148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40318" y="457200"/>
            <a:ext cx="3932767" cy="1600200"/>
          </a:xfrm>
        </p:spPr>
        <p:txBody>
          <a:bodyPr anchor="b"/>
          <a:lstStyle>
            <a:lvl1pPr>
              <a:defRPr sz="32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s-MX"/>
          </a:p>
        </p:txBody>
      </p:sp>
      <p:sp>
        <p:nvSpPr>
          <p:cNvPr id="4" name="Marcador de texto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lvl1pPr>
              <a:defRPr/>
            </a:lvl1pPr>
          </a:lstStyle>
          <a:p>
            <a:fld id="{B61BEF0D-F0BB-DE4B-95CE-6DB70DBA9567}" type="datetimeFigureOut">
              <a:rPr lang="en-US" smtClean="0"/>
              <a:pPr/>
              <a:t>3/11/2020</a:t>
            </a:fld>
            <a:endParaRPr lang="en-US" dirty="0"/>
          </a:p>
        </p:txBody>
      </p:sp>
      <p:sp>
        <p:nvSpPr>
          <p:cNvPr id="6" name="Marcador de pie de página 5"/>
          <p:cNvSpPr>
            <a:spLocks noGrp="1"/>
          </p:cNvSpPr>
          <p:nvPr>
            <p:ph type="ftr" sz="quarter" idx="11"/>
          </p:nvPr>
        </p:nvSpPr>
        <p:spPr/>
        <p:txBody>
          <a:bodyPr/>
          <a:lstStyle>
            <a:lvl1pPr>
              <a:defRPr/>
            </a:lvl1pPr>
          </a:lstStyle>
          <a:p>
            <a:endParaRPr lang="en-US" dirty="0"/>
          </a:p>
        </p:txBody>
      </p:sp>
      <p:sp>
        <p:nvSpPr>
          <p:cNvPr id="7" name="Marcador de número de diapositiva 6"/>
          <p:cNvSpPr>
            <a:spLocks noGrp="1"/>
          </p:cNvSpPr>
          <p:nvPr>
            <p:ph type="sldNum" sz="quarter" idx="12"/>
          </p:nvPr>
        </p:nvSpPr>
        <p:spPr/>
        <p:txBody>
          <a:bodyPr/>
          <a:lstStyle>
            <a:lvl1pPr>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723914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lvl1pPr>
              <a:defRPr/>
            </a:lvl1pPr>
          </a:lstStyle>
          <a:p>
            <a:fld id="{B61BEF0D-F0BB-DE4B-95CE-6DB70DBA9567}" type="datetimeFigureOut">
              <a:rPr lang="en-US" smtClean="0"/>
              <a:pPr/>
              <a:t>3/11/2020</a:t>
            </a:fld>
            <a:endParaRPr lang="en-US" dirty="0"/>
          </a:p>
        </p:txBody>
      </p:sp>
      <p:sp>
        <p:nvSpPr>
          <p:cNvPr id="5" name="Marcador de pie de página 4"/>
          <p:cNvSpPr>
            <a:spLocks noGrp="1"/>
          </p:cNvSpPr>
          <p:nvPr>
            <p:ph type="ftr" sz="quarter" idx="11"/>
          </p:nvPr>
        </p:nvSpPr>
        <p:spPr/>
        <p:txBody>
          <a:bodyPr/>
          <a:lstStyle>
            <a:lvl1pPr>
              <a:defRPr/>
            </a:lvl1pPr>
          </a:lstStyle>
          <a:p>
            <a:endParaRPr lang="en-US" dirty="0"/>
          </a:p>
        </p:txBody>
      </p:sp>
      <p:sp>
        <p:nvSpPr>
          <p:cNvPr id="6" name="Marcador de número de diapositiva 5"/>
          <p:cNvSpPr>
            <a:spLocks noGrp="1"/>
          </p:cNvSpPr>
          <p:nvPr>
            <p:ph type="sldNum" sz="quarter" idx="12"/>
          </p:nvPr>
        </p:nvSpPr>
        <p:spPr/>
        <p:txBody>
          <a:bodyPr/>
          <a:lstStyle>
            <a:lvl1pPr>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003991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lvl1pPr>
              <a:defRPr/>
            </a:lvl1pPr>
          </a:lstStyle>
          <a:p>
            <a:fld id="{B61BEF0D-F0BB-DE4B-95CE-6DB70DBA9567}" type="datetimeFigureOut">
              <a:rPr lang="en-US" smtClean="0"/>
              <a:pPr/>
              <a:t>3/11/2020</a:t>
            </a:fld>
            <a:endParaRPr lang="en-US" dirty="0"/>
          </a:p>
        </p:txBody>
      </p:sp>
      <p:sp>
        <p:nvSpPr>
          <p:cNvPr id="5" name="Marcador de pie de página 4"/>
          <p:cNvSpPr>
            <a:spLocks noGrp="1"/>
          </p:cNvSpPr>
          <p:nvPr>
            <p:ph type="ftr" sz="quarter" idx="11"/>
          </p:nvPr>
        </p:nvSpPr>
        <p:spPr/>
        <p:txBody>
          <a:bodyPr/>
          <a:lstStyle>
            <a:lvl1pPr>
              <a:defRPr/>
            </a:lvl1pPr>
          </a:lstStyle>
          <a:p>
            <a:endParaRPr lang="en-US" dirty="0"/>
          </a:p>
        </p:txBody>
      </p:sp>
      <p:sp>
        <p:nvSpPr>
          <p:cNvPr id="6" name="Marcador de número de diapositiva 5"/>
          <p:cNvSpPr>
            <a:spLocks noGrp="1"/>
          </p:cNvSpPr>
          <p:nvPr>
            <p:ph type="sldNum" sz="quarter" idx="12"/>
          </p:nvPr>
        </p:nvSpPr>
        <p:spPr/>
        <p:txBody>
          <a:bodyPr/>
          <a:lstStyle>
            <a:lvl1pPr>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627419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B61BEF0D-F0BB-DE4B-95CE-6DB70DBA9567}" type="datetimeFigureOut">
              <a:rPr lang="en-US" smtClean="0"/>
              <a:pPr/>
              <a:t>3/11/2020</a:t>
            </a:fld>
            <a:endParaRPr lang="en-US" dirty="0"/>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dirty="0"/>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5693231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524000" y="1387407"/>
            <a:ext cx="9144000" cy="2387600"/>
          </a:xfrm>
        </p:spPr>
        <p:txBody>
          <a:bodyPr/>
          <a:lstStyle/>
          <a:p>
            <a:r>
              <a:rPr lang="es-MX" dirty="0" smtClean="0"/>
              <a:t>Interpretación Visual de Imágenes II</a:t>
            </a:r>
            <a:endParaRPr lang="es-MX" dirty="0"/>
          </a:p>
        </p:txBody>
      </p:sp>
      <p:sp>
        <p:nvSpPr>
          <p:cNvPr id="4" name="3 CuadroTexto"/>
          <p:cNvSpPr txBox="1"/>
          <p:nvPr/>
        </p:nvSpPr>
        <p:spPr>
          <a:xfrm>
            <a:off x="1847528" y="332656"/>
            <a:ext cx="10039672" cy="954107"/>
          </a:xfrm>
          <a:prstGeom prst="rect">
            <a:avLst/>
          </a:prstGeom>
          <a:noFill/>
        </p:spPr>
        <p:txBody>
          <a:bodyPr wrap="square" rtlCol="0">
            <a:spAutoFit/>
          </a:bodyPr>
          <a:lstStyle/>
          <a:p>
            <a:r>
              <a:rPr lang="es-ES" sz="2800" b="1" dirty="0">
                <a:ln>
                  <a:solidFill>
                    <a:sysClr val="windowText" lastClr="000000"/>
                  </a:solidFill>
                </a:ln>
                <a:solidFill>
                  <a:sysClr val="windowText" lastClr="000000"/>
                </a:solidFill>
              </a:rPr>
              <a:t>Universidad de Sonora, Departamento de Geología</a:t>
            </a:r>
          </a:p>
          <a:p>
            <a:endParaRPr lang="es-MX" sz="2800" dirty="0">
              <a:ln>
                <a:solidFill>
                  <a:sysClr val="windowText" lastClr="000000"/>
                </a:solidFill>
              </a:ln>
              <a:solidFill>
                <a:sysClr val="windowText" lastClr="000000"/>
              </a:solidFill>
            </a:endParaRPr>
          </a:p>
        </p:txBody>
      </p:sp>
      <p:sp>
        <p:nvSpPr>
          <p:cNvPr id="5" name="Subtítulo 2"/>
          <p:cNvSpPr txBox="1">
            <a:spLocks/>
          </p:cNvSpPr>
          <p:nvPr/>
        </p:nvSpPr>
        <p:spPr bwMode="auto">
          <a:xfrm>
            <a:off x="3334164" y="5498888"/>
            <a:ext cx="5523672" cy="1241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normAutofit/>
          </a:bodyPr>
          <a:lst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buNone/>
            </a:pPr>
            <a:r>
              <a:rPr lang="es-MX" sz="2400" b="1" spc="50" dirty="0">
                <a:ln w="0">
                  <a:solidFill>
                    <a:sysClr val="windowText" lastClr="000000"/>
                  </a:solidFill>
                </a:ln>
                <a:solidFill>
                  <a:sysClr val="windowText" lastClr="000000"/>
                </a:solidFill>
                <a:effectLst>
                  <a:innerShdw blurRad="63500" dist="50800" dir="13500000">
                    <a:srgbClr val="000000">
                      <a:alpha val="50000"/>
                    </a:srgbClr>
                  </a:innerShdw>
                </a:effectLst>
              </a:rPr>
              <a:t>M.C. Grisel Alejandra Gutiérrez</a:t>
            </a:r>
          </a:p>
          <a:p>
            <a:pPr marL="0" indent="0" algn="ctr" defTabSz="685800">
              <a:buNone/>
            </a:pPr>
            <a:r>
              <a:rPr lang="es-MX" sz="2400" b="1" spc="50" dirty="0">
                <a:ln w="0">
                  <a:solidFill>
                    <a:sysClr val="windowText" lastClr="000000"/>
                  </a:solidFill>
                </a:ln>
                <a:solidFill>
                  <a:sysClr val="windowText" lastClr="000000"/>
                </a:solidFill>
                <a:effectLst>
                  <a:innerShdw blurRad="63500" dist="50800" dir="13500000">
                    <a:srgbClr val="000000">
                      <a:alpha val="50000"/>
                    </a:srgbClr>
                  </a:innerShdw>
                </a:effectLst>
              </a:rPr>
              <a:t>griselgtza@gmail.com</a:t>
            </a:r>
          </a:p>
        </p:txBody>
      </p:sp>
      <p:pic>
        <p:nvPicPr>
          <p:cNvPr id="6" name="Imagen 2"/>
          <p:cNvPicPr>
            <a:picLocks noChangeAspect="1" noChangeArrowheads="1"/>
          </p:cNvPicPr>
          <p:nvPr/>
        </p:nvPicPr>
        <p:blipFill>
          <a:blip r:embed="rId2"/>
          <a:srcRect/>
          <a:stretch>
            <a:fillRect/>
          </a:stretch>
        </p:blipFill>
        <p:spPr bwMode="auto">
          <a:xfrm>
            <a:off x="335916" y="79097"/>
            <a:ext cx="1511612" cy="1461223"/>
          </a:xfrm>
          <a:prstGeom prst="rect">
            <a:avLst/>
          </a:prstGeom>
          <a:noFill/>
        </p:spPr>
      </p:pic>
      <p:pic>
        <p:nvPicPr>
          <p:cNvPr id="7" name="Imagen 1"/>
          <p:cNvPicPr>
            <a:picLocks noChangeAspect="1" noChangeArrowheads="1"/>
          </p:cNvPicPr>
          <p:nvPr/>
        </p:nvPicPr>
        <p:blipFill>
          <a:blip r:embed="rId3"/>
          <a:srcRect/>
          <a:stretch>
            <a:fillRect/>
          </a:stretch>
        </p:blipFill>
        <p:spPr bwMode="auto">
          <a:xfrm>
            <a:off x="275891" y="3150931"/>
            <a:ext cx="1559590" cy="1493695"/>
          </a:xfrm>
          <a:prstGeom prst="rect">
            <a:avLst/>
          </a:prstGeom>
          <a:noFill/>
        </p:spPr>
      </p:pic>
    </p:spTree>
    <p:extLst>
      <p:ext uri="{BB962C8B-B14F-4D97-AF65-F5344CB8AC3E}">
        <p14:creationId xmlns:p14="http://schemas.microsoft.com/office/powerpoint/2010/main" val="2099686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4"/>
          <p:cNvSpPr>
            <a:spLocks noGrp="1" noChangeArrowheads="1"/>
          </p:cNvSpPr>
          <p:nvPr>
            <p:ph type="title"/>
          </p:nvPr>
        </p:nvSpPr>
        <p:spPr>
          <a:xfrm>
            <a:off x="500418" y="0"/>
            <a:ext cx="10972800" cy="1143000"/>
          </a:xfrm>
          <a:noFill/>
        </p:spPr>
        <p:txBody>
          <a:bodyPr/>
          <a:lstStyle/>
          <a:p>
            <a:pPr eaLnBrk="1" hangingPunct="1"/>
            <a:r>
              <a:rPr lang="es-ES_tradnl" smtClean="0"/>
              <a:t>Aplicaciones</a:t>
            </a:r>
            <a:endParaRPr lang="en-US" smtClean="0"/>
          </a:p>
        </p:txBody>
      </p:sp>
      <p:sp>
        <p:nvSpPr>
          <p:cNvPr id="5122" name="Rectangle 3"/>
          <p:cNvSpPr>
            <a:spLocks noGrp="1" noChangeArrowheads="1"/>
          </p:cNvSpPr>
          <p:nvPr>
            <p:ph idx="1"/>
          </p:nvPr>
        </p:nvSpPr>
        <p:spPr>
          <a:xfrm>
            <a:off x="404883" y="1143000"/>
            <a:ext cx="3225421" cy="4525963"/>
          </a:xfrm>
        </p:spPr>
        <p:txBody>
          <a:bodyPr>
            <a:noAutofit/>
          </a:bodyPr>
          <a:lstStyle/>
          <a:p>
            <a:pPr marL="0" indent="271463" algn="just" eaLnBrk="1" hangingPunct="1">
              <a:lnSpc>
                <a:spcPct val="140000"/>
              </a:lnSpc>
              <a:buFontTx/>
              <a:buNone/>
            </a:pPr>
            <a:r>
              <a:rPr lang="es-ES" sz="2400" dirty="0" smtClean="0"/>
              <a:t>Los tipos y cantidades de información que se obtienen a partir de imágenes dependen principalmente de:</a:t>
            </a:r>
          </a:p>
        </p:txBody>
      </p:sp>
      <p:graphicFrame>
        <p:nvGraphicFramePr>
          <p:cNvPr id="4" name="Diagrama 3"/>
          <p:cNvGraphicFramePr/>
          <p:nvPr>
            <p:extLst>
              <p:ext uri="{D42A27DB-BD31-4B8C-83A1-F6EECF244321}">
                <p14:modId xmlns:p14="http://schemas.microsoft.com/office/powerpoint/2010/main" val="1382225964"/>
              </p:ext>
            </p:extLst>
          </p:nvPr>
        </p:nvGraphicFramePr>
        <p:xfrm>
          <a:off x="2455080" y="805218"/>
          <a:ext cx="9018138" cy="56523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443673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graphicEl>
                                              <a:dgm id="{B0BBE290-ED5E-4E66-A48E-1BADA116EDB4}"/>
                                            </p:graphicEl>
                                          </p:spTgt>
                                        </p:tgtEl>
                                        <p:attrNameLst>
                                          <p:attrName>style.visibility</p:attrName>
                                        </p:attrNameLst>
                                      </p:cBhvr>
                                      <p:to>
                                        <p:strVal val="visible"/>
                                      </p:to>
                                    </p:set>
                                    <p:animEffect transition="in" filter="fade">
                                      <p:cBhvr>
                                        <p:cTn id="7" dur="2000"/>
                                        <p:tgtEl>
                                          <p:spTgt spid="4">
                                            <p:graphicEl>
                                              <a:dgm id="{B0BBE290-ED5E-4E66-A48E-1BADA116EDB4}"/>
                                            </p:graphicEl>
                                          </p:spTgt>
                                        </p:tgtEl>
                                      </p:cBhvr>
                                    </p:animEffect>
                                    <p:anim calcmode="lin" valueType="num">
                                      <p:cBhvr>
                                        <p:cTn id="8" dur="2000" fill="hold"/>
                                        <p:tgtEl>
                                          <p:spTgt spid="4">
                                            <p:graphicEl>
                                              <a:dgm id="{B0BBE290-ED5E-4E66-A48E-1BADA116EDB4}"/>
                                            </p:graphicEl>
                                          </p:spTgt>
                                        </p:tgtEl>
                                        <p:attrNameLst>
                                          <p:attrName>ppt_w</p:attrName>
                                        </p:attrNameLst>
                                      </p:cBhvr>
                                      <p:tavLst>
                                        <p:tav tm="0" fmla="#ppt_w*sin(2.5*pi*$)">
                                          <p:val>
                                            <p:fltVal val="0"/>
                                          </p:val>
                                        </p:tav>
                                        <p:tav tm="100000">
                                          <p:val>
                                            <p:fltVal val="1"/>
                                          </p:val>
                                        </p:tav>
                                      </p:tavLst>
                                    </p:anim>
                                    <p:anim calcmode="lin" valueType="num">
                                      <p:cBhvr>
                                        <p:cTn id="9" dur="2000" fill="hold"/>
                                        <p:tgtEl>
                                          <p:spTgt spid="4">
                                            <p:graphicEl>
                                              <a:dgm id="{B0BBE290-ED5E-4E66-A48E-1BADA116EDB4}"/>
                                            </p:graphic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4">
                                            <p:graphicEl>
                                              <a:dgm id="{EA23F5F1-8E5F-4B57-A82E-C4BA1324B6C9}"/>
                                            </p:graphicEl>
                                          </p:spTgt>
                                        </p:tgtEl>
                                        <p:attrNameLst>
                                          <p:attrName>style.visibility</p:attrName>
                                        </p:attrNameLst>
                                      </p:cBhvr>
                                      <p:to>
                                        <p:strVal val="visible"/>
                                      </p:to>
                                    </p:set>
                                    <p:animEffect transition="in" filter="fade">
                                      <p:cBhvr>
                                        <p:cTn id="14" dur="2000"/>
                                        <p:tgtEl>
                                          <p:spTgt spid="4">
                                            <p:graphicEl>
                                              <a:dgm id="{EA23F5F1-8E5F-4B57-A82E-C4BA1324B6C9}"/>
                                            </p:graphicEl>
                                          </p:spTgt>
                                        </p:tgtEl>
                                      </p:cBhvr>
                                    </p:animEffect>
                                    <p:anim calcmode="lin" valueType="num">
                                      <p:cBhvr>
                                        <p:cTn id="15" dur="2000" fill="hold"/>
                                        <p:tgtEl>
                                          <p:spTgt spid="4">
                                            <p:graphicEl>
                                              <a:dgm id="{EA23F5F1-8E5F-4B57-A82E-C4BA1324B6C9}"/>
                                            </p:graphicEl>
                                          </p:spTgt>
                                        </p:tgtEl>
                                        <p:attrNameLst>
                                          <p:attrName>ppt_w</p:attrName>
                                        </p:attrNameLst>
                                      </p:cBhvr>
                                      <p:tavLst>
                                        <p:tav tm="0" fmla="#ppt_w*sin(2.5*pi*$)">
                                          <p:val>
                                            <p:fltVal val="0"/>
                                          </p:val>
                                        </p:tav>
                                        <p:tav tm="100000">
                                          <p:val>
                                            <p:fltVal val="1"/>
                                          </p:val>
                                        </p:tav>
                                      </p:tavLst>
                                    </p:anim>
                                    <p:anim calcmode="lin" valueType="num">
                                      <p:cBhvr>
                                        <p:cTn id="16" dur="2000" fill="hold"/>
                                        <p:tgtEl>
                                          <p:spTgt spid="4">
                                            <p:graphicEl>
                                              <a:dgm id="{EA23F5F1-8E5F-4B57-A82E-C4BA1324B6C9}"/>
                                            </p:graphic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4">
                                            <p:graphicEl>
                                              <a:dgm id="{ABB415AF-0B52-433C-B2FE-F1C40274DC4E}"/>
                                            </p:graphicEl>
                                          </p:spTgt>
                                        </p:tgtEl>
                                        <p:attrNameLst>
                                          <p:attrName>style.visibility</p:attrName>
                                        </p:attrNameLst>
                                      </p:cBhvr>
                                      <p:to>
                                        <p:strVal val="visible"/>
                                      </p:to>
                                    </p:set>
                                    <p:animEffect transition="in" filter="fade">
                                      <p:cBhvr>
                                        <p:cTn id="21" dur="2000"/>
                                        <p:tgtEl>
                                          <p:spTgt spid="4">
                                            <p:graphicEl>
                                              <a:dgm id="{ABB415AF-0B52-433C-B2FE-F1C40274DC4E}"/>
                                            </p:graphicEl>
                                          </p:spTgt>
                                        </p:tgtEl>
                                      </p:cBhvr>
                                    </p:animEffect>
                                    <p:anim calcmode="lin" valueType="num">
                                      <p:cBhvr>
                                        <p:cTn id="22" dur="2000" fill="hold"/>
                                        <p:tgtEl>
                                          <p:spTgt spid="4">
                                            <p:graphicEl>
                                              <a:dgm id="{ABB415AF-0B52-433C-B2FE-F1C40274DC4E}"/>
                                            </p:graphicEl>
                                          </p:spTgt>
                                        </p:tgtEl>
                                        <p:attrNameLst>
                                          <p:attrName>ppt_w</p:attrName>
                                        </p:attrNameLst>
                                      </p:cBhvr>
                                      <p:tavLst>
                                        <p:tav tm="0" fmla="#ppt_w*sin(2.5*pi*$)">
                                          <p:val>
                                            <p:fltVal val="0"/>
                                          </p:val>
                                        </p:tav>
                                        <p:tav tm="100000">
                                          <p:val>
                                            <p:fltVal val="1"/>
                                          </p:val>
                                        </p:tav>
                                      </p:tavLst>
                                    </p:anim>
                                    <p:anim calcmode="lin" valueType="num">
                                      <p:cBhvr>
                                        <p:cTn id="23" dur="2000" fill="hold"/>
                                        <p:tgtEl>
                                          <p:spTgt spid="4">
                                            <p:graphicEl>
                                              <a:dgm id="{ABB415AF-0B52-433C-B2FE-F1C40274DC4E}"/>
                                            </p:graphic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childTnLst>
                                    <p:set>
                                      <p:cBhvr>
                                        <p:cTn id="27" dur="1" fill="hold">
                                          <p:stCondLst>
                                            <p:cond delay="0"/>
                                          </p:stCondLst>
                                        </p:cTn>
                                        <p:tgtEl>
                                          <p:spTgt spid="4">
                                            <p:graphicEl>
                                              <a:dgm id="{39C56D8F-3B11-424F-81CD-0F5837C4584B}"/>
                                            </p:graphicEl>
                                          </p:spTgt>
                                        </p:tgtEl>
                                        <p:attrNameLst>
                                          <p:attrName>style.visibility</p:attrName>
                                        </p:attrNameLst>
                                      </p:cBhvr>
                                      <p:to>
                                        <p:strVal val="visible"/>
                                      </p:to>
                                    </p:set>
                                    <p:animEffect transition="in" filter="fade">
                                      <p:cBhvr>
                                        <p:cTn id="28" dur="2000"/>
                                        <p:tgtEl>
                                          <p:spTgt spid="4">
                                            <p:graphicEl>
                                              <a:dgm id="{39C56D8F-3B11-424F-81CD-0F5837C4584B}"/>
                                            </p:graphicEl>
                                          </p:spTgt>
                                        </p:tgtEl>
                                      </p:cBhvr>
                                    </p:animEffect>
                                    <p:anim calcmode="lin" valueType="num">
                                      <p:cBhvr>
                                        <p:cTn id="29" dur="2000" fill="hold"/>
                                        <p:tgtEl>
                                          <p:spTgt spid="4">
                                            <p:graphicEl>
                                              <a:dgm id="{39C56D8F-3B11-424F-81CD-0F5837C4584B}"/>
                                            </p:graphicEl>
                                          </p:spTgt>
                                        </p:tgtEl>
                                        <p:attrNameLst>
                                          <p:attrName>ppt_w</p:attrName>
                                        </p:attrNameLst>
                                      </p:cBhvr>
                                      <p:tavLst>
                                        <p:tav tm="0" fmla="#ppt_w*sin(2.5*pi*$)">
                                          <p:val>
                                            <p:fltVal val="0"/>
                                          </p:val>
                                        </p:tav>
                                        <p:tav tm="100000">
                                          <p:val>
                                            <p:fltVal val="1"/>
                                          </p:val>
                                        </p:tav>
                                      </p:tavLst>
                                    </p:anim>
                                    <p:anim calcmode="lin" valueType="num">
                                      <p:cBhvr>
                                        <p:cTn id="30" dur="2000" fill="hold"/>
                                        <p:tgtEl>
                                          <p:spTgt spid="4">
                                            <p:graphicEl>
                                              <a:dgm id="{39C56D8F-3B11-424F-81CD-0F5837C4584B}"/>
                                            </p:graphic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4"/>
          <p:cNvSpPr>
            <a:spLocks noGrp="1" noChangeArrowheads="1"/>
          </p:cNvSpPr>
          <p:nvPr>
            <p:ph type="title"/>
          </p:nvPr>
        </p:nvSpPr>
        <p:spPr>
          <a:noFill/>
        </p:spPr>
        <p:txBody>
          <a:bodyPr/>
          <a:lstStyle/>
          <a:p>
            <a:pPr eaLnBrk="1" hangingPunct="1"/>
            <a:r>
              <a:rPr lang="es-ES_tradnl" smtClean="0"/>
              <a:t>Aplicaciones</a:t>
            </a:r>
            <a:endParaRPr lang="en-US" smtClean="0"/>
          </a:p>
        </p:txBody>
      </p:sp>
      <p:sp>
        <p:nvSpPr>
          <p:cNvPr id="6146" name="Rectangle 3"/>
          <p:cNvSpPr>
            <a:spLocks noGrp="1" noChangeArrowheads="1"/>
          </p:cNvSpPr>
          <p:nvPr>
            <p:ph idx="1"/>
          </p:nvPr>
        </p:nvSpPr>
        <p:spPr>
          <a:xfrm>
            <a:off x="858416" y="1715956"/>
            <a:ext cx="10752392" cy="4248472"/>
          </a:xfrm>
        </p:spPr>
        <p:txBody>
          <a:bodyPr>
            <a:noAutofit/>
          </a:bodyPr>
          <a:lstStyle/>
          <a:p>
            <a:pPr marL="6350" indent="282575" eaLnBrk="1" hangingPunct="1">
              <a:lnSpc>
                <a:spcPct val="90000"/>
              </a:lnSpc>
              <a:buFontTx/>
              <a:buNone/>
            </a:pPr>
            <a:r>
              <a:rPr lang="es-ES" sz="2400" dirty="0" smtClean="0"/>
              <a:t>Se usan las imágenes en Geología para realizar:</a:t>
            </a:r>
          </a:p>
          <a:p>
            <a:pPr marL="6350" indent="282575" eaLnBrk="1" hangingPunct="1">
              <a:lnSpc>
                <a:spcPct val="90000"/>
              </a:lnSpc>
              <a:buFontTx/>
              <a:buNone/>
            </a:pPr>
            <a:endParaRPr lang="es-ES" sz="2400" dirty="0" smtClean="0"/>
          </a:p>
          <a:p>
            <a:pPr marL="349250" eaLnBrk="1" hangingPunct="1">
              <a:lnSpc>
                <a:spcPct val="90000"/>
              </a:lnSpc>
              <a:buFont typeface="Wingdings" panose="05000000000000000000" pitchFamily="2" charset="2"/>
              <a:buChar char="§"/>
            </a:pPr>
            <a:r>
              <a:rPr lang="es-ES" sz="2400" dirty="0" smtClean="0"/>
              <a:t> Esquemas de la estructura y la relación estructural en una zona. </a:t>
            </a:r>
          </a:p>
          <a:p>
            <a:pPr marL="349250" eaLnBrk="1" hangingPunct="1">
              <a:lnSpc>
                <a:spcPct val="90000"/>
              </a:lnSpc>
              <a:buFont typeface="Wingdings" panose="05000000000000000000" pitchFamily="2" charset="2"/>
              <a:buChar char="§"/>
            </a:pPr>
            <a:r>
              <a:rPr lang="es-ES" sz="2400" dirty="0" smtClean="0"/>
              <a:t> Esquema de la sucesión estratigráfica.</a:t>
            </a:r>
          </a:p>
          <a:p>
            <a:pPr marL="349250" eaLnBrk="1" hangingPunct="1">
              <a:lnSpc>
                <a:spcPct val="90000"/>
              </a:lnSpc>
              <a:buFont typeface="Wingdings" panose="05000000000000000000" pitchFamily="2" charset="2"/>
              <a:buChar char="§"/>
            </a:pPr>
            <a:r>
              <a:rPr lang="es-ES" sz="2400" dirty="0" smtClean="0"/>
              <a:t> Medidas de secciones estratigráficas.</a:t>
            </a:r>
          </a:p>
          <a:p>
            <a:pPr marL="349250" eaLnBrk="1" hangingPunct="1">
              <a:lnSpc>
                <a:spcPct val="90000"/>
              </a:lnSpc>
              <a:buFont typeface="Wingdings" panose="05000000000000000000" pitchFamily="2" charset="2"/>
              <a:buChar char="§"/>
            </a:pPr>
            <a:r>
              <a:rPr lang="es-ES" sz="2400" dirty="0" smtClean="0"/>
              <a:t> Las mediciones de la inclinación y el espesor de las formaciones.</a:t>
            </a:r>
          </a:p>
          <a:p>
            <a:pPr marL="349250" eaLnBrk="1" hangingPunct="1">
              <a:lnSpc>
                <a:spcPct val="90000"/>
              </a:lnSpc>
              <a:buFont typeface="Wingdings" panose="05000000000000000000" pitchFamily="2" charset="2"/>
              <a:buChar char="§"/>
            </a:pPr>
            <a:r>
              <a:rPr lang="es-ES" sz="2400" dirty="0" smtClean="0"/>
              <a:t> Inferencias acerca de los tipos de roca presentes en la zona.</a:t>
            </a:r>
          </a:p>
        </p:txBody>
      </p:sp>
    </p:spTree>
    <p:extLst>
      <p:ext uri="{BB962C8B-B14F-4D97-AF65-F5344CB8AC3E}">
        <p14:creationId xmlns:p14="http://schemas.microsoft.com/office/powerpoint/2010/main" val="20666748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idx="1"/>
          </p:nvPr>
        </p:nvSpPr>
        <p:spPr/>
        <p:txBody>
          <a:bodyPr>
            <a:normAutofit/>
          </a:bodyPr>
          <a:lstStyle/>
          <a:p>
            <a:pPr marL="0" indent="271463" eaLnBrk="1" hangingPunct="1">
              <a:lnSpc>
                <a:spcPct val="150000"/>
              </a:lnSpc>
              <a:buFontTx/>
              <a:buNone/>
            </a:pPr>
            <a:r>
              <a:rPr lang="es-ES" sz="2400" dirty="0" smtClean="0"/>
              <a:t>En general, entonces puede obtenerse información: </a:t>
            </a:r>
          </a:p>
          <a:p>
            <a:pPr eaLnBrk="1" hangingPunct="1">
              <a:lnSpc>
                <a:spcPct val="150000"/>
              </a:lnSpc>
              <a:buFont typeface="Wingdings" panose="05000000000000000000" pitchFamily="2" charset="2"/>
              <a:buChar char="ü"/>
            </a:pPr>
            <a:r>
              <a:rPr lang="es-ES" sz="2400" dirty="0" smtClean="0"/>
              <a:t> LITOLÓGICA</a:t>
            </a:r>
          </a:p>
          <a:p>
            <a:pPr eaLnBrk="1" hangingPunct="1">
              <a:lnSpc>
                <a:spcPct val="150000"/>
              </a:lnSpc>
              <a:buFont typeface="Wingdings" panose="05000000000000000000" pitchFamily="2" charset="2"/>
              <a:buChar char="ü"/>
            </a:pPr>
            <a:r>
              <a:rPr lang="es-ES" sz="2400" dirty="0" smtClean="0"/>
              <a:t> ESTRUCTURAL</a:t>
            </a:r>
          </a:p>
          <a:p>
            <a:pPr marL="0" indent="0" eaLnBrk="1" hangingPunct="1">
              <a:lnSpc>
                <a:spcPct val="150000"/>
              </a:lnSpc>
              <a:buNone/>
            </a:pPr>
            <a:endParaRPr lang="es-ES" sz="2400" dirty="0" smtClean="0"/>
          </a:p>
          <a:p>
            <a:pPr marL="0" indent="0" eaLnBrk="1" hangingPunct="1">
              <a:lnSpc>
                <a:spcPct val="150000"/>
              </a:lnSpc>
              <a:buNone/>
            </a:pPr>
            <a:r>
              <a:rPr lang="es-ES" sz="2400" dirty="0" smtClean="0"/>
              <a:t>Con ellas se concreta la:</a:t>
            </a:r>
          </a:p>
        </p:txBody>
      </p:sp>
      <p:sp>
        <p:nvSpPr>
          <p:cNvPr id="3" name="Rectángulo 2"/>
          <p:cNvSpPr/>
          <p:nvPr/>
        </p:nvSpPr>
        <p:spPr>
          <a:xfrm>
            <a:off x="2895482" y="4973556"/>
            <a:ext cx="6808275" cy="584775"/>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s-ES" sz="3200" b="1" cap="none" spc="0" dirty="0" smtClean="0">
                <a:ln/>
                <a:solidFill>
                  <a:srgbClr val="C00000"/>
                </a:solidFill>
                <a:effectLst>
                  <a:glow rad="63500">
                    <a:schemeClr val="accent4">
                      <a:satMod val="175000"/>
                      <a:alpha val="40000"/>
                    </a:schemeClr>
                  </a:glow>
                  <a:outerShdw blurRad="60007" dist="310007" dir="7680000" sy="30000" kx="1300200" algn="ctr" rotWithShape="0">
                    <a:prstClr val="black">
                      <a:alpha val="32000"/>
                    </a:prstClr>
                  </a:outerShdw>
                </a:effectLst>
              </a:rPr>
              <a:t>Elaboración de mapas geológicos</a:t>
            </a:r>
            <a:endParaRPr lang="es-ES" sz="3200" b="1" cap="none" spc="0" dirty="0">
              <a:ln/>
              <a:solidFill>
                <a:srgbClr val="C00000"/>
              </a:solidFill>
              <a:effectLst>
                <a:glow rad="63500">
                  <a:schemeClr val="accent4">
                    <a:satMod val="175000"/>
                    <a:alpha val="40000"/>
                  </a:schemeClr>
                </a:glow>
                <a:outerShdw blurRad="60007" dist="310007" dir="7680000" sy="30000" kx="1300200" algn="ctr" rotWithShape="0">
                  <a:prstClr val="black">
                    <a:alpha val="32000"/>
                  </a:prstClr>
                </a:outerShdw>
              </a:effectLst>
            </a:endParaRPr>
          </a:p>
        </p:txBody>
      </p:sp>
    </p:spTree>
    <p:extLst>
      <p:ext uri="{BB962C8B-B14F-4D97-AF65-F5344CB8AC3E}">
        <p14:creationId xmlns:p14="http://schemas.microsoft.com/office/powerpoint/2010/main" val="137465964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3"/>
                                        </p:tgtEl>
                                        <p:attrNameLst>
                                          <p:attrName>ppt_x</p:attrName>
                                          <p:attrName>ppt_y</p:attrName>
                                        </p:attrNameLst>
                                      </p:cBhvr>
                                    </p:animMotion>
                                    <p:animRot by="1500000">
                                      <p:cBhvr>
                                        <p:cTn id="7" dur="125" fill="hold">
                                          <p:stCondLst>
                                            <p:cond delay="0"/>
                                          </p:stCondLst>
                                        </p:cTn>
                                        <p:tgtEl>
                                          <p:spTgt spid="3"/>
                                        </p:tgtEl>
                                        <p:attrNameLst>
                                          <p:attrName>r</p:attrName>
                                        </p:attrNameLst>
                                      </p:cBhvr>
                                    </p:animRot>
                                    <p:animRot by="-1500000">
                                      <p:cBhvr>
                                        <p:cTn id="8" dur="125" fill="hold">
                                          <p:stCondLst>
                                            <p:cond delay="125"/>
                                          </p:stCondLst>
                                        </p:cTn>
                                        <p:tgtEl>
                                          <p:spTgt spid="3"/>
                                        </p:tgtEl>
                                        <p:attrNameLst>
                                          <p:attrName>r</p:attrName>
                                        </p:attrNameLst>
                                      </p:cBhvr>
                                    </p:animRot>
                                    <p:animRot by="-1500000">
                                      <p:cBhvr>
                                        <p:cTn id="9" dur="125" fill="hold">
                                          <p:stCondLst>
                                            <p:cond delay="250"/>
                                          </p:stCondLst>
                                        </p:cTn>
                                        <p:tgtEl>
                                          <p:spTgt spid="3"/>
                                        </p:tgtEl>
                                        <p:attrNameLst>
                                          <p:attrName>r</p:attrName>
                                        </p:attrNameLst>
                                      </p:cBhvr>
                                    </p:animRot>
                                    <p:animRot by="1500000">
                                      <p:cBhvr>
                                        <p:cTn id="10" dur="125" fill="hold">
                                          <p:stCondLst>
                                            <p:cond delay="375"/>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idx="1"/>
          </p:nvPr>
        </p:nvSpPr>
        <p:spPr>
          <a:xfrm>
            <a:off x="392506" y="1116698"/>
            <a:ext cx="11480180" cy="4187957"/>
          </a:xfrm>
        </p:spPr>
        <p:txBody>
          <a:bodyPr>
            <a:noAutofit/>
          </a:bodyPr>
          <a:lstStyle/>
          <a:p>
            <a:pPr eaLnBrk="1" hangingPunct="1">
              <a:buFont typeface="Wingdings" panose="05000000000000000000" pitchFamily="2" charset="2"/>
              <a:buChar char="§"/>
            </a:pPr>
            <a:r>
              <a:rPr lang="es-ES" sz="2400" dirty="0" smtClean="0"/>
              <a:t> Se refiere al reconocimiento de los tipos de roca que forman la superficie del terreno, por </a:t>
            </a:r>
            <a:r>
              <a:rPr lang="es-ES" sz="2400" b="1" dirty="0" smtClean="0"/>
              <a:t>datos fotogeológicos</a:t>
            </a:r>
            <a:r>
              <a:rPr lang="es-ES" sz="2400" dirty="0" smtClean="0"/>
              <a:t>. </a:t>
            </a:r>
          </a:p>
          <a:p>
            <a:pPr eaLnBrk="1" hangingPunct="1">
              <a:buFont typeface="Wingdings" panose="05000000000000000000" pitchFamily="2" charset="2"/>
              <a:buChar char="§"/>
            </a:pPr>
            <a:r>
              <a:rPr lang="es-ES" sz="2400" dirty="0" smtClean="0"/>
              <a:t>Una combinación de </a:t>
            </a:r>
            <a:r>
              <a:rPr lang="es-ES" sz="2400" b="1" dirty="0" smtClean="0"/>
              <a:t>rasgos geomorfológicos y análisis estructural </a:t>
            </a:r>
            <a:r>
              <a:rPr lang="es-ES" sz="2400" dirty="0" smtClean="0"/>
              <a:t>debe llevarse a cabo. </a:t>
            </a:r>
          </a:p>
          <a:p>
            <a:pPr eaLnBrk="1" hangingPunct="1">
              <a:buFont typeface="Wingdings" panose="05000000000000000000" pitchFamily="2" charset="2"/>
              <a:buChar char="§"/>
            </a:pPr>
            <a:r>
              <a:rPr lang="es-ES" sz="2400" dirty="0" smtClean="0"/>
              <a:t>Cada afloramiento debe ser considerado según su ambiente geológico </a:t>
            </a:r>
            <a:r>
              <a:rPr lang="es-ES" sz="2400" b="1" dirty="0" smtClean="0"/>
              <a:t>local y regional</a:t>
            </a:r>
            <a:r>
              <a:rPr lang="es-ES" sz="2400" dirty="0" smtClean="0"/>
              <a:t>.</a:t>
            </a:r>
          </a:p>
        </p:txBody>
      </p:sp>
      <p:sp>
        <p:nvSpPr>
          <p:cNvPr id="2" name="Nube 1"/>
          <p:cNvSpPr/>
          <p:nvPr/>
        </p:nvSpPr>
        <p:spPr>
          <a:xfrm rot="20707818">
            <a:off x="933820" y="4330455"/>
            <a:ext cx="5240741" cy="2265529"/>
          </a:xfrm>
          <a:prstGeom prst="cloud">
            <a:avLst/>
          </a:prstGeom>
          <a:solidFill>
            <a:srgbClr val="FF0066">
              <a:alpha val="90000"/>
            </a:srgbClr>
          </a:solidFill>
          <a:scene3d>
            <a:camera prst="orthographicFront"/>
            <a:lightRig rig="threePt" dir="t"/>
          </a:scene3d>
          <a:sp3d>
            <a:bevelT w="254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000" dirty="0" smtClean="0">
                <a:solidFill>
                  <a:schemeClr val="tx1"/>
                </a:solidFill>
              </a:rPr>
              <a:t>¿Análisis litológico?</a:t>
            </a:r>
            <a:endParaRPr lang="es-MX" sz="3000" dirty="0">
              <a:solidFill>
                <a:schemeClr val="tx1"/>
              </a:solidFill>
            </a:endParaRPr>
          </a:p>
        </p:txBody>
      </p:sp>
    </p:spTree>
    <p:extLst>
      <p:ext uri="{BB962C8B-B14F-4D97-AF65-F5344CB8AC3E}">
        <p14:creationId xmlns:p14="http://schemas.microsoft.com/office/powerpoint/2010/main" val="335325292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a:xfrm>
            <a:off x="397565" y="1245061"/>
            <a:ext cx="11383617" cy="2557682"/>
          </a:xfrm>
        </p:spPr>
        <p:txBody>
          <a:bodyPr>
            <a:noAutofit/>
          </a:bodyPr>
          <a:lstStyle/>
          <a:p>
            <a:pPr algn="just" eaLnBrk="1" hangingPunct="1">
              <a:lnSpc>
                <a:spcPct val="110000"/>
              </a:lnSpc>
              <a:buFont typeface="Wingdings" panose="05000000000000000000" pitchFamily="2" charset="2"/>
              <a:buChar char="§"/>
            </a:pPr>
            <a:r>
              <a:rPr lang="es-EC" sz="2400" dirty="0" smtClean="0"/>
              <a:t>Las áreas del terreno donde afloran rocas </a:t>
            </a:r>
            <a:r>
              <a:rPr lang="es-EC" sz="2400" b="1" dirty="0" smtClean="0"/>
              <a:t>sedimentarias</a:t>
            </a:r>
            <a:r>
              <a:rPr lang="es-EC" sz="2400" dirty="0" smtClean="0"/>
              <a:t> brindan mayor información que las zonas donde afloran rocas </a:t>
            </a:r>
            <a:r>
              <a:rPr lang="es-EC" sz="2400" b="1" dirty="0" smtClean="0"/>
              <a:t>ígneas y metamórficas</a:t>
            </a:r>
            <a:r>
              <a:rPr lang="es-EC" sz="2400" dirty="0" smtClean="0"/>
              <a:t>. </a:t>
            </a:r>
          </a:p>
          <a:p>
            <a:pPr algn="just" eaLnBrk="1" hangingPunct="1">
              <a:lnSpc>
                <a:spcPct val="110000"/>
              </a:lnSpc>
              <a:buFont typeface="Wingdings" panose="05000000000000000000" pitchFamily="2" charset="2"/>
              <a:buChar char="§"/>
            </a:pPr>
            <a:endParaRPr lang="es-EC" sz="2400" dirty="0" smtClean="0"/>
          </a:p>
          <a:p>
            <a:pPr algn="just" eaLnBrk="1" hangingPunct="1">
              <a:lnSpc>
                <a:spcPct val="110000"/>
              </a:lnSpc>
              <a:buFont typeface="Wingdings" panose="05000000000000000000" pitchFamily="2" charset="2"/>
              <a:buChar char="§"/>
            </a:pPr>
            <a:r>
              <a:rPr lang="es-EC" sz="2400" dirty="0" smtClean="0"/>
              <a:t>Debido a que las rocas sedimentarias tienen una fuerte diferencia en lo que se refiere a las características físicas, </a:t>
            </a:r>
            <a:r>
              <a:rPr lang="es-EC" sz="2400" dirty="0"/>
              <a:t>é</a:t>
            </a:r>
            <a:r>
              <a:rPr lang="es-EC" sz="2400" dirty="0" smtClean="0"/>
              <a:t>stas son más fácil identificar.</a:t>
            </a:r>
          </a:p>
          <a:p>
            <a:pPr algn="just" eaLnBrk="1" hangingPunct="1">
              <a:lnSpc>
                <a:spcPct val="110000"/>
              </a:lnSpc>
              <a:buFont typeface="Wingdings" panose="05000000000000000000" pitchFamily="2" charset="2"/>
              <a:buChar char="§"/>
            </a:pPr>
            <a:endParaRPr lang="es-EC" sz="2400" dirty="0" smtClean="0"/>
          </a:p>
          <a:p>
            <a:pPr algn="just" eaLnBrk="1" hangingPunct="1">
              <a:lnSpc>
                <a:spcPct val="110000"/>
              </a:lnSpc>
              <a:buFont typeface="Wingdings" panose="05000000000000000000" pitchFamily="2" charset="2"/>
              <a:buChar char="§"/>
            </a:pPr>
            <a:r>
              <a:rPr lang="es-EC" sz="2400" dirty="0" smtClean="0"/>
              <a:t>El 70% de la superficie terrestre está formada por rocas sedimentarias.</a:t>
            </a:r>
          </a:p>
        </p:txBody>
      </p:sp>
      <p:sp>
        <p:nvSpPr>
          <p:cNvPr id="2" name="Elipse 1"/>
          <p:cNvSpPr/>
          <p:nvPr/>
        </p:nvSpPr>
        <p:spPr>
          <a:xfrm rot="20521315">
            <a:off x="1033064" y="4822182"/>
            <a:ext cx="2835965" cy="1086679"/>
          </a:xfrm>
          <a:prstGeom prst="ellipse">
            <a:avLst/>
          </a:prstGeom>
          <a:solidFill>
            <a:srgbClr val="12EF07">
              <a:alpha val="90000"/>
            </a:srgbClr>
          </a:solidFill>
          <a:scene3d>
            <a:camera prst="orthographicFront"/>
            <a:lightRig rig="threePt" dir="t"/>
          </a:scene3d>
          <a:sp3d>
            <a:bevelT w="254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000" dirty="0" smtClean="0">
                <a:solidFill>
                  <a:schemeClr val="tx1"/>
                </a:solidFill>
              </a:rPr>
              <a:t>¿</a:t>
            </a:r>
            <a:r>
              <a:rPr lang="es-MX" sz="3000" dirty="0" err="1" smtClean="0">
                <a:solidFill>
                  <a:schemeClr val="tx1"/>
                </a:solidFill>
              </a:rPr>
              <a:t>Info</a:t>
            </a:r>
            <a:r>
              <a:rPr lang="es-MX" sz="3000" dirty="0" smtClean="0">
                <a:solidFill>
                  <a:schemeClr val="tx1"/>
                </a:solidFill>
              </a:rPr>
              <a:t> litológica?</a:t>
            </a:r>
            <a:endParaRPr lang="es-MX" sz="3000" dirty="0">
              <a:solidFill>
                <a:schemeClr val="tx1"/>
              </a:solidFill>
            </a:endParaRPr>
          </a:p>
        </p:txBody>
      </p:sp>
    </p:spTree>
    <p:extLst>
      <p:ext uri="{BB962C8B-B14F-4D97-AF65-F5344CB8AC3E}">
        <p14:creationId xmlns:p14="http://schemas.microsoft.com/office/powerpoint/2010/main" val="127640892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idx="1"/>
          </p:nvPr>
        </p:nvSpPr>
        <p:spPr>
          <a:xfrm>
            <a:off x="362858" y="1091841"/>
            <a:ext cx="11466286" cy="3678303"/>
          </a:xfrm>
        </p:spPr>
        <p:txBody>
          <a:bodyPr>
            <a:normAutofit/>
          </a:bodyPr>
          <a:lstStyle/>
          <a:p>
            <a:pPr algn="just" eaLnBrk="1" hangingPunct="1">
              <a:lnSpc>
                <a:spcPct val="110000"/>
              </a:lnSpc>
              <a:buFont typeface="Wingdings" panose="05000000000000000000" pitchFamily="2" charset="2"/>
              <a:buChar char="§"/>
            </a:pPr>
            <a:r>
              <a:rPr lang="es-EC" sz="2400" dirty="0" smtClean="0"/>
              <a:t>Las rocas </a:t>
            </a:r>
            <a:r>
              <a:rPr lang="es-EC" sz="2400" b="1" dirty="0" smtClean="0"/>
              <a:t>plutónicas</a:t>
            </a:r>
            <a:r>
              <a:rPr lang="es-EC" sz="2400" dirty="0" smtClean="0"/>
              <a:t> son relativamente homogéneas en amplias zonas.</a:t>
            </a:r>
          </a:p>
          <a:p>
            <a:pPr algn="just" eaLnBrk="1" hangingPunct="1">
              <a:lnSpc>
                <a:spcPct val="110000"/>
              </a:lnSpc>
              <a:buFont typeface="Wingdings" panose="05000000000000000000" pitchFamily="2" charset="2"/>
              <a:buChar char="§"/>
            </a:pPr>
            <a:endParaRPr lang="es-EC" sz="2400" dirty="0" smtClean="0"/>
          </a:p>
          <a:p>
            <a:pPr algn="just" eaLnBrk="1" hangingPunct="1">
              <a:lnSpc>
                <a:spcPct val="110000"/>
              </a:lnSpc>
              <a:buFont typeface="Wingdings" panose="05000000000000000000" pitchFamily="2" charset="2"/>
              <a:buChar char="§"/>
            </a:pPr>
            <a:r>
              <a:rPr lang="es-EC" sz="2400" dirty="0" smtClean="0"/>
              <a:t>Las rocas </a:t>
            </a:r>
            <a:r>
              <a:rPr lang="es-EC" sz="2400" b="1" dirty="0" smtClean="0"/>
              <a:t>metamórficas</a:t>
            </a:r>
            <a:r>
              <a:rPr lang="es-EC" sz="2400" dirty="0" smtClean="0"/>
              <a:t> pueden mostrar la menor cantidad de información a partir de imágenes.</a:t>
            </a:r>
          </a:p>
          <a:p>
            <a:pPr algn="just" eaLnBrk="1" hangingPunct="1">
              <a:lnSpc>
                <a:spcPct val="110000"/>
              </a:lnSpc>
              <a:buFont typeface="Wingdings" panose="05000000000000000000" pitchFamily="2" charset="2"/>
              <a:buChar char="§"/>
            </a:pPr>
            <a:endParaRPr lang="es-EC" sz="2400" dirty="0" smtClean="0"/>
          </a:p>
          <a:p>
            <a:pPr algn="just" eaLnBrk="1" hangingPunct="1">
              <a:lnSpc>
                <a:spcPct val="110000"/>
              </a:lnSpc>
              <a:buFont typeface="Wingdings" panose="05000000000000000000" pitchFamily="2" charset="2"/>
              <a:buChar char="§"/>
            </a:pPr>
            <a:r>
              <a:rPr lang="es-EC" sz="2400" dirty="0" smtClean="0"/>
              <a:t>Las rocas metamórficas tienen foliación.</a:t>
            </a:r>
          </a:p>
        </p:txBody>
      </p:sp>
      <p:sp>
        <p:nvSpPr>
          <p:cNvPr id="5" name="Elipse 4"/>
          <p:cNvSpPr/>
          <p:nvPr/>
        </p:nvSpPr>
        <p:spPr>
          <a:xfrm rot="20521315">
            <a:off x="1033064" y="4822182"/>
            <a:ext cx="2835965" cy="1086679"/>
          </a:xfrm>
          <a:prstGeom prst="ellipse">
            <a:avLst/>
          </a:prstGeom>
          <a:solidFill>
            <a:srgbClr val="CC0099">
              <a:alpha val="89804"/>
            </a:srgbClr>
          </a:solidFill>
          <a:scene3d>
            <a:camera prst="orthographicFront"/>
            <a:lightRig rig="threePt" dir="t"/>
          </a:scene3d>
          <a:sp3d>
            <a:bevelT w="254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000" b="1" dirty="0" smtClean="0">
                <a:solidFill>
                  <a:schemeClr val="bg1"/>
                </a:solidFill>
              </a:rPr>
              <a:t>Más datos</a:t>
            </a:r>
            <a:endParaRPr lang="es-MX" sz="3000" b="1" dirty="0">
              <a:solidFill>
                <a:schemeClr val="bg1"/>
              </a:solidFill>
            </a:endParaRPr>
          </a:p>
        </p:txBody>
      </p:sp>
    </p:spTree>
    <p:extLst>
      <p:ext uri="{BB962C8B-B14F-4D97-AF65-F5344CB8AC3E}">
        <p14:creationId xmlns:p14="http://schemas.microsoft.com/office/powerpoint/2010/main" val="388868190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1192" y="1959113"/>
            <a:ext cx="11199991" cy="4388678"/>
          </a:xfrm>
        </p:spPr>
        <p:txBody>
          <a:bodyPr>
            <a:normAutofit/>
          </a:bodyPr>
          <a:lstStyle/>
          <a:p>
            <a:pPr>
              <a:buFont typeface="Wingdings" panose="05000000000000000000" pitchFamily="2" charset="2"/>
              <a:buChar char="Ø"/>
            </a:pPr>
            <a:r>
              <a:rPr lang="es-MX" sz="2400" dirty="0" smtClean="0"/>
              <a:t>El enfoque para llevar a cabo la tarea de interpretación de la imagen es la identificación de </a:t>
            </a:r>
            <a:r>
              <a:rPr lang="es-MX" sz="2400" b="1" i="1" dirty="0" err="1" smtClean="0"/>
              <a:t>Geoformas</a:t>
            </a:r>
            <a:r>
              <a:rPr lang="es-MX" sz="2400" dirty="0" smtClean="0"/>
              <a:t> en ella.</a:t>
            </a:r>
          </a:p>
          <a:p>
            <a:pPr>
              <a:buFont typeface="Wingdings" panose="05000000000000000000" pitchFamily="2" charset="2"/>
              <a:buChar char="Ø"/>
            </a:pPr>
            <a:endParaRPr lang="es-MX" sz="2400" dirty="0" smtClean="0"/>
          </a:p>
          <a:p>
            <a:pPr marL="0" indent="0" algn="just">
              <a:buNone/>
            </a:pPr>
            <a:r>
              <a:rPr lang="es-MX" sz="2400" b="1" dirty="0" smtClean="0"/>
              <a:t>Una </a:t>
            </a:r>
            <a:r>
              <a:rPr lang="es-MX" sz="2400" b="1" dirty="0" err="1" smtClean="0"/>
              <a:t>Geoforma</a:t>
            </a:r>
            <a:r>
              <a:rPr lang="es-MX" sz="2400" b="1" dirty="0" smtClean="0"/>
              <a:t> es una combinación de tipos litológicos, que se presenta con una estructura específica y un patrón </a:t>
            </a:r>
            <a:r>
              <a:rPr lang="es-MX" sz="2400" b="1" dirty="0" err="1" smtClean="0"/>
              <a:t>erosional</a:t>
            </a:r>
            <a:r>
              <a:rPr lang="es-MX" sz="2400" b="1" dirty="0" smtClean="0"/>
              <a:t> distintivo, que en combinación con el entorno climático nos da una combinación de tono, textura, forma y patrón característico en la imagen.</a:t>
            </a:r>
            <a:endParaRPr lang="es-MX" sz="2400" b="1" dirty="0"/>
          </a:p>
        </p:txBody>
      </p:sp>
      <p:sp>
        <p:nvSpPr>
          <p:cNvPr id="4" name="Rectángulo 3"/>
          <p:cNvSpPr/>
          <p:nvPr/>
        </p:nvSpPr>
        <p:spPr>
          <a:xfrm>
            <a:off x="657945" y="590238"/>
            <a:ext cx="8699819" cy="64633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s-ES" sz="3600" b="1" dirty="0" smtClean="0">
                <a:ln/>
                <a:solidFill>
                  <a:srgbClr val="C00000"/>
                </a:solidFill>
                <a:effectLst>
                  <a:glow rad="63500">
                    <a:schemeClr val="accent4">
                      <a:satMod val="175000"/>
                      <a:alpha val="40000"/>
                    </a:schemeClr>
                  </a:glow>
                  <a:outerShdw blurRad="60007" dist="310007" dir="7680000" sy="30000" kx="1300200" algn="ctr" rotWithShape="0">
                    <a:prstClr val="black">
                      <a:alpha val="32000"/>
                    </a:prstClr>
                  </a:outerShdw>
                </a:effectLst>
              </a:rPr>
              <a:t>Procedimiento de interpretación visual</a:t>
            </a:r>
            <a:endParaRPr lang="es-ES" sz="3600" b="1" cap="none" spc="0" dirty="0">
              <a:ln/>
              <a:solidFill>
                <a:srgbClr val="C00000"/>
              </a:solidFill>
              <a:effectLst>
                <a:glow rad="63500">
                  <a:schemeClr val="accent4">
                    <a:satMod val="175000"/>
                    <a:alpha val="40000"/>
                  </a:schemeClr>
                </a:glow>
                <a:outerShdw blurRad="60007" dist="310007" dir="7680000" sy="30000" kx="1300200" algn="ctr" rotWithShape="0">
                  <a:prstClr val="black">
                    <a:alpha val="32000"/>
                  </a:prstClr>
                </a:outerShdw>
              </a:effectLst>
            </a:endParaRPr>
          </a:p>
        </p:txBody>
      </p:sp>
    </p:spTree>
    <p:extLst>
      <p:ext uri="{BB962C8B-B14F-4D97-AF65-F5344CB8AC3E}">
        <p14:creationId xmlns:p14="http://schemas.microsoft.com/office/powerpoint/2010/main" val="368795324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39438" y="376783"/>
            <a:ext cx="9165216" cy="709865"/>
          </a:xfrm>
        </p:spPr>
        <p:txBody>
          <a:bodyPr/>
          <a:lstStyle/>
          <a:p>
            <a:pPr algn="l"/>
            <a:r>
              <a:rPr lang="es-MX" sz="3200" dirty="0"/>
              <a:t> </a:t>
            </a:r>
            <a:r>
              <a:rPr lang="es-MX" sz="3200" dirty="0" smtClean="0"/>
              <a:t>Estructuras en Rocas Volcánicas</a:t>
            </a:r>
            <a:endParaRPr lang="es-MX" sz="32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9438" y="1295763"/>
            <a:ext cx="10113124" cy="4266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233374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l" eaLnBrk="1" hangingPunct="1"/>
            <a:r>
              <a:rPr lang="es-ES" sz="3200" dirty="0" smtClean="0"/>
              <a:t>Análisis estructural</a:t>
            </a:r>
          </a:p>
        </p:txBody>
      </p:sp>
      <p:sp>
        <p:nvSpPr>
          <p:cNvPr id="11267" name="Rectangle 3"/>
          <p:cNvSpPr>
            <a:spLocks noGrp="1" noChangeArrowheads="1"/>
          </p:cNvSpPr>
          <p:nvPr>
            <p:ph idx="1"/>
          </p:nvPr>
        </p:nvSpPr>
        <p:spPr>
          <a:xfrm>
            <a:off x="335360" y="2276482"/>
            <a:ext cx="5649384" cy="4497387"/>
          </a:xfrm>
        </p:spPr>
        <p:txBody>
          <a:bodyPr>
            <a:normAutofit/>
          </a:bodyPr>
          <a:lstStyle/>
          <a:p>
            <a:pPr marL="0" indent="0" eaLnBrk="1" hangingPunct="1">
              <a:lnSpc>
                <a:spcPct val="130000"/>
              </a:lnSpc>
              <a:buNone/>
            </a:pPr>
            <a:r>
              <a:rPr lang="es-ES" sz="2400" u="sng" dirty="0" smtClean="0"/>
              <a:t>Capas:</a:t>
            </a:r>
          </a:p>
          <a:p>
            <a:pPr marL="0" indent="0" eaLnBrk="1" hangingPunct="1">
              <a:lnSpc>
                <a:spcPct val="130000"/>
              </a:lnSpc>
              <a:buNone/>
            </a:pPr>
            <a:endParaRPr lang="es-ES" sz="2400" u="sng" dirty="0" smtClean="0"/>
          </a:p>
          <a:p>
            <a:pPr eaLnBrk="1" hangingPunct="1">
              <a:lnSpc>
                <a:spcPct val="130000"/>
              </a:lnSpc>
              <a:buFont typeface="Wingdings" panose="05000000000000000000" pitchFamily="2" charset="2"/>
              <a:buChar char="§"/>
            </a:pPr>
            <a:r>
              <a:rPr lang="es-ES" sz="2400" dirty="0" smtClean="0"/>
              <a:t>Pendiente suave u horizontal</a:t>
            </a:r>
          </a:p>
          <a:p>
            <a:pPr eaLnBrk="1" hangingPunct="1">
              <a:lnSpc>
                <a:spcPct val="130000"/>
              </a:lnSpc>
              <a:buFont typeface="Wingdings" panose="05000000000000000000" pitchFamily="2" charset="2"/>
              <a:buChar char="§"/>
            </a:pPr>
            <a:r>
              <a:rPr lang="es-ES" sz="2400" dirty="0" smtClean="0"/>
              <a:t>Pendiente media</a:t>
            </a:r>
          </a:p>
          <a:p>
            <a:pPr eaLnBrk="1" hangingPunct="1">
              <a:lnSpc>
                <a:spcPct val="130000"/>
              </a:lnSpc>
              <a:buFont typeface="Wingdings" panose="05000000000000000000" pitchFamily="2" charset="2"/>
              <a:buChar char="§"/>
            </a:pPr>
            <a:r>
              <a:rPr lang="es-ES" sz="2400" dirty="0" smtClean="0"/>
              <a:t>Pendiente empinada o vertical</a:t>
            </a:r>
          </a:p>
        </p:txBody>
      </p:sp>
      <p:pic>
        <p:nvPicPr>
          <p:cNvPr id="11268" name="Picture 4"/>
          <p:cNvPicPr>
            <a:picLocks noChangeAspect="1" noChangeArrowheads="1"/>
          </p:cNvPicPr>
          <p:nvPr/>
        </p:nvPicPr>
        <p:blipFill>
          <a:blip r:embed="rId2" cstate="print"/>
          <a:srcRect l="3177" t="6517" r="3859" b="6517"/>
          <a:stretch>
            <a:fillRect/>
          </a:stretch>
        </p:blipFill>
        <p:spPr bwMode="auto">
          <a:xfrm>
            <a:off x="5181600" y="864854"/>
            <a:ext cx="6806596" cy="3403924"/>
          </a:xfrm>
          <a:prstGeom prst="rect">
            <a:avLst/>
          </a:prstGeom>
          <a:noFill/>
          <a:ln w="38100" cmpd="dbl">
            <a:solidFill>
              <a:srgbClr val="000000"/>
            </a:solidFill>
            <a:miter lim="800000"/>
            <a:headEnd/>
            <a:tailEnd/>
          </a:ln>
        </p:spPr>
      </p:pic>
    </p:spTree>
    <p:extLst>
      <p:ext uri="{BB962C8B-B14F-4D97-AF65-F5344CB8AC3E}">
        <p14:creationId xmlns:p14="http://schemas.microsoft.com/office/powerpoint/2010/main" val="243190585"/>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478972" y="2402113"/>
            <a:ext cx="11263085" cy="2884713"/>
          </a:xfrm>
        </p:spPr>
        <p:txBody>
          <a:bodyPr>
            <a:normAutofit/>
          </a:bodyPr>
          <a:lstStyle/>
          <a:p>
            <a:pPr marL="0" indent="0" algn="just" eaLnBrk="1" hangingPunct="1">
              <a:lnSpc>
                <a:spcPct val="160000"/>
              </a:lnSpc>
              <a:buNone/>
            </a:pPr>
            <a:r>
              <a:rPr lang="es-ES" sz="2400" dirty="0" smtClean="0"/>
              <a:t>Pueden ser reconocidas porque sobre estas capas pueden haber estructuras características de su </a:t>
            </a:r>
            <a:r>
              <a:rPr lang="es-ES" sz="2400" dirty="0" err="1" smtClean="0"/>
              <a:t>subhorizontalidad</a:t>
            </a:r>
            <a:r>
              <a:rPr lang="es-ES" sz="2400" dirty="0" smtClean="0"/>
              <a:t> como </a:t>
            </a:r>
            <a:r>
              <a:rPr lang="es-ES" sz="2400" b="1" dirty="0" smtClean="0"/>
              <a:t>depósitos aluviales, terrazas, desarrollo de drenaje de tipo dendrítico,</a:t>
            </a:r>
            <a:r>
              <a:rPr lang="es-ES" sz="2400" dirty="0" smtClean="0"/>
              <a:t> etc. </a:t>
            </a:r>
          </a:p>
        </p:txBody>
      </p:sp>
      <p:sp>
        <p:nvSpPr>
          <p:cNvPr id="2" name="Nube 1"/>
          <p:cNvSpPr/>
          <p:nvPr/>
        </p:nvSpPr>
        <p:spPr>
          <a:xfrm>
            <a:off x="478972" y="319314"/>
            <a:ext cx="6691085" cy="2024743"/>
          </a:xfrm>
          <a:prstGeom prst="cloud">
            <a:avLst/>
          </a:prstGeom>
          <a:solidFill>
            <a:srgbClr val="2312FA"/>
          </a:solidFill>
          <a:scene3d>
            <a:camera prst="orthographicFront"/>
            <a:lightRig rig="threePt" dir="t"/>
          </a:scene3d>
          <a:sp3d>
            <a:bevelT w="254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smtClean="0">
                <a:solidFill>
                  <a:schemeClr val="bg1"/>
                </a:solidFill>
              </a:rPr>
              <a:t>¿Capas con pendientes suaves o </a:t>
            </a:r>
            <a:r>
              <a:rPr lang="es-MX" sz="2400" b="1" dirty="0" err="1" smtClean="0">
                <a:solidFill>
                  <a:schemeClr val="bg1"/>
                </a:solidFill>
              </a:rPr>
              <a:t>subhorizonales</a:t>
            </a:r>
            <a:r>
              <a:rPr lang="es-MX" sz="2400" b="1" dirty="0" smtClean="0">
                <a:solidFill>
                  <a:schemeClr val="bg1"/>
                </a:solidFill>
              </a:rPr>
              <a:t>?</a:t>
            </a:r>
            <a:endParaRPr lang="es-MX" sz="2400" b="1" dirty="0">
              <a:solidFill>
                <a:schemeClr val="bg1"/>
              </a:solidFill>
            </a:endParaRPr>
          </a:p>
        </p:txBody>
      </p:sp>
    </p:spTree>
    <p:extLst>
      <p:ext uri="{BB962C8B-B14F-4D97-AF65-F5344CB8AC3E}">
        <p14:creationId xmlns:p14="http://schemas.microsoft.com/office/powerpoint/2010/main" val="2446515930"/>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5"/>
          <p:cNvSpPr>
            <a:spLocks noGrp="1" noChangeArrowheads="1"/>
          </p:cNvSpPr>
          <p:nvPr>
            <p:ph type="title"/>
          </p:nvPr>
        </p:nvSpPr>
        <p:spPr>
          <a:xfrm>
            <a:off x="225287" y="453587"/>
            <a:ext cx="8458229" cy="709865"/>
          </a:xfrm>
          <a:noFill/>
        </p:spPr>
        <p:txBody>
          <a:bodyPr>
            <a:normAutofit/>
          </a:bodyPr>
          <a:lstStyle/>
          <a:p>
            <a:pPr algn="l" eaLnBrk="1" hangingPunct="1"/>
            <a:r>
              <a:rPr lang="es-ES" sz="2600" dirty="0" smtClean="0"/>
              <a:t>Capas con pendientes suaves o </a:t>
            </a:r>
            <a:r>
              <a:rPr lang="es-ES" sz="2600" dirty="0" err="1" smtClean="0"/>
              <a:t>subhorizontales</a:t>
            </a:r>
            <a:endParaRPr lang="es-ES" sz="2600" dirty="0" smtClean="0"/>
          </a:p>
        </p:txBody>
      </p:sp>
      <p:sp>
        <p:nvSpPr>
          <p:cNvPr id="13314" name="Rectangle 3"/>
          <p:cNvSpPr>
            <a:spLocks noGrp="1" noChangeArrowheads="1"/>
          </p:cNvSpPr>
          <p:nvPr>
            <p:ph idx="1"/>
          </p:nvPr>
        </p:nvSpPr>
        <p:spPr>
          <a:xfrm>
            <a:off x="225287" y="1279566"/>
            <a:ext cx="6164255" cy="2949575"/>
          </a:xfrm>
        </p:spPr>
        <p:txBody>
          <a:bodyPr>
            <a:noAutofit/>
          </a:bodyPr>
          <a:lstStyle/>
          <a:p>
            <a:pPr marL="0" indent="0" algn="just" eaLnBrk="1" hangingPunct="1">
              <a:lnSpc>
                <a:spcPct val="160000"/>
              </a:lnSpc>
              <a:buNone/>
            </a:pPr>
            <a:r>
              <a:rPr lang="es-ES" sz="2400" dirty="0" smtClean="0"/>
              <a:t>Los patrones de drenaje </a:t>
            </a:r>
            <a:r>
              <a:rPr lang="es-ES" sz="2400" dirty="0" err="1" smtClean="0"/>
              <a:t>dentrítico</a:t>
            </a:r>
            <a:r>
              <a:rPr lang="es-ES" sz="2400" dirty="0" smtClean="0"/>
              <a:t> se desarrollan comúnmente en estratos </a:t>
            </a:r>
            <a:r>
              <a:rPr lang="es-ES" sz="2400" dirty="0" err="1" smtClean="0"/>
              <a:t>subhorizontales</a:t>
            </a:r>
            <a:r>
              <a:rPr lang="es-ES" sz="2400" dirty="0" smtClean="0"/>
              <a:t>.</a:t>
            </a:r>
          </a:p>
        </p:txBody>
      </p:sp>
      <p:pic>
        <p:nvPicPr>
          <p:cNvPr id="13315" name="Picture 4"/>
          <p:cNvPicPr>
            <a:picLocks noChangeAspect="1" noChangeArrowheads="1"/>
          </p:cNvPicPr>
          <p:nvPr/>
        </p:nvPicPr>
        <p:blipFill>
          <a:blip r:embed="rId2" cstate="print"/>
          <a:srcRect b="49277"/>
          <a:stretch>
            <a:fillRect/>
          </a:stretch>
        </p:blipFill>
        <p:spPr bwMode="auto">
          <a:xfrm>
            <a:off x="6389542" y="1163452"/>
            <a:ext cx="5802458" cy="3980345"/>
          </a:xfrm>
          <a:prstGeom prst="rect">
            <a:avLst/>
          </a:prstGeom>
          <a:noFill/>
          <a:ln w="9525">
            <a:noFill/>
            <a:miter lim="800000"/>
            <a:headEnd/>
            <a:tailEnd/>
          </a:ln>
        </p:spPr>
      </p:pic>
      <p:pic>
        <p:nvPicPr>
          <p:cNvPr id="13317" name="Picture 6"/>
          <p:cNvPicPr>
            <a:picLocks noChangeAspect="1" noChangeArrowheads="1"/>
          </p:cNvPicPr>
          <p:nvPr/>
        </p:nvPicPr>
        <p:blipFill>
          <a:blip r:embed="rId2" cstate="print"/>
          <a:srcRect l="4327" t="52731"/>
          <a:stretch>
            <a:fillRect/>
          </a:stretch>
        </p:blipFill>
        <p:spPr bwMode="auto">
          <a:xfrm>
            <a:off x="225287" y="3244959"/>
            <a:ext cx="5580427" cy="3613041"/>
          </a:xfrm>
          <a:prstGeom prst="rect">
            <a:avLst/>
          </a:prstGeom>
          <a:noFill/>
          <a:ln w="9525">
            <a:noFill/>
            <a:miter lim="800000"/>
            <a:headEnd/>
            <a:tailEnd/>
          </a:ln>
        </p:spPr>
      </p:pic>
    </p:spTree>
    <p:extLst>
      <p:ext uri="{BB962C8B-B14F-4D97-AF65-F5344CB8AC3E}">
        <p14:creationId xmlns:p14="http://schemas.microsoft.com/office/powerpoint/2010/main" val="1347038398"/>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6197600" y="2133879"/>
            <a:ext cx="5837161" cy="4141118"/>
          </a:xfrm>
        </p:spPr>
        <p:txBody>
          <a:bodyPr>
            <a:normAutofit/>
          </a:bodyPr>
          <a:lstStyle/>
          <a:p>
            <a:pPr marL="0" indent="0" algn="just" eaLnBrk="1" hangingPunct="1">
              <a:lnSpc>
                <a:spcPct val="120000"/>
              </a:lnSpc>
              <a:buFontTx/>
              <a:buNone/>
            </a:pPr>
            <a:r>
              <a:rPr lang="es-ES" sz="2400" dirty="0" smtClean="0"/>
              <a:t>En el caso de un paisaje con capas </a:t>
            </a:r>
            <a:r>
              <a:rPr lang="es-ES" sz="2400" dirty="0" err="1" smtClean="0"/>
              <a:t>subhorizontales</a:t>
            </a:r>
            <a:r>
              <a:rPr lang="es-ES" sz="2400" dirty="0" smtClean="0"/>
              <a:t> en las que se sumergen capas con mayor buzamiento, esta unión puede ser identificada por el </a:t>
            </a:r>
            <a:r>
              <a:rPr lang="es-ES" sz="2400" b="1" dirty="0" smtClean="0"/>
              <a:t>contraste tonal, por la resistencia a la erosión de cada una o por el patrón de drenaje.</a:t>
            </a:r>
          </a:p>
        </p:txBody>
      </p:sp>
      <p:grpSp>
        <p:nvGrpSpPr>
          <p:cNvPr id="2" name="Grupo 1"/>
          <p:cNvGrpSpPr/>
          <p:nvPr/>
        </p:nvGrpSpPr>
        <p:grpSpPr>
          <a:xfrm>
            <a:off x="342825" y="2907962"/>
            <a:ext cx="5664200" cy="2951163"/>
            <a:chOff x="6527800" y="2349507"/>
            <a:chExt cx="5664200" cy="2951163"/>
          </a:xfrm>
        </p:grpSpPr>
        <p:pic>
          <p:nvPicPr>
            <p:cNvPr id="14340" name="Picture 4"/>
            <p:cNvPicPr>
              <a:picLocks noChangeAspect="1" noChangeArrowheads="1"/>
            </p:cNvPicPr>
            <p:nvPr/>
          </p:nvPicPr>
          <p:blipFill>
            <a:blip r:embed="rId2" cstate="print"/>
            <a:srcRect l="4572" t="9111" r="3529" b="7722"/>
            <a:stretch>
              <a:fillRect/>
            </a:stretch>
          </p:blipFill>
          <p:spPr bwMode="auto">
            <a:xfrm>
              <a:off x="6527800" y="2349507"/>
              <a:ext cx="5664200" cy="2951163"/>
            </a:xfrm>
            <a:prstGeom prst="rect">
              <a:avLst/>
            </a:prstGeom>
            <a:noFill/>
            <a:ln w="38100" cmpd="dbl">
              <a:solidFill>
                <a:schemeClr val="tx2"/>
              </a:solidFill>
              <a:miter lim="800000"/>
              <a:headEnd/>
              <a:tailEnd/>
            </a:ln>
          </p:spPr>
        </p:pic>
        <p:sp>
          <p:nvSpPr>
            <p:cNvPr id="14341" name="Line 5"/>
            <p:cNvSpPr>
              <a:spLocks noChangeShapeType="1"/>
            </p:cNvSpPr>
            <p:nvPr/>
          </p:nvSpPr>
          <p:spPr bwMode="auto">
            <a:xfrm flipH="1">
              <a:off x="8784168" y="3429000"/>
              <a:ext cx="1729317" cy="863600"/>
            </a:xfrm>
            <a:prstGeom prst="line">
              <a:avLst/>
            </a:prstGeom>
            <a:noFill/>
            <a:ln w="57150">
              <a:solidFill>
                <a:schemeClr val="accent2"/>
              </a:solidFill>
              <a:round/>
              <a:headEnd/>
              <a:tailEnd/>
            </a:ln>
          </p:spPr>
          <p:txBody>
            <a:bodyPr/>
            <a:lstStyle/>
            <a:p>
              <a:endParaRPr lang="es-EC"/>
            </a:p>
          </p:txBody>
        </p:sp>
        <p:sp>
          <p:nvSpPr>
            <p:cNvPr id="14342" name="Line 6"/>
            <p:cNvSpPr>
              <a:spLocks noChangeShapeType="1"/>
            </p:cNvSpPr>
            <p:nvPr/>
          </p:nvSpPr>
          <p:spPr bwMode="auto">
            <a:xfrm flipH="1">
              <a:off x="6576484" y="3789363"/>
              <a:ext cx="1919816" cy="0"/>
            </a:xfrm>
            <a:prstGeom prst="line">
              <a:avLst/>
            </a:prstGeom>
            <a:noFill/>
            <a:ln w="57150">
              <a:solidFill>
                <a:schemeClr val="tx2"/>
              </a:solidFill>
              <a:round/>
              <a:headEnd/>
              <a:tailEnd/>
            </a:ln>
          </p:spPr>
          <p:txBody>
            <a:bodyPr/>
            <a:lstStyle/>
            <a:p>
              <a:endParaRPr lang="es-EC"/>
            </a:p>
          </p:txBody>
        </p:sp>
      </p:grpSp>
      <p:sp>
        <p:nvSpPr>
          <p:cNvPr id="7" name="Nube 6"/>
          <p:cNvSpPr/>
          <p:nvPr/>
        </p:nvSpPr>
        <p:spPr>
          <a:xfrm>
            <a:off x="152249" y="467348"/>
            <a:ext cx="6691085" cy="2024743"/>
          </a:xfrm>
          <a:prstGeom prst="cloud">
            <a:avLst/>
          </a:prstGeom>
          <a:solidFill>
            <a:srgbClr val="D16F0D"/>
          </a:solidFill>
          <a:scene3d>
            <a:camera prst="orthographicFront"/>
            <a:lightRig rig="threePt" dir="t"/>
          </a:scene3d>
          <a:sp3d>
            <a:bevelT w="254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smtClean="0">
                <a:solidFill>
                  <a:schemeClr val="bg1"/>
                </a:solidFill>
              </a:rPr>
              <a:t>¿Capas con pendientes </a:t>
            </a:r>
            <a:r>
              <a:rPr lang="es-MX" sz="2400" b="1" dirty="0" err="1" smtClean="0">
                <a:solidFill>
                  <a:schemeClr val="bg1"/>
                </a:solidFill>
              </a:rPr>
              <a:t>subhorizonales</a:t>
            </a:r>
            <a:r>
              <a:rPr lang="es-MX" sz="2400" b="1" dirty="0" smtClean="0">
                <a:solidFill>
                  <a:schemeClr val="bg1"/>
                </a:solidFill>
              </a:rPr>
              <a:t> e inclinadas?</a:t>
            </a:r>
            <a:endParaRPr lang="es-MX" sz="2400" b="1" dirty="0">
              <a:solidFill>
                <a:schemeClr val="bg1"/>
              </a:solidFill>
            </a:endParaRPr>
          </a:p>
        </p:txBody>
      </p:sp>
    </p:spTree>
    <p:extLst>
      <p:ext uri="{BB962C8B-B14F-4D97-AF65-F5344CB8AC3E}">
        <p14:creationId xmlns:p14="http://schemas.microsoft.com/office/powerpoint/2010/main" val="94973017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527384" y="2384425"/>
            <a:ext cx="6528725" cy="3530600"/>
          </a:xfrm>
        </p:spPr>
        <p:txBody>
          <a:bodyPr>
            <a:normAutofit/>
          </a:bodyPr>
          <a:lstStyle/>
          <a:p>
            <a:pPr algn="just" eaLnBrk="1" hangingPunct="1">
              <a:lnSpc>
                <a:spcPct val="90000"/>
              </a:lnSpc>
              <a:buFont typeface="Wingdings" panose="05000000000000000000" pitchFamily="2" charset="2"/>
              <a:buChar char="§"/>
            </a:pPr>
            <a:r>
              <a:rPr lang="es-ES" sz="2400" dirty="0" smtClean="0"/>
              <a:t>Van desde 5º – 35º de inclinación.</a:t>
            </a:r>
          </a:p>
          <a:p>
            <a:pPr algn="just" eaLnBrk="1" hangingPunct="1">
              <a:lnSpc>
                <a:spcPct val="90000"/>
              </a:lnSpc>
              <a:buFont typeface="Wingdings" panose="05000000000000000000" pitchFamily="2" charset="2"/>
              <a:buChar char="§"/>
            </a:pPr>
            <a:r>
              <a:rPr lang="es-ES" sz="2400" dirty="0" smtClean="0"/>
              <a:t>Cuando la capa es dura se resiste a la erosión más que una cobertura de </a:t>
            </a:r>
            <a:r>
              <a:rPr lang="es-ES" sz="2400" dirty="0" err="1" smtClean="0"/>
              <a:t>lutitas</a:t>
            </a:r>
            <a:r>
              <a:rPr lang="es-ES" sz="2400" dirty="0" smtClean="0"/>
              <a:t> o margas.</a:t>
            </a:r>
          </a:p>
          <a:p>
            <a:pPr algn="just" eaLnBrk="1" hangingPunct="1">
              <a:lnSpc>
                <a:spcPct val="90000"/>
              </a:lnSpc>
              <a:buFont typeface="Wingdings" panose="05000000000000000000" pitchFamily="2" charset="2"/>
              <a:buChar char="§"/>
            </a:pPr>
            <a:r>
              <a:rPr lang="es-ES" sz="2400" dirty="0" smtClean="0"/>
              <a:t>Cuando la capa más suave se elimina por la erosión queda al descubierto la capa más dura, formando una cuesta (cresta asimétrica) pauta que apunta en la dirección del buzamiento de la capa.</a:t>
            </a:r>
          </a:p>
        </p:txBody>
      </p:sp>
      <p:grpSp>
        <p:nvGrpSpPr>
          <p:cNvPr id="3" name="Grupo 2"/>
          <p:cNvGrpSpPr/>
          <p:nvPr/>
        </p:nvGrpSpPr>
        <p:grpSpPr>
          <a:xfrm>
            <a:off x="7376148" y="1628775"/>
            <a:ext cx="4415367" cy="2520950"/>
            <a:chOff x="7405177" y="3032125"/>
            <a:chExt cx="4415367" cy="2520950"/>
          </a:xfrm>
        </p:grpSpPr>
        <p:pic>
          <p:nvPicPr>
            <p:cNvPr id="15364" name="Picture 4"/>
            <p:cNvPicPr>
              <a:picLocks noChangeAspect="1" noChangeArrowheads="1"/>
            </p:cNvPicPr>
            <p:nvPr/>
          </p:nvPicPr>
          <p:blipFill>
            <a:blip r:embed="rId2" cstate="print"/>
            <a:srcRect l="18683" t="17393" r="10075" b="6517"/>
            <a:stretch>
              <a:fillRect/>
            </a:stretch>
          </p:blipFill>
          <p:spPr bwMode="auto">
            <a:xfrm>
              <a:off x="7405177" y="3032125"/>
              <a:ext cx="4415367" cy="2520950"/>
            </a:xfrm>
            <a:prstGeom prst="rect">
              <a:avLst/>
            </a:prstGeom>
            <a:noFill/>
            <a:ln w="38100" cmpd="dbl">
              <a:solidFill>
                <a:srgbClr val="000000"/>
              </a:solidFill>
              <a:miter lim="800000"/>
              <a:headEnd/>
              <a:tailEnd/>
            </a:ln>
          </p:spPr>
        </p:pic>
        <p:sp>
          <p:nvSpPr>
            <p:cNvPr id="15365" name="Line 5"/>
            <p:cNvSpPr>
              <a:spLocks noChangeShapeType="1"/>
            </p:cNvSpPr>
            <p:nvPr/>
          </p:nvSpPr>
          <p:spPr bwMode="auto">
            <a:xfrm>
              <a:off x="10032439" y="4213201"/>
              <a:ext cx="480484" cy="647700"/>
            </a:xfrm>
            <a:prstGeom prst="line">
              <a:avLst/>
            </a:prstGeom>
            <a:noFill/>
            <a:ln w="57150">
              <a:solidFill>
                <a:schemeClr val="tx2"/>
              </a:solidFill>
              <a:round/>
              <a:headEnd/>
              <a:tailEnd/>
            </a:ln>
          </p:spPr>
          <p:txBody>
            <a:bodyPr/>
            <a:lstStyle/>
            <a:p>
              <a:endParaRPr lang="es-EC"/>
            </a:p>
          </p:txBody>
        </p:sp>
        <p:sp>
          <p:nvSpPr>
            <p:cNvPr id="15366" name="Line 6"/>
            <p:cNvSpPr>
              <a:spLocks noChangeShapeType="1"/>
            </p:cNvSpPr>
            <p:nvPr/>
          </p:nvSpPr>
          <p:spPr bwMode="auto">
            <a:xfrm flipH="1">
              <a:off x="8418572" y="4149732"/>
              <a:ext cx="1439333" cy="504825"/>
            </a:xfrm>
            <a:prstGeom prst="line">
              <a:avLst/>
            </a:prstGeom>
            <a:noFill/>
            <a:ln w="57150">
              <a:solidFill>
                <a:schemeClr val="tx2"/>
              </a:solidFill>
              <a:round/>
              <a:headEnd/>
              <a:tailEnd/>
            </a:ln>
          </p:spPr>
          <p:txBody>
            <a:bodyPr/>
            <a:lstStyle/>
            <a:p>
              <a:endParaRPr lang="es-EC"/>
            </a:p>
          </p:txBody>
        </p:sp>
      </p:grpSp>
      <p:sp>
        <p:nvSpPr>
          <p:cNvPr id="7" name="Nube 6"/>
          <p:cNvSpPr/>
          <p:nvPr/>
        </p:nvSpPr>
        <p:spPr>
          <a:xfrm>
            <a:off x="478972" y="319314"/>
            <a:ext cx="6691085" cy="2024743"/>
          </a:xfrm>
          <a:prstGeom prst="cloud">
            <a:avLst/>
          </a:prstGeom>
          <a:solidFill>
            <a:srgbClr val="00B0F0"/>
          </a:solidFill>
          <a:scene3d>
            <a:camera prst="orthographicFront"/>
            <a:lightRig rig="threePt" dir="t"/>
          </a:scene3d>
          <a:sp3d>
            <a:bevelT w="254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smtClean="0">
                <a:solidFill>
                  <a:schemeClr val="tx1"/>
                </a:solidFill>
              </a:rPr>
              <a:t>¿Capas con pendiente media?</a:t>
            </a:r>
            <a:endParaRPr lang="es-MX" sz="2400" b="1" dirty="0">
              <a:solidFill>
                <a:schemeClr val="tx1"/>
              </a:solidFill>
            </a:endParaRPr>
          </a:p>
        </p:txBody>
      </p:sp>
    </p:spTree>
    <p:extLst>
      <p:ext uri="{BB962C8B-B14F-4D97-AF65-F5344CB8AC3E}">
        <p14:creationId xmlns:p14="http://schemas.microsoft.com/office/powerpoint/2010/main" val="343747798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idx="1"/>
          </p:nvPr>
        </p:nvSpPr>
        <p:spPr>
          <a:xfrm>
            <a:off x="644512" y="645886"/>
            <a:ext cx="10923374" cy="3530600"/>
          </a:xfrm>
        </p:spPr>
        <p:txBody>
          <a:bodyPr>
            <a:normAutofit/>
          </a:bodyPr>
          <a:lstStyle/>
          <a:p>
            <a:pPr marL="0" indent="0" eaLnBrk="1" hangingPunct="1">
              <a:buNone/>
            </a:pPr>
            <a:r>
              <a:rPr lang="es-ES" sz="2400" dirty="0" smtClean="0"/>
              <a:t>Estas capas son las que brindan mayor información. Las principales características de las fotos de capas de mediana pendiente son: </a:t>
            </a:r>
          </a:p>
          <a:p>
            <a:pPr eaLnBrk="1" hangingPunct="1">
              <a:lnSpc>
                <a:spcPct val="10000"/>
              </a:lnSpc>
              <a:buFont typeface="Wingdings" panose="05000000000000000000" pitchFamily="2" charset="2"/>
              <a:buChar char="§"/>
            </a:pPr>
            <a:endParaRPr lang="es-ES" sz="2400" dirty="0" smtClean="0"/>
          </a:p>
          <a:p>
            <a:pPr eaLnBrk="1" hangingPunct="1">
              <a:buFont typeface="Wingdings" panose="05000000000000000000" pitchFamily="2" charset="2"/>
              <a:buChar char="§"/>
            </a:pPr>
            <a:r>
              <a:rPr lang="es-ES" sz="2400" dirty="0" smtClean="0"/>
              <a:t> El rumbo y el buzamiento. </a:t>
            </a:r>
          </a:p>
          <a:p>
            <a:pPr eaLnBrk="1" hangingPunct="1">
              <a:buFont typeface="Wingdings" panose="05000000000000000000" pitchFamily="2" charset="2"/>
              <a:buChar char="§"/>
            </a:pPr>
            <a:r>
              <a:rPr lang="es-ES" sz="2400" dirty="0" smtClean="0"/>
              <a:t> La forma en que se sumergen las capas. </a:t>
            </a:r>
          </a:p>
          <a:p>
            <a:pPr eaLnBrk="1" hangingPunct="1">
              <a:buFont typeface="Wingdings" panose="05000000000000000000" pitchFamily="2" charset="2"/>
              <a:buChar char="§"/>
            </a:pPr>
            <a:r>
              <a:rPr lang="es-ES" sz="2400" dirty="0" smtClean="0"/>
              <a:t> Se puede observar la resistencia de las capas para determinar la orientación de inclinación.</a:t>
            </a:r>
          </a:p>
        </p:txBody>
      </p:sp>
      <p:pic>
        <p:nvPicPr>
          <p:cNvPr id="16388" name="Picture 5"/>
          <p:cNvPicPr>
            <a:picLocks noChangeAspect="1" noChangeArrowheads="1"/>
          </p:cNvPicPr>
          <p:nvPr/>
        </p:nvPicPr>
        <p:blipFill>
          <a:blip r:embed="rId2" cstate="print"/>
          <a:srcRect r="53082"/>
          <a:stretch>
            <a:fillRect/>
          </a:stretch>
        </p:blipFill>
        <p:spPr bwMode="auto">
          <a:xfrm>
            <a:off x="644512" y="3541485"/>
            <a:ext cx="6563051" cy="2871334"/>
          </a:xfrm>
          <a:prstGeom prst="rect">
            <a:avLst/>
          </a:prstGeom>
          <a:noFill/>
          <a:ln w="9525">
            <a:noFill/>
            <a:miter lim="800000"/>
            <a:headEnd/>
            <a:tailEnd/>
          </a:ln>
        </p:spPr>
      </p:pic>
    </p:spTree>
    <p:extLst>
      <p:ext uri="{BB962C8B-B14F-4D97-AF65-F5344CB8AC3E}">
        <p14:creationId xmlns:p14="http://schemas.microsoft.com/office/powerpoint/2010/main" val="3677982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idx="1"/>
          </p:nvPr>
        </p:nvSpPr>
        <p:spPr>
          <a:xfrm>
            <a:off x="581192" y="2542721"/>
            <a:ext cx="11029615" cy="3678303"/>
          </a:xfrm>
        </p:spPr>
        <p:txBody>
          <a:bodyPr>
            <a:normAutofit/>
          </a:bodyPr>
          <a:lstStyle/>
          <a:p>
            <a:pPr eaLnBrk="1" hangingPunct="1">
              <a:lnSpc>
                <a:spcPct val="160000"/>
              </a:lnSpc>
              <a:buFont typeface="Wingdings" panose="05000000000000000000" pitchFamily="2" charset="2"/>
              <a:buChar char="§"/>
            </a:pPr>
            <a:r>
              <a:rPr lang="es-ES" sz="2400" dirty="0" smtClean="0"/>
              <a:t>Tienen pendientes mayores a 35º.</a:t>
            </a:r>
          </a:p>
          <a:p>
            <a:pPr eaLnBrk="1" hangingPunct="1">
              <a:lnSpc>
                <a:spcPct val="160000"/>
              </a:lnSpc>
              <a:buFont typeface="Wingdings" panose="05000000000000000000" pitchFamily="2" charset="2"/>
              <a:buChar char="§"/>
            </a:pPr>
            <a:r>
              <a:rPr lang="es-ES" sz="2400" dirty="0" smtClean="0"/>
              <a:t>Los patrones de afloramiento aparecen como bandas que sobre una base regional son a grandes rasgos paralelos. </a:t>
            </a:r>
          </a:p>
        </p:txBody>
      </p:sp>
      <p:sp>
        <p:nvSpPr>
          <p:cNvPr id="4" name="Nube 3"/>
          <p:cNvSpPr/>
          <p:nvPr/>
        </p:nvSpPr>
        <p:spPr>
          <a:xfrm>
            <a:off x="435430" y="232228"/>
            <a:ext cx="6691085" cy="2024743"/>
          </a:xfrm>
          <a:prstGeom prst="cloud">
            <a:avLst/>
          </a:prstGeom>
          <a:solidFill>
            <a:srgbClr val="6DD00A"/>
          </a:solidFill>
          <a:scene3d>
            <a:camera prst="orthographicFront"/>
            <a:lightRig rig="threePt" dir="t"/>
          </a:scene3d>
          <a:sp3d>
            <a:bevelT w="254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smtClean="0">
                <a:solidFill>
                  <a:schemeClr val="tx1"/>
                </a:solidFill>
              </a:rPr>
              <a:t>¿Capas con pendiente abrupta o verticales?</a:t>
            </a:r>
            <a:endParaRPr lang="es-MX" sz="2400" b="1" dirty="0">
              <a:solidFill>
                <a:schemeClr val="tx1"/>
              </a:solidFill>
            </a:endParaRPr>
          </a:p>
        </p:txBody>
      </p:sp>
    </p:spTree>
    <p:extLst>
      <p:ext uri="{BB962C8B-B14F-4D97-AF65-F5344CB8AC3E}">
        <p14:creationId xmlns:p14="http://schemas.microsoft.com/office/powerpoint/2010/main" val="3590265364"/>
      </p:ext>
    </p:extLst>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a:xfrm>
            <a:off x="549739" y="2606111"/>
            <a:ext cx="4320480" cy="1011808"/>
          </a:xfrm>
        </p:spPr>
        <p:txBody>
          <a:bodyPr>
            <a:noAutofit/>
          </a:bodyPr>
          <a:lstStyle/>
          <a:p>
            <a:pPr marL="0" indent="0" eaLnBrk="1" hangingPunct="1">
              <a:buNone/>
            </a:pPr>
            <a:r>
              <a:rPr lang="es-ES" sz="2800" b="1" dirty="0" smtClean="0"/>
              <a:t>REGLA DE LAS V</a:t>
            </a:r>
          </a:p>
        </p:txBody>
      </p:sp>
      <p:pic>
        <p:nvPicPr>
          <p:cNvPr id="20484" name="Picture 4"/>
          <p:cNvPicPr>
            <a:picLocks noChangeAspect="1" noChangeArrowheads="1"/>
          </p:cNvPicPr>
          <p:nvPr/>
        </p:nvPicPr>
        <p:blipFill>
          <a:blip r:embed="rId2" cstate="print"/>
          <a:srcRect/>
          <a:stretch>
            <a:fillRect/>
          </a:stretch>
        </p:blipFill>
        <p:spPr bwMode="auto">
          <a:xfrm>
            <a:off x="4079779" y="377832"/>
            <a:ext cx="7973484" cy="6480175"/>
          </a:xfrm>
          <a:prstGeom prst="rect">
            <a:avLst/>
          </a:prstGeom>
          <a:noFill/>
          <a:ln w="9525">
            <a:noFill/>
            <a:miter lim="800000"/>
            <a:headEnd/>
            <a:tailEnd/>
          </a:ln>
        </p:spPr>
      </p:pic>
    </p:spTree>
    <p:extLst>
      <p:ext uri="{BB962C8B-B14F-4D97-AF65-F5344CB8AC3E}">
        <p14:creationId xmlns:p14="http://schemas.microsoft.com/office/powerpoint/2010/main" val="347335291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6"/>
          <p:cNvSpPr>
            <a:spLocks noGrp="1" noChangeArrowheads="1"/>
          </p:cNvSpPr>
          <p:nvPr>
            <p:ph type="title"/>
          </p:nvPr>
        </p:nvSpPr>
        <p:spPr>
          <a:noFill/>
        </p:spPr>
        <p:txBody>
          <a:bodyPr/>
          <a:lstStyle/>
          <a:p>
            <a:pPr algn="l" eaLnBrk="1" hangingPunct="1"/>
            <a:r>
              <a:rPr lang="es-ES" sz="3000" dirty="0" smtClean="0"/>
              <a:t>Capas empinadas o verticales</a:t>
            </a:r>
          </a:p>
        </p:txBody>
      </p:sp>
      <p:sp>
        <p:nvSpPr>
          <p:cNvPr id="21506" name="Rectangle 3"/>
          <p:cNvSpPr>
            <a:spLocks noGrp="1" noChangeArrowheads="1"/>
          </p:cNvSpPr>
          <p:nvPr>
            <p:ph idx="1"/>
          </p:nvPr>
        </p:nvSpPr>
        <p:spPr>
          <a:xfrm>
            <a:off x="609600" y="1440547"/>
            <a:ext cx="10972800" cy="4525963"/>
          </a:xfrm>
        </p:spPr>
        <p:txBody>
          <a:bodyPr>
            <a:normAutofit/>
          </a:bodyPr>
          <a:lstStyle/>
          <a:p>
            <a:pPr marL="0" indent="0" eaLnBrk="1" hangingPunct="1">
              <a:buNone/>
            </a:pPr>
            <a:r>
              <a:rPr lang="es-ES" sz="2400" dirty="0" smtClean="0"/>
              <a:t>El tamaño del afloramiento que sigue el patrón V es inversamente proporcional a la magnitud de la pendiente: </a:t>
            </a:r>
          </a:p>
          <a:p>
            <a:pPr marL="0" indent="0" eaLnBrk="1" hangingPunct="1">
              <a:buNone/>
            </a:pPr>
            <a:endParaRPr lang="es-ES" sz="2400" dirty="0" smtClean="0"/>
          </a:p>
          <a:p>
            <a:pPr eaLnBrk="1" hangingPunct="1">
              <a:buFont typeface="Wingdings" panose="05000000000000000000" pitchFamily="2" charset="2"/>
              <a:buChar char="§"/>
            </a:pPr>
            <a:r>
              <a:rPr lang="es-ES" sz="2400" dirty="0" smtClean="0"/>
              <a:t>Bajo ángulo de buzamiento, la V es larga (parte delantera de la figura) </a:t>
            </a:r>
          </a:p>
          <a:p>
            <a:pPr eaLnBrk="1" hangingPunct="1">
              <a:buFont typeface="Wingdings" panose="05000000000000000000" pitchFamily="2" charset="2"/>
              <a:buChar char="§"/>
            </a:pPr>
            <a:r>
              <a:rPr lang="es-ES" sz="2400" dirty="0" smtClean="0"/>
              <a:t>Alto ángulo de buzamiento la V es corta</a:t>
            </a:r>
            <a:br>
              <a:rPr lang="es-ES" sz="2400" dirty="0" smtClean="0"/>
            </a:br>
            <a:r>
              <a:rPr lang="es-ES" sz="2400" dirty="0" smtClean="0"/>
              <a:t> (parte trasera de la figura) </a:t>
            </a:r>
            <a:br>
              <a:rPr lang="es-ES" sz="2400" dirty="0" smtClean="0"/>
            </a:br>
            <a:r>
              <a:rPr lang="es-ES" sz="2400" dirty="0" smtClean="0"/>
              <a:t/>
            </a:r>
            <a:br>
              <a:rPr lang="es-ES" sz="2400" dirty="0" smtClean="0"/>
            </a:br>
            <a:endParaRPr lang="es-ES" sz="2400" dirty="0" smtClean="0"/>
          </a:p>
        </p:txBody>
      </p:sp>
      <p:pic>
        <p:nvPicPr>
          <p:cNvPr id="21507" name="Picture 5"/>
          <p:cNvPicPr>
            <a:picLocks noChangeAspect="1" noChangeArrowheads="1"/>
          </p:cNvPicPr>
          <p:nvPr/>
        </p:nvPicPr>
        <p:blipFill>
          <a:blip r:embed="rId2" cstate="print"/>
          <a:srcRect t="20917" b="51625"/>
          <a:stretch>
            <a:fillRect/>
          </a:stretch>
        </p:blipFill>
        <p:spPr bwMode="auto">
          <a:xfrm>
            <a:off x="5805714" y="3667129"/>
            <a:ext cx="6241147" cy="3190871"/>
          </a:xfrm>
          <a:prstGeom prst="rect">
            <a:avLst/>
          </a:prstGeom>
          <a:noFill/>
          <a:ln w="9525">
            <a:noFill/>
            <a:miter lim="800000"/>
            <a:headEnd/>
            <a:tailEnd/>
          </a:ln>
        </p:spPr>
      </p:pic>
    </p:spTree>
    <p:extLst>
      <p:ext uri="{BB962C8B-B14F-4D97-AF65-F5344CB8AC3E}">
        <p14:creationId xmlns:p14="http://schemas.microsoft.com/office/powerpoint/2010/main" val="5669330"/>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p:cNvPicPr>
            <a:picLocks noChangeAspect="1" noChangeArrowheads="1"/>
          </p:cNvPicPr>
          <p:nvPr/>
        </p:nvPicPr>
        <p:blipFill>
          <a:blip r:embed="rId2" cstate="print"/>
          <a:srcRect b="51563"/>
          <a:stretch>
            <a:fillRect/>
          </a:stretch>
        </p:blipFill>
        <p:spPr bwMode="auto">
          <a:xfrm>
            <a:off x="3644" y="1636963"/>
            <a:ext cx="5903384" cy="5256212"/>
          </a:xfrm>
          <a:prstGeom prst="rect">
            <a:avLst/>
          </a:prstGeom>
          <a:noFill/>
          <a:ln w="9525">
            <a:noFill/>
            <a:miter lim="800000"/>
            <a:headEnd/>
            <a:tailEnd/>
          </a:ln>
        </p:spPr>
      </p:pic>
      <p:sp>
        <p:nvSpPr>
          <p:cNvPr id="22532" name="Rectangle 6"/>
          <p:cNvSpPr>
            <a:spLocks noGrp="1" noChangeArrowheads="1"/>
          </p:cNvSpPr>
          <p:nvPr>
            <p:ph type="title"/>
          </p:nvPr>
        </p:nvSpPr>
        <p:spPr>
          <a:noFill/>
        </p:spPr>
        <p:txBody>
          <a:bodyPr/>
          <a:lstStyle/>
          <a:p>
            <a:pPr algn="l" eaLnBrk="1" hangingPunct="1"/>
            <a:r>
              <a:rPr lang="es-ES" sz="3000" dirty="0" smtClean="0"/>
              <a:t>Capas empinadas o verticales</a:t>
            </a:r>
          </a:p>
        </p:txBody>
      </p:sp>
      <p:pic>
        <p:nvPicPr>
          <p:cNvPr id="22531" name="Picture 5"/>
          <p:cNvPicPr>
            <a:picLocks noGrp="1" noChangeAspect="1" noChangeArrowheads="1"/>
          </p:cNvPicPr>
          <p:nvPr>
            <p:ph idx="1"/>
          </p:nvPr>
        </p:nvPicPr>
        <p:blipFill>
          <a:blip r:embed="rId3" cstate="print"/>
          <a:stretch>
            <a:fillRect/>
          </a:stretch>
        </p:blipFill>
        <p:spPr>
          <a:xfrm>
            <a:off x="4977739" y="1600200"/>
            <a:ext cx="2236521" cy="4525963"/>
          </a:xfrm>
          <a:noFill/>
        </p:spPr>
      </p:pic>
    </p:spTree>
    <p:extLst>
      <p:ext uri="{BB962C8B-B14F-4D97-AF65-F5344CB8AC3E}">
        <p14:creationId xmlns:p14="http://schemas.microsoft.com/office/powerpoint/2010/main" val="115676432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725712" y="274638"/>
            <a:ext cx="10972800" cy="1143000"/>
          </a:xfrm>
        </p:spPr>
        <p:txBody>
          <a:bodyPr/>
          <a:lstStyle/>
          <a:p>
            <a:pPr algn="l" eaLnBrk="1" hangingPunct="1"/>
            <a:r>
              <a:rPr lang="es-ES" sz="3000" dirty="0" smtClean="0"/>
              <a:t>Estructuras Plegadas</a:t>
            </a:r>
          </a:p>
        </p:txBody>
      </p:sp>
      <p:sp>
        <p:nvSpPr>
          <p:cNvPr id="24579" name="Rectangle 3"/>
          <p:cNvSpPr>
            <a:spLocks noGrp="1" noChangeArrowheads="1"/>
          </p:cNvSpPr>
          <p:nvPr>
            <p:ph idx="1"/>
          </p:nvPr>
        </p:nvSpPr>
        <p:spPr/>
        <p:txBody>
          <a:bodyPr>
            <a:normAutofit/>
          </a:bodyPr>
          <a:lstStyle/>
          <a:p>
            <a:pPr marL="0" indent="193675" eaLnBrk="1" hangingPunct="1">
              <a:lnSpc>
                <a:spcPct val="120000"/>
              </a:lnSpc>
              <a:buFontTx/>
              <a:buNone/>
            </a:pPr>
            <a:r>
              <a:rPr lang="es-ES" sz="2800" dirty="0" smtClean="0"/>
              <a:t>Existen varios tipos de pliegues y dependen de la intensidad de la tectónica:</a:t>
            </a:r>
          </a:p>
          <a:p>
            <a:pPr eaLnBrk="1" hangingPunct="1">
              <a:lnSpc>
                <a:spcPct val="120000"/>
              </a:lnSpc>
              <a:buFont typeface="Wingdings" panose="05000000000000000000" pitchFamily="2" charset="2"/>
              <a:buChar char="§"/>
            </a:pPr>
            <a:r>
              <a:rPr lang="es-ES" sz="2800" dirty="0" smtClean="0"/>
              <a:t> </a:t>
            </a:r>
            <a:r>
              <a:rPr lang="es-ES" sz="2800" b="1" dirty="0" smtClean="0"/>
              <a:t>Anticlinales</a:t>
            </a:r>
            <a:r>
              <a:rPr lang="es-ES" sz="2800" dirty="0" smtClean="0"/>
              <a:t> se caracterizan por tener las rocas </a:t>
            </a:r>
            <a:r>
              <a:rPr lang="es-ES" sz="2800" i="1" dirty="0" smtClean="0"/>
              <a:t>más antiguas en el núcleo o centro. </a:t>
            </a:r>
          </a:p>
          <a:p>
            <a:pPr eaLnBrk="1" hangingPunct="1">
              <a:lnSpc>
                <a:spcPct val="120000"/>
              </a:lnSpc>
              <a:buFont typeface="Wingdings" panose="05000000000000000000" pitchFamily="2" charset="2"/>
              <a:buChar char="§"/>
            </a:pPr>
            <a:r>
              <a:rPr lang="es-ES" sz="2800" dirty="0" smtClean="0"/>
              <a:t> </a:t>
            </a:r>
            <a:r>
              <a:rPr lang="es-ES" sz="2800" b="1" dirty="0" smtClean="0"/>
              <a:t>Sinclinales</a:t>
            </a:r>
            <a:r>
              <a:rPr lang="es-ES" sz="2800" dirty="0" smtClean="0"/>
              <a:t> son pliegues de superficies que son cóncavas hacia arriba, se sumergen hacia el eje y se caracterizan por tener las rocas </a:t>
            </a:r>
            <a:r>
              <a:rPr lang="es-ES" sz="2800" i="1" dirty="0" smtClean="0"/>
              <a:t>más jóvenes en el centro</a:t>
            </a:r>
            <a:r>
              <a:rPr lang="es-ES" sz="2800" dirty="0" smtClean="0"/>
              <a:t>. </a:t>
            </a:r>
          </a:p>
        </p:txBody>
      </p:sp>
    </p:spTree>
    <p:extLst>
      <p:ext uri="{BB962C8B-B14F-4D97-AF65-F5344CB8AC3E}">
        <p14:creationId xmlns:p14="http://schemas.microsoft.com/office/powerpoint/2010/main" val="396315941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algn="l" eaLnBrk="1" hangingPunct="1"/>
            <a:r>
              <a:rPr lang="es-ES" sz="3200" dirty="0" smtClean="0"/>
              <a:t>Anticlinal</a:t>
            </a:r>
          </a:p>
        </p:txBody>
      </p:sp>
      <p:pic>
        <p:nvPicPr>
          <p:cNvPr id="25603" name="Picture 4"/>
          <p:cNvPicPr>
            <a:picLocks noGrp="1" noChangeAspect="1" noChangeArrowheads="1"/>
          </p:cNvPicPr>
          <p:nvPr>
            <p:ph idx="1"/>
          </p:nvPr>
        </p:nvPicPr>
        <p:blipFill>
          <a:blip r:embed="rId2" cstate="print"/>
          <a:srcRect l="42212" t="54311"/>
          <a:stretch>
            <a:fillRect/>
          </a:stretch>
        </p:blipFill>
        <p:spPr>
          <a:xfrm>
            <a:off x="335363" y="1685131"/>
            <a:ext cx="5575300" cy="4497388"/>
          </a:xfrm>
          <a:noFill/>
        </p:spPr>
      </p:pic>
      <p:pic>
        <p:nvPicPr>
          <p:cNvPr id="25604" name="Picture 5"/>
          <p:cNvPicPr>
            <a:picLocks noChangeAspect="1" noChangeArrowheads="1"/>
          </p:cNvPicPr>
          <p:nvPr/>
        </p:nvPicPr>
        <p:blipFill>
          <a:blip r:embed="rId2" cstate="print"/>
          <a:srcRect l="42212" b="46666"/>
          <a:stretch>
            <a:fillRect/>
          </a:stretch>
        </p:blipFill>
        <p:spPr bwMode="auto">
          <a:xfrm>
            <a:off x="6711956" y="2492375"/>
            <a:ext cx="5480049" cy="4152900"/>
          </a:xfrm>
          <a:prstGeom prst="rect">
            <a:avLst/>
          </a:prstGeom>
          <a:noFill/>
          <a:ln w="9525">
            <a:noFill/>
            <a:miter lim="800000"/>
            <a:headEnd/>
            <a:tailEnd/>
          </a:ln>
        </p:spPr>
      </p:pic>
      <p:sp>
        <p:nvSpPr>
          <p:cNvPr id="25605" name="Line 6"/>
          <p:cNvSpPr>
            <a:spLocks noChangeShapeType="1"/>
          </p:cNvSpPr>
          <p:nvPr/>
        </p:nvSpPr>
        <p:spPr bwMode="auto">
          <a:xfrm>
            <a:off x="3888317" y="4581525"/>
            <a:ext cx="480483" cy="719138"/>
          </a:xfrm>
          <a:prstGeom prst="line">
            <a:avLst/>
          </a:prstGeom>
          <a:noFill/>
          <a:ln w="76200">
            <a:solidFill>
              <a:schemeClr val="tx1"/>
            </a:solidFill>
            <a:round/>
            <a:headEnd/>
            <a:tailEnd/>
          </a:ln>
        </p:spPr>
        <p:txBody>
          <a:bodyPr/>
          <a:lstStyle/>
          <a:p>
            <a:endParaRPr lang="es-EC"/>
          </a:p>
        </p:txBody>
      </p:sp>
      <p:sp>
        <p:nvSpPr>
          <p:cNvPr id="25606" name="Line 7"/>
          <p:cNvSpPr>
            <a:spLocks noChangeShapeType="1"/>
          </p:cNvSpPr>
          <p:nvPr/>
        </p:nvSpPr>
        <p:spPr bwMode="auto">
          <a:xfrm>
            <a:off x="4751922" y="3933825"/>
            <a:ext cx="960967" cy="503238"/>
          </a:xfrm>
          <a:prstGeom prst="line">
            <a:avLst/>
          </a:prstGeom>
          <a:noFill/>
          <a:ln w="76200">
            <a:solidFill>
              <a:schemeClr val="tx1"/>
            </a:solidFill>
            <a:round/>
            <a:headEnd/>
            <a:tailEnd/>
          </a:ln>
        </p:spPr>
        <p:txBody>
          <a:bodyPr/>
          <a:lstStyle/>
          <a:p>
            <a:endParaRPr lang="es-EC"/>
          </a:p>
        </p:txBody>
      </p:sp>
      <p:sp>
        <p:nvSpPr>
          <p:cNvPr id="25607" name="Line 8"/>
          <p:cNvSpPr>
            <a:spLocks noChangeShapeType="1"/>
          </p:cNvSpPr>
          <p:nvPr/>
        </p:nvSpPr>
        <p:spPr bwMode="auto">
          <a:xfrm flipV="1">
            <a:off x="5232403" y="3933825"/>
            <a:ext cx="190500" cy="215900"/>
          </a:xfrm>
          <a:prstGeom prst="line">
            <a:avLst/>
          </a:prstGeom>
          <a:noFill/>
          <a:ln w="38100">
            <a:solidFill>
              <a:schemeClr val="tx1"/>
            </a:solidFill>
            <a:round/>
            <a:headEnd/>
            <a:tailEnd/>
          </a:ln>
        </p:spPr>
        <p:txBody>
          <a:bodyPr/>
          <a:lstStyle/>
          <a:p>
            <a:endParaRPr lang="es-EC"/>
          </a:p>
        </p:txBody>
      </p:sp>
      <p:sp>
        <p:nvSpPr>
          <p:cNvPr id="25608" name="Line 9"/>
          <p:cNvSpPr>
            <a:spLocks noChangeShapeType="1"/>
          </p:cNvSpPr>
          <p:nvPr/>
        </p:nvSpPr>
        <p:spPr bwMode="auto">
          <a:xfrm flipH="1">
            <a:off x="3790951" y="4941895"/>
            <a:ext cx="383116" cy="142875"/>
          </a:xfrm>
          <a:prstGeom prst="line">
            <a:avLst/>
          </a:prstGeom>
          <a:noFill/>
          <a:ln w="38100">
            <a:solidFill>
              <a:schemeClr val="tx1"/>
            </a:solidFill>
            <a:round/>
            <a:headEnd/>
            <a:tailEnd/>
          </a:ln>
        </p:spPr>
        <p:txBody>
          <a:bodyPr/>
          <a:lstStyle/>
          <a:p>
            <a:endParaRPr lang="es-EC"/>
          </a:p>
        </p:txBody>
      </p:sp>
    </p:spTree>
    <p:extLst>
      <p:ext uri="{BB962C8B-B14F-4D97-AF65-F5344CB8AC3E}">
        <p14:creationId xmlns:p14="http://schemas.microsoft.com/office/powerpoint/2010/main" val="3159275043"/>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343362" y="0"/>
            <a:ext cx="10972800" cy="1143000"/>
          </a:xfrm>
        </p:spPr>
        <p:txBody>
          <a:bodyPr/>
          <a:lstStyle/>
          <a:p>
            <a:pPr algn="l" eaLnBrk="1" hangingPunct="1"/>
            <a:r>
              <a:rPr lang="es-EC" sz="3200" dirty="0" smtClean="0"/>
              <a:t>Cuencas y Domos</a:t>
            </a:r>
            <a:endParaRPr lang="es-ES" sz="3200" dirty="0" smtClean="0"/>
          </a:p>
        </p:txBody>
      </p:sp>
      <p:sp>
        <p:nvSpPr>
          <p:cNvPr id="26627" name="Rectangle 3"/>
          <p:cNvSpPr>
            <a:spLocks noGrp="1" noChangeArrowheads="1"/>
          </p:cNvSpPr>
          <p:nvPr>
            <p:ph idx="1"/>
          </p:nvPr>
        </p:nvSpPr>
        <p:spPr>
          <a:xfrm>
            <a:off x="343362" y="1048298"/>
            <a:ext cx="11616409" cy="3678303"/>
          </a:xfrm>
        </p:spPr>
        <p:txBody>
          <a:bodyPr>
            <a:normAutofit/>
          </a:bodyPr>
          <a:lstStyle/>
          <a:p>
            <a:pPr eaLnBrk="1" hangingPunct="1">
              <a:lnSpc>
                <a:spcPct val="120000"/>
              </a:lnSpc>
              <a:buFont typeface="Wingdings" panose="05000000000000000000" pitchFamily="2" charset="2"/>
              <a:buChar char="§"/>
            </a:pPr>
            <a:r>
              <a:rPr lang="es-ES" sz="2400" dirty="0" smtClean="0"/>
              <a:t>Una cuenca estructural cuando se ha erosionado y se expone en la superficie muestra una forma elíptica o circular, patrón similar al de un domo erosionado. </a:t>
            </a:r>
          </a:p>
          <a:p>
            <a:pPr eaLnBrk="1" hangingPunct="1">
              <a:lnSpc>
                <a:spcPct val="120000"/>
              </a:lnSpc>
              <a:buFont typeface="Wingdings" panose="05000000000000000000" pitchFamily="2" charset="2"/>
              <a:buChar char="§"/>
            </a:pPr>
            <a:r>
              <a:rPr lang="es-ES" sz="2400" dirty="0" smtClean="0"/>
              <a:t>El patrón general de afloramiento de ambas estructuras es similar.</a:t>
            </a:r>
          </a:p>
        </p:txBody>
      </p:sp>
      <p:sp>
        <p:nvSpPr>
          <p:cNvPr id="4" name="Rectangle 3"/>
          <p:cNvSpPr txBox="1">
            <a:spLocks noChangeArrowheads="1"/>
          </p:cNvSpPr>
          <p:nvPr/>
        </p:nvSpPr>
        <p:spPr bwMode="auto">
          <a:xfrm>
            <a:off x="343362" y="2650460"/>
            <a:ext cx="11505273" cy="5259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50" indent="282575" defTabSz="914400">
              <a:lnSpc>
                <a:spcPct val="110000"/>
              </a:lnSpc>
              <a:buFontTx/>
              <a:buNone/>
            </a:pPr>
            <a:r>
              <a:rPr lang="es-ES" sz="2400" dirty="0" smtClean="0"/>
              <a:t>Dos importantes características nos permiten distinguir fácilmente una cuenca de un domo:</a:t>
            </a:r>
          </a:p>
          <a:p>
            <a:pPr marL="6350" indent="282575" defTabSz="914400">
              <a:lnSpc>
                <a:spcPct val="110000"/>
              </a:lnSpc>
              <a:buFontTx/>
              <a:buAutoNum type="arabicPeriod"/>
            </a:pPr>
            <a:r>
              <a:rPr lang="es-ES" sz="2400" dirty="0" smtClean="0"/>
              <a:t> La menor edad de las rocas afloran en el centro de una cuenca, mientras que las rocas de mayor edad están expuestos en el centro de un domo. </a:t>
            </a:r>
          </a:p>
          <a:p>
            <a:pPr marL="6350" indent="282575" defTabSz="914400">
              <a:lnSpc>
                <a:spcPct val="110000"/>
              </a:lnSpc>
              <a:buFontTx/>
              <a:buAutoNum type="arabicPeriod"/>
            </a:pPr>
            <a:r>
              <a:rPr lang="es-EC" sz="2400" dirty="0" smtClean="0"/>
              <a:t> En una cuenca, el buzamiento va hacia el centro y en un domo lo contrario.</a:t>
            </a:r>
            <a:endParaRPr lang="es-ES" sz="2400" dirty="0" smtClean="0"/>
          </a:p>
          <a:p>
            <a:pPr marL="6350" indent="282575" defTabSz="914400">
              <a:lnSpc>
                <a:spcPct val="110000"/>
              </a:lnSpc>
              <a:buFontTx/>
              <a:buNone/>
            </a:pPr>
            <a:endParaRPr lang="es-ES" sz="2400" dirty="0" smtClean="0"/>
          </a:p>
        </p:txBody>
      </p:sp>
    </p:spTree>
    <p:extLst>
      <p:ext uri="{BB962C8B-B14F-4D97-AF65-F5344CB8AC3E}">
        <p14:creationId xmlns:p14="http://schemas.microsoft.com/office/powerpoint/2010/main" val="246333213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5" name="Picture 4"/>
          <p:cNvPicPr>
            <a:picLocks noChangeAspect="1" noChangeArrowheads="1"/>
          </p:cNvPicPr>
          <p:nvPr/>
        </p:nvPicPr>
        <p:blipFill>
          <a:blip r:embed="rId2" cstate="print"/>
          <a:srcRect/>
          <a:stretch>
            <a:fillRect/>
          </a:stretch>
        </p:blipFill>
        <p:spPr bwMode="auto">
          <a:xfrm>
            <a:off x="0" y="2204871"/>
            <a:ext cx="5842000" cy="4537075"/>
          </a:xfrm>
          <a:prstGeom prst="rect">
            <a:avLst/>
          </a:prstGeom>
          <a:noFill/>
          <a:ln w="9525">
            <a:noFill/>
            <a:miter lim="800000"/>
            <a:headEnd/>
            <a:tailEnd/>
          </a:ln>
        </p:spPr>
      </p:pic>
      <p:pic>
        <p:nvPicPr>
          <p:cNvPr id="28676" name="Picture 5"/>
          <p:cNvPicPr>
            <a:picLocks noChangeAspect="1" noChangeArrowheads="1"/>
          </p:cNvPicPr>
          <p:nvPr/>
        </p:nvPicPr>
        <p:blipFill>
          <a:blip r:embed="rId3" cstate="print"/>
          <a:srcRect/>
          <a:stretch>
            <a:fillRect/>
          </a:stretch>
        </p:blipFill>
        <p:spPr bwMode="auto">
          <a:xfrm>
            <a:off x="6096000" y="434522"/>
            <a:ext cx="6096000" cy="4464050"/>
          </a:xfrm>
          <a:prstGeom prst="rect">
            <a:avLst/>
          </a:prstGeom>
          <a:noFill/>
          <a:ln w="9525">
            <a:noFill/>
            <a:miter lim="800000"/>
            <a:headEnd/>
            <a:tailEnd/>
          </a:ln>
        </p:spPr>
      </p:pic>
      <p:sp>
        <p:nvSpPr>
          <p:cNvPr id="3" name="Nube 2"/>
          <p:cNvSpPr/>
          <p:nvPr/>
        </p:nvSpPr>
        <p:spPr>
          <a:xfrm>
            <a:off x="1567543" y="638629"/>
            <a:ext cx="2685143" cy="1436914"/>
          </a:xfrm>
          <a:prstGeom prst="cloud">
            <a:avLst/>
          </a:prstGeom>
          <a:solidFill>
            <a:srgbClr val="7030A0"/>
          </a:solidFill>
          <a:scene3d>
            <a:camera prst="orthographicFront"/>
            <a:lightRig rig="threePt" dir="t"/>
          </a:scene3d>
          <a:sp3d>
            <a:bevelT w="254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smtClean="0"/>
              <a:t>Domo</a:t>
            </a:r>
            <a:endParaRPr lang="es-MX" sz="2400" b="1" dirty="0"/>
          </a:p>
        </p:txBody>
      </p:sp>
    </p:spTree>
    <p:extLst>
      <p:ext uri="{BB962C8B-B14F-4D97-AF65-F5344CB8AC3E}">
        <p14:creationId xmlns:p14="http://schemas.microsoft.com/office/powerpoint/2010/main" val="97568179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Picture 4"/>
          <p:cNvPicPr>
            <a:picLocks noChangeAspect="1" noChangeArrowheads="1"/>
          </p:cNvPicPr>
          <p:nvPr/>
        </p:nvPicPr>
        <p:blipFill rotWithShape="1">
          <a:blip r:embed="rId2" cstate="print"/>
          <a:srcRect r="5550" b="49416"/>
          <a:stretch/>
        </p:blipFill>
        <p:spPr bwMode="auto">
          <a:xfrm>
            <a:off x="6137049" y="1923059"/>
            <a:ext cx="6056243" cy="4680344"/>
          </a:xfrm>
          <a:prstGeom prst="rect">
            <a:avLst/>
          </a:prstGeom>
          <a:noFill/>
          <a:ln w="9525">
            <a:noFill/>
            <a:miter lim="800000"/>
            <a:headEnd/>
            <a:tailEnd/>
          </a:ln>
        </p:spPr>
      </p:pic>
      <p:pic>
        <p:nvPicPr>
          <p:cNvPr id="29700" name="Picture 6"/>
          <p:cNvPicPr>
            <a:picLocks noChangeAspect="1" noChangeArrowheads="1"/>
          </p:cNvPicPr>
          <p:nvPr/>
        </p:nvPicPr>
        <p:blipFill>
          <a:blip r:embed="rId2" cstate="print"/>
          <a:srcRect l="3830" t="53529"/>
          <a:stretch>
            <a:fillRect/>
          </a:stretch>
        </p:blipFill>
        <p:spPr bwMode="auto">
          <a:xfrm>
            <a:off x="68253" y="1923059"/>
            <a:ext cx="6068796" cy="4305462"/>
          </a:xfrm>
          <a:prstGeom prst="rect">
            <a:avLst/>
          </a:prstGeom>
          <a:noFill/>
          <a:ln w="9525">
            <a:noFill/>
            <a:miter lim="800000"/>
            <a:headEnd/>
            <a:tailEnd/>
          </a:ln>
        </p:spPr>
      </p:pic>
      <p:sp>
        <p:nvSpPr>
          <p:cNvPr id="5" name="Nube 4"/>
          <p:cNvSpPr/>
          <p:nvPr/>
        </p:nvSpPr>
        <p:spPr>
          <a:xfrm>
            <a:off x="827314" y="111263"/>
            <a:ext cx="2685143" cy="1436914"/>
          </a:xfrm>
          <a:prstGeom prst="cloud">
            <a:avLst/>
          </a:prstGeom>
          <a:solidFill>
            <a:srgbClr val="FF99FF"/>
          </a:solidFill>
          <a:scene3d>
            <a:camera prst="orthographicFront"/>
            <a:lightRig rig="threePt" dir="t"/>
          </a:scene3d>
          <a:sp3d>
            <a:bevelT w="254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smtClean="0">
                <a:solidFill>
                  <a:schemeClr val="tx1"/>
                </a:solidFill>
              </a:rPr>
              <a:t>Cuenca</a:t>
            </a:r>
            <a:endParaRPr lang="es-MX" sz="2400" b="1" dirty="0">
              <a:solidFill>
                <a:schemeClr val="tx1"/>
              </a:solidFill>
            </a:endParaRPr>
          </a:p>
        </p:txBody>
      </p:sp>
    </p:spTree>
    <p:extLst>
      <p:ext uri="{BB962C8B-B14F-4D97-AF65-F5344CB8AC3E}">
        <p14:creationId xmlns:p14="http://schemas.microsoft.com/office/powerpoint/2010/main" val="3796740223"/>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36104" y="489603"/>
            <a:ext cx="8971819" cy="709865"/>
          </a:xfrm>
        </p:spPr>
        <p:txBody>
          <a:bodyPr/>
          <a:lstStyle/>
          <a:p>
            <a:pPr algn="l" eaLnBrk="1" hangingPunct="1"/>
            <a:r>
              <a:rPr lang="es-EC" sz="3200" dirty="0" smtClean="0"/>
              <a:t>Fallas</a:t>
            </a:r>
            <a:endParaRPr lang="es-ES" sz="3200" dirty="0" smtClean="0"/>
          </a:p>
        </p:txBody>
      </p:sp>
      <p:sp>
        <p:nvSpPr>
          <p:cNvPr id="30723" name="Rectangle 3"/>
          <p:cNvSpPr>
            <a:spLocks noGrp="1" noChangeArrowheads="1"/>
          </p:cNvSpPr>
          <p:nvPr>
            <p:ph idx="1"/>
          </p:nvPr>
        </p:nvSpPr>
        <p:spPr>
          <a:xfrm>
            <a:off x="375118" y="1199468"/>
            <a:ext cx="11644604" cy="5400675"/>
          </a:xfrm>
        </p:spPr>
        <p:txBody>
          <a:bodyPr>
            <a:noAutofit/>
          </a:bodyPr>
          <a:lstStyle/>
          <a:p>
            <a:pPr marL="0" indent="449263" eaLnBrk="1" hangingPunct="1">
              <a:lnSpc>
                <a:spcPct val="80000"/>
              </a:lnSpc>
              <a:buFontTx/>
              <a:buNone/>
            </a:pPr>
            <a:r>
              <a:rPr lang="es-ES" sz="2400" dirty="0" smtClean="0"/>
              <a:t>Las principales características que pueden distinguirse en las imágenes para determinar las fallas son: </a:t>
            </a:r>
          </a:p>
          <a:p>
            <a:pPr marL="0" indent="449263" eaLnBrk="1" hangingPunct="1">
              <a:lnSpc>
                <a:spcPct val="80000"/>
              </a:lnSpc>
              <a:buFontTx/>
              <a:buAutoNum type="arabicPeriod"/>
            </a:pPr>
            <a:r>
              <a:rPr lang="es-ES" sz="2400" dirty="0" smtClean="0"/>
              <a:t>Escarpe</a:t>
            </a:r>
          </a:p>
          <a:p>
            <a:pPr marL="0" indent="449263" eaLnBrk="1" hangingPunct="1">
              <a:lnSpc>
                <a:spcPct val="80000"/>
              </a:lnSpc>
              <a:buFontTx/>
              <a:buAutoNum type="arabicPeriod"/>
            </a:pPr>
            <a:r>
              <a:rPr lang="es-EC" sz="2400" dirty="0" smtClean="0"/>
              <a:t>Facetas triangulares</a:t>
            </a:r>
          </a:p>
          <a:p>
            <a:pPr marL="0" indent="449263" eaLnBrk="1" hangingPunct="1">
              <a:lnSpc>
                <a:spcPct val="80000"/>
              </a:lnSpc>
              <a:buFontTx/>
              <a:buAutoNum type="arabicPeriod"/>
            </a:pPr>
            <a:r>
              <a:rPr lang="es-EC" sz="2400" dirty="0" smtClean="0"/>
              <a:t>Desplazamiento de bloques</a:t>
            </a:r>
          </a:p>
          <a:p>
            <a:pPr marL="0" indent="449263" eaLnBrk="1" hangingPunct="1">
              <a:lnSpc>
                <a:spcPct val="80000"/>
              </a:lnSpc>
              <a:buFontTx/>
              <a:buAutoNum type="arabicPeriod"/>
            </a:pPr>
            <a:r>
              <a:rPr lang="es-EC" sz="2400" dirty="0" smtClean="0"/>
              <a:t>Truncamiento</a:t>
            </a:r>
          </a:p>
          <a:p>
            <a:pPr marL="0" indent="449263" eaLnBrk="1" hangingPunct="1">
              <a:lnSpc>
                <a:spcPct val="80000"/>
              </a:lnSpc>
              <a:buFontTx/>
              <a:buAutoNum type="arabicPeriod"/>
            </a:pPr>
            <a:r>
              <a:rPr lang="es-EC" sz="2400" dirty="0" smtClean="0"/>
              <a:t>Depresiones lineales</a:t>
            </a:r>
          </a:p>
          <a:p>
            <a:pPr marL="0" indent="449263" eaLnBrk="1" hangingPunct="1">
              <a:lnSpc>
                <a:spcPct val="80000"/>
              </a:lnSpc>
              <a:buFontTx/>
              <a:buAutoNum type="arabicPeriod"/>
            </a:pPr>
            <a:r>
              <a:rPr lang="es-EC" sz="2400" dirty="0" smtClean="0"/>
              <a:t>Drenaje controlado (a lo largo de la falla)</a:t>
            </a:r>
          </a:p>
          <a:p>
            <a:pPr marL="0" indent="449263" eaLnBrk="1" hangingPunct="1">
              <a:lnSpc>
                <a:spcPct val="80000"/>
              </a:lnSpc>
              <a:buFontTx/>
              <a:buAutoNum type="arabicPeriod"/>
            </a:pPr>
            <a:r>
              <a:rPr lang="es-EC" sz="2400" dirty="0" smtClean="0"/>
              <a:t>Lineamientos </a:t>
            </a:r>
          </a:p>
          <a:p>
            <a:pPr marL="0" indent="449263" eaLnBrk="1" hangingPunct="1">
              <a:lnSpc>
                <a:spcPct val="80000"/>
              </a:lnSpc>
              <a:buFontTx/>
              <a:buAutoNum type="arabicPeriod"/>
            </a:pPr>
            <a:r>
              <a:rPr lang="es-EC" sz="2400" dirty="0" smtClean="0"/>
              <a:t>Cambios de tono</a:t>
            </a:r>
          </a:p>
          <a:p>
            <a:pPr marL="0" indent="449263" eaLnBrk="1" hangingPunct="1">
              <a:lnSpc>
                <a:spcPct val="80000"/>
              </a:lnSpc>
              <a:buFontTx/>
              <a:buAutoNum type="arabicPeriod"/>
            </a:pPr>
            <a:r>
              <a:rPr lang="es-EC" sz="2400" dirty="0" smtClean="0"/>
              <a:t>Cambio en el plano axial de las estructuras</a:t>
            </a:r>
          </a:p>
          <a:p>
            <a:pPr marL="0" indent="449263" eaLnBrk="1" hangingPunct="1">
              <a:lnSpc>
                <a:spcPct val="80000"/>
              </a:lnSpc>
              <a:buFontTx/>
              <a:buAutoNum type="arabicPeriod"/>
            </a:pPr>
            <a:r>
              <a:rPr lang="es-EC" sz="2400" dirty="0" smtClean="0"/>
              <a:t>Cambios en el buzamiento</a:t>
            </a:r>
          </a:p>
          <a:p>
            <a:pPr marL="0" indent="449263" eaLnBrk="1" hangingPunct="1">
              <a:lnSpc>
                <a:spcPct val="80000"/>
              </a:lnSpc>
              <a:buFontTx/>
              <a:buAutoNum type="arabicPeriod"/>
            </a:pPr>
            <a:r>
              <a:rPr lang="es-EC" sz="2400" dirty="0" smtClean="0"/>
              <a:t>Presencia ígnea</a:t>
            </a:r>
            <a:endParaRPr lang="es-ES" sz="2400" dirty="0" smtClean="0"/>
          </a:p>
        </p:txBody>
      </p:sp>
    </p:spTree>
    <p:extLst>
      <p:ext uri="{BB962C8B-B14F-4D97-AF65-F5344CB8AC3E}">
        <p14:creationId xmlns:p14="http://schemas.microsoft.com/office/powerpoint/2010/main" val="45059694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8" name="Picture 4"/>
          <p:cNvPicPr>
            <a:picLocks noChangeAspect="1" noChangeArrowheads="1"/>
          </p:cNvPicPr>
          <p:nvPr/>
        </p:nvPicPr>
        <p:blipFill>
          <a:blip r:embed="rId2" cstate="print"/>
          <a:srcRect/>
          <a:stretch>
            <a:fillRect/>
          </a:stretch>
        </p:blipFill>
        <p:spPr bwMode="auto">
          <a:xfrm>
            <a:off x="181297" y="507327"/>
            <a:ext cx="5634567" cy="4681537"/>
          </a:xfrm>
          <a:prstGeom prst="rect">
            <a:avLst/>
          </a:prstGeom>
          <a:noFill/>
          <a:ln w="9525">
            <a:noFill/>
            <a:miter lim="800000"/>
            <a:headEnd/>
            <a:tailEnd/>
          </a:ln>
        </p:spPr>
      </p:pic>
      <p:pic>
        <p:nvPicPr>
          <p:cNvPr id="31749" name="Picture 5"/>
          <p:cNvPicPr>
            <a:picLocks noChangeAspect="1" noChangeArrowheads="1"/>
          </p:cNvPicPr>
          <p:nvPr/>
        </p:nvPicPr>
        <p:blipFill>
          <a:blip r:embed="rId3" cstate="print"/>
          <a:srcRect/>
          <a:stretch>
            <a:fillRect/>
          </a:stretch>
        </p:blipFill>
        <p:spPr bwMode="auto">
          <a:xfrm>
            <a:off x="6311905" y="2276475"/>
            <a:ext cx="5532967" cy="4319588"/>
          </a:xfrm>
          <a:prstGeom prst="rect">
            <a:avLst/>
          </a:prstGeom>
          <a:noFill/>
          <a:ln w="9525">
            <a:noFill/>
            <a:miter lim="800000"/>
            <a:headEnd/>
            <a:tailEnd/>
          </a:ln>
        </p:spPr>
      </p:pic>
      <p:sp>
        <p:nvSpPr>
          <p:cNvPr id="5" name="Nube 4"/>
          <p:cNvSpPr/>
          <p:nvPr/>
        </p:nvSpPr>
        <p:spPr>
          <a:xfrm>
            <a:off x="8679543" y="304800"/>
            <a:ext cx="2685143" cy="1436914"/>
          </a:xfrm>
          <a:prstGeom prst="cloud">
            <a:avLst/>
          </a:prstGeom>
          <a:solidFill>
            <a:srgbClr val="FF0066"/>
          </a:solidFill>
          <a:scene3d>
            <a:camera prst="orthographicFront"/>
            <a:lightRig rig="threePt" dir="t"/>
          </a:scene3d>
          <a:sp3d>
            <a:bevelT w="254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smtClean="0">
                <a:solidFill>
                  <a:schemeClr val="tx1"/>
                </a:solidFill>
              </a:rPr>
              <a:t>Fallas</a:t>
            </a:r>
            <a:endParaRPr lang="es-MX" sz="2400" b="1" dirty="0">
              <a:solidFill>
                <a:schemeClr val="tx1"/>
              </a:solidFill>
            </a:endParaRPr>
          </a:p>
        </p:txBody>
      </p:sp>
    </p:spTree>
    <p:extLst>
      <p:ext uri="{BB962C8B-B14F-4D97-AF65-F5344CB8AC3E}">
        <p14:creationId xmlns:p14="http://schemas.microsoft.com/office/powerpoint/2010/main" val="2539613193"/>
      </p:ext>
    </p:extLst>
  </p:cSld>
  <p:clrMapOvr>
    <a:masterClrMapping/>
  </p:clrMapOvr>
  <p:transition spd="slow">
    <p:comb/>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algn="l" eaLnBrk="1" hangingPunct="1"/>
            <a:r>
              <a:rPr lang="es-EC" sz="3200" dirty="0" smtClean="0"/>
              <a:t>Fallas de desplazamiento de rumbo</a:t>
            </a:r>
            <a:endParaRPr lang="es-ES" sz="3200" dirty="0" smtClean="0"/>
          </a:p>
        </p:txBody>
      </p:sp>
      <p:pic>
        <p:nvPicPr>
          <p:cNvPr id="32771" name="Picture 4"/>
          <p:cNvPicPr>
            <a:picLocks noChangeAspect="1" noChangeArrowheads="1"/>
          </p:cNvPicPr>
          <p:nvPr/>
        </p:nvPicPr>
        <p:blipFill>
          <a:blip r:embed="rId2" cstate="print"/>
          <a:srcRect r="4643"/>
          <a:stretch>
            <a:fillRect/>
          </a:stretch>
        </p:blipFill>
        <p:spPr bwMode="auto">
          <a:xfrm>
            <a:off x="0" y="1842122"/>
            <a:ext cx="6910917" cy="3543300"/>
          </a:xfrm>
          <a:prstGeom prst="rect">
            <a:avLst/>
          </a:prstGeom>
          <a:noFill/>
          <a:ln w="9525">
            <a:noFill/>
            <a:miter lim="800000"/>
            <a:headEnd/>
            <a:tailEnd/>
          </a:ln>
        </p:spPr>
      </p:pic>
      <p:pic>
        <p:nvPicPr>
          <p:cNvPr id="32772" name="Picture 5"/>
          <p:cNvPicPr>
            <a:picLocks noChangeAspect="1" noChangeArrowheads="1"/>
          </p:cNvPicPr>
          <p:nvPr/>
        </p:nvPicPr>
        <p:blipFill>
          <a:blip r:embed="rId3" cstate="print"/>
          <a:srcRect/>
          <a:stretch>
            <a:fillRect/>
          </a:stretch>
        </p:blipFill>
        <p:spPr bwMode="auto">
          <a:xfrm>
            <a:off x="6769103" y="2833688"/>
            <a:ext cx="5422900" cy="4024312"/>
          </a:xfrm>
          <a:prstGeom prst="rect">
            <a:avLst/>
          </a:prstGeom>
          <a:noFill/>
          <a:ln w="9525">
            <a:noFill/>
            <a:miter lim="800000"/>
            <a:headEnd/>
            <a:tailEnd/>
          </a:ln>
        </p:spPr>
      </p:pic>
    </p:spTree>
    <p:extLst>
      <p:ext uri="{BB962C8B-B14F-4D97-AF65-F5344CB8AC3E}">
        <p14:creationId xmlns:p14="http://schemas.microsoft.com/office/powerpoint/2010/main" val="109328441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algn="l" eaLnBrk="1" hangingPunct="1"/>
            <a:r>
              <a:rPr lang="es-EC" sz="3200" dirty="0" smtClean="0"/>
              <a:t>Fracturas</a:t>
            </a:r>
            <a:endParaRPr lang="es-ES" sz="3200" dirty="0" smtClean="0"/>
          </a:p>
        </p:txBody>
      </p:sp>
      <p:sp>
        <p:nvSpPr>
          <p:cNvPr id="33795" name="Rectangle 3"/>
          <p:cNvSpPr>
            <a:spLocks noGrp="1" noChangeArrowheads="1"/>
          </p:cNvSpPr>
          <p:nvPr>
            <p:ph idx="1"/>
          </p:nvPr>
        </p:nvSpPr>
        <p:spPr>
          <a:xfrm>
            <a:off x="456248" y="1831540"/>
            <a:ext cx="11279503" cy="3678303"/>
          </a:xfrm>
        </p:spPr>
        <p:txBody>
          <a:bodyPr>
            <a:normAutofit/>
          </a:bodyPr>
          <a:lstStyle/>
          <a:p>
            <a:pPr marL="6350" indent="203200" algn="just" eaLnBrk="1" hangingPunct="1">
              <a:lnSpc>
                <a:spcPct val="120000"/>
              </a:lnSpc>
              <a:buFontTx/>
              <a:buNone/>
            </a:pPr>
            <a:r>
              <a:rPr lang="es-ES" sz="2800" dirty="0" smtClean="0"/>
              <a:t>También se expresan como funciones lineales similares a las fallas. Por lo tanto, las mismas características o criterios que se utilizan para detectar fallas en las imágenes pueden ser usados también para detectar las fracturas.</a:t>
            </a:r>
          </a:p>
        </p:txBody>
      </p:sp>
    </p:spTree>
    <p:extLst>
      <p:ext uri="{BB962C8B-B14F-4D97-AF65-F5344CB8AC3E}">
        <p14:creationId xmlns:p14="http://schemas.microsoft.com/office/powerpoint/2010/main" val="3664595464"/>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algn="l" eaLnBrk="1" hangingPunct="1"/>
            <a:r>
              <a:rPr lang="es-EC" sz="3200" dirty="0" smtClean="0"/>
              <a:t>Discordancias</a:t>
            </a:r>
            <a:endParaRPr lang="es-ES" sz="3200" dirty="0" smtClean="0"/>
          </a:p>
        </p:txBody>
      </p:sp>
      <p:sp>
        <p:nvSpPr>
          <p:cNvPr id="34819" name="Rectangle 3"/>
          <p:cNvSpPr>
            <a:spLocks noGrp="1" noChangeArrowheads="1"/>
          </p:cNvSpPr>
          <p:nvPr>
            <p:ph idx="1"/>
          </p:nvPr>
        </p:nvSpPr>
        <p:spPr>
          <a:xfrm>
            <a:off x="581192" y="1497084"/>
            <a:ext cx="11320522" cy="3678303"/>
          </a:xfrm>
        </p:spPr>
        <p:txBody>
          <a:bodyPr>
            <a:normAutofit/>
          </a:bodyPr>
          <a:lstStyle/>
          <a:p>
            <a:pPr eaLnBrk="1" hangingPunct="1">
              <a:lnSpc>
                <a:spcPct val="120000"/>
              </a:lnSpc>
            </a:pPr>
            <a:r>
              <a:rPr lang="es-ES" sz="2800" dirty="0" smtClean="0"/>
              <a:t>En las imágenes, las inconformidades puede ser directamente observadas cuando el contacto está a lo largo de un plano inclinado. </a:t>
            </a:r>
          </a:p>
          <a:p>
            <a:pPr eaLnBrk="1" hangingPunct="1">
              <a:lnSpc>
                <a:spcPct val="120000"/>
              </a:lnSpc>
            </a:pPr>
            <a:r>
              <a:rPr lang="es-EC" sz="2800" dirty="0" smtClean="0"/>
              <a:t>Cuando están en planos horizontales es más complicado, las capas deben ser separadas por características litológicas y analizarlas cuidadosamente</a:t>
            </a:r>
            <a:endParaRPr lang="es-ES" sz="2800" dirty="0" smtClean="0"/>
          </a:p>
        </p:txBody>
      </p:sp>
    </p:spTree>
    <p:extLst>
      <p:ext uri="{BB962C8B-B14F-4D97-AF65-F5344CB8AC3E}">
        <p14:creationId xmlns:p14="http://schemas.microsoft.com/office/powerpoint/2010/main" val="212748987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algn="l" eaLnBrk="1" hangingPunct="1"/>
            <a:r>
              <a:rPr lang="es-EC" sz="3200" dirty="0" smtClean="0"/>
              <a:t>Inconformidades</a:t>
            </a:r>
            <a:endParaRPr lang="es-ES" sz="3200" dirty="0" smtClean="0"/>
          </a:p>
        </p:txBody>
      </p:sp>
      <p:pic>
        <p:nvPicPr>
          <p:cNvPr id="35843" name="Picture 4"/>
          <p:cNvPicPr>
            <a:picLocks noChangeAspect="1" noChangeArrowheads="1"/>
          </p:cNvPicPr>
          <p:nvPr/>
        </p:nvPicPr>
        <p:blipFill>
          <a:blip r:embed="rId2" cstate="print"/>
          <a:srcRect l="39755" b="49243"/>
          <a:stretch>
            <a:fillRect/>
          </a:stretch>
        </p:blipFill>
        <p:spPr bwMode="auto">
          <a:xfrm>
            <a:off x="241300" y="1263650"/>
            <a:ext cx="5854700" cy="4679950"/>
          </a:xfrm>
          <a:prstGeom prst="rect">
            <a:avLst/>
          </a:prstGeom>
          <a:noFill/>
          <a:ln w="9525">
            <a:noFill/>
            <a:miter lim="800000"/>
            <a:headEnd/>
            <a:tailEnd/>
          </a:ln>
        </p:spPr>
      </p:pic>
      <p:pic>
        <p:nvPicPr>
          <p:cNvPr id="35844" name="Picture 5"/>
          <p:cNvPicPr>
            <a:picLocks noChangeAspect="1" noChangeArrowheads="1"/>
          </p:cNvPicPr>
          <p:nvPr/>
        </p:nvPicPr>
        <p:blipFill>
          <a:blip r:embed="rId2" cstate="print"/>
          <a:srcRect l="42256" t="53656" r="1146"/>
          <a:stretch>
            <a:fillRect/>
          </a:stretch>
        </p:blipFill>
        <p:spPr bwMode="auto">
          <a:xfrm>
            <a:off x="6303438" y="2205045"/>
            <a:ext cx="5820833" cy="4511675"/>
          </a:xfrm>
          <a:prstGeom prst="rect">
            <a:avLst/>
          </a:prstGeom>
          <a:noFill/>
          <a:ln w="9525">
            <a:noFill/>
            <a:miter lim="800000"/>
            <a:headEnd/>
            <a:tailEnd/>
          </a:ln>
        </p:spPr>
      </p:pic>
    </p:spTree>
    <p:extLst>
      <p:ext uri="{BB962C8B-B14F-4D97-AF65-F5344CB8AC3E}">
        <p14:creationId xmlns:p14="http://schemas.microsoft.com/office/powerpoint/2010/main" val="176723428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11601" t="36277" r="41648" b="12092"/>
          <a:stretch/>
        </p:blipFill>
        <p:spPr>
          <a:xfrm>
            <a:off x="0" y="826260"/>
            <a:ext cx="9340777" cy="5799827"/>
          </a:xfrm>
          <a:prstGeom prst="rect">
            <a:avLst/>
          </a:prstGeom>
        </p:spPr>
      </p:pic>
      <p:pic>
        <p:nvPicPr>
          <p:cNvPr id="4" name="Imagen 3"/>
          <p:cNvPicPr>
            <a:picLocks noChangeAspect="1"/>
          </p:cNvPicPr>
          <p:nvPr/>
        </p:nvPicPr>
        <p:blipFill rotWithShape="1">
          <a:blip r:embed="rId3">
            <a:clrChange>
              <a:clrFrom>
                <a:srgbClr val="FFFFFF"/>
              </a:clrFrom>
              <a:clrTo>
                <a:srgbClr val="FFFFFF">
                  <a:alpha val="0"/>
                </a:srgbClr>
              </a:clrTo>
            </a:clrChange>
          </a:blip>
          <a:srcRect l="20055" t="36097" r="51222" b="13360"/>
          <a:stretch/>
        </p:blipFill>
        <p:spPr>
          <a:xfrm>
            <a:off x="5910470" y="0"/>
            <a:ext cx="4678018" cy="4628251"/>
          </a:xfrm>
          <a:prstGeom prst="rect">
            <a:avLst/>
          </a:prstGeom>
        </p:spPr>
      </p:pic>
    </p:spTree>
    <p:extLst>
      <p:ext uri="{BB962C8B-B14F-4D97-AF65-F5344CB8AC3E}">
        <p14:creationId xmlns:p14="http://schemas.microsoft.com/office/powerpoint/2010/main" val="19582926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10">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a10" id="{CF212AAB-B4F5-4E13-B401-83D14A13CC53}" vid="{F489828D-9B6E-4968-9DB1-D73860EB85AD}"/>
    </a:ext>
  </a:extLst>
</a:theme>
</file>

<file path=docProps/app.xml><?xml version="1.0" encoding="utf-8"?>
<Properties xmlns="http://schemas.openxmlformats.org/officeDocument/2006/extended-properties" xmlns:vt="http://schemas.openxmlformats.org/officeDocument/2006/docPropsVTypes">
  <Template>Tema10</Template>
  <TotalTime>1044</TotalTime>
  <Words>1001</Words>
  <Application>Microsoft Office PowerPoint</Application>
  <PresentationFormat>Panorámica</PresentationFormat>
  <Paragraphs>110</Paragraphs>
  <Slides>31</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31</vt:i4>
      </vt:variant>
    </vt:vector>
  </HeadingPairs>
  <TitlesOfParts>
    <vt:vector size="34" baseType="lpstr">
      <vt:lpstr>Arial</vt:lpstr>
      <vt:lpstr>Wingdings</vt:lpstr>
      <vt:lpstr>Tema10</vt:lpstr>
      <vt:lpstr>Interpretación Visual de Imágenes II</vt:lpstr>
      <vt:lpstr>Aplicaciones</vt:lpstr>
      <vt:lpstr>Aplicaciones</vt:lpstr>
      <vt:lpstr>Presentación de PowerPoint</vt:lpstr>
      <vt:lpstr>Presentación de PowerPoint</vt:lpstr>
      <vt:lpstr>Presentación de PowerPoint</vt:lpstr>
      <vt:lpstr>Presentación de PowerPoint</vt:lpstr>
      <vt:lpstr>Presentación de PowerPoint</vt:lpstr>
      <vt:lpstr> Estructuras en Rocas Volcánicas</vt:lpstr>
      <vt:lpstr>Análisis estructural</vt:lpstr>
      <vt:lpstr>Presentación de PowerPoint</vt:lpstr>
      <vt:lpstr>Capas con pendientes suaves o subhorizontales</vt:lpstr>
      <vt:lpstr>Presentación de PowerPoint</vt:lpstr>
      <vt:lpstr>Presentación de PowerPoint</vt:lpstr>
      <vt:lpstr>Presentación de PowerPoint</vt:lpstr>
      <vt:lpstr>Presentación de PowerPoint</vt:lpstr>
      <vt:lpstr>Presentación de PowerPoint</vt:lpstr>
      <vt:lpstr>Capas empinadas o verticales</vt:lpstr>
      <vt:lpstr>Capas empinadas o verticales</vt:lpstr>
      <vt:lpstr>Estructuras Plegadas</vt:lpstr>
      <vt:lpstr>Anticlinal</vt:lpstr>
      <vt:lpstr>Cuencas y Domos</vt:lpstr>
      <vt:lpstr>Presentación de PowerPoint</vt:lpstr>
      <vt:lpstr>Presentación de PowerPoint</vt:lpstr>
      <vt:lpstr>Fallas</vt:lpstr>
      <vt:lpstr>Presentación de PowerPoint</vt:lpstr>
      <vt:lpstr>Fallas de desplazamiento de rumbo</vt:lpstr>
      <vt:lpstr>Fracturas</vt:lpstr>
      <vt:lpstr>Discordancias</vt:lpstr>
      <vt:lpstr>Inconformidades</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Interpretación Visual de Imágenes II</dc:title>
  <dc:creator>Grisel_hp</dc:creator>
  <cp:lastModifiedBy>Grisel Alejandra Gutiérrez Anguamea</cp:lastModifiedBy>
  <cp:revision>12</cp:revision>
  <dcterms:created xsi:type="dcterms:W3CDTF">2017-01-06T21:00:43Z</dcterms:created>
  <dcterms:modified xsi:type="dcterms:W3CDTF">2020-03-12T15:28:41Z</dcterms:modified>
</cp:coreProperties>
</file>