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335" r:id="rId3"/>
    <p:sldId id="336" r:id="rId4"/>
    <p:sldId id="337" r:id="rId5"/>
    <p:sldId id="344" r:id="rId6"/>
    <p:sldId id="345" r:id="rId7"/>
    <p:sldId id="346" r:id="rId8"/>
    <p:sldId id="342" r:id="rId9"/>
    <p:sldId id="347" r:id="rId10"/>
    <p:sldId id="348" r:id="rId11"/>
    <p:sldId id="349" r:id="rId12"/>
    <p:sldId id="343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576" y="6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6505F-37E6-4B8D-AC33-D1294269FE13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D7C90-F442-4914-A281-A63257D56E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0041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13FA-E1CB-426F-9907-FFF46AE052AD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2940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13FA-E1CB-426F-9907-FFF46AE052AD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0414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5029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4000"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56388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800"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956736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1727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43918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19200" y="2590800"/>
            <a:ext cx="4775200" cy="3962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2590800"/>
            <a:ext cx="4775200" cy="3962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05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014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404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21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2754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94640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8366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534400" y="1676400"/>
            <a:ext cx="2438400" cy="4876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219200" y="1676400"/>
            <a:ext cx="7112000" cy="4876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726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676400"/>
            <a:ext cx="97536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590800"/>
            <a:ext cx="97536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956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10 Grupo"/>
          <p:cNvGrpSpPr/>
          <p:nvPr/>
        </p:nvGrpSpPr>
        <p:grpSpPr>
          <a:xfrm>
            <a:off x="3357128" y="4916687"/>
            <a:ext cx="6715172" cy="1240790"/>
            <a:chOff x="285720" y="5148876"/>
            <a:chExt cx="6715172" cy="1240790"/>
          </a:xfrm>
        </p:grpSpPr>
        <p:sp>
          <p:nvSpPr>
            <p:cNvPr id="5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MC. </a:t>
              </a:r>
              <a:r>
                <a:rPr lang="es-ES" b="1" dirty="0" err="1" smtClean="0">
                  <a:solidFill>
                    <a:schemeClr val="tx1">
                      <a:lumMod val="50000"/>
                    </a:schemeClr>
                  </a:solidFill>
                </a:rPr>
                <a:t>Grisel</a:t>
              </a:r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 Alejandra Gutiérrez Anguamea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Universidad de Sonora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Departamento de Geología</a:t>
              </a:r>
              <a:endParaRPr lang="es-MX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6" name="2 Subtítulo"/>
            <p:cNvSpPr txBox="1">
              <a:spLocks/>
            </p:cNvSpPr>
            <p:nvPr/>
          </p:nvSpPr>
          <p:spPr bwMode="auto">
            <a:xfrm>
              <a:off x="1484306" y="5967391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griselgtza@gmail.com</a:t>
              </a:r>
            </a:p>
          </p:txBody>
        </p:sp>
      </p:grpSp>
      <p:sp>
        <p:nvSpPr>
          <p:cNvPr id="7" name="18 Rectángulo"/>
          <p:cNvSpPr/>
          <p:nvPr/>
        </p:nvSpPr>
        <p:spPr>
          <a:xfrm>
            <a:off x="1769290" y="3583564"/>
            <a:ext cx="989084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SISTEMAS DE INFORMACIÓN GEOGRÁFICA</a:t>
            </a:r>
          </a:p>
          <a:p>
            <a:pPr algn="ctr"/>
            <a:r>
              <a:rPr lang="es-ES" sz="36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</a:rPr>
              <a:t>SIG, GIS</a:t>
            </a:r>
            <a:endParaRPr lang="es-ES" sz="36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8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761" y="652749"/>
            <a:ext cx="1511612" cy="1461223"/>
          </a:xfrm>
          <a:prstGeom prst="rect">
            <a:avLst/>
          </a:prstGeom>
          <a:noFill/>
        </p:spPr>
      </p:pic>
      <p:pic>
        <p:nvPicPr>
          <p:cNvPr id="9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736" y="3724583"/>
            <a:ext cx="1559590" cy="1493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619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5233" y="777087"/>
            <a:ext cx="6460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s-MX" sz="2800" b="1" i="0" dirty="0" smtClean="0">
                <a:solidFill>
                  <a:srgbClr val="333333"/>
                </a:solidFill>
                <a:effectLst/>
                <a:latin typeface="Candara" panose="020E0502030303020204" pitchFamily="34" charset="0"/>
              </a:rPr>
              <a:t>Fundamentos cartográficos y geodésicos</a:t>
            </a:r>
            <a:endParaRPr lang="es-MX" sz="2800" b="1" i="0" dirty="0">
              <a:solidFill>
                <a:srgbClr val="333333"/>
              </a:solidFill>
              <a:effectLst/>
              <a:latin typeface="Candara" panose="020E0502030303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63" t="32435" r="46809" b="20151"/>
          <a:stretch/>
        </p:blipFill>
        <p:spPr>
          <a:xfrm>
            <a:off x="8033185" y="3834975"/>
            <a:ext cx="4044572" cy="268013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65233" y="1300307"/>
            <a:ext cx="81571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Trabajar con </a:t>
            </a:r>
            <a:r>
              <a:rPr lang="es-MX" sz="2000" b="1" i="1" dirty="0" smtClean="0">
                <a:solidFill>
                  <a:srgbClr val="000000"/>
                </a:solidFill>
                <a:effectLst/>
                <a:latin typeface="Open Sans"/>
              </a:rPr>
              <a:t>información </a:t>
            </a:r>
            <a:r>
              <a:rPr lang="es-MX" sz="2000" b="1" i="1" dirty="0" err="1" smtClean="0">
                <a:solidFill>
                  <a:srgbClr val="000000"/>
                </a:solidFill>
                <a:effectLst/>
                <a:latin typeface="Open Sans"/>
              </a:rPr>
              <a:t>georreferenciada</a:t>
            </a:r>
            <a:r>
              <a:rPr lang="es-MX" sz="2000" b="1" i="1" dirty="0" smtClean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requiere conocer una serie de conceptos previos necesarios para poder realizar correctamente todo tipo de operaciones.</a:t>
            </a:r>
          </a:p>
          <a:p>
            <a:pPr algn="just" fontAlgn="base"/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Estos conceptos </a:t>
            </a:r>
            <a:r>
              <a:rPr lang="es-MX" sz="2000" b="1" i="1" dirty="0" smtClean="0">
                <a:solidFill>
                  <a:srgbClr val="000000"/>
                </a:solidFill>
                <a:effectLst/>
                <a:latin typeface="Open Sans"/>
              </a:rPr>
              <a:t>no son exclusivos </a:t>
            </a:r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del ámbito </a:t>
            </a:r>
            <a:r>
              <a:rPr lang="es-MX" sz="2000" b="1" i="1" dirty="0" smtClean="0">
                <a:solidFill>
                  <a:srgbClr val="000000"/>
                </a:solidFill>
                <a:effectLst/>
                <a:latin typeface="Open Sans"/>
              </a:rPr>
              <a:t>de los SIG</a:t>
            </a:r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, sino que </a:t>
            </a:r>
            <a:r>
              <a:rPr lang="es-MX" sz="2000" b="1" i="1" u="sng" dirty="0" smtClean="0">
                <a:solidFill>
                  <a:srgbClr val="000000"/>
                </a:solidFill>
                <a:effectLst/>
                <a:latin typeface="Open Sans"/>
              </a:rPr>
              <a:t>derivan</a:t>
            </a:r>
            <a:r>
              <a:rPr lang="es-MX" sz="2000" b="1" i="1" dirty="0" smtClean="0">
                <a:solidFill>
                  <a:srgbClr val="000000"/>
                </a:solidFill>
                <a:effectLst/>
                <a:latin typeface="Open Sans"/>
              </a:rPr>
              <a:t> de otras disciplinas </a:t>
            </a:r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que tradicionalmente han trabajado con este tipo de información, como por el ejemplo la </a:t>
            </a:r>
            <a:r>
              <a:rPr lang="es-MX" sz="2000" b="1" i="1" u="sng" dirty="0" smtClean="0">
                <a:solidFill>
                  <a:srgbClr val="000000"/>
                </a:solidFill>
                <a:effectLst/>
                <a:latin typeface="Open Sans"/>
              </a:rPr>
              <a:t>CARTOGRAFÍA</a:t>
            </a:r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.</a:t>
            </a:r>
            <a:endParaRPr lang="es-MX" sz="2000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pPr algn="just" fontAlgn="base"/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Los datos </a:t>
            </a:r>
            <a:r>
              <a:rPr lang="es-MX" sz="2000" b="0" i="1" dirty="0" err="1" smtClean="0">
                <a:solidFill>
                  <a:srgbClr val="000000"/>
                </a:solidFill>
                <a:effectLst/>
                <a:latin typeface="Open Sans"/>
              </a:rPr>
              <a:t>georreferenciados</a:t>
            </a:r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 tienen además una peculiaridad como datos espaciales, pues son datos que se sitúan sobre la superficie de la </a:t>
            </a:r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Tierra.</a:t>
            </a:r>
            <a:endParaRPr lang="es-MX" sz="2000" b="0" i="1" dirty="0" smtClean="0">
              <a:solidFill>
                <a:srgbClr val="000000"/>
              </a:solidFill>
              <a:effectLst/>
              <a:latin typeface="Open Sans"/>
            </a:endParaRPr>
          </a:p>
          <a:p>
            <a:pPr algn="just" fontAlgn="base"/>
            <a:endParaRPr lang="es-MX" sz="2000" i="1" dirty="0">
              <a:solidFill>
                <a:srgbClr val="000000"/>
              </a:solidFill>
              <a:latin typeface="Open Sans"/>
            </a:endParaRPr>
          </a:p>
          <a:p>
            <a:pPr algn="just" fontAlgn="base"/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Es necesario tener un conocimiento preciso de la forma de esta, para así </a:t>
            </a:r>
            <a:r>
              <a:rPr lang="es-MX" sz="2000" b="1" i="1" u="sng" dirty="0" smtClean="0">
                <a:solidFill>
                  <a:srgbClr val="000000"/>
                </a:solidFill>
                <a:effectLst/>
                <a:latin typeface="Open Sans"/>
              </a:rPr>
              <a:t>tratar con exactitud y rigor la información con que se trabaja en un SIG.</a:t>
            </a:r>
          </a:p>
          <a:p>
            <a:pPr algn="just" fontAlgn="base"/>
            <a:endParaRPr lang="es-MX" sz="2000" b="0" i="1" dirty="0" smtClean="0">
              <a:solidFill>
                <a:srgbClr val="000000"/>
              </a:solidFill>
              <a:effectLst/>
              <a:latin typeface="Open Sans"/>
            </a:endParaRPr>
          </a:p>
          <a:p>
            <a:pPr algn="just" fontAlgn="base"/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La </a:t>
            </a:r>
            <a:r>
              <a:rPr lang="es-MX" sz="2000" b="1" i="1" dirty="0" smtClean="0">
                <a:solidFill>
                  <a:srgbClr val="000000"/>
                </a:solidFill>
                <a:effectLst/>
                <a:latin typeface="Open Sans"/>
              </a:rPr>
              <a:t>GEODESIA </a:t>
            </a:r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es la ciencia que se encarga del estudio de la </a:t>
            </a:r>
            <a:r>
              <a:rPr lang="es-MX" sz="2000" b="1" i="1" dirty="0" smtClean="0">
                <a:solidFill>
                  <a:srgbClr val="000000"/>
                </a:solidFill>
                <a:effectLst/>
                <a:latin typeface="Open Sans"/>
              </a:rPr>
              <a:t>forma de la Tierra</a:t>
            </a:r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, y sus fundamentos se encuentran entre los conceptos base de todo SIG.</a:t>
            </a:r>
            <a:endParaRPr lang="es-MX" sz="2000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pPr algn="just" fontAlgn="base"/>
            <a:endParaRPr lang="es-MX" sz="2000" b="0" i="0" dirty="0">
              <a:solidFill>
                <a:srgbClr val="000000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05843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719" t="34591" r="48626" b="14978"/>
          <a:stretch/>
        </p:blipFill>
        <p:spPr>
          <a:xfrm>
            <a:off x="7220608" y="2761058"/>
            <a:ext cx="4508939" cy="368913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268" t="34159" r="40629" b="12176"/>
          <a:stretch/>
        </p:blipFill>
        <p:spPr>
          <a:xfrm>
            <a:off x="268012" y="2932386"/>
            <a:ext cx="6779173" cy="392561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68011" y="562506"/>
            <a:ext cx="677917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i="0" dirty="0" smtClean="0">
                <a:solidFill>
                  <a:srgbClr val="000000"/>
                </a:solidFill>
                <a:effectLst/>
                <a:latin typeface="Open Sans"/>
              </a:rPr>
              <a:t>Forma de la Tierra</a:t>
            </a:r>
          </a:p>
          <a:p>
            <a:pPr algn="just"/>
            <a:endParaRPr lang="es-MX" sz="2400" b="1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pPr algn="just"/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La Tierra no es una esfera perfecta, ya que su propia rotación ha modificado esa forma y ha provocado un achatamiento en los polos (Newton). </a:t>
            </a:r>
          </a:p>
          <a:p>
            <a:pPr algn="just"/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Hoy se denomina un </a:t>
            </a:r>
            <a:r>
              <a:rPr lang="es-MX" sz="2000" b="1" i="1" dirty="0" smtClean="0">
                <a:solidFill>
                  <a:srgbClr val="000000"/>
                </a:solidFill>
                <a:effectLst/>
                <a:latin typeface="Open Sans"/>
              </a:rPr>
              <a:t>elipsoide</a:t>
            </a:r>
            <a:r>
              <a:rPr lang="es-MX" sz="2000" dirty="0" smtClean="0">
                <a:solidFill>
                  <a:srgbClr val="000000"/>
                </a:solidFill>
                <a:latin typeface="Open Sans"/>
              </a:rPr>
              <a:t>, donde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 el radio de la Tierra ya no es constante, sino que depende del emplazamiento.</a:t>
            </a:r>
            <a:endParaRPr lang="es-MX" sz="2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7220607" y="1376063"/>
            <a:ext cx="45089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solidFill>
                  <a:schemeClr val="tx1">
                    <a:lumMod val="50000"/>
                  </a:schemeClr>
                </a:solidFill>
              </a:rPr>
              <a:t>Tratando de encontrar una figura geométrica que represente matemáticamente la superficie de la Tierra</a:t>
            </a:r>
            <a:endParaRPr lang="es-MX" sz="20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11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d"/>
      </p:transition>
    </mc:Choice>
    <mc:Fallback xmlns="">
      <p:transition spd="slow">
        <p:pull dir="rd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1808" t="28556" r="22818" b="16056"/>
          <a:stretch/>
        </p:blipFill>
        <p:spPr>
          <a:xfrm>
            <a:off x="4682359" y="1862533"/>
            <a:ext cx="7929413" cy="44592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238" t="48383" r="34813" b="12824"/>
          <a:stretch/>
        </p:blipFill>
        <p:spPr>
          <a:xfrm>
            <a:off x="-190385" y="1490142"/>
            <a:ext cx="4872744" cy="33265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322" t="39619" r="47960" b="53915"/>
          <a:stretch/>
        </p:blipFill>
        <p:spPr>
          <a:xfrm>
            <a:off x="449318" y="835573"/>
            <a:ext cx="5946228" cy="70369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4103" t="28125" r="45395" b="62320"/>
          <a:stretch/>
        </p:blipFill>
        <p:spPr>
          <a:xfrm>
            <a:off x="890538" y="5052847"/>
            <a:ext cx="1601661" cy="81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d"/>
      </p:transition>
    </mc:Choice>
    <mc:Fallback xmlns="">
      <p:transition spd="slow">
        <p:pull dir="rd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926" t="46013" r="31542" b="9375"/>
          <a:stretch/>
        </p:blipFill>
        <p:spPr>
          <a:xfrm>
            <a:off x="6984125" y="1292772"/>
            <a:ext cx="5013435" cy="326346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83626" y="616640"/>
            <a:ext cx="779867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i="0" dirty="0" smtClean="0">
                <a:solidFill>
                  <a:srgbClr val="000000"/>
                </a:solidFill>
                <a:effectLst/>
                <a:latin typeface="Open Sans"/>
              </a:rPr>
              <a:t>Geoide</a:t>
            </a:r>
          </a:p>
          <a:p>
            <a:endParaRPr lang="es-MX" sz="2400" b="1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r>
              <a:rPr lang="es-MX" sz="2000" dirty="0">
                <a:solidFill>
                  <a:srgbClr val="000000"/>
                </a:solidFill>
                <a:latin typeface="Open Sans"/>
              </a:rPr>
              <a:t>D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efinida como la </a:t>
            </a:r>
            <a:r>
              <a:rPr lang="es-MX" sz="2000" b="1" i="1" dirty="0" smtClean="0">
                <a:solidFill>
                  <a:srgbClr val="000000"/>
                </a:solidFill>
                <a:effectLst/>
                <a:latin typeface="Open Sans"/>
              </a:rPr>
              <a:t>superficie tridimensional en cuyos puntos la atracción gravitatoria es constante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. Se trata de una superficie equipotencial que resulta de suponer los océanos en reposo y a un nivel medio (el nivel es en realidad variable como consecuencia de las mareas, corrientes y otros fenómenos) y prolongar estos por debajo de la superficie terrestre. La particularidad del geoide reside en que en todos sus puntos la dirección de la gravedad es perpendicular a su superficie.</a:t>
            </a:r>
            <a:endParaRPr lang="es-MX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139" t="47952" r="27422" b="17780"/>
          <a:stretch/>
        </p:blipFill>
        <p:spPr>
          <a:xfrm>
            <a:off x="914400" y="3909849"/>
            <a:ext cx="5912070" cy="250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9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d"/>
      </p:transition>
    </mc:Choice>
    <mc:Fallback xmlns="">
      <p:transition spd="slow">
        <p:pull dir="rd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2522" y="803538"/>
            <a:ext cx="909099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MX" sz="2400" b="1" i="1" dirty="0" smtClean="0">
                <a:solidFill>
                  <a:srgbClr val="000000"/>
                </a:solidFill>
                <a:effectLst/>
                <a:latin typeface="Open Sans"/>
              </a:rPr>
              <a:t>Qué es el </a:t>
            </a:r>
            <a:r>
              <a:rPr lang="es-MX" sz="2400" b="1" i="1" dirty="0" err="1" smtClean="0">
                <a:solidFill>
                  <a:srgbClr val="000000"/>
                </a:solidFill>
                <a:effectLst/>
                <a:latin typeface="Open Sans"/>
              </a:rPr>
              <a:t>datum</a:t>
            </a:r>
            <a:r>
              <a:rPr lang="es-MX" sz="2400" b="1" i="1" dirty="0" smtClean="0">
                <a:solidFill>
                  <a:srgbClr val="000000"/>
                </a:solidFill>
                <a:effectLst/>
                <a:latin typeface="Open Sans"/>
              </a:rPr>
              <a:t>?</a:t>
            </a:r>
            <a:endParaRPr lang="es-MX" sz="2400" b="1" i="1" dirty="0" smtClean="0">
              <a:solidFill>
                <a:srgbClr val="000000"/>
              </a:solidFill>
              <a:effectLst/>
              <a:latin typeface="Open Sans"/>
            </a:endParaRPr>
          </a:p>
          <a:p>
            <a:pPr fontAlgn="base"/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Es 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el </a:t>
            </a:r>
            <a:r>
              <a:rPr lang="es-MX" sz="2000" b="1" i="0" dirty="0" smtClean="0">
                <a:solidFill>
                  <a:srgbClr val="000000"/>
                </a:solidFill>
                <a:effectLst/>
                <a:latin typeface="Open Sans"/>
              </a:rPr>
              <a:t>conjunto formado por una superficie de referencia (el elipsoide) y </a:t>
            </a:r>
            <a:r>
              <a:rPr lang="es-MX" sz="2000" b="1" i="0" dirty="0" smtClean="0">
                <a:solidFill>
                  <a:srgbClr val="000000"/>
                </a:solidFill>
                <a:effectLst/>
                <a:latin typeface="Open Sans"/>
              </a:rPr>
              <a:t>UN PUNTO en </a:t>
            </a:r>
            <a:r>
              <a:rPr lang="es-MX" sz="2000" b="1" i="0" dirty="0" smtClean="0">
                <a:solidFill>
                  <a:srgbClr val="000000"/>
                </a:solidFill>
                <a:effectLst/>
                <a:latin typeface="Open Sans"/>
              </a:rPr>
              <a:t>el que «enlazar» este al geoide. 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Este punto se denomina </a:t>
            </a:r>
            <a:r>
              <a:rPr lang="es-MX" sz="2000" b="0" i="1" dirty="0" smtClean="0">
                <a:solidFill>
                  <a:srgbClr val="000000"/>
                </a:solidFill>
                <a:effectLst/>
                <a:latin typeface="Open Sans"/>
              </a:rPr>
              <a:t>punto astronómico fundamental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 (para su cálculo se emplean métodos astronómicos), o simplemente </a:t>
            </a:r>
            <a:r>
              <a:rPr lang="es-MX" sz="2000" b="1" i="1" dirty="0" smtClean="0">
                <a:solidFill>
                  <a:srgbClr val="000000"/>
                </a:solidFill>
                <a:effectLst/>
                <a:latin typeface="Open Sans"/>
              </a:rPr>
              <a:t>PUNTO FUNDAMENTAL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y en él el </a:t>
            </a:r>
            <a:r>
              <a:rPr lang="es-MX" sz="2000" b="1" i="0" dirty="0" smtClean="0">
                <a:solidFill>
                  <a:srgbClr val="000000"/>
                </a:solidFill>
                <a:effectLst/>
                <a:latin typeface="Open Sans"/>
              </a:rPr>
              <a:t>ELIPSOIDE ES TANGENTE AL GEOIDE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La altura </a:t>
            </a:r>
            <a:r>
              <a:rPr lang="es-MX" sz="2000" b="0" i="0" dirty="0" err="1" smtClean="0">
                <a:solidFill>
                  <a:srgbClr val="000000"/>
                </a:solidFill>
                <a:effectLst/>
                <a:latin typeface="Open Sans"/>
              </a:rPr>
              <a:t>geoidal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 en este punto es, como cabe esperar, igual a cero. La vertical al geoide y al elipsoide son idénticas en el punto fundamental.</a:t>
            </a:r>
          </a:p>
          <a:p>
            <a:pPr fontAlgn="base"/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Para un mismo elipsoide pueden utilizarse distintos puntos fundamentales, que darán lugar a distintos </a:t>
            </a:r>
            <a:r>
              <a:rPr lang="es-MX" sz="2000" b="0" i="0" dirty="0" err="1" smtClean="0">
                <a:solidFill>
                  <a:srgbClr val="000000"/>
                </a:solidFill>
                <a:effectLst/>
                <a:latin typeface="Open Sans"/>
              </a:rPr>
              <a:t>datum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 y a distintas coordenadas para un mismo punto.</a:t>
            </a:r>
            <a:endParaRPr lang="es-MX" sz="2000" b="0" i="0" dirty="0">
              <a:solidFill>
                <a:srgbClr val="000000"/>
              </a:solidFill>
              <a:effectLst/>
              <a:latin typeface="Open San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835" t="15625" r="28755" b="9375"/>
          <a:stretch/>
        </p:blipFill>
        <p:spPr>
          <a:xfrm>
            <a:off x="7074832" y="1291992"/>
            <a:ext cx="5517931" cy="548640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415" t="39332" r="51171" b="20582"/>
          <a:stretch/>
        </p:blipFill>
        <p:spPr>
          <a:xfrm>
            <a:off x="1734205" y="3846006"/>
            <a:ext cx="3957145" cy="293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7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46689" y="899849"/>
            <a:ext cx="635167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i="0" dirty="0" smtClean="0">
                <a:solidFill>
                  <a:srgbClr val="000000"/>
                </a:solidFill>
                <a:effectLst/>
                <a:latin typeface="Open Sans"/>
              </a:rPr>
              <a:t>Proyección cartográfica</a:t>
            </a:r>
          </a:p>
          <a:p>
            <a:endParaRPr lang="es-MX" dirty="0" smtClean="0">
              <a:solidFill>
                <a:srgbClr val="000000"/>
              </a:solidFill>
              <a:latin typeface="Open Sans"/>
            </a:endParaRPr>
          </a:p>
          <a:p>
            <a:r>
              <a:rPr lang="es-MX" sz="2000" b="1" dirty="0" smtClean="0">
                <a:solidFill>
                  <a:srgbClr val="000000"/>
                </a:solidFill>
                <a:latin typeface="Open Sans"/>
              </a:rPr>
              <a:t>T</a:t>
            </a:r>
            <a:r>
              <a:rPr lang="es-MX" sz="2000" b="1" i="0" dirty="0" smtClean="0">
                <a:solidFill>
                  <a:srgbClr val="000000"/>
                </a:solidFill>
                <a:effectLst/>
                <a:latin typeface="Open Sans"/>
              </a:rPr>
              <a:t>rasladar la información geográfica 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(incluyendo, por supuesto, la referente a su localización) </a:t>
            </a:r>
            <a:r>
              <a:rPr lang="es-MX" sz="2000" b="1" i="0" dirty="0" smtClean="0">
                <a:solidFill>
                  <a:srgbClr val="000000"/>
                </a:solidFill>
                <a:effectLst/>
                <a:latin typeface="Open Sans"/>
              </a:rPr>
              <a:t>a un plano,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 con objeto de </a:t>
            </a:r>
            <a:r>
              <a:rPr lang="es-MX" sz="2000" b="1" i="0" dirty="0" smtClean="0">
                <a:solidFill>
                  <a:srgbClr val="000000"/>
                </a:solidFill>
                <a:effectLst/>
                <a:latin typeface="Open Sans"/>
              </a:rPr>
              <a:t>poder crear cartografía 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y simplificar gran número de operaciones posteriores. </a:t>
            </a:r>
          </a:p>
          <a:p>
            <a:endParaRPr lang="es-MX" sz="2000" dirty="0">
              <a:solidFill>
                <a:srgbClr val="000000"/>
              </a:solidFill>
              <a:latin typeface="Open Sans"/>
            </a:endParaRPr>
          </a:p>
          <a:p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El proceso de asignar una coordenada plana a cada punto de la superficie de la Tierra (que no es plana) se conoce como </a:t>
            </a:r>
            <a:r>
              <a:rPr lang="es-MX" sz="2000" b="1" i="1" u="sng" dirty="0" smtClean="0">
                <a:solidFill>
                  <a:srgbClr val="000000"/>
                </a:solidFill>
                <a:effectLst/>
                <a:latin typeface="Open Sans"/>
              </a:rPr>
              <a:t>PROYECCIÓN CARTOGRÁFICA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.</a:t>
            </a:r>
            <a:endParaRPr lang="es-MX" sz="20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231" t="28772" r="26089" b="15624"/>
          <a:stretch/>
        </p:blipFill>
        <p:spPr>
          <a:xfrm>
            <a:off x="4971392" y="1757244"/>
            <a:ext cx="7220608" cy="45437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46689" y="4585286"/>
            <a:ext cx="6497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srgbClr val="000000"/>
                </a:solidFill>
                <a:latin typeface="Open Sans"/>
              </a:rPr>
              <a:t>E</a:t>
            </a:r>
            <a:r>
              <a:rPr lang="es-MX" sz="2000" b="0" i="0" dirty="0" smtClean="0">
                <a:solidFill>
                  <a:srgbClr val="000000"/>
                </a:solidFill>
                <a:effectLst/>
                <a:latin typeface="Open Sans"/>
              </a:rPr>
              <a:t>squema del concepto de proyección, correspondencia entre puntos de la esfera y del plano.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79367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619022" y="818545"/>
            <a:ext cx="42113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  <a:latin typeface="Open Sans"/>
              </a:rPr>
              <a:t>Tipos </a:t>
            </a:r>
            <a:r>
              <a:rPr lang="es-MX" sz="2400" dirty="0">
                <a:solidFill>
                  <a:schemeClr val="tx1">
                    <a:lumMod val="50000"/>
                  </a:schemeClr>
                </a:solidFill>
                <a:latin typeface="Open Sans"/>
              </a:rPr>
              <a:t>de Proyecciones:</a:t>
            </a:r>
          </a:p>
          <a:p>
            <a:endParaRPr lang="es-MX" sz="2400" dirty="0">
              <a:solidFill>
                <a:schemeClr val="tx1">
                  <a:lumMod val="50000"/>
                </a:schemeClr>
              </a:solidFill>
              <a:latin typeface="Open Sans"/>
            </a:endParaRPr>
          </a:p>
          <a:p>
            <a:endParaRPr lang="es-MX" sz="2400" dirty="0">
              <a:solidFill>
                <a:schemeClr val="tx1">
                  <a:lumMod val="50000"/>
                </a:schemeClr>
              </a:solidFill>
              <a:latin typeface="Open Sans"/>
            </a:endParaRPr>
          </a:p>
          <a:p>
            <a:endParaRPr lang="es-MX" sz="2400" dirty="0">
              <a:solidFill>
                <a:schemeClr val="tx1">
                  <a:lumMod val="50000"/>
                </a:schemeClr>
              </a:solidFill>
              <a:latin typeface="Open Sans"/>
            </a:endParaRPr>
          </a:p>
          <a:p>
            <a:endParaRPr lang="es-MX" sz="2400" dirty="0">
              <a:solidFill>
                <a:schemeClr val="tx1">
                  <a:lumMod val="50000"/>
                </a:schemeClr>
              </a:solidFill>
              <a:latin typeface="Open Sans"/>
            </a:endParaRPr>
          </a:p>
          <a:p>
            <a:endParaRPr lang="es-ES" sz="2400" dirty="0">
              <a:solidFill>
                <a:schemeClr val="tx1">
                  <a:lumMod val="50000"/>
                </a:schemeClr>
              </a:solidFill>
              <a:latin typeface="Open San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277711" y="1744182"/>
            <a:ext cx="77022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200" dirty="0">
                <a:solidFill>
                  <a:srgbClr val="000000"/>
                </a:solidFill>
                <a:latin typeface="Open Sans"/>
              </a:rPr>
              <a:t>Q</a:t>
            </a:r>
            <a:r>
              <a:rPr lang="es-MX" sz="2200" b="0" i="0" dirty="0" smtClean="0">
                <a:solidFill>
                  <a:srgbClr val="000000"/>
                </a:solidFill>
                <a:effectLst/>
                <a:latin typeface="Open Sans"/>
              </a:rPr>
              <a:t>ue pueda «desenrollarse» y convertirse en un plano sin necesidad de doblarse o cortarse. </a:t>
            </a:r>
            <a:endParaRPr lang="es-MX" sz="2200" dirty="0"/>
          </a:p>
        </p:txBody>
      </p:sp>
      <p:grpSp>
        <p:nvGrpSpPr>
          <p:cNvPr id="15" name="Grupo 14"/>
          <p:cNvGrpSpPr/>
          <p:nvPr/>
        </p:nvGrpSpPr>
        <p:grpSpPr>
          <a:xfrm>
            <a:off x="255430" y="1409069"/>
            <a:ext cx="1746791" cy="1861398"/>
            <a:chOff x="391925" y="3915730"/>
            <a:chExt cx="2423723" cy="2664373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14320" r="11143"/>
            <a:stretch/>
          </p:blipFill>
          <p:spPr>
            <a:xfrm>
              <a:off x="482052" y="3915730"/>
              <a:ext cx="2243470" cy="2447925"/>
            </a:xfrm>
            <a:prstGeom prst="rect">
              <a:avLst/>
            </a:prstGeom>
          </p:spPr>
        </p:pic>
        <p:sp>
          <p:nvSpPr>
            <p:cNvPr id="11" name="CuadroTexto 10"/>
            <p:cNvSpPr txBox="1"/>
            <p:nvPr/>
          </p:nvSpPr>
          <p:spPr>
            <a:xfrm>
              <a:off x="391925" y="6210771"/>
              <a:ext cx="24237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smtClean="0">
                  <a:solidFill>
                    <a:schemeClr val="tx1">
                      <a:lumMod val="50000"/>
                    </a:schemeClr>
                  </a:solidFill>
                </a:rPr>
                <a:t>Cónica</a:t>
              </a:r>
              <a:endParaRPr lang="es-MX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1807393" y="1409068"/>
            <a:ext cx="1641374" cy="1869015"/>
            <a:chOff x="3065849" y="3931148"/>
            <a:chExt cx="2423723" cy="2617173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96636" y="3931148"/>
              <a:ext cx="1962150" cy="2247900"/>
            </a:xfrm>
            <a:prstGeom prst="rect">
              <a:avLst/>
            </a:prstGeom>
          </p:spPr>
        </p:pic>
        <p:sp>
          <p:nvSpPr>
            <p:cNvPr id="12" name="CuadroTexto 11"/>
            <p:cNvSpPr txBox="1"/>
            <p:nvPr/>
          </p:nvSpPr>
          <p:spPr>
            <a:xfrm>
              <a:off x="3065849" y="6178989"/>
              <a:ext cx="24237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smtClean="0">
                  <a:solidFill>
                    <a:schemeClr val="tx1">
                      <a:lumMod val="50000"/>
                    </a:schemeClr>
                  </a:solidFill>
                </a:rPr>
                <a:t>Cilíndrica</a:t>
              </a:r>
              <a:endParaRPr lang="es-MX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819807" y="3118661"/>
            <a:ext cx="5994078" cy="3300418"/>
            <a:chOff x="4511411" y="1731508"/>
            <a:chExt cx="4933327" cy="2743201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113" t="33728" r="49475" b="28771"/>
            <a:stretch/>
          </p:blipFill>
          <p:spPr>
            <a:xfrm>
              <a:off x="4967330" y="1731508"/>
              <a:ext cx="4477408" cy="2743201"/>
            </a:xfrm>
            <a:prstGeom prst="rect">
              <a:avLst/>
            </a:prstGeom>
          </p:spPr>
        </p:pic>
        <p:sp>
          <p:nvSpPr>
            <p:cNvPr id="13" name="CuadroTexto 12"/>
            <p:cNvSpPr txBox="1"/>
            <p:nvPr/>
          </p:nvSpPr>
          <p:spPr>
            <a:xfrm>
              <a:off x="4511411" y="4099734"/>
              <a:ext cx="24237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smtClean="0">
                  <a:solidFill>
                    <a:schemeClr val="tx1">
                      <a:lumMod val="50000"/>
                    </a:schemeClr>
                  </a:solidFill>
                </a:rPr>
                <a:t>Plana o azimutal</a:t>
              </a:r>
              <a:endParaRPr lang="es-MX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7031421" y="2807662"/>
            <a:ext cx="4052646" cy="3782324"/>
            <a:chOff x="8944305" y="3564406"/>
            <a:chExt cx="3184634" cy="3015697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1730" t="42349" r="3794" b="21228"/>
            <a:stretch/>
          </p:blipFill>
          <p:spPr>
            <a:xfrm>
              <a:off x="8944305" y="3915730"/>
              <a:ext cx="3184634" cy="2664373"/>
            </a:xfrm>
            <a:prstGeom prst="rect">
              <a:avLst/>
            </a:prstGeom>
          </p:spPr>
        </p:pic>
        <p:sp>
          <p:nvSpPr>
            <p:cNvPr id="14" name="CuadroTexto 13"/>
            <p:cNvSpPr txBox="1"/>
            <p:nvPr/>
          </p:nvSpPr>
          <p:spPr>
            <a:xfrm>
              <a:off x="9444738" y="3564406"/>
              <a:ext cx="24237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smtClean="0">
                  <a:solidFill>
                    <a:schemeClr val="tx1">
                      <a:lumMod val="50000"/>
                    </a:schemeClr>
                  </a:solidFill>
                </a:rPr>
                <a:t>Gnómica o central</a:t>
              </a:r>
              <a:endParaRPr lang="es-MX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57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u"/>
      </p:transition>
    </mc:Choice>
    <mc:Fallback xmlns="">
      <p:transition spd="slow">
        <p:pull dir="ru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686920" y="852744"/>
            <a:ext cx="3840382" cy="3144599"/>
            <a:chOff x="4480632" y="-61093"/>
            <a:chExt cx="4713890" cy="3831021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2"/>
            <a:srcRect l="14780" t="33513" r="48990" b="14116"/>
            <a:stretch/>
          </p:blipFill>
          <p:spPr>
            <a:xfrm>
              <a:off x="4480632" y="-61093"/>
              <a:ext cx="4713890" cy="3831021"/>
            </a:xfrm>
            <a:prstGeom prst="rect">
              <a:avLst/>
            </a:prstGeom>
          </p:spPr>
        </p:pic>
        <p:sp>
          <p:nvSpPr>
            <p:cNvPr id="6" name="CuadroTexto 5"/>
            <p:cNvSpPr txBox="1"/>
            <p:nvPr/>
          </p:nvSpPr>
          <p:spPr>
            <a:xfrm>
              <a:off x="5625715" y="3296540"/>
              <a:ext cx="24237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smtClean="0">
                  <a:solidFill>
                    <a:schemeClr val="tx1">
                      <a:lumMod val="50000"/>
                    </a:schemeClr>
                  </a:solidFill>
                </a:rPr>
                <a:t>Estereográfica</a:t>
              </a:r>
              <a:endParaRPr lang="es-MX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5993" t="37176" r="48141" b="13901"/>
          <a:stretch/>
        </p:blipFill>
        <p:spPr>
          <a:xfrm>
            <a:off x="6798625" y="852744"/>
            <a:ext cx="4995549" cy="3859874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572373" y="4251754"/>
            <a:ext cx="6400800" cy="2501619"/>
            <a:chOff x="1844173" y="645796"/>
            <a:chExt cx="6400800" cy="2501619"/>
          </a:xfrm>
        </p:grpSpPr>
        <p:sp>
          <p:nvSpPr>
            <p:cNvPr id="8" name="CuadroTexto 7"/>
            <p:cNvSpPr txBox="1"/>
            <p:nvPr/>
          </p:nvSpPr>
          <p:spPr>
            <a:xfrm>
              <a:off x="2979179" y="2778083"/>
              <a:ext cx="24237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smtClean="0">
                  <a:solidFill>
                    <a:schemeClr val="tx1">
                      <a:lumMod val="50000"/>
                    </a:schemeClr>
                  </a:solidFill>
                </a:rPr>
                <a:t>Ortográfica</a:t>
              </a:r>
              <a:endParaRPr lang="es-MX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 rotWithShape="1">
            <a:blip r:embed="rId4"/>
            <a:srcRect l="8479" t="43857" r="42327" b="25754"/>
            <a:stretch/>
          </p:blipFill>
          <p:spPr>
            <a:xfrm>
              <a:off x="1844173" y="645796"/>
              <a:ext cx="6400800" cy="22229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610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u"/>
      </p:transition>
    </mc:Choice>
    <mc:Fallback xmlns="">
      <p:transition spd="slow">
        <p:pull dir="r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5774" y="884416"/>
            <a:ext cx="780530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MX" sz="2400" b="0" i="0" dirty="0" smtClean="0">
                <a:solidFill>
                  <a:srgbClr val="000000"/>
                </a:solidFill>
                <a:effectLst/>
                <a:latin typeface="Open Sans"/>
              </a:rPr>
              <a:t>Sistema UTM</a:t>
            </a:r>
          </a:p>
          <a:p>
            <a:pPr fontAlgn="base"/>
            <a:endParaRPr lang="es-MX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pPr fontAlgn="base"/>
            <a:r>
              <a:rPr lang="es-MX" b="1" dirty="0">
                <a:solidFill>
                  <a:srgbClr val="000000"/>
                </a:solidFill>
                <a:latin typeface="Open Sans"/>
              </a:rPr>
              <a:t>U</a:t>
            </a:r>
            <a:r>
              <a:rPr lang="es-MX" b="1" i="0" dirty="0" smtClean="0">
                <a:solidFill>
                  <a:srgbClr val="000000"/>
                </a:solidFill>
                <a:effectLst/>
                <a:latin typeface="Open Sans"/>
              </a:rPr>
              <a:t>niversal </a:t>
            </a:r>
            <a:r>
              <a:rPr lang="es-MX" b="1" dirty="0">
                <a:solidFill>
                  <a:srgbClr val="000000"/>
                </a:solidFill>
                <a:latin typeface="Open Sans"/>
              </a:rPr>
              <a:t>T</a:t>
            </a:r>
            <a:r>
              <a:rPr lang="es-MX" b="1" i="0" dirty="0" smtClean="0">
                <a:solidFill>
                  <a:srgbClr val="000000"/>
                </a:solidFill>
                <a:effectLst/>
                <a:latin typeface="Open Sans"/>
              </a:rPr>
              <a:t>ransversa de </a:t>
            </a:r>
            <a:r>
              <a:rPr lang="es-MX" b="1" i="0" dirty="0" err="1" smtClean="0">
                <a:solidFill>
                  <a:srgbClr val="000000"/>
                </a:solidFill>
                <a:effectLst/>
                <a:latin typeface="Open Sans"/>
              </a:rPr>
              <a:t>Mercator</a:t>
            </a:r>
            <a:r>
              <a:rPr lang="es-MX" b="1" i="0" dirty="0" smtClean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Open Sans"/>
              </a:rPr>
              <a:t>es un sistema completo para cartografiar la totalidad de la Tierra en </a:t>
            </a:r>
            <a:r>
              <a:rPr lang="es-MX" b="1" i="0" dirty="0" smtClean="0">
                <a:solidFill>
                  <a:srgbClr val="000000"/>
                </a:solidFill>
                <a:effectLst/>
                <a:latin typeface="Open Sans"/>
              </a:rPr>
              <a:t>una serie de zonas rectangulares mediante una cuadrícula 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Open Sans"/>
              </a:rPr>
              <a:t>y se aplica una proyección y unos parámetros geodésicos concretos a cada una de dichas zonas. Aunque en la actualidad se emplea un único </a:t>
            </a:r>
            <a:r>
              <a:rPr lang="es-MX" b="1" i="0" dirty="0" smtClean="0">
                <a:solidFill>
                  <a:srgbClr val="000000"/>
                </a:solidFill>
                <a:effectLst/>
                <a:latin typeface="Open Sans"/>
              </a:rPr>
              <a:t>elipsoide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Open Sans"/>
              </a:rPr>
              <a:t> (</a:t>
            </a:r>
            <a:r>
              <a:rPr lang="es-MX" b="1" i="0" dirty="0" smtClean="0">
                <a:solidFill>
                  <a:srgbClr val="000000"/>
                </a:solidFill>
                <a:effectLst/>
                <a:latin typeface="Open Sans"/>
              </a:rPr>
              <a:t>WGS--84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Open Sans"/>
              </a:rPr>
              <a:t>), originalmente este no era único para todas las zonas.</a:t>
            </a:r>
          </a:p>
          <a:p>
            <a:pPr fontAlgn="base"/>
            <a:r>
              <a:rPr lang="es-MX" b="1" u="sng" dirty="0">
                <a:solidFill>
                  <a:srgbClr val="000000"/>
                </a:solidFill>
                <a:latin typeface="Open Sans"/>
              </a:rPr>
              <a:t>L</a:t>
            </a:r>
            <a:r>
              <a:rPr lang="es-MX" b="1" i="0" u="sng" dirty="0" smtClean="0">
                <a:solidFill>
                  <a:srgbClr val="000000"/>
                </a:solidFill>
                <a:effectLst/>
                <a:latin typeface="Open Sans"/>
              </a:rPr>
              <a:t>as coordenadas de un punto</a:t>
            </a:r>
            <a:r>
              <a:rPr lang="es-MX" b="1" i="0" dirty="0" smtClean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MX" b="1" i="0" u="sng" dirty="0" smtClean="0">
                <a:solidFill>
                  <a:srgbClr val="000000"/>
                </a:solidFill>
                <a:effectLst/>
                <a:latin typeface="Open Sans"/>
              </a:rPr>
              <a:t>no se expresan como coordenadas terrestres absolutas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Open Sans"/>
              </a:rPr>
              <a:t>, sino mediante la </a:t>
            </a:r>
            <a:r>
              <a:rPr lang="es-MX" b="1" i="0" dirty="0" smtClean="0">
                <a:solidFill>
                  <a:srgbClr val="000000"/>
                </a:solidFill>
                <a:effectLst/>
                <a:latin typeface="Open Sans"/>
              </a:rPr>
              <a:t>zona correspondiente 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Open Sans"/>
              </a:rPr>
              <a:t>y las coordenadas relativas a la zona UTM en la que nos encontremos.</a:t>
            </a:r>
          </a:p>
          <a:p>
            <a:pPr fontAlgn="base"/>
            <a:r>
              <a:rPr lang="es-MX" b="0" i="0" dirty="0" smtClean="0">
                <a:solidFill>
                  <a:srgbClr val="000000"/>
                </a:solidFill>
                <a:effectLst/>
                <a:latin typeface="Open Sans"/>
              </a:rPr>
              <a:t>La cuadricula UTM tiene un total de </a:t>
            </a:r>
            <a:r>
              <a:rPr lang="es-MX" b="1" i="0" dirty="0" smtClean="0">
                <a:solidFill>
                  <a:srgbClr val="000000"/>
                </a:solidFill>
                <a:effectLst/>
                <a:latin typeface="Open Sans"/>
              </a:rPr>
              <a:t>60 husos numerados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Open Sans"/>
              </a:rPr>
              <a:t> entre 1 y 60, cada uno de los cuales abarca una amplitud de 6° de longitud. El huso 1 se sitúa entre los 180° y 174° O, y la numeración avanza hacia el Este.</a:t>
            </a:r>
          </a:p>
          <a:p>
            <a:pPr fontAlgn="base"/>
            <a:r>
              <a:rPr lang="es-MX" b="0" i="0" dirty="0" smtClean="0">
                <a:solidFill>
                  <a:srgbClr val="000000"/>
                </a:solidFill>
                <a:effectLst/>
                <a:latin typeface="Open Sans"/>
              </a:rPr>
              <a:t>En latitud, cada huso se divide en </a:t>
            </a:r>
            <a:r>
              <a:rPr lang="es-MX" b="1" i="0" dirty="0" smtClean="0">
                <a:solidFill>
                  <a:srgbClr val="000000"/>
                </a:solidFill>
                <a:effectLst/>
                <a:latin typeface="Open Sans"/>
              </a:rPr>
              <a:t>20 zonas</a:t>
            </a:r>
            <a:r>
              <a:rPr lang="es-MX" b="0" i="0" dirty="0" smtClean="0">
                <a:solidFill>
                  <a:srgbClr val="000000"/>
                </a:solidFill>
                <a:effectLst/>
                <a:latin typeface="Open Sans"/>
              </a:rPr>
              <a:t>, que van desde los 80° S hasta los 84° N. Estas se codifican con letras desde la C a la X, no utilizándose las letras I y O por su similitud con los dígitos 1 y 0. Cada zona abarca 8 grados de longitud, excepto la X que se prolonga unos 4 grados adicionales.</a:t>
            </a:r>
            <a:endParaRPr lang="es-MX" b="0" i="0" dirty="0">
              <a:solidFill>
                <a:srgbClr val="000000"/>
              </a:solidFill>
              <a:effectLst/>
              <a:latin typeface="Open San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6954" t="24892" r="38085" b="27263"/>
          <a:stretch/>
        </p:blipFill>
        <p:spPr>
          <a:xfrm>
            <a:off x="7951076" y="1761744"/>
            <a:ext cx="4240924" cy="457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4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u"/>
      </p:transition>
    </mc:Choice>
    <mc:Fallback xmlns="">
      <p:transition spd="slow">
        <p:pull dir="r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668" t="11530" r="29014" b="25501"/>
          <a:stretch/>
        </p:blipFill>
        <p:spPr>
          <a:xfrm>
            <a:off x="2900855" y="316870"/>
            <a:ext cx="6306207" cy="51537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6170" t="81433" r="26938" b="11530"/>
          <a:stretch/>
        </p:blipFill>
        <p:spPr>
          <a:xfrm>
            <a:off x="1144281" y="5565223"/>
            <a:ext cx="9903437" cy="83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9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u"/>
      </p:transition>
    </mc:Choice>
    <mc:Fallback xmlns="">
      <p:transition spd="slow">
        <p:pull dir="r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-325238" y="876138"/>
            <a:ext cx="4211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Escala</a:t>
            </a:r>
          </a:p>
          <a:p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38" y="1506192"/>
            <a:ext cx="3112983" cy="24082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89" y="3820653"/>
            <a:ext cx="2811283" cy="195166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2010" y="4037784"/>
            <a:ext cx="3906953" cy="282021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3321" y="0"/>
            <a:ext cx="6059415" cy="49204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1066" y="4281231"/>
            <a:ext cx="4704687" cy="233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2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u"/>
      </p:transition>
    </mc:Choice>
    <mc:Fallback xmlns="">
      <p:transition spd="slow">
        <p:pull dir="r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32">
  <a:themeElements>
    <a:clrScheme name="powerpoint-template-24 16">
      <a:dk1>
        <a:srgbClr val="4D4D4D"/>
      </a:dk1>
      <a:lt1>
        <a:srgbClr val="FFFFFF"/>
      </a:lt1>
      <a:dk2>
        <a:srgbClr val="4D4D4D"/>
      </a:dk2>
      <a:lt2>
        <a:srgbClr val="FF630A"/>
      </a:lt2>
      <a:accent1>
        <a:srgbClr val="FF700A"/>
      </a:accent1>
      <a:accent2>
        <a:srgbClr val="FF7B04"/>
      </a:accent2>
      <a:accent3>
        <a:srgbClr val="FFFFFF"/>
      </a:accent3>
      <a:accent4>
        <a:srgbClr val="404040"/>
      </a:accent4>
      <a:accent5>
        <a:srgbClr val="FFBBAA"/>
      </a:accent5>
      <a:accent6>
        <a:srgbClr val="E76F03"/>
      </a:accent6>
      <a:hlink>
        <a:srgbClr val="C70F12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CE5C16"/>
        </a:lt2>
        <a:accent1>
          <a:srgbClr val="E3852B"/>
        </a:accent1>
        <a:accent2>
          <a:srgbClr val="E79235"/>
        </a:accent2>
        <a:accent3>
          <a:srgbClr val="FFFFFF"/>
        </a:accent3>
        <a:accent4>
          <a:srgbClr val="404040"/>
        </a:accent4>
        <a:accent5>
          <a:srgbClr val="EFC2AC"/>
        </a:accent5>
        <a:accent6>
          <a:srgbClr val="D1842F"/>
        </a:accent6>
        <a:hlink>
          <a:srgbClr val="F09E3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BD5D16"/>
        </a:lt2>
        <a:accent1>
          <a:srgbClr val="ED5B10"/>
        </a:accent1>
        <a:accent2>
          <a:srgbClr val="F5A526"/>
        </a:accent2>
        <a:accent3>
          <a:srgbClr val="FFFFFF"/>
        </a:accent3>
        <a:accent4>
          <a:srgbClr val="404040"/>
        </a:accent4>
        <a:accent5>
          <a:srgbClr val="F4B5AA"/>
        </a:accent5>
        <a:accent6>
          <a:srgbClr val="DE9521"/>
        </a:accent6>
        <a:hlink>
          <a:srgbClr val="FABD4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FE3902"/>
        </a:lt2>
        <a:accent1>
          <a:srgbClr val="FF6B03"/>
        </a:accent1>
        <a:accent2>
          <a:srgbClr val="FF8308"/>
        </a:accent2>
        <a:accent3>
          <a:srgbClr val="FFFFFF"/>
        </a:accent3>
        <a:accent4>
          <a:srgbClr val="404040"/>
        </a:accent4>
        <a:accent5>
          <a:srgbClr val="FFBAAA"/>
        </a:accent5>
        <a:accent6>
          <a:srgbClr val="E77606"/>
        </a:accent6>
        <a:hlink>
          <a:srgbClr val="FFA90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ED3401"/>
        </a:lt2>
        <a:accent1>
          <a:srgbClr val="FE6700"/>
        </a:accent1>
        <a:accent2>
          <a:srgbClr val="FFCF47"/>
        </a:accent2>
        <a:accent3>
          <a:srgbClr val="FFFFFF"/>
        </a:accent3>
        <a:accent4>
          <a:srgbClr val="404040"/>
        </a:accent4>
        <a:accent5>
          <a:srgbClr val="FEB8AA"/>
        </a:accent5>
        <a:accent6>
          <a:srgbClr val="E7BB3F"/>
        </a:accent6>
        <a:hlink>
          <a:srgbClr val="7DCD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FF630A"/>
        </a:lt2>
        <a:accent1>
          <a:srgbClr val="FF700A"/>
        </a:accent1>
        <a:accent2>
          <a:srgbClr val="FF7B04"/>
        </a:accent2>
        <a:accent3>
          <a:srgbClr val="FFFFFF"/>
        </a:accent3>
        <a:accent4>
          <a:srgbClr val="404040"/>
        </a:accent4>
        <a:accent5>
          <a:srgbClr val="FFBBAA"/>
        </a:accent5>
        <a:accent6>
          <a:srgbClr val="E76F03"/>
        </a:accent6>
        <a:hlink>
          <a:srgbClr val="FF94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FF630A"/>
        </a:lt2>
        <a:accent1>
          <a:srgbClr val="FF700A"/>
        </a:accent1>
        <a:accent2>
          <a:srgbClr val="FF7B04"/>
        </a:accent2>
        <a:accent3>
          <a:srgbClr val="FFFFFF"/>
        </a:accent3>
        <a:accent4>
          <a:srgbClr val="404040"/>
        </a:accent4>
        <a:accent5>
          <a:srgbClr val="FFBBAA"/>
        </a:accent5>
        <a:accent6>
          <a:srgbClr val="E76F03"/>
        </a:accent6>
        <a:hlink>
          <a:srgbClr val="FFBF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FF630A"/>
        </a:lt2>
        <a:accent1>
          <a:srgbClr val="FF700A"/>
        </a:accent1>
        <a:accent2>
          <a:srgbClr val="FF7B04"/>
        </a:accent2>
        <a:accent3>
          <a:srgbClr val="FFFFFF"/>
        </a:accent3>
        <a:accent4>
          <a:srgbClr val="404040"/>
        </a:accent4>
        <a:accent5>
          <a:srgbClr val="FFBBAA"/>
        </a:accent5>
        <a:accent6>
          <a:srgbClr val="E76F03"/>
        </a:accent6>
        <a:hlink>
          <a:srgbClr val="C70F1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32" id="{3021D7D1-2226-45C0-AFF1-EA76BF3CAAD4}" vid="{8FE15479-7B11-41EA-83A9-C0FA02E81AE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Tema32</Template>
  <TotalTime>9250</TotalTime>
  <Words>666</Words>
  <Application>Microsoft Office PowerPoint</Application>
  <PresentationFormat>Panorámica</PresentationFormat>
  <Paragraphs>52</Paragraphs>
  <Slides>12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 Unicode MS</vt:lpstr>
      <vt:lpstr>Arial</vt:lpstr>
      <vt:lpstr>Calibri</vt:lpstr>
      <vt:lpstr>Candara</vt:lpstr>
      <vt:lpstr>Microsoft Sans Serif</vt:lpstr>
      <vt:lpstr>Open Sans</vt:lpstr>
      <vt:lpstr>Wingdings 3</vt:lpstr>
      <vt:lpstr>Tema32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Grisel_hp</dc:creator>
  <cp:lastModifiedBy>Grisel_hp</cp:lastModifiedBy>
  <cp:revision>61</cp:revision>
  <dcterms:created xsi:type="dcterms:W3CDTF">2016-08-11T16:34:41Z</dcterms:created>
  <dcterms:modified xsi:type="dcterms:W3CDTF">2019-08-24T21:08:49Z</dcterms:modified>
</cp:coreProperties>
</file>