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69" r:id="rId5"/>
    <p:sldId id="270" r:id="rId6"/>
    <p:sldId id="271" r:id="rId7"/>
    <p:sldId id="272" r:id="rId8"/>
    <p:sldId id="274" r:id="rId9"/>
    <p:sldId id="275" r:id="rId10"/>
    <p:sldId id="276" r:id="rId11"/>
    <p:sldId id="277" r:id="rId12"/>
    <p:sldId id="260" r:id="rId13"/>
    <p:sldId id="283" r:id="rId14"/>
    <p:sldId id="284" r:id="rId15"/>
    <p:sldId id="285" r:id="rId16"/>
    <p:sldId id="286" r:id="rId17"/>
    <p:sldId id="287" r:id="rId18"/>
    <p:sldId id="288" r:id="rId19"/>
    <p:sldId id="261" r:id="rId20"/>
    <p:sldId id="289" r:id="rId21"/>
    <p:sldId id="290" r:id="rId22"/>
    <p:sldId id="262" r:id="rId23"/>
    <p:sldId id="291" r:id="rId24"/>
    <p:sldId id="292" r:id="rId25"/>
    <p:sldId id="293" r:id="rId26"/>
    <p:sldId id="294" r:id="rId27"/>
    <p:sldId id="263" r:id="rId28"/>
    <p:sldId id="295" r:id="rId29"/>
    <p:sldId id="296" r:id="rId30"/>
    <p:sldId id="297" r:id="rId31"/>
    <p:sldId id="298" r:id="rId32"/>
    <p:sldId id="264" r:id="rId33"/>
    <p:sldId id="299" r:id="rId34"/>
    <p:sldId id="300" r:id="rId35"/>
    <p:sldId id="265" r:id="rId36"/>
    <p:sldId id="303" r:id="rId37"/>
    <p:sldId id="266" r:id="rId38"/>
    <p:sldId id="301" r:id="rId39"/>
    <p:sldId id="302" r:id="rId40"/>
    <p:sldId id="304" r:id="rId41"/>
    <p:sldId id="307" r:id="rId42"/>
    <p:sldId id="267" r:id="rId43"/>
    <p:sldId id="308" r:id="rId44"/>
    <p:sldId id="309" r:id="rId45"/>
    <p:sldId id="268" r:id="rId46"/>
    <p:sldId id="310" r:id="rId47"/>
    <p:sldId id="305" r:id="rId48"/>
    <p:sldId id="306" r:id="rId49"/>
    <p:sldId id="311" r:id="rId50"/>
    <p:sldId id="312" r:id="rId51"/>
    <p:sldId id="313" r:id="rId52"/>
    <p:sldId id="314" r:id="rId53"/>
    <p:sldId id="315" r:id="rId54"/>
    <p:sldId id="316" r:id="rId55"/>
    <p:sldId id="317" r:id="rId56"/>
    <p:sldId id="318" r:id="rId57"/>
    <p:sldId id="319" r:id="rId58"/>
    <p:sldId id="320" r:id="rId5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2" d="100"/>
          <a:sy n="72" d="100"/>
        </p:scale>
        <p:origin x="57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52C91E9-61B4-440A-905F-49D5E956C838}" type="datetimeFigureOut">
              <a:rPr lang="es-ES" smtClean="0"/>
              <a:t>02/09/2018</a:t>
            </a:fld>
            <a:endParaRPr lang="es-ES"/>
          </a:p>
        </p:txBody>
      </p:sp>
      <p:sp>
        <p:nvSpPr>
          <p:cNvPr id="5" name="Footer Placeholder 4"/>
          <p:cNvSpPr>
            <a:spLocks noGrp="1"/>
          </p:cNvSpPr>
          <p:nvPr>
            <p:ph type="ftr" sz="quarter" idx="11"/>
          </p:nvPr>
        </p:nvSpPr>
        <p:spPr>
          <a:xfrm>
            <a:off x="1371600" y="4323845"/>
            <a:ext cx="6400800" cy="365125"/>
          </a:xfrm>
        </p:spPr>
        <p:txBody>
          <a:bodyPr/>
          <a:lstStyle/>
          <a:p>
            <a:endParaRPr lang="es-ES"/>
          </a:p>
        </p:txBody>
      </p:sp>
      <p:sp>
        <p:nvSpPr>
          <p:cNvPr id="6" name="Slide Number Placeholder 5"/>
          <p:cNvSpPr>
            <a:spLocks noGrp="1"/>
          </p:cNvSpPr>
          <p:nvPr>
            <p:ph type="sldNum" sz="quarter" idx="12"/>
          </p:nvPr>
        </p:nvSpPr>
        <p:spPr>
          <a:xfrm>
            <a:off x="8077200" y="1430866"/>
            <a:ext cx="2743200"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940582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52C91E9-61B4-440A-905F-49D5E956C838}" type="datetimeFigureOut">
              <a:rPr lang="es-ES" smtClean="0"/>
              <a:t>02/09/2018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560270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52C91E9-61B4-440A-905F-49D5E956C838}" type="datetimeFigureOut">
              <a:rPr lang="es-ES" smtClean="0"/>
              <a:t>02/09/2018</a:t>
            </a:fld>
            <a:endParaRPr lang="es-ES"/>
          </a:p>
        </p:txBody>
      </p:sp>
      <p:sp>
        <p:nvSpPr>
          <p:cNvPr id="5" name="Footer Placeholder 4"/>
          <p:cNvSpPr>
            <a:spLocks noGrp="1"/>
          </p:cNvSpPr>
          <p:nvPr>
            <p:ph type="ftr" sz="quarter" idx="11"/>
          </p:nvPr>
        </p:nvSpPr>
        <p:spPr>
          <a:xfrm>
            <a:off x="685800" y="381001"/>
            <a:ext cx="6991492" cy="364065"/>
          </a:xfrm>
        </p:spPr>
        <p:txBody>
          <a:bodyPr/>
          <a:lstStyle/>
          <a:p>
            <a:endParaRPr lang="es-ES"/>
          </a:p>
        </p:txBody>
      </p:sp>
      <p:sp>
        <p:nvSpPr>
          <p:cNvPr id="6" name="Slide Number Placeholder 5"/>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3534054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52C91E9-61B4-440A-905F-49D5E956C838}" type="datetimeFigureOut">
              <a:rPr lang="es-ES" smtClean="0"/>
              <a:t>02/09/2018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3602072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52C91E9-61B4-440A-905F-49D5E956C838}" type="datetimeFigureOut">
              <a:rPr lang="es-ES" smtClean="0"/>
              <a:t>02/09/2018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79283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52C91E9-61B4-440A-905F-49D5E956C838}" type="datetimeFigureOut">
              <a:rPr lang="es-ES" smtClean="0"/>
              <a:t>02/09/2018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103090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C91E9-61B4-440A-905F-49D5E956C838}" type="datetimeFigureOut">
              <a:rPr lang="es-ES" smtClean="0"/>
              <a:t>02/09/2018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30324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52C91E9-61B4-440A-905F-49D5E956C838}" type="datetimeFigureOut">
              <a:rPr lang="es-ES" smtClean="0"/>
              <a:t>02/09/2018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612710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52C91E9-61B4-440A-905F-49D5E956C838}" type="datetimeFigureOut">
              <a:rPr lang="es-ES" smtClean="0"/>
              <a:t>02/09/2018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3457352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52C91E9-61B4-440A-905F-49D5E956C838}" type="datetimeFigureOut">
              <a:rPr lang="es-ES" smtClean="0"/>
              <a:t>02/09/2018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961180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52C91E9-61B4-440A-905F-49D5E956C838}" type="datetimeFigureOut">
              <a:rPr lang="es-ES" smtClean="0"/>
              <a:t>02/09/2018</a:t>
            </a:fld>
            <a:endParaRPr lang="es-ES"/>
          </a:p>
        </p:txBody>
      </p:sp>
      <p:sp>
        <p:nvSpPr>
          <p:cNvPr id="6" name="Footer Placeholder 5"/>
          <p:cNvSpPr>
            <a:spLocks noGrp="1"/>
          </p:cNvSpPr>
          <p:nvPr>
            <p:ph type="ftr" sz="quarter" idx="11"/>
          </p:nvPr>
        </p:nvSpPr>
        <p:spPr>
          <a:xfrm>
            <a:off x="685800" y="379941"/>
            <a:ext cx="6991492" cy="365125"/>
          </a:xfrm>
        </p:spPr>
        <p:txBody>
          <a:bodyPr/>
          <a:lstStyle/>
          <a:p>
            <a:endParaRPr lang="es-ES"/>
          </a:p>
        </p:txBody>
      </p:sp>
      <p:sp>
        <p:nvSpPr>
          <p:cNvPr id="7" name="Slide Number Placeholder 6"/>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03262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52C91E9-61B4-440A-905F-49D5E956C838}" type="datetimeFigureOut">
              <a:rPr lang="es-ES" smtClean="0"/>
              <a:t>02/09/2018</a:t>
            </a:fld>
            <a:endParaRPr lang="es-ES"/>
          </a:p>
        </p:txBody>
      </p:sp>
      <p:sp>
        <p:nvSpPr>
          <p:cNvPr id="6" name="Footer Placeholder 5"/>
          <p:cNvSpPr>
            <a:spLocks noGrp="1"/>
          </p:cNvSpPr>
          <p:nvPr>
            <p:ph type="ftr" sz="quarter" idx="11"/>
          </p:nvPr>
        </p:nvSpPr>
        <p:spPr>
          <a:xfrm>
            <a:off x="685800" y="379941"/>
            <a:ext cx="6991492" cy="365125"/>
          </a:xfrm>
        </p:spPr>
        <p:txBody>
          <a:bodyPr/>
          <a:lstStyle/>
          <a:p>
            <a:endParaRPr lang="es-ES"/>
          </a:p>
        </p:txBody>
      </p:sp>
      <p:sp>
        <p:nvSpPr>
          <p:cNvPr id="7" name="Slide Number Placeholder 6"/>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33847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52C91E9-61B4-440A-905F-49D5E956C838}" type="datetimeFigureOut">
              <a:rPr lang="es-ES" smtClean="0"/>
              <a:t>02/09/2018</a:t>
            </a:fld>
            <a:endParaRPr lang="es-ES"/>
          </a:p>
        </p:txBody>
      </p:sp>
      <p:sp>
        <p:nvSpPr>
          <p:cNvPr id="6" name="Footer Placeholder 5"/>
          <p:cNvSpPr>
            <a:spLocks noGrp="1"/>
          </p:cNvSpPr>
          <p:nvPr>
            <p:ph type="ftr" sz="quarter" idx="11"/>
          </p:nvPr>
        </p:nvSpPr>
        <p:spPr>
          <a:xfrm>
            <a:off x="685800" y="378883"/>
            <a:ext cx="6991492" cy="365125"/>
          </a:xfrm>
        </p:spPr>
        <p:txBody>
          <a:bodyPr/>
          <a:lstStyle/>
          <a:p>
            <a:endParaRPr lang="es-ES"/>
          </a:p>
        </p:txBody>
      </p:sp>
      <p:sp>
        <p:nvSpPr>
          <p:cNvPr id="7" name="Slide Number Placeholder 6"/>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4067061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852C91E9-61B4-440A-905F-49D5E956C838}" type="datetimeFigureOut">
              <a:rPr lang="es-ES" smtClean="0"/>
              <a:t>02/09/2018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898171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852C91E9-61B4-440A-905F-49D5E956C838}" type="datetimeFigureOut">
              <a:rPr lang="es-ES" smtClean="0"/>
              <a:t>02/09/2018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824778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52C91E9-61B4-440A-905F-49D5E956C838}" type="datetimeFigureOut">
              <a:rPr lang="es-ES" smtClean="0"/>
              <a:t>02/09/2018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1897337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52C91E9-61B4-440A-905F-49D5E956C838}" type="datetimeFigureOut">
              <a:rPr lang="es-ES" smtClean="0"/>
              <a:t>02/09/2018</a:t>
            </a:fld>
            <a:endParaRPr lang="es-ES"/>
          </a:p>
        </p:txBody>
      </p:sp>
      <p:sp>
        <p:nvSpPr>
          <p:cNvPr id="5" name="Footer Placeholder 4"/>
          <p:cNvSpPr>
            <a:spLocks noGrp="1"/>
          </p:cNvSpPr>
          <p:nvPr>
            <p:ph type="ftr" sz="quarter" idx="11"/>
          </p:nvPr>
        </p:nvSpPr>
        <p:spPr>
          <a:xfrm>
            <a:off x="685800" y="381000"/>
            <a:ext cx="6991492" cy="365125"/>
          </a:xfrm>
        </p:spPr>
        <p:txBody>
          <a:bodyPr/>
          <a:lstStyle/>
          <a:p>
            <a:endParaRPr lang="es-ES"/>
          </a:p>
        </p:txBody>
      </p:sp>
      <p:sp>
        <p:nvSpPr>
          <p:cNvPr id="6" name="Slide Number Placeholder 5"/>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3665889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52C91E9-61B4-440A-905F-49D5E956C838}" type="datetimeFigureOut">
              <a:rPr lang="es-ES" smtClean="0"/>
              <a:t>02/09/2018</a:t>
            </a:fld>
            <a:endParaRPr lang="es-E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E61F729-9E0F-4AB0-924D-8258B320B4B3}" type="slidenum">
              <a:rPr lang="es-ES" smtClean="0"/>
              <a:t>‹Nº›</a:t>
            </a:fld>
            <a:endParaRPr lang="es-ES"/>
          </a:p>
        </p:txBody>
      </p:sp>
    </p:spTree>
    <p:extLst>
      <p:ext uri="{BB962C8B-B14F-4D97-AF65-F5344CB8AC3E}">
        <p14:creationId xmlns:p14="http://schemas.microsoft.com/office/powerpoint/2010/main" val="247839520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5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5" Type="http://schemas.openxmlformats.org/officeDocument/2006/relationships/image" Target="../media/image98.png"/><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5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5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5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 Id="rId4"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MX" dirty="0" smtClean="0"/>
              <a:t>Las 10 herramientas de </a:t>
            </a:r>
            <a:r>
              <a:rPr lang="es-MX" dirty="0" err="1" smtClean="0"/>
              <a:t>ArcGIS</a:t>
            </a:r>
            <a:r>
              <a:rPr lang="es-MX" dirty="0" smtClean="0"/>
              <a:t> indispensables para un Geólogo</a:t>
            </a:r>
            <a:endParaRPr lang="es-ES" dirty="0"/>
          </a:p>
        </p:txBody>
      </p:sp>
      <p:grpSp>
        <p:nvGrpSpPr>
          <p:cNvPr id="4" name="10 Grupo"/>
          <p:cNvGrpSpPr/>
          <p:nvPr/>
        </p:nvGrpSpPr>
        <p:grpSpPr>
          <a:xfrm>
            <a:off x="4787851" y="4108967"/>
            <a:ext cx="6715172" cy="1570895"/>
            <a:chOff x="285720" y="5148876"/>
            <a:chExt cx="6715172" cy="1570895"/>
          </a:xfrm>
        </p:grpSpPr>
        <p:sp>
          <p:nvSpPr>
            <p:cNvPr id="5" name="3 CuadroTexto"/>
            <p:cNvSpPr txBox="1"/>
            <p:nvPr/>
          </p:nvSpPr>
          <p:spPr>
            <a:xfrm>
              <a:off x="285720" y="5148876"/>
              <a:ext cx="6715172" cy="1200329"/>
            </a:xfrm>
            <a:prstGeom prst="rect">
              <a:avLst/>
            </a:prstGeom>
            <a:noFill/>
          </p:spPr>
          <p:txBody>
            <a:bodyPr wrap="square" rtlCol="0">
              <a:spAutoFit/>
            </a:bodyPr>
            <a:lstStyle/>
            <a:p>
              <a:pPr algn="r"/>
              <a:r>
                <a:rPr lang="es-ES" sz="2400" b="1" dirty="0" smtClean="0"/>
                <a:t>MC. </a:t>
              </a:r>
              <a:r>
                <a:rPr lang="es-ES" sz="2400" b="1" dirty="0" err="1" smtClean="0"/>
                <a:t>Grisel</a:t>
              </a:r>
              <a:r>
                <a:rPr lang="es-ES" sz="2400" b="1" dirty="0" smtClean="0"/>
                <a:t> Alejandra Gutiérrez Anguamea</a:t>
              </a:r>
            </a:p>
            <a:p>
              <a:pPr algn="r"/>
              <a:r>
                <a:rPr lang="es-MX" sz="2400" b="1" dirty="0" smtClean="0"/>
                <a:t>Universidad de Sonora</a:t>
              </a:r>
            </a:p>
            <a:p>
              <a:pPr algn="r"/>
              <a:r>
                <a:rPr lang="es-MX" sz="2400" b="1" dirty="0" smtClean="0"/>
                <a:t>Departamento de Geología</a:t>
              </a:r>
              <a:endParaRPr lang="es-MX" sz="2400" b="1" dirty="0"/>
            </a:p>
          </p:txBody>
        </p:sp>
        <p:sp>
          <p:nvSpPr>
            <p:cNvPr id="6" name="2 Subtítulo"/>
            <p:cNvSpPr txBox="1">
              <a:spLocks/>
            </p:cNvSpPr>
            <p:nvPr/>
          </p:nvSpPr>
          <p:spPr bwMode="auto">
            <a:xfrm>
              <a:off x="2682892" y="6297496"/>
              <a:ext cx="4318000" cy="422275"/>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marL="0" marR="0" lvl="0" indent="0" algn="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defRPr/>
              </a:pPr>
              <a:r>
                <a:rPr kumimoji="0" lang="es-MX" sz="2400" b="1" i="0" u="none" strike="noStrike" kern="1200" cap="none" spc="0" normalizeH="0" baseline="0" noProof="0" dirty="0" smtClean="0">
                  <a:ln>
                    <a:noFill/>
                  </a:ln>
                  <a:effectLst/>
                  <a:uLnTx/>
                  <a:uFillTx/>
                  <a:latin typeface="Arial Unicode MS" pitchFamily="34" charset="-128"/>
                  <a:ea typeface="+mn-ea"/>
                  <a:cs typeface="+mn-cs"/>
                </a:rPr>
                <a:t>griselgtza@gmail.com</a:t>
              </a:r>
            </a:p>
          </p:txBody>
        </p:sp>
      </p:grpSp>
    </p:spTree>
    <p:extLst>
      <p:ext uri="{BB962C8B-B14F-4D97-AF65-F5344CB8AC3E}">
        <p14:creationId xmlns:p14="http://schemas.microsoft.com/office/powerpoint/2010/main" val="4194727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84310" y="1385048"/>
            <a:ext cx="10018713" cy="4935070"/>
          </a:xfrm>
        </p:spPr>
        <p:txBody>
          <a:bodyPr>
            <a:normAutofit/>
          </a:bodyPr>
          <a:lstStyle/>
          <a:p>
            <a:pPr marL="457200" indent="-457200">
              <a:buFont typeface="+mj-lt"/>
              <a:buAutoNum type="arabicPeriod"/>
            </a:pPr>
            <a:r>
              <a:rPr lang="es-MX" sz="2400" dirty="0" err="1" smtClean="0"/>
              <a:t>Display</a:t>
            </a:r>
            <a:r>
              <a:rPr lang="es-MX" sz="2400" dirty="0" smtClean="0"/>
              <a:t> XY Data</a:t>
            </a:r>
          </a:p>
          <a:p>
            <a:pPr marL="457200" indent="-457200">
              <a:buFont typeface="+mj-lt"/>
              <a:buAutoNum type="arabicPeriod"/>
            </a:pPr>
            <a:r>
              <a:rPr lang="es-MX" sz="2400" dirty="0" smtClean="0"/>
              <a:t>Georreferenciar mapas escaneados</a:t>
            </a:r>
          </a:p>
          <a:p>
            <a:pPr marL="457200" indent="-457200">
              <a:buFont typeface="+mj-lt"/>
              <a:buAutoNum type="arabicPeriod"/>
            </a:pPr>
            <a:r>
              <a:rPr lang="es-MX" sz="2400" dirty="0" smtClean="0"/>
              <a:t>Digitalizar polígonos “Auto Complete y </a:t>
            </a:r>
            <a:r>
              <a:rPr lang="es-MX" sz="2400" dirty="0" err="1" smtClean="0"/>
              <a:t>Template</a:t>
            </a:r>
            <a:r>
              <a:rPr lang="es-MX" sz="2400" dirty="0" smtClean="0"/>
              <a:t>”</a:t>
            </a:r>
          </a:p>
          <a:p>
            <a:pPr marL="457200" indent="-457200">
              <a:buFont typeface="+mj-lt"/>
              <a:buAutoNum type="arabicPeriod"/>
            </a:pPr>
            <a:r>
              <a:rPr lang="es-MX" sz="2400" dirty="0" smtClean="0"/>
              <a:t>Simbologías litológicas. Archivo “</a:t>
            </a:r>
            <a:r>
              <a:rPr lang="es-MX" sz="2400" dirty="0" err="1" smtClean="0"/>
              <a:t>style</a:t>
            </a:r>
            <a:r>
              <a:rPr lang="es-MX" sz="2400" dirty="0" smtClean="0"/>
              <a:t>”</a:t>
            </a:r>
          </a:p>
          <a:p>
            <a:pPr marL="457200" indent="-457200">
              <a:buFont typeface="+mj-lt"/>
              <a:buAutoNum type="arabicPeriod"/>
            </a:pPr>
            <a:r>
              <a:rPr lang="es-MX" sz="2400" dirty="0" smtClean="0"/>
              <a:t>Orden de superposición de símbolos “Symbol </a:t>
            </a:r>
            <a:r>
              <a:rPr lang="es-MX" sz="2400" dirty="0" err="1" smtClean="0"/>
              <a:t>Levels</a:t>
            </a:r>
            <a:r>
              <a:rPr lang="es-MX" sz="2400" dirty="0" smtClean="0"/>
              <a:t>”</a:t>
            </a:r>
          </a:p>
          <a:p>
            <a:pPr marL="457200" indent="-457200">
              <a:buFont typeface="+mj-lt"/>
              <a:buAutoNum type="arabicPeriod"/>
            </a:pPr>
            <a:r>
              <a:rPr lang="es-MX" sz="2400" dirty="0" smtClean="0"/>
              <a:t>Recortar imágenes con un gráfico (dibujo)</a:t>
            </a:r>
          </a:p>
          <a:p>
            <a:pPr marL="457200" indent="-457200">
              <a:buFont typeface="+mj-lt"/>
              <a:buAutoNum type="arabicPeriod"/>
            </a:pPr>
            <a:r>
              <a:rPr lang="es-MX" sz="2400" dirty="0" smtClean="0"/>
              <a:t>La mesa de luz: “</a:t>
            </a:r>
            <a:r>
              <a:rPr lang="es-MX" sz="2400" dirty="0" err="1" smtClean="0"/>
              <a:t>Swipe</a:t>
            </a:r>
            <a:r>
              <a:rPr lang="es-MX" sz="2400" dirty="0" smtClean="0"/>
              <a:t>”</a:t>
            </a:r>
          </a:p>
          <a:p>
            <a:pPr marL="457200" indent="-457200">
              <a:buFont typeface="+mj-lt"/>
              <a:buAutoNum type="arabicPeriod"/>
            </a:pPr>
            <a:r>
              <a:rPr lang="es-MX" sz="2400" dirty="0" smtClean="0"/>
              <a:t>Ventana Image </a:t>
            </a:r>
            <a:r>
              <a:rPr lang="es-MX" sz="2400" dirty="0" err="1" smtClean="0"/>
              <a:t>Analysis</a:t>
            </a:r>
            <a:r>
              <a:rPr lang="es-MX" sz="2400" dirty="0" smtClean="0"/>
              <a:t>: “</a:t>
            </a:r>
            <a:r>
              <a:rPr lang="es-MX" sz="2400" dirty="0" err="1" smtClean="0"/>
              <a:t>Shaded</a:t>
            </a:r>
            <a:r>
              <a:rPr lang="es-MX" sz="2400" dirty="0" smtClean="0"/>
              <a:t> </a:t>
            </a:r>
            <a:r>
              <a:rPr lang="es-MX" sz="2400" dirty="0" err="1" smtClean="0"/>
              <a:t>Relief</a:t>
            </a:r>
            <a:r>
              <a:rPr lang="es-MX" sz="2400" dirty="0" smtClean="0"/>
              <a:t>”</a:t>
            </a:r>
          </a:p>
          <a:p>
            <a:pPr marL="457200" indent="-457200">
              <a:buFont typeface="+mj-lt"/>
              <a:buAutoNum type="arabicPeriod"/>
            </a:pPr>
            <a:r>
              <a:rPr lang="es-MX" sz="2400" dirty="0" smtClean="0"/>
              <a:t>Exportar mapa a “</a:t>
            </a:r>
            <a:r>
              <a:rPr lang="es-MX" sz="2400" dirty="0" err="1" smtClean="0"/>
              <a:t>GeoPDF</a:t>
            </a:r>
            <a:r>
              <a:rPr lang="es-MX" sz="2400" dirty="0" smtClean="0"/>
              <a:t>”</a:t>
            </a:r>
          </a:p>
          <a:p>
            <a:pPr marL="457200" indent="-457200">
              <a:buFont typeface="+mj-lt"/>
              <a:buAutoNum type="arabicPeriod"/>
            </a:pPr>
            <a:r>
              <a:rPr lang="es-MX" sz="2400" dirty="0" smtClean="0"/>
              <a:t>Delimitar cuenca hidrográfica automáticamente</a:t>
            </a:r>
            <a:endParaRPr lang="es-ES" sz="2400" dirty="0"/>
          </a:p>
        </p:txBody>
      </p:sp>
    </p:spTree>
    <p:extLst>
      <p:ext uri="{BB962C8B-B14F-4D97-AF65-F5344CB8AC3E}">
        <p14:creationId xmlns:p14="http://schemas.microsoft.com/office/powerpoint/2010/main" val="3827908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685800"/>
            <a:ext cx="10018713" cy="820271"/>
          </a:xfrm>
        </p:spPr>
        <p:txBody>
          <a:bodyPr>
            <a:normAutofit/>
          </a:bodyPr>
          <a:lstStyle/>
          <a:p>
            <a:pPr marL="457200" indent="-457200" algn="l">
              <a:buFont typeface="+mj-lt"/>
              <a:buAutoNum type="arabicPeriod"/>
            </a:pPr>
            <a:r>
              <a:rPr lang="es-MX" sz="2800" dirty="0" err="1"/>
              <a:t>Display</a:t>
            </a:r>
            <a:r>
              <a:rPr lang="es-MX" sz="2800" dirty="0"/>
              <a:t> XY Data</a:t>
            </a:r>
          </a:p>
        </p:txBody>
      </p:sp>
      <p:sp>
        <p:nvSpPr>
          <p:cNvPr id="3" name="Rectángulo 2"/>
          <p:cNvSpPr/>
          <p:nvPr/>
        </p:nvSpPr>
        <p:spPr>
          <a:xfrm>
            <a:off x="516835" y="1506071"/>
            <a:ext cx="7779026" cy="1200329"/>
          </a:xfrm>
          <a:prstGeom prst="rect">
            <a:avLst/>
          </a:prstGeom>
        </p:spPr>
        <p:txBody>
          <a:bodyPr wrap="square">
            <a:spAutoFit/>
          </a:bodyPr>
          <a:lstStyle/>
          <a:p>
            <a:pPr algn="just"/>
            <a:r>
              <a:rPr lang="es-MX" dirty="0" smtClean="0">
                <a:latin typeface="Lucida Grande"/>
              </a:rPr>
              <a:t>Agregar </a:t>
            </a:r>
            <a:r>
              <a:rPr lang="es-MX" dirty="0">
                <a:latin typeface="Lucida Grande"/>
              </a:rPr>
              <a:t>datos tabulares al mapa que contengan ubicaciones geográficas en forma de coordenadas </a:t>
            </a:r>
            <a:r>
              <a:rPr lang="es-MX" dirty="0" err="1">
                <a:latin typeface="Lucida Grande"/>
              </a:rPr>
              <a:t>x,y</a:t>
            </a:r>
            <a:r>
              <a:rPr lang="es-MX" dirty="0">
                <a:latin typeface="Lucida Grande"/>
              </a:rPr>
              <a:t>. Si la tabla también contiene coordenadas Z, como por ejemplo valores de elevación, puede agregar datos tabulares como contenido 3D al globo o escena.</a:t>
            </a:r>
          </a:p>
        </p:txBody>
      </p:sp>
      <p:sp>
        <p:nvSpPr>
          <p:cNvPr id="5" name="Rectángulo 4"/>
          <p:cNvSpPr/>
          <p:nvPr/>
        </p:nvSpPr>
        <p:spPr>
          <a:xfrm>
            <a:off x="516835" y="3625263"/>
            <a:ext cx="7779026" cy="2585323"/>
          </a:xfrm>
          <a:prstGeom prst="rect">
            <a:avLst/>
          </a:prstGeom>
        </p:spPr>
        <p:txBody>
          <a:bodyPr wrap="square">
            <a:spAutoFit/>
          </a:bodyPr>
          <a:lstStyle/>
          <a:p>
            <a:pPr algn="just"/>
            <a:r>
              <a:rPr lang="es-MX" dirty="0" smtClean="0">
                <a:latin typeface="Lucida Grande"/>
              </a:rPr>
              <a:t>La </a:t>
            </a:r>
            <a:r>
              <a:rPr lang="es-MX" dirty="0">
                <a:latin typeface="Lucida Grande"/>
              </a:rPr>
              <a:t>tabla debe contener dos campos, uno para la coordenada x y otro para la coordenada y. Los valores de los campos pueden representar cualquier sistema de coordenadas y unidades, como por ejemplo, latitud y longitud o metros. El campo de coordenadas z que habilite la geometría 3D es opcional</a:t>
            </a:r>
            <a:r>
              <a:rPr lang="es-MX" dirty="0" smtClean="0">
                <a:latin typeface="Lucida Grande"/>
              </a:rPr>
              <a:t>.</a:t>
            </a:r>
          </a:p>
          <a:p>
            <a:pPr algn="just"/>
            <a:r>
              <a:rPr lang="es-MX" dirty="0">
                <a:latin typeface="Lucida Grande"/>
              </a:rPr>
              <a:t>Los campos deben ser numéricos. Si los campos no son numéricos, como cuando el valor de la coordenada se almacena en forma de grados, minutos y segundos (por ejemplo, -120 13 58), las coordenadas se convertirán y se mostrarán como grados decimales.</a:t>
            </a:r>
          </a:p>
        </p:txBody>
      </p:sp>
    </p:spTree>
    <p:extLst>
      <p:ext uri="{BB962C8B-B14F-4D97-AF65-F5344CB8AC3E}">
        <p14:creationId xmlns:p14="http://schemas.microsoft.com/office/powerpoint/2010/main" val="211884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clrChange>
              <a:clrFrom>
                <a:srgbClr val="FEFEFE"/>
              </a:clrFrom>
              <a:clrTo>
                <a:srgbClr val="FEFEFE">
                  <a:alpha val="0"/>
                </a:srgbClr>
              </a:clrTo>
            </a:clrChange>
          </a:blip>
          <a:srcRect l="33250" t="29834" r="46820" b="17709"/>
          <a:stretch/>
        </p:blipFill>
        <p:spPr>
          <a:xfrm>
            <a:off x="463827" y="1778044"/>
            <a:ext cx="3034747" cy="4491009"/>
          </a:xfrm>
          <a:prstGeom prst="rect">
            <a:avLst/>
          </a:prstGeom>
        </p:spPr>
      </p:pic>
      <p:sp>
        <p:nvSpPr>
          <p:cNvPr id="5" name="CuadroTexto 4"/>
          <p:cNvSpPr txBox="1"/>
          <p:nvPr/>
        </p:nvSpPr>
        <p:spPr>
          <a:xfrm>
            <a:off x="583096" y="371061"/>
            <a:ext cx="10151165" cy="461665"/>
          </a:xfrm>
          <a:prstGeom prst="rect">
            <a:avLst/>
          </a:prstGeom>
          <a:noFill/>
        </p:spPr>
        <p:txBody>
          <a:bodyPr wrap="square" rtlCol="0">
            <a:spAutoFit/>
          </a:bodyPr>
          <a:lstStyle/>
          <a:p>
            <a:r>
              <a:rPr lang="es-MX" sz="2400" b="1" dirty="0" smtClean="0"/>
              <a:t>Pasos para agregar datos </a:t>
            </a:r>
            <a:r>
              <a:rPr lang="es-MX" sz="2400" b="1" dirty="0" err="1" smtClean="0"/>
              <a:t>x,y</a:t>
            </a:r>
            <a:r>
              <a:rPr lang="es-MX" sz="2400" b="1" dirty="0" smtClean="0"/>
              <a:t> como una capa</a:t>
            </a:r>
            <a:endParaRPr lang="es-MX" sz="2400" b="1" dirty="0"/>
          </a:p>
        </p:txBody>
      </p:sp>
      <p:sp>
        <p:nvSpPr>
          <p:cNvPr id="6" name="Rectángulo 5"/>
          <p:cNvSpPr/>
          <p:nvPr/>
        </p:nvSpPr>
        <p:spPr>
          <a:xfrm>
            <a:off x="3498574" y="2204469"/>
            <a:ext cx="5870713" cy="1938992"/>
          </a:xfrm>
          <a:prstGeom prst="rect">
            <a:avLst/>
          </a:prstGeom>
        </p:spPr>
        <p:txBody>
          <a:bodyPr wrap="square">
            <a:spAutoFit/>
          </a:bodyPr>
          <a:lstStyle/>
          <a:p>
            <a:r>
              <a:rPr lang="es-MX" sz="2000" b="1" dirty="0" smtClean="0">
                <a:latin typeface="Lucida Grande"/>
              </a:rPr>
              <a:t>2. Seleccione </a:t>
            </a:r>
            <a:r>
              <a:rPr lang="es-MX" sz="2000" b="1" dirty="0">
                <a:latin typeface="Lucida Grande"/>
              </a:rPr>
              <a:t>la tabla que contiene los datos de coordenadas x, </a:t>
            </a:r>
            <a:r>
              <a:rPr lang="es-MX" sz="2000" b="1" dirty="0" smtClean="0">
                <a:latin typeface="Lucida Grande"/>
              </a:rPr>
              <a:t>y.</a:t>
            </a:r>
          </a:p>
          <a:p>
            <a:r>
              <a:rPr lang="es-MX" sz="2000" b="1" dirty="0" smtClean="0">
                <a:latin typeface="Lucida Grande"/>
              </a:rPr>
              <a:t>3. Identifique </a:t>
            </a:r>
            <a:r>
              <a:rPr lang="es-MX" sz="2000" b="1" dirty="0">
                <a:latin typeface="Lucida Grande"/>
              </a:rPr>
              <a:t>las columnas que contienen las coordenadas x e y (y opcionalmente, la coordenada z</a:t>
            </a:r>
            <a:r>
              <a:rPr lang="es-MX" sz="2000" b="1" dirty="0" smtClean="0">
                <a:latin typeface="Lucida Grande"/>
              </a:rPr>
              <a:t>).</a:t>
            </a:r>
          </a:p>
          <a:p>
            <a:r>
              <a:rPr lang="es-MX" sz="2000" b="1" dirty="0" smtClean="0">
                <a:latin typeface="Lucida Grande"/>
              </a:rPr>
              <a:t>4. Especifique </a:t>
            </a:r>
            <a:r>
              <a:rPr lang="es-MX" sz="2000" b="1" dirty="0">
                <a:latin typeface="Lucida Grande"/>
              </a:rPr>
              <a:t>el sistema de coordenadas.</a:t>
            </a:r>
            <a:endParaRPr lang="es-MX" sz="2000" b="1" i="0" dirty="0">
              <a:effectLst/>
              <a:latin typeface="Lucida Grande"/>
            </a:endParaRPr>
          </a:p>
        </p:txBody>
      </p:sp>
      <p:sp>
        <p:nvSpPr>
          <p:cNvPr id="7" name="Rectángulo 6"/>
          <p:cNvSpPr/>
          <p:nvPr/>
        </p:nvSpPr>
        <p:spPr>
          <a:xfrm>
            <a:off x="675862" y="1070158"/>
            <a:ext cx="6824869" cy="707886"/>
          </a:xfrm>
          <a:prstGeom prst="rect">
            <a:avLst/>
          </a:prstGeom>
        </p:spPr>
        <p:txBody>
          <a:bodyPr wrap="square">
            <a:spAutoFit/>
          </a:bodyPr>
          <a:lstStyle/>
          <a:p>
            <a:r>
              <a:rPr lang="es-MX" sz="2000" b="1" dirty="0" smtClean="0">
                <a:latin typeface="Lucida Grande"/>
              </a:rPr>
              <a:t>1. Haga </a:t>
            </a:r>
            <a:r>
              <a:rPr lang="es-MX" sz="2000" b="1" dirty="0">
                <a:latin typeface="Lucida Grande"/>
              </a:rPr>
              <a:t>clic en Archivo &gt; Agregar datos &gt; Agregar datos XY.</a:t>
            </a:r>
            <a:endParaRPr lang="es-MX" sz="2000" b="1" dirty="0"/>
          </a:p>
        </p:txBody>
      </p:sp>
    </p:spTree>
    <p:extLst>
      <p:ext uri="{BB962C8B-B14F-4D97-AF65-F5344CB8AC3E}">
        <p14:creationId xmlns:p14="http://schemas.microsoft.com/office/powerpoint/2010/main" val="2439167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30241" t="19428" r="17713" b="36550"/>
          <a:stretch/>
        </p:blipFill>
        <p:spPr>
          <a:xfrm>
            <a:off x="254223" y="651013"/>
            <a:ext cx="11683553" cy="5555974"/>
          </a:xfrm>
          <a:prstGeom prst="rect">
            <a:avLst/>
          </a:prstGeom>
        </p:spPr>
      </p:pic>
    </p:spTree>
    <p:extLst>
      <p:ext uri="{BB962C8B-B14F-4D97-AF65-F5344CB8AC3E}">
        <p14:creationId xmlns:p14="http://schemas.microsoft.com/office/powerpoint/2010/main" val="15080723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clrChange>
              <a:clrFrom>
                <a:srgbClr val="FDFDFD"/>
              </a:clrFrom>
              <a:clrTo>
                <a:srgbClr val="FDFDFD">
                  <a:alpha val="0"/>
                </a:srgbClr>
              </a:clrTo>
            </a:clrChange>
          </a:blip>
          <a:srcRect l="33194" t="44476" r="45836" b="25182"/>
          <a:stretch/>
        </p:blipFill>
        <p:spPr>
          <a:xfrm>
            <a:off x="607158" y="943673"/>
            <a:ext cx="4362407" cy="3548814"/>
          </a:xfrm>
          <a:prstGeom prst="rect">
            <a:avLst/>
          </a:prstGeom>
        </p:spPr>
      </p:pic>
      <p:sp>
        <p:nvSpPr>
          <p:cNvPr id="3" name="Rectángulo 2"/>
          <p:cNvSpPr/>
          <p:nvPr/>
        </p:nvSpPr>
        <p:spPr>
          <a:xfrm>
            <a:off x="487889" y="342108"/>
            <a:ext cx="6697667" cy="461665"/>
          </a:xfrm>
          <a:prstGeom prst="rect">
            <a:avLst/>
          </a:prstGeom>
        </p:spPr>
        <p:txBody>
          <a:bodyPr wrap="none">
            <a:spAutoFit/>
          </a:bodyPr>
          <a:lstStyle/>
          <a:p>
            <a:r>
              <a:rPr lang="es-MX" sz="2400" b="1" dirty="0">
                <a:latin typeface="Avenir LT W01 35 Light"/>
              </a:rPr>
              <a:t>Guardar una capa </a:t>
            </a:r>
            <a:r>
              <a:rPr lang="es-MX" sz="2400" b="1" dirty="0" err="1">
                <a:latin typeface="Avenir LT W01 35 Light"/>
              </a:rPr>
              <a:t>x,y</a:t>
            </a:r>
            <a:r>
              <a:rPr lang="es-MX" sz="2400" b="1" dirty="0">
                <a:latin typeface="Avenir LT W01 35 Light"/>
              </a:rPr>
              <a:t> como clase de entidad</a:t>
            </a:r>
            <a:endParaRPr lang="es-MX" sz="2400" b="1" i="0" dirty="0">
              <a:effectLst/>
              <a:latin typeface="Avenir LT W01 35 Light"/>
            </a:endParaRPr>
          </a:p>
        </p:txBody>
      </p:sp>
      <p:sp>
        <p:nvSpPr>
          <p:cNvPr id="5" name="Rectángulo 4"/>
          <p:cNvSpPr/>
          <p:nvPr/>
        </p:nvSpPr>
        <p:spPr>
          <a:xfrm>
            <a:off x="5426983" y="809865"/>
            <a:ext cx="6096000" cy="4493538"/>
          </a:xfrm>
          <a:prstGeom prst="rect">
            <a:avLst/>
          </a:prstGeom>
        </p:spPr>
        <p:txBody>
          <a:bodyPr>
            <a:spAutoFit/>
          </a:bodyPr>
          <a:lstStyle/>
          <a:p>
            <a:pPr marL="457200" indent="-457200" algn="just">
              <a:buAutoNum type="arabicPeriod"/>
            </a:pPr>
            <a:r>
              <a:rPr lang="es-MX" sz="2200" dirty="0" smtClean="0">
                <a:latin typeface="+mj-lt"/>
              </a:rPr>
              <a:t>Haga </a:t>
            </a:r>
            <a:r>
              <a:rPr lang="es-MX" sz="2200" dirty="0">
                <a:latin typeface="+mj-lt"/>
              </a:rPr>
              <a:t>clic con el botón derecho del ratón en el nombre de la capa </a:t>
            </a:r>
            <a:r>
              <a:rPr lang="es-MX" sz="2200" dirty="0" err="1">
                <a:latin typeface="+mj-lt"/>
              </a:rPr>
              <a:t>x,y</a:t>
            </a:r>
            <a:r>
              <a:rPr lang="es-MX" sz="2200" dirty="0">
                <a:latin typeface="+mj-lt"/>
              </a:rPr>
              <a:t>. y haga clic en Datos &gt; Exportar datos. Se abrirá el cuadro de diálogo Exportar datos</a:t>
            </a:r>
            <a:r>
              <a:rPr lang="es-MX" sz="2200" dirty="0" smtClean="0">
                <a:latin typeface="+mj-lt"/>
              </a:rPr>
              <a:t>.</a:t>
            </a:r>
          </a:p>
          <a:p>
            <a:pPr marL="457200" indent="-457200" algn="just">
              <a:buAutoNum type="arabicPeriod"/>
            </a:pPr>
            <a:endParaRPr lang="es-MX" sz="2200" dirty="0" smtClean="0">
              <a:latin typeface="+mj-lt"/>
            </a:endParaRPr>
          </a:p>
          <a:p>
            <a:pPr algn="just"/>
            <a:r>
              <a:rPr lang="es-MX" sz="2200" dirty="0" smtClean="0">
                <a:latin typeface="+mj-lt"/>
              </a:rPr>
              <a:t>2. </a:t>
            </a:r>
            <a:r>
              <a:rPr lang="es-MX" sz="2200" dirty="0">
                <a:latin typeface="+mj-lt"/>
              </a:rPr>
              <a:t>Establezca el sistema de coordenadas de salida y especifique la ubicación y el nombre de la nueva clase de entidad.</a:t>
            </a:r>
          </a:p>
          <a:p>
            <a:pPr algn="just"/>
            <a:endParaRPr lang="es-MX" sz="2200" dirty="0" smtClean="0">
              <a:latin typeface="+mj-lt"/>
            </a:endParaRPr>
          </a:p>
          <a:p>
            <a:pPr algn="just"/>
            <a:r>
              <a:rPr lang="es-MX" sz="2200" dirty="0" smtClean="0">
                <a:latin typeface="+mj-lt"/>
              </a:rPr>
              <a:t>3. Haga </a:t>
            </a:r>
            <a:r>
              <a:rPr lang="es-MX" sz="2200" dirty="0">
                <a:latin typeface="+mj-lt"/>
              </a:rPr>
              <a:t>clic en Aceptar para guardar la nueva clase de entidad.</a:t>
            </a:r>
          </a:p>
          <a:p>
            <a:pPr marL="457200" indent="-457200">
              <a:buAutoNum type="arabicPeriod"/>
            </a:pPr>
            <a:endParaRPr lang="es-MX" sz="2200" dirty="0">
              <a:latin typeface="+mj-lt"/>
            </a:endParaRPr>
          </a:p>
        </p:txBody>
      </p:sp>
    </p:spTree>
    <p:extLst>
      <p:ext uri="{BB962C8B-B14F-4D97-AF65-F5344CB8AC3E}">
        <p14:creationId xmlns:p14="http://schemas.microsoft.com/office/powerpoint/2010/main" val="16601708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63750" b="12998"/>
          <a:stretch/>
        </p:blipFill>
        <p:spPr>
          <a:xfrm>
            <a:off x="345798" y="102704"/>
            <a:ext cx="4716532" cy="6364357"/>
          </a:xfrm>
          <a:prstGeom prst="rect">
            <a:avLst/>
          </a:prstGeom>
        </p:spPr>
      </p:pic>
      <p:pic>
        <p:nvPicPr>
          <p:cNvPr id="4" name="Imagen 3"/>
          <p:cNvPicPr>
            <a:picLocks noChangeAspect="1"/>
          </p:cNvPicPr>
          <p:nvPr/>
        </p:nvPicPr>
        <p:blipFill rotWithShape="1">
          <a:blip r:embed="rId3"/>
          <a:srcRect l="31259" t="25589" r="31463" b="29665"/>
          <a:stretch/>
        </p:blipFill>
        <p:spPr>
          <a:xfrm>
            <a:off x="3419061" y="3193774"/>
            <a:ext cx="4850297" cy="3273287"/>
          </a:xfrm>
          <a:prstGeom prst="rect">
            <a:avLst/>
          </a:prstGeom>
        </p:spPr>
      </p:pic>
      <p:pic>
        <p:nvPicPr>
          <p:cNvPr id="5" name="Imagen 4"/>
          <p:cNvPicPr>
            <a:picLocks noChangeAspect="1"/>
          </p:cNvPicPr>
          <p:nvPr/>
        </p:nvPicPr>
        <p:blipFill rotWithShape="1">
          <a:blip r:embed="rId4"/>
          <a:srcRect r="83102" b="2309"/>
          <a:stretch/>
        </p:blipFill>
        <p:spPr>
          <a:xfrm>
            <a:off x="9423539" y="0"/>
            <a:ext cx="2198618" cy="7146235"/>
          </a:xfrm>
          <a:prstGeom prst="rect">
            <a:avLst/>
          </a:prstGeom>
        </p:spPr>
      </p:pic>
    </p:spTree>
    <p:extLst>
      <p:ext uri="{BB962C8B-B14F-4D97-AF65-F5344CB8AC3E}">
        <p14:creationId xmlns:p14="http://schemas.microsoft.com/office/powerpoint/2010/main" val="25105704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16" t="15806" r="61306" b="4121"/>
          <a:stretch/>
        </p:blipFill>
        <p:spPr>
          <a:xfrm>
            <a:off x="477077" y="371060"/>
            <a:ext cx="5075583" cy="5857461"/>
          </a:xfrm>
          <a:prstGeom prst="rect">
            <a:avLst/>
          </a:prstGeom>
        </p:spPr>
      </p:pic>
      <p:pic>
        <p:nvPicPr>
          <p:cNvPr id="3" name="Imagen 2"/>
          <p:cNvPicPr>
            <a:picLocks noChangeAspect="1"/>
          </p:cNvPicPr>
          <p:nvPr/>
        </p:nvPicPr>
        <p:blipFill rotWithShape="1">
          <a:blip r:embed="rId3"/>
          <a:srcRect l="36657" t="10914" r="36658" b="14085"/>
          <a:stretch/>
        </p:blipFill>
        <p:spPr>
          <a:xfrm>
            <a:off x="5883962" y="765311"/>
            <a:ext cx="3472070" cy="5486401"/>
          </a:xfrm>
          <a:prstGeom prst="rect">
            <a:avLst/>
          </a:prstGeom>
        </p:spPr>
      </p:pic>
      <p:pic>
        <p:nvPicPr>
          <p:cNvPr id="4" name="Imagen 3"/>
          <p:cNvPicPr>
            <a:picLocks noChangeAspect="1"/>
          </p:cNvPicPr>
          <p:nvPr/>
        </p:nvPicPr>
        <p:blipFill rotWithShape="1">
          <a:blip r:embed="rId4"/>
          <a:srcRect r="83611" b="53034"/>
          <a:stretch/>
        </p:blipFill>
        <p:spPr>
          <a:xfrm>
            <a:off x="9675328" y="2792895"/>
            <a:ext cx="2132358" cy="3435626"/>
          </a:xfrm>
          <a:prstGeom prst="rect">
            <a:avLst/>
          </a:prstGeom>
        </p:spPr>
      </p:pic>
    </p:spTree>
    <p:extLst>
      <p:ext uri="{BB962C8B-B14F-4D97-AF65-F5344CB8AC3E}">
        <p14:creationId xmlns:p14="http://schemas.microsoft.com/office/powerpoint/2010/main" val="1936057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3716" y="71230"/>
            <a:ext cx="11944568" cy="6715540"/>
          </a:xfrm>
          <a:prstGeom prst="rect">
            <a:avLst/>
          </a:prstGeom>
        </p:spPr>
      </p:pic>
    </p:spTree>
    <p:extLst>
      <p:ext uri="{BB962C8B-B14F-4D97-AF65-F5344CB8AC3E}">
        <p14:creationId xmlns:p14="http://schemas.microsoft.com/office/powerpoint/2010/main" val="1084220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37778" b="7744"/>
          <a:stretch/>
        </p:blipFill>
        <p:spPr>
          <a:xfrm>
            <a:off x="2048082" y="54665"/>
            <a:ext cx="8095836" cy="6748670"/>
          </a:xfrm>
          <a:prstGeom prst="rect">
            <a:avLst/>
          </a:prstGeom>
        </p:spPr>
      </p:pic>
    </p:spTree>
    <p:extLst>
      <p:ext uri="{BB962C8B-B14F-4D97-AF65-F5344CB8AC3E}">
        <p14:creationId xmlns:p14="http://schemas.microsoft.com/office/powerpoint/2010/main" val="1030201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r="79028" b="6838"/>
          <a:stretch/>
        </p:blipFill>
        <p:spPr>
          <a:xfrm>
            <a:off x="8330873" y="21535"/>
            <a:ext cx="2728705" cy="6814930"/>
          </a:xfrm>
          <a:prstGeom prst="rect">
            <a:avLst/>
          </a:prstGeom>
        </p:spPr>
      </p:pic>
      <p:pic>
        <p:nvPicPr>
          <p:cNvPr id="5" name="Imagen 4"/>
          <p:cNvPicPr>
            <a:picLocks noChangeAspect="1"/>
          </p:cNvPicPr>
          <p:nvPr/>
        </p:nvPicPr>
        <p:blipFill rotWithShape="1">
          <a:blip r:embed="rId3"/>
          <a:srcRect l="35230" t="26857" r="2232" b="3397"/>
          <a:stretch/>
        </p:blipFill>
        <p:spPr>
          <a:xfrm>
            <a:off x="513823" y="430695"/>
            <a:ext cx="7212194" cy="4522305"/>
          </a:xfrm>
          <a:prstGeom prst="rect">
            <a:avLst/>
          </a:prstGeom>
        </p:spPr>
      </p:pic>
      <p:pic>
        <p:nvPicPr>
          <p:cNvPr id="6" name="Imagen 5"/>
          <p:cNvPicPr>
            <a:picLocks noChangeAspect="1"/>
          </p:cNvPicPr>
          <p:nvPr/>
        </p:nvPicPr>
        <p:blipFill rotWithShape="1">
          <a:blip r:embed="rId4"/>
          <a:srcRect l="34620" t="40263" r="34213" b="38723"/>
          <a:stretch/>
        </p:blipFill>
        <p:spPr>
          <a:xfrm>
            <a:off x="4019662" y="4953000"/>
            <a:ext cx="4055166" cy="1537252"/>
          </a:xfrm>
          <a:prstGeom prst="rect">
            <a:avLst/>
          </a:prstGeom>
        </p:spPr>
      </p:pic>
    </p:spTree>
    <p:extLst>
      <p:ext uri="{BB962C8B-B14F-4D97-AF65-F5344CB8AC3E}">
        <p14:creationId xmlns:p14="http://schemas.microsoft.com/office/powerpoint/2010/main" val="2451940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24944" b="12455"/>
          <a:stretch/>
        </p:blipFill>
        <p:spPr>
          <a:xfrm>
            <a:off x="768627" y="1700772"/>
            <a:ext cx="6844170" cy="4488284"/>
          </a:xfrm>
          <a:prstGeom prst="rect">
            <a:avLst/>
          </a:prstGeom>
        </p:spPr>
      </p:pic>
      <p:sp>
        <p:nvSpPr>
          <p:cNvPr id="2" name="Título 1"/>
          <p:cNvSpPr>
            <a:spLocks noGrp="1"/>
          </p:cNvSpPr>
          <p:nvPr>
            <p:ph type="title"/>
          </p:nvPr>
        </p:nvSpPr>
        <p:spPr>
          <a:xfrm>
            <a:off x="583094" y="207170"/>
            <a:ext cx="10018713" cy="820271"/>
          </a:xfrm>
        </p:spPr>
        <p:txBody>
          <a:bodyPr>
            <a:normAutofit/>
          </a:bodyPr>
          <a:lstStyle/>
          <a:p>
            <a:pPr algn="l"/>
            <a:r>
              <a:rPr lang="es-MX" sz="2800" dirty="0" smtClean="0"/>
              <a:t>2. Georreferenciar </a:t>
            </a:r>
            <a:r>
              <a:rPr lang="es-MX" sz="2800" dirty="0"/>
              <a:t>mapas </a:t>
            </a:r>
            <a:r>
              <a:rPr lang="es-MX" sz="2800" dirty="0" smtClean="0"/>
              <a:t>escaneados</a:t>
            </a:r>
            <a:endParaRPr lang="es-ES" sz="2800" dirty="0"/>
          </a:p>
        </p:txBody>
      </p:sp>
      <p:pic>
        <p:nvPicPr>
          <p:cNvPr id="5" name="Imagen 4"/>
          <p:cNvPicPr>
            <a:picLocks noChangeAspect="1"/>
          </p:cNvPicPr>
          <p:nvPr/>
        </p:nvPicPr>
        <p:blipFill rotWithShape="1">
          <a:blip r:embed="rId3"/>
          <a:srcRect l="31310" t="25860" r="31310" b="30299"/>
          <a:stretch/>
        </p:blipFill>
        <p:spPr>
          <a:xfrm>
            <a:off x="7936506" y="3614528"/>
            <a:ext cx="3904346" cy="2574527"/>
          </a:xfrm>
          <a:prstGeom prst="rect">
            <a:avLst/>
          </a:prstGeom>
        </p:spPr>
      </p:pic>
      <p:sp>
        <p:nvSpPr>
          <p:cNvPr id="6" name="CuadroTexto 5"/>
          <p:cNvSpPr txBox="1"/>
          <p:nvPr/>
        </p:nvSpPr>
        <p:spPr>
          <a:xfrm>
            <a:off x="437658" y="685108"/>
            <a:ext cx="9276186" cy="1015663"/>
          </a:xfrm>
          <a:prstGeom prst="rect">
            <a:avLst/>
          </a:prstGeom>
          <a:noFill/>
        </p:spPr>
        <p:txBody>
          <a:bodyPr wrap="square" rtlCol="0">
            <a:spAutoFit/>
          </a:bodyPr>
          <a:lstStyle/>
          <a:p>
            <a:r>
              <a:rPr lang="es-MX" sz="2000" dirty="0" smtClean="0"/>
              <a:t>Necesitas</a:t>
            </a:r>
          </a:p>
          <a:p>
            <a:pPr marL="285750" indent="-285750">
              <a:buFontTx/>
              <a:buChar char="-"/>
            </a:pPr>
            <a:r>
              <a:rPr lang="es-MX" sz="2000" dirty="0" smtClean="0"/>
              <a:t>Un mapa escaneado en formato </a:t>
            </a:r>
            <a:r>
              <a:rPr lang="es-MX" sz="2000" dirty="0" err="1" smtClean="0"/>
              <a:t>jpeg</a:t>
            </a:r>
            <a:r>
              <a:rPr lang="es-MX" sz="2000" dirty="0" smtClean="0"/>
              <a:t> o </a:t>
            </a:r>
            <a:r>
              <a:rPr lang="es-MX" sz="2000" dirty="0" err="1" smtClean="0"/>
              <a:t>tiff</a:t>
            </a:r>
            <a:endParaRPr lang="es-MX" sz="2000" dirty="0" smtClean="0"/>
          </a:p>
          <a:p>
            <a:pPr marL="285750" indent="-285750">
              <a:buFontTx/>
              <a:buChar char="-"/>
            </a:pPr>
            <a:r>
              <a:rPr lang="es-MX" sz="2000" dirty="0" smtClean="0"/>
              <a:t>Coordenadas de puntos de control</a:t>
            </a:r>
            <a:endParaRPr lang="es-MX" sz="2000" dirty="0"/>
          </a:p>
        </p:txBody>
      </p:sp>
      <p:sp>
        <p:nvSpPr>
          <p:cNvPr id="7" name="CuadroTexto 6"/>
          <p:cNvSpPr txBox="1"/>
          <p:nvPr/>
        </p:nvSpPr>
        <p:spPr>
          <a:xfrm>
            <a:off x="8474800" y="1310003"/>
            <a:ext cx="3544922" cy="1477328"/>
          </a:xfrm>
          <a:prstGeom prst="rect">
            <a:avLst/>
          </a:prstGeom>
          <a:noFill/>
        </p:spPr>
        <p:txBody>
          <a:bodyPr wrap="square" rtlCol="0">
            <a:spAutoFit/>
          </a:bodyPr>
          <a:lstStyle/>
          <a:p>
            <a:r>
              <a:rPr lang="es-MX" dirty="0" smtClean="0"/>
              <a:t>1.- Agregar Sistema de Coordenadas al documento</a:t>
            </a:r>
          </a:p>
          <a:p>
            <a:r>
              <a:rPr lang="es-MX" dirty="0" smtClean="0"/>
              <a:t>WGS84 12 N</a:t>
            </a:r>
          </a:p>
          <a:p>
            <a:r>
              <a:rPr lang="es-MX" dirty="0" smtClean="0"/>
              <a:t>2.- Agregar el mapa escaneado</a:t>
            </a:r>
            <a:endParaRPr lang="es-MX" dirty="0"/>
          </a:p>
        </p:txBody>
      </p:sp>
      <p:sp>
        <p:nvSpPr>
          <p:cNvPr id="8" name="Rectángulo 7"/>
          <p:cNvSpPr/>
          <p:nvPr/>
        </p:nvSpPr>
        <p:spPr>
          <a:xfrm>
            <a:off x="5563586" y="6303138"/>
            <a:ext cx="5822428" cy="369332"/>
          </a:xfrm>
          <a:prstGeom prst="rect">
            <a:avLst/>
          </a:prstGeom>
        </p:spPr>
        <p:txBody>
          <a:bodyPr wrap="none">
            <a:spAutoFit/>
          </a:bodyPr>
          <a:lstStyle/>
          <a:p>
            <a:r>
              <a:rPr lang="es-MX" dirty="0"/>
              <a:t>https://www.youtube.com/watch?v=008dXCj-xBQ</a:t>
            </a:r>
          </a:p>
        </p:txBody>
      </p:sp>
    </p:spTree>
    <p:extLst>
      <p:ext uri="{BB962C8B-B14F-4D97-AF65-F5344CB8AC3E}">
        <p14:creationId xmlns:p14="http://schemas.microsoft.com/office/powerpoint/2010/main" val="5237971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226" r="23111" b="1"/>
          <a:stretch/>
        </p:blipFill>
        <p:spPr>
          <a:xfrm>
            <a:off x="281706" y="569844"/>
            <a:ext cx="7006991" cy="5112026"/>
          </a:xfrm>
          <a:prstGeom prst="rect">
            <a:avLst/>
          </a:prstGeom>
        </p:spPr>
      </p:pic>
      <p:pic>
        <p:nvPicPr>
          <p:cNvPr id="3" name="Imagen 2"/>
          <p:cNvPicPr>
            <a:picLocks noChangeAspect="1"/>
          </p:cNvPicPr>
          <p:nvPr/>
        </p:nvPicPr>
        <p:blipFill rotWithShape="1">
          <a:blip r:embed="rId3"/>
          <a:srcRect r="65991" b="45426"/>
          <a:stretch/>
        </p:blipFill>
        <p:spPr>
          <a:xfrm>
            <a:off x="7475468" y="2150166"/>
            <a:ext cx="4424984" cy="3992217"/>
          </a:xfrm>
          <a:prstGeom prst="rect">
            <a:avLst/>
          </a:prstGeom>
        </p:spPr>
      </p:pic>
      <p:sp>
        <p:nvSpPr>
          <p:cNvPr id="4" name="CuadroTexto 3"/>
          <p:cNvSpPr txBox="1"/>
          <p:nvPr/>
        </p:nvSpPr>
        <p:spPr>
          <a:xfrm>
            <a:off x="7646504" y="940904"/>
            <a:ext cx="4068418" cy="646331"/>
          </a:xfrm>
          <a:prstGeom prst="rect">
            <a:avLst/>
          </a:prstGeom>
          <a:noFill/>
        </p:spPr>
        <p:txBody>
          <a:bodyPr wrap="square" rtlCol="0">
            <a:spAutoFit/>
          </a:bodyPr>
          <a:lstStyle/>
          <a:p>
            <a:r>
              <a:rPr lang="es-MX" dirty="0" smtClean="0"/>
              <a:t>3.- Identificar los puntos de control en el escaneado</a:t>
            </a:r>
            <a:endParaRPr lang="es-MX" dirty="0"/>
          </a:p>
        </p:txBody>
      </p:sp>
    </p:spTree>
    <p:extLst>
      <p:ext uri="{BB962C8B-B14F-4D97-AF65-F5344CB8AC3E}">
        <p14:creationId xmlns:p14="http://schemas.microsoft.com/office/powerpoint/2010/main" val="1408070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24027" b="34013"/>
          <a:stretch/>
        </p:blipFill>
        <p:spPr>
          <a:xfrm>
            <a:off x="292790" y="182217"/>
            <a:ext cx="8652427" cy="4225258"/>
          </a:xfrm>
          <a:prstGeom prst="rect">
            <a:avLst/>
          </a:prstGeom>
        </p:spPr>
      </p:pic>
      <p:pic>
        <p:nvPicPr>
          <p:cNvPr id="3" name="Imagen 2"/>
          <p:cNvPicPr>
            <a:picLocks noChangeAspect="1"/>
          </p:cNvPicPr>
          <p:nvPr/>
        </p:nvPicPr>
        <p:blipFill rotWithShape="1">
          <a:blip r:embed="rId3"/>
          <a:srcRect l="22296" t="14176" r="32176" b="48143"/>
          <a:stretch/>
        </p:blipFill>
        <p:spPr>
          <a:xfrm>
            <a:off x="5764696" y="3856382"/>
            <a:ext cx="5923721" cy="2756453"/>
          </a:xfrm>
          <a:prstGeom prst="rect">
            <a:avLst/>
          </a:prstGeom>
        </p:spPr>
      </p:pic>
      <p:sp>
        <p:nvSpPr>
          <p:cNvPr id="4" name="CuadroTexto 3"/>
          <p:cNvSpPr txBox="1"/>
          <p:nvPr/>
        </p:nvSpPr>
        <p:spPr>
          <a:xfrm>
            <a:off x="715617" y="4611757"/>
            <a:ext cx="4638261" cy="923330"/>
          </a:xfrm>
          <a:prstGeom prst="rect">
            <a:avLst/>
          </a:prstGeom>
          <a:noFill/>
        </p:spPr>
        <p:txBody>
          <a:bodyPr wrap="square" rtlCol="0">
            <a:spAutoFit/>
          </a:bodyPr>
          <a:lstStyle/>
          <a:p>
            <a:r>
              <a:rPr lang="es-MX" dirty="0" smtClean="0"/>
              <a:t>4.- Agregar la herramienta </a:t>
            </a:r>
            <a:r>
              <a:rPr lang="es-MX" dirty="0" err="1" smtClean="0"/>
              <a:t>Georeferencing</a:t>
            </a:r>
            <a:endParaRPr lang="es-MX" dirty="0" smtClean="0"/>
          </a:p>
          <a:p>
            <a:r>
              <a:rPr lang="es-MX" dirty="0" smtClean="0"/>
              <a:t>5.- Seleccionar </a:t>
            </a:r>
            <a:r>
              <a:rPr lang="es-MX" dirty="0" err="1" smtClean="0"/>
              <a:t>Add</a:t>
            </a:r>
            <a:r>
              <a:rPr lang="es-MX" dirty="0" smtClean="0"/>
              <a:t> Control </a:t>
            </a:r>
            <a:r>
              <a:rPr lang="es-MX" dirty="0" err="1" smtClean="0"/>
              <a:t>Points</a:t>
            </a:r>
            <a:endParaRPr lang="es-MX" dirty="0"/>
          </a:p>
        </p:txBody>
      </p:sp>
    </p:spTree>
    <p:extLst>
      <p:ext uri="{BB962C8B-B14F-4D97-AF65-F5344CB8AC3E}">
        <p14:creationId xmlns:p14="http://schemas.microsoft.com/office/powerpoint/2010/main" val="4115818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3824" t="14357" r="14657" b="43796"/>
          <a:stretch/>
        </p:blipFill>
        <p:spPr>
          <a:xfrm>
            <a:off x="119270" y="0"/>
            <a:ext cx="6493565" cy="2483466"/>
          </a:xfrm>
          <a:prstGeom prst="rect">
            <a:avLst/>
          </a:prstGeom>
        </p:spPr>
      </p:pic>
      <p:pic>
        <p:nvPicPr>
          <p:cNvPr id="3" name="Imagen 2"/>
          <p:cNvPicPr>
            <a:picLocks noChangeAspect="1"/>
          </p:cNvPicPr>
          <p:nvPr/>
        </p:nvPicPr>
        <p:blipFill rotWithShape="1">
          <a:blip r:embed="rId3"/>
          <a:srcRect l="39509" t="38089" r="38491" b="42346"/>
          <a:stretch/>
        </p:blipFill>
        <p:spPr>
          <a:xfrm>
            <a:off x="5883964" y="208723"/>
            <a:ext cx="2862471" cy="1431234"/>
          </a:xfrm>
          <a:prstGeom prst="rect">
            <a:avLst/>
          </a:prstGeom>
        </p:spPr>
      </p:pic>
      <p:pic>
        <p:nvPicPr>
          <p:cNvPr id="4" name="Imagen 3"/>
          <p:cNvPicPr>
            <a:picLocks noChangeAspect="1"/>
          </p:cNvPicPr>
          <p:nvPr/>
        </p:nvPicPr>
        <p:blipFill rotWithShape="1">
          <a:blip r:embed="rId4"/>
          <a:srcRect l="23315" t="16168" r="30953" b="40716"/>
          <a:stretch/>
        </p:blipFill>
        <p:spPr>
          <a:xfrm>
            <a:off x="6733007" y="1639957"/>
            <a:ext cx="5193950" cy="2753140"/>
          </a:xfrm>
          <a:prstGeom prst="rect">
            <a:avLst/>
          </a:prstGeom>
        </p:spPr>
      </p:pic>
      <p:pic>
        <p:nvPicPr>
          <p:cNvPr id="5" name="Imagen 4"/>
          <p:cNvPicPr>
            <a:picLocks noChangeAspect="1"/>
          </p:cNvPicPr>
          <p:nvPr/>
        </p:nvPicPr>
        <p:blipFill rotWithShape="1">
          <a:blip r:embed="rId5"/>
          <a:srcRect l="-417" t="19248" r="61204" b="36549"/>
          <a:stretch/>
        </p:blipFill>
        <p:spPr>
          <a:xfrm>
            <a:off x="1444486" y="4467417"/>
            <a:ext cx="3843131" cy="2435648"/>
          </a:xfrm>
          <a:prstGeom prst="rect">
            <a:avLst/>
          </a:prstGeom>
        </p:spPr>
      </p:pic>
      <p:pic>
        <p:nvPicPr>
          <p:cNvPr id="6" name="Imagen 5"/>
          <p:cNvPicPr>
            <a:picLocks noChangeAspect="1"/>
          </p:cNvPicPr>
          <p:nvPr/>
        </p:nvPicPr>
        <p:blipFill rotWithShape="1">
          <a:blip r:embed="rId6"/>
          <a:srcRect l="23620" t="16712" r="21583" b="28034"/>
          <a:stretch/>
        </p:blipFill>
        <p:spPr>
          <a:xfrm>
            <a:off x="5883964" y="4464664"/>
            <a:ext cx="4301179" cy="2438401"/>
          </a:xfrm>
          <a:prstGeom prst="rect">
            <a:avLst/>
          </a:prstGeom>
        </p:spPr>
      </p:pic>
      <p:sp>
        <p:nvSpPr>
          <p:cNvPr id="7" name="CuadroTexto 6"/>
          <p:cNvSpPr txBox="1"/>
          <p:nvPr/>
        </p:nvSpPr>
        <p:spPr>
          <a:xfrm>
            <a:off x="119270" y="2437238"/>
            <a:ext cx="6613737" cy="2031325"/>
          </a:xfrm>
          <a:prstGeom prst="rect">
            <a:avLst/>
          </a:prstGeom>
          <a:noFill/>
        </p:spPr>
        <p:txBody>
          <a:bodyPr wrap="square" rtlCol="0">
            <a:spAutoFit/>
          </a:bodyPr>
          <a:lstStyle/>
          <a:p>
            <a:r>
              <a:rPr lang="es-MX" dirty="0" smtClean="0"/>
              <a:t>6.- </a:t>
            </a:r>
            <a:r>
              <a:rPr lang="es-MX" dirty="0" err="1" smtClean="0"/>
              <a:t>Click</a:t>
            </a:r>
            <a:r>
              <a:rPr lang="es-MX" dirty="0" smtClean="0"/>
              <a:t> encima del escaneado en la intersección deseada</a:t>
            </a:r>
          </a:p>
          <a:p>
            <a:r>
              <a:rPr lang="es-MX" dirty="0" smtClean="0"/>
              <a:t>7.- </a:t>
            </a:r>
            <a:r>
              <a:rPr lang="es-MX" dirty="0" err="1" smtClean="0"/>
              <a:t>Click</a:t>
            </a:r>
            <a:r>
              <a:rPr lang="es-MX" dirty="0" smtClean="0"/>
              <a:t> derecho y escribir las coordenadas reales; repetir procedimiento para todos los puntos de control</a:t>
            </a:r>
          </a:p>
          <a:p>
            <a:r>
              <a:rPr lang="es-MX" dirty="0" smtClean="0"/>
              <a:t>8.- Checar cruces en verde, al cambiar coordenadas se vuelven rojas</a:t>
            </a:r>
          </a:p>
          <a:p>
            <a:r>
              <a:rPr lang="es-MX" dirty="0" smtClean="0"/>
              <a:t>9.- Aplicar Zoom </a:t>
            </a:r>
            <a:r>
              <a:rPr lang="es-MX" dirty="0" err="1" smtClean="0"/>
              <a:t>to</a:t>
            </a:r>
            <a:r>
              <a:rPr lang="es-MX" dirty="0" smtClean="0"/>
              <a:t> </a:t>
            </a:r>
            <a:r>
              <a:rPr lang="es-MX" dirty="0" err="1" smtClean="0"/>
              <a:t>layer</a:t>
            </a:r>
            <a:r>
              <a:rPr lang="es-MX" dirty="0" smtClean="0"/>
              <a:t> para ver todo el documento</a:t>
            </a:r>
            <a:endParaRPr lang="es-MX" dirty="0"/>
          </a:p>
        </p:txBody>
      </p:sp>
    </p:spTree>
    <p:extLst>
      <p:ext uri="{BB962C8B-B14F-4D97-AF65-F5344CB8AC3E}">
        <p14:creationId xmlns:p14="http://schemas.microsoft.com/office/powerpoint/2010/main" val="14778394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4130" t="14901" r="20731" b="14447"/>
          <a:stretch/>
        </p:blipFill>
        <p:spPr>
          <a:xfrm>
            <a:off x="304800" y="145773"/>
            <a:ext cx="5261113" cy="3790123"/>
          </a:xfrm>
          <a:prstGeom prst="rect">
            <a:avLst/>
          </a:prstGeom>
        </p:spPr>
      </p:pic>
      <p:pic>
        <p:nvPicPr>
          <p:cNvPr id="3" name="Imagen 2"/>
          <p:cNvPicPr>
            <a:picLocks noChangeAspect="1"/>
          </p:cNvPicPr>
          <p:nvPr/>
        </p:nvPicPr>
        <p:blipFill rotWithShape="1">
          <a:blip r:embed="rId3"/>
          <a:srcRect l="39611" t="38632" r="39305" b="42346"/>
          <a:stretch/>
        </p:blipFill>
        <p:spPr>
          <a:xfrm>
            <a:off x="304800" y="3308185"/>
            <a:ext cx="2743201" cy="1391478"/>
          </a:xfrm>
          <a:prstGeom prst="rect">
            <a:avLst/>
          </a:prstGeom>
        </p:spPr>
      </p:pic>
      <p:pic>
        <p:nvPicPr>
          <p:cNvPr id="4" name="Imagen 3"/>
          <p:cNvPicPr>
            <a:picLocks noChangeAspect="1"/>
          </p:cNvPicPr>
          <p:nvPr/>
        </p:nvPicPr>
        <p:blipFill rotWithShape="1">
          <a:blip r:embed="rId4"/>
          <a:srcRect l="24231" t="15443" r="17393" b="3456"/>
          <a:stretch/>
        </p:blipFill>
        <p:spPr>
          <a:xfrm>
            <a:off x="6096000" y="490330"/>
            <a:ext cx="5751443" cy="4492487"/>
          </a:xfrm>
          <a:prstGeom prst="rect">
            <a:avLst/>
          </a:prstGeom>
        </p:spPr>
      </p:pic>
      <p:sp>
        <p:nvSpPr>
          <p:cNvPr id="5" name="CuadroTexto 4"/>
          <p:cNvSpPr txBox="1"/>
          <p:nvPr/>
        </p:nvSpPr>
        <p:spPr>
          <a:xfrm>
            <a:off x="848138" y="4699663"/>
            <a:ext cx="5247861" cy="923330"/>
          </a:xfrm>
          <a:prstGeom prst="rect">
            <a:avLst/>
          </a:prstGeom>
          <a:noFill/>
        </p:spPr>
        <p:txBody>
          <a:bodyPr wrap="square" rtlCol="0">
            <a:spAutoFit/>
          </a:bodyPr>
          <a:lstStyle/>
          <a:p>
            <a:r>
              <a:rPr lang="es-MX" dirty="0" smtClean="0"/>
              <a:t>10.- Verificar el cambio de color (verde a rojo) de  todos los puntos de control</a:t>
            </a:r>
          </a:p>
          <a:p>
            <a:r>
              <a:rPr lang="es-MX" dirty="0" smtClean="0"/>
              <a:t>11.- Verificar las coordenadas reales del MXD</a:t>
            </a:r>
            <a:endParaRPr lang="es-MX" dirty="0"/>
          </a:p>
        </p:txBody>
      </p:sp>
    </p:spTree>
    <p:extLst>
      <p:ext uri="{BB962C8B-B14F-4D97-AF65-F5344CB8AC3E}">
        <p14:creationId xmlns:p14="http://schemas.microsoft.com/office/powerpoint/2010/main" val="19495097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3518" t="15082" r="3148" b="3941"/>
          <a:stretch/>
        </p:blipFill>
        <p:spPr>
          <a:xfrm>
            <a:off x="1325217" y="172276"/>
            <a:ext cx="9541565" cy="5923723"/>
          </a:xfrm>
          <a:prstGeom prst="rect">
            <a:avLst/>
          </a:prstGeom>
        </p:spPr>
      </p:pic>
      <p:sp>
        <p:nvSpPr>
          <p:cNvPr id="3" name="CuadroTexto 2"/>
          <p:cNvSpPr txBox="1"/>
          <p:nvPr/>
        </p:nvSpPr>
        <p:spPr>
          <a:xfrm>
            <a:off x="1484243" y="6095999"/>
            <a:ext cx="9488557" cy="369332"/>
          </a:xfrm>
          <a:prstGeom prst="rect">
            <a:avLst/>
          </a:prstGeom>
          <a:noFill/>
        </p:spPr>
        <p:txBody>
          <a:bodyPr wrap="square" rtlCol="0">
            <a:spAutoFit/>
          </a:bodyPr>
          <a:lstStyle/>
          <a:p>
            <a:r>
              <a:rPr lang="es-MX" dirty="0" smtClean="0"/>
              <a:t>12.- Verificar la existencia de los puntos de control encima del mapa escaneado</a:t>
            </a:r>
            <a:endParaRPr lang="es-MX" dirty="0"/>
          </a:p>
        </p:txBody>
      </p:sp>
    </p:spTree>
    <p:extLst>
      <p:ext uri="{BB962C8B-B14F-4D97-AF65-F5344CB8AC3E}">
        <p14:creationId xmlns:p14="http://schemas.microsoft.com/office/powerpoint/2010/main" val="9874897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9055" b="3759"/>
          <a:stretch/>
        </p:blipFill>
        <p:spPr>
          <a:xfrm>
            <a:off x="768389" y="259246"/>
            <a:ext cx="10655222" cy="6339508"/>
          </a:xfrm>
          <a:prstGeom prst="rect">
            <a:avLst/>
          </a:prstGeom>
        </p:spPr>
      </p:pic>
      <p:sp>
        <p:nvSpPr>
          <p:cNvPr id="3" name="CuadroTexto 2"/>
          <p:cNvSpPr txBox="1"/>
          <p:nvPr/>
        </p:nvSpPr>
        <p:spPr>
          <a:xfrm>
            <a:off x="768389" y="4717774"/>
            <a:ext cx="4784272" cy="646331"/>
          </a:xfrm>
          <a:prstGeom prst="rect">
            <a:avLst/>
          </a:prstGeom>
          <a:solidFill>
            <a:srgbClr val="FFC000"/>
          </a:solidFill>
        </p:spPr>
        <p:txBody>
          <a:bodyPr wrap="square" rtlCol="0">
            <a:spAutoFit/>
          </a:bodyPr>
          <a:lstStyle/>
          <a:p>
            <a:r>
              <a:rPr lang="es-MX" dirty="0" smtClean="0">
                <a:solidFill>
                  <a:schemeClr val="bg1"/>
                </a:solidFill>
              </a:rPr>
              <a:t>13.- Confirmar la </a:t>
            </a:r>
            <a:r>
              <a:rPr lang="es-MX" dirty="0" err="1" smtClean="0">
                <a:solidFill>
                  <a:schemeClr val="bg1"/>
                </a:solidFill>
              </a:rPr>
              <a:t>Georeferenciación</a:t>
            </a:r>
            <a:r>
              <a:rPr lang="es-MX" dirty="0" smtClean="0">
                <a:solidFill>
                  <a:schemeClr val="bg1"/>
                </a:solidFill>
              </a:rPr>
              <a:t> con un </a:t>
            </a:r>
            <a:r>
              <a:rPr lang="es-MX" dirty="0" err="1" smtClean="0">
                <a:solidFill>
                  <a:schemeClr val="bg1"/>
                </a:solidFill>
              </a:rPr>
              <a:t>shape</a:t>
            </a:r>
            <a:r>
              <a:rPr lang="es-MX" dirty="0" smtClean="0">
                <a:solidFill>
                  <a:schemeClr val="bg1"/>
                </a:solidFill>
              </a:rPr>
              <a:t> original, deben coincidir</a:t>
            </a:r>
            <a:endParaRPr lang="es-MX" dirty="0">
              <a:solidFill>
                <a:schemeClr val="bg1"/>
              </a:solidFill>
            </a:endParaRPr>
          </a:p>
        </p:txBody>
      </p:sp>
    </p:spTree>
    <p:extLst>
      <p:ext uri="{BB962C8B-B14F-4D97-AF65-F5344CB8AC3E}">
        <p14:creationId xmlns:p14="http://schemas.microsoft.com/office/powerpoint/2010/main" val="55950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12588"/>
            <a:ext cx="10018713" cy="820271"/>
          </a:xfrm>
        </p:spPr>
        <p:txBody>
          <a:bodyPr>
            <a:normAutofit fontScale="90000"/>
          </a:bodyPr>
          <a:lstStyle/>
          <a:p>
            <a:pPr algn="l"/>
            <a:r>
              <a:rPr lang="es-MX" sz="2800" dirty="0" smtClean="0"/>
              <a:t>3. Digitalizar </a:t>
            </a:r>
            <a:r>
              <a:rPr lang="es-MX" sz="2800" dirty="0"/>
              <a:t>polígonos “Auto Complete y </a:t>
            </a:r>
            <a:r>
              <a:rPr lang="es-MX" sz="2800" dirty="0" err="1"/>
              <a:t>Template</a:t>
            </a:r>
            <a:r>
              <a:rPr lang="es-MX" sz="2800" dirty="0"/>
              <a:t>”</a:t>
            </a:r>
          </a:p>
        </p:txBody>
      </p:sp>
      <p:pic>
        <p:nvPicPr>
          <p:cNvPr id="3" name="Imagen 2"/>
          <p:cNvPicPr>
            <a:picLocks noChangeAspect="1"/>
          </p:cNvPicPr>
          <p:nvPr/>
        </p:nvPicPr>
        <p:blipFill>
          <a:blip r:embed="rId2"/>
          <a:stretch>
            <a:fillRect/>
          </a:stretch>
        </p:blipFill>
        <p:spPr>
          <a:xfrm>
            <a:off x="349625" y="738754"/>
            <a:ext cx="6788424" cy="3816625"/>
          </a:xfrm>
          <a:prstGeom prst="rect">
            <a:avLst/>
          </a:prstGeom>
        </p:spPr>
      </p:pic>
      <p:pic>
        <p:nvPicPr>
          <p:cNvPr id="5" name="Imagen 4"/>
          <p:cNvPicPr>
            <a:picLocks noChangeAspect="1"/>
          </p:cNvPicPr>
          <p:nvPr/>
        </p:nvPicPr>
        <p:blipFill rotWithShape="1">
          <a:blip r:embed="rId3"/>
          <a:srcRect l="41954" t="26133" r="1008" b="4121"/>
          <a:stretch/>
        </p:blipFill>
        <p:spPr>
          <a:xfrm>
            <a:off x="7344113" y="1089935"/>
            <a:ext cx="4529835" cy="3114261"/>
          </a:xfrm>
          <a:prstGeom prst="rect">
            <a:avLst/>
          </a:prstGeom>
        </p:spPr>
      </p:pic>
      <p:sp>
        <p:nvSpPr>
          <p:cNvPr id="6" name="CuadroTexto 5"/>
          <p:cNvSpPr txBox="1"/>
          <p:nvPr/>
        </p:nvSpPr>
        <p:spPr>
          <a:xfrm>
            <a:off x="839972" y="4516547"/>
            <a:ext cx="10663052" cy="1754326"/>
          </a:xfrm>
          <a:prstGeom prst="rect">
            <a:avLst/>
          </a:prstGeom>
          <a:noFill/>
        </p:spPr>
        <p:txBody>
          <a:bodyPr wrap="square" rtlCol="0">
            <a:spAutoFit/>
          </a:bodyPr>
          <a:lstStyle/>
          <a:p>
            <a:r>
              <a:rPr lang="es-MX" dirty="0" smtClean="0"/>
              <a:t>1.- Editar el </a:t>
            </a:r>
            <a:r>
              <a:rPr lang="es-MX" dirty="0" err="1" smtClean="0"/>
              <a:t>shape</a:t>
            </a:r>
            <a:r>
              <a:rPr lang="es-MX" dirty="0" smtClean="0"/>
              <a:t> que vas a digitalizar</a:t>
            </a:r>
          </a:p>
          <a:p>
            <a:r>
              <a:rPr lang="es-MX" dirty="0" smtClean="0"/>
              <a:t>2.- </a:t>
            </a:r>
            <a:r>
              <a:rPr lang="es-MX" dirty="0" err="1" smtClean="0"/>
              <a:t>Click</a:t>
            </a:r>
            <a:r>
              <a:rPr lang="es-MX" dirty="0" smtClean="0"/>
              <a:t> </a:t>
            </a:r>
            <a:r>
              <a:rPr lang="es-MX" dirty="0" err="1" smtClean="0"/>
              <a:t>Create</a:t>
            </a:r>
            <a:r>
              <a:rPr lang="es-MX" dirty="0" smtClean="0"/>
              <a:t> </a:t>
            </a:r>
            <a:r>
              <a:rPr lang="es-MX" dirty="0" err="1" smtClean="0"/>
              <a:t>Feature</a:t>
            </a:r>
            <a:endParaRPr lang="es-MX" dirty="0" smtClean="0"/>
          </a:p>
          <a:p>
            <a:r>
              <a:rPr lang="es-MX" dirty="0" smtClean="0"/>
              <a:t>3.- Seleccionar Auto Complete </a:t>
            </a:r>
            <a:r>
              <a:rPr lang="es-MX" dirty="0" err="1" smtClean="0"/>
              <a:t>Polygon</a:t>
            </a:r>
            <a:r>
              <a:rPr lang="es-MX" dirty="0" smtClean="0"/>
              <a:t> para crear un polígono fuera o contiguo a lo que inicialmente digitalizas</a:t>
            </a:r>
          </a:p>
          <a:p>
            <a:r>
              <a:rPr lang="es-MX" dirty="0" smtClean="0"/>
              <a:t>4.- Digitalizar libremente</a:t>
            </a:r>
          </a:p>
          <a:p>
            <a:r>
              <a:rPr lang="es-MX" dirty="0" smtClean="0"/>
              <a:t>5.- </a:t>
            </a:r>
            <a:r>
              <a:rPr lang="es-MX" dirty="0" err="1" smtClean="0"/>
              <a:t>Click</a:t>
            </a:r>
            <a:r>
              <a:rPr lang="es-MX" dirty="0" smtClean="0"/>
              <a:t> debajo de </a:t>
            </a:r>
            <a:r>
              <a:rPr lang="es-MX" dirty="0" err="1" smtClean="0"/>
              <a:t>Create</a:t>
            </a:r>
            <a:r>
              <a:rPr lang="es-MX" dirty="0" smtClean="0"/>
              <a:t> </a:t>
            </a:r>
            <a:r>
              <a:rPr lang="es-MX" dirty="0" err="1" smtClean="0"/>
              <a:t>Feature</a:t>
            </a:r>
            <a:r>
              <a:rPr lang="es-MX" dirty="0" smtClean="0"/>
              <a:t> para abrir los </a:t>
            </a:r>
            <a:r>
              <a:rPr lang="es-MX" dirty="0" err="1" smtClean="0"/>
              <a:t>Templates</a:t>
            </a:r>
            <a:endParaRPr lang="es-MX" dirty="0"/>
          </a:p>
        </p:txBody>
      </p:sp>
    </p:spTree>
    <p:extLst>
      <p:ext uri="{BB962C8B-B14F-4D97-AF65-F5344CB8AC3E}">
        <p14:creationId xmlns:p14="http://schemas.microsoft.com/office/powerpoint/2010/main" val="24804710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5944" t="24863" r="3147" b="9738"/>
          <a:stretch/>
        </p:blipFill>
        <p:spPr>
          <a:xfrm>
            <a:off x="344557" y="159027"/>
            <a:ext cx="6292788" cy="3798824"/>
          </a:xfrm>
          <a:prstGeom prst="rect">
            <a:avLst/>
          </a:prstGeom>
        </p:spPr>
      </p:pic>
      <p:pic>
        <p:nvPicPr>
          <p:cNvPr id="3" name="Imagen 2"/>
          <p:cNvPicPr>
            <a:picLocks noChangeAspect="1"/>
          </p:cNvPicPr>
          <p:nvPr/>
        </p:nvPicPr>
        <p:blipFill rotWithShape="1">
          <a:blip r:embed="rId3"/>
          <a:srcRect l="37269" t="25951" r="24944" b="48324"/>
          <a:stretch/>
        </p:blipFill>
        <p:spPr>
          <a:xfrm>
            <a:off x="3430137" y="678828"/>
            <a:ext cx="4252504" cy="1627643"/>
          </a:xfrm>
          <a:prstGeom prst="rect">
            <a:avLst/>
          </a:prstGeom>
        </p:spPr>
      </p:pic>
      <p:pic>
        <p:nvPicPr>
          <p:cNvPr id="4" name="Imagen 3"/>
          <p:cNvPicPr>
            <a:picLocks noChangeAspect="1"/>
          </p:cNvPicPr>
          <p:nvPr/>
        </p:nvPicPr>
        <p:blipFill rotWithShape="1">
          <a:blip r:embed="rId4"/>
          <a:srcRect l="36963" t="25589" r="1926" b="25317"/>
          <a:stretch/>
        </p:blipFill>
        <p:spPr>
          <a:xfrm>
            <a:off x="5386910" y="2434248"/>
            <a:ext cx="6213688" cy="2806515"/>
          </a:xfrm>
          <a:prstGeom prst="rect">
            <a:avLst/>
          </a:prstGeom>
        </p:spPr>
      </p:pic>
      <p:sp>
        <p:nvSpPr>
          <p:cNvPr id="5" name="CuadroTexto 4"/>
          <p:cNvSpPr txBox="1"/>
          <p:nvPr/>
        </p:nvSpPr>
        <p:spPr>
          <a:xfrm>
            <a:off x="344557" y="4663486"/>
            <a:ext cx="6475228" cy="1754326"/>
          </a:xfrm>
          <a:prstGeom prst="rect">
            <a:avLst/>
          </a:prstGeom>
          <a:noFill/>
        </p:spPr>
        <p:txBody>
          <a:bodyPr wrap="square" rtlCol="0">
            <a:spAutoFit/>
          </a:bodyPr>
          <a:lstStyle/>
          <a:p>
            <a:r>
              <a:rPr lang="es-MX" dirty="0" smtClean="0"/>
              <a:t>6.- </a:t>
            </a:r>
            <a:r>
              <a:rPr lang="es-MX" dirty="0" err="1" smtClean="0"/>
              <a:t>Click</a:t>
            </a:r>
            <a:r>
              <a:rPr lang="es-MX" dirty="0" smtClean="0"/>
              <a:t> New </a:t>
            </a:r>
            <a:r>
              <a:rPr lang="es-MX" dirty="0" err="1" smtClean="0"/>
              <a:t>Template</a:t>
            </a:r>
            <a:endParaRPr lang="es-MX" dirty="0" smtClean="0"/>
          </a:p>
          <a:p>
            <a:r>
              <a:rPr lang="es-MX" dirty="0" smtClean="0"/>
              <a:t>7.- </a:t>
            </a:r>
            <a:r>
              <a:rPr lang="es-MX" dirty="0" err="1" smtClean="0"/>
              <a:t>Rename</a:t>
            </a:r>
            <a:r>
              <a:rPr lang="es-MX" dirty="0" smtClean="0"/>
              <a:t> por muestra 1</a:t>
            </a:r>
          </a:p>
          <a:p>
            <a:r>
              <a:rPr lang="es-MX" dirty="0" smtClean="0"/>
              <a:t>8.- Seleccionar la herramienta para ese modelo (</a:t>
            </a:r>
            <a:r>
              <a:rPr lang="es-MX" dirty="0" err="1" smtClean="0"/>
              <a:t>Template</a:t>
            </a:r>
            <a:r>
              <a:rPr lang="es-MX" dirty="0" smtClean="0"/>
              <a:t>). Sólo podrás dibujar con ese modelo en esa figura seleccionada</a:t>
            </a:r>
          </a:p>
          <a:p>
            <a:r>
              <a:rPr lang="es-MX" dirty="0" smtClean="0"/>
              <a:t>9.- Aplicar, OK</a:t>
            </a:r>
            <a:endParaRPr lang="es-MX" dirty="0"/>
          </a:p>
        </p:txBody>
      </p:sp>
    </p:spTree>
    <p:extLst>
      <p:ext uri="{BB962C8B-B14F-4D97-AF65-F5344CB8AC3E}">
        <p14:creationId xmlns:p14="http://schemas.microsoft.com/office/powerpoint/2010/main" val="3120983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76991" t="12183"/>
          <a:stretch/>
        </p:blipFill>
        <p:spPr>
          <a:xfrm>
            <a:off x="344556" y="387625"/>
            <a:ext cx="2549088" cy="5469836"/>
          </a:xfrm>
          <a:prstGeom prst="rect">
            <a:avLst/>
          </a:prstGeom>
        </p:spPr>
      </p:pic>
      <p:pic>
        <p:nvPicPr>
          <p:cNvPr id="4" name="Imagen 3"/>
          <p:cNvPicPr>
            <a:picLocks noChangeAspect="1"/>
          </p:cNvPicPr>
          <p:nvPr/>
        </p:nvPicPr>
        <p:blipFill rotWithShape="1">
          <a:blip r:embed="rId3"/>
          <a:srcRect l="47046" t="12907" r="1721" b="3940"/>
          <a:stretch/>
        </p:blipFill>
        <p:spPr>
          <a:xfrm>
            <a:off x="3008244" y="559903"/>
            <a:ext cx="5103877" cy="4657416"/>
          </a:xfrm>
          <a:prstGeom prst="rect">
            <a:avLst/>
          </a:prstGeom>
        </p:spPr>
      </p:pic>
      <p:sp>
        <p:nvSpPr>
          <p:cNvPr id="5" name="CuadroTexto 4"/>
          <p:cNvSpPr txBox="1"/>
          <p:nvPr/>
        </p:nvSpPr>
        <p:spPr>
          <a:xfrm>
            <a:off x="8112121" y="746078"/>
            <a:ext cx="3871965" cy="3693319"/>
          </a:xfrm>
          <a:prstGeom prst="rect">
            <a:avLst/>
          </a:prstGeom>
          <a:noFill/>
        </p:spPr>
        <p:txBody>
          <a:bodyPr wrap="square" rtlCol="0">
            <a:spAutoFit/>
          </a:bodyPr>
          <a:lstStyle/>
          <a:p>
            <a:r>
              <a:rPr lang="es-MX" dirty="0" smtClean="0"/>
              <a:t>Cuando seleccionas muestra 1, sólo puedes digitalizar rectángulos; si seleccionas muestra, volverás a digitalizar polígonos como al inicio del ejercicio</a:t>
            </a:r>
          </a:p>
          <a:p>
            <a:endParaRPr lang="es-MX" dirty="0"/>
          </a:p>
          <a:p>
            <a:r>
              <a:rPr lang="es-MX" dirty="0" smtClean="0"/>
              <a:t>De este modo puedes digitalizar varias formas polígonos, círculos y líneas en un solo </a:t>
            </a:r>
            <a:r>
              <a:rPr lang="es-MX" dirty="0" err="1" smtClean="0"/>
              <a:t>shape</a:t>
            </a:r>
            <a:r>
              <a:rPr lang="es-MX" dirty="0" smtClean="0"/>
              <a:t>, porque están separados por modelo de elementos (</a:t>
            </a:r>
            <a:r>
              <a:rPr lang="es-MX" dirty="0" err="1" smtClean="0"/>
              <a:t>Feature</a:t>
            </a:r>
            <a:r>
              <a:rPr lang="es-MX" dirty="0" smtClean="0"/>
              <a:t> </a:t>
            </a:r>
            <a:r>
              <a:rPr lang="es-MX" dirty="0" err="1" smtClean="0"/>
              <a:t>Templates</a:t>
            </a:r>
            <a:r>
              <a:rPr lang="es-MX" dirty="0" smtClean="0"/>
              <a:t>)</a:t>
            </a:r>
            <a:endParaRPr lang="es-MX" dirty="0"/>
          </a:p>
        </p:txBody>
      </p:sp>
      <p:sp>
        <p:nvSpPr>
          <p:cNvPr id="6" name="CuadroTexto 5"/>
          <p:cNvSpPr txBox="1"/>
          <p:nvPr/>
        </p:nvSpPr>
        <p:spPr>
          <a:xfrm>
            <a:off x="2893644" y="5395796"/>
            <a:ext cx="8366235" cy="923330"/>
          </a:xfrm>
          <a:prstGeom prst="rect">
            <a:avLst/>
          </a:prstGeom>
          <a:noFill/>
        </p:spPr>
        <p:txBody>
          <a:bodyPr wrap="square" rtlCol="0">
            <a:spAutoFit/>
          </a:bodyPr>
          <a:lstStyle/>
          <a:p>
            <a:r>
              <a:rPr lang="es-MX" dirty="0" smtClean="0"/>
              <a:t>Puedes revisar la tabla de atributos y verificar que los polígonos rectangulares están dentro del mismo </a:t>
            </a:r>
            <a:r>
              <a:rPr lang="es-MX" dirty="0" err="1" smtClean="0"/>
              <a:t>shape</a:t>
            </a:r>
            <a:r>
              <a:rPr lang="es-MX" dirty="0" smtClean="0"/>
              <a:t>, sólo que tienen distinta forma</a:t>
            </a:r>
            <a:endParaRPr lang="es-MX" dirty="0"/>
          </a:p>
        </p:txBody>
      </p:sp>
    </p:spTree>
    <p:extLst>
      <p:ext uri="{BB962C8B-B14F-4D97-AF65-F5344CB8AC3E}">
        <p14:creationId xmlns:p14="http://schemas.microsoft.com/office/powerpoint/2010/main" val="3160698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06890" y="196187"/>
            <a:ext cx="10018713" cy="820271"/>
          </a:xfrm>
        </p:spPr>
        <p:txBody>
          <a:bodyPr>
            <a:normAutofit fontScale="90000"/>
          </a:bodyPr>
          <a:lstStyle/>
          <a:p>
            <a:pPr algn="l"/>
            <a:r>
              <a:rPr lang="es-MX" sz="2800" dirty="0" smtClean="0"/>
              <a:t>4. </a:t>
            </a:r>
            <a:r>
              <a:rPr lang="es-MX" sz="2800" dirty="0"/>
              <a:t>Simbologías litológicas. </a:t>
            </a:r>
            <a:r>
              <a:rPr lang="es-MX" sz="2800" dirty="0" smtClean="0"/>
              <a:t>CUSTOMIZE </a:t>
            </a:r>
            <a:r>
              <a:rPr lang="es-MX" sz="2800" dirty="0"/>
              <a:t>“</a:t>
            </a:r>
            <a:r>
              <a:rPr lang="es-MX" sz="2800" dirty="0" err="1" smtClean="0"/>
              <a:t>style</a:t>
            </a:r>
            <a:r>
              <a:rPr lang="es-MX" sz="2800" dirty="0" smtClean="0"/>
              <a:t> MANAGER”</a:t>
            </a:r>
            <a:endParaRPr lang="es-ES" sz="2800" dirty="0"/>
          </a:p>
        </p:txBody>
      </p:sp>
      <p:pic>
        <p:nvPicPr>
          <p:cNvPr id="3" name="Imagen 2"/>
          <p:cNvPicPr>
            <a:picLocks noChangeAspect="1"/>
          </p:cNvPicPr>
          <p:nvPr/>
        </p:nvPicPr>
        <p:blipFill rotWithShape="1">
          <a:blip r:embed="rId2"/>
          <a:srcRect r="45665" b="58069"/>
          <a:stretch/>
        </p:blipFill>
        <p:spPr>
          <a:xfrm>
            <a:off x="354700" y="919218"/>
            <a:ext cx="6248591" cy="2711086"/>
          </a:xfrm>
          <a:prstGeom prst="rect">
            <a:avLst/>
          </a:prstGeom>
        </p:spPr>
      </p:pic>
      <p:pic>
        <p:nvPicPr>
          <p:cNvPr id="5" name="Imagen 4"/>
          <p:cNvPicPr>
            <a:picLocks noChangeAspect="1"/>
          </p:cNvPicPr>
          <p:nvPr/>
        </p:nvPicPr>
        <p:blipFill rotWithShape="1">
          <a:blip r:embed="rId3"/>
          <a:srcRect l="28217" t="18657" r="28147" b="21269"/>
          <a:stretch/>
        </p:blipFill>
        <p:spPr>
          <a:xfrm>
            <a:off x="7233314" y="1351129"/>
            <a:ext cx="4664867" cy="3610787"/>
          </a:xfrm>
          <a:prstGeom prst="rect">
            <a:avLst/>
          </a:prstGeom>
        </p:spPr>
      </p:pic>
      <p:sp>
        <p:nvSpPr>
          <p:cNvPr id="6" name="CuadroTexto 5"/>
          <p:cNvSpPr txBox="1"/>
          <p:nvPr/>
        </p:nvSpPr>
        <p:spPr>
          <a:xfrm>
            <a:off x="600501" y="3944203"/>
            <a:ext cx="6209732" cy="923330"/>
          </a:xfrm>
          <a:prstGeom prst="rect">
            <a:avLst/>
          </a:prstGeom>
          <a:noFill/>
        </p:spPr>
        <p:txBody>
          <a:bodyPr wrap="square" rtlCol="0">
            <a:spAutoFit/>
          </a:bodyPr>
          <a:lstStyle/>
          <a:p>
            <a:r>
              <a:rPr lang="es-MX" dirty="0" smtClean="0"/>
              <a:t>1.- </a:t>
            </a:r>
            <a:r>
              <a:rPr lang="es-MX" dirty="0" err="1" smtClean="0"/>
              <a:t>Click</a:t>
            </a:r>
            <a:r>
              <a:rPr lang="es-MX" dirty="0" smtClean="0"/>
              <a:t> </a:t>
            </a:r>
            <a:r>
              <a:rPr lang="es-MX" dirty="0" err="1" smtClean="0"/>
              <a:t>Customize</a:t>
            </a:r>
            <a:endParaRPr lang="es-MX" dirty="0" smtClean="0"/>
          </a:p>
          <a:p>
            <a:r>
              <a:rPr lang="es-MX" dirty="0" smtClean="0"/>
              <a:t>2.- </a:t>
            </a:r>
            <a:r>
              <a:rPr lang="es-MX" dirty="0" err="1" smtClean="0"/>
              <a:t>Click</a:t>
            </a:r>
            <a:r>
              <a:rPr lang="es-MX" dirty="0" smtClean="0"/>
              <a:t> Style Manager</a:t>
            </a:r>
          </a:p>
          <a:p>
            <a:r>
              <a:rPr lang="es-MX" dirty="0" smtClean="0"/>
              <a:t>3.- </a:t>
            </a:r>
            <a:r>
              <a:rPr lang="es-MX" dirty="0" err="1" smtClean="0"/>
              <a:t>Click</a:t>
            </a:r>
            <a:r>
              <a:rPr lang="es-MX" dirty="0" smtClean="0"/>
              <a:t> ESRI </a:t>
            </a:r>
            <a:r>
              <a:rPr lang="es-MX" dirty="0" err="1" smtClean="0"/>
              <a:t>style</a:t>
            </a:r>
            <a:endParaRPr lang="es-MX" dirty="0"/>
          </a:p>
        </p:txBody>
      </p:sp>
    </p:spTree>
    <p:extLst>
      <p:ext uri="{BB962C8B-B14F-4D97-AF65-F5344CB8AC3E}">
        <p14:creationId xmlns:p14="http://schemas.microsoft.com/office/powerpoint/2010/main" val="40957712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532" t="18797" r="28462" b="22621"/>
          <a:stretch/>
        </p:blipFill>
        <p:spPr>
          <a:xfrm>
            <a:off x="336644" y="177422"/>
            <a:ext cx="4651105" cy="3562065"/>
          </a:xfrm>
          <a:prstGeom prst="rect">
            <a:avLst/>
          </a:prstGeom>
        </p:spPr>
      </p:pic>
      <p:pic>
        <p:nvPicPr>
          <p:cNvPr id="3" name="Imagen 2"/>
          <p:cNvPicPr>
            <a:picLocks noChangeAspect="1"/>
          </p:cNvPicPr>
          <p:nvPr/>
        </p:nvPicPr>
        <p:blipFill rotWithShape="1">
          <a:blip r:embed="rId3"/>
          <a:srcRect l="28112" t="17678" r="28357" b="22248"/>
          <a:stretch/>
        </p:blipFill>
        <p:spPr>
          <a:xfrm>
            <a:off x="5199797" y="341193"/>
            <a:ext cx="5663821" cy="4394580"/>
          </a:xfrm>
          <a:prstGeom prst="rect">
            <a:avLst/>
          </a:prstGeom>
        </p:spPr>
      </p:pic>
      <p:pic>
        <p:nvPicPr>
          <p:cNvPr id="4" name="Imagen 3"/>
          <p:cNvPicPr>
            <a:picLocks noChangeAspect="1"/>
          </p:cNvPicPr>
          <p:nvPr/>
        </p:nvPicPr>
        <p:blipFill rotWithShape="1">
          <a:blip r:embed="rId4"/>
          <a:srcRect l="28637" t="18237" r="29721" b="23741"/>
          <a:stretch/>
        </p:blipFill>
        <p:spPr>
          <a:xfrm>
            <a:off x="2388358" y="3575764"/>
            <a:ext cx="4189864" cy="3282236"/>
          </a:xfrm>
          <a:prstGeom prst="rect">
            <a:avLst/>
          </a:prstGeom>
        </p:spPr>
      </p:pic>
      <p:sp>
        <p:nvSpPr>
          <p:cNvPr id="6" name="CuadroTexto 5"/>
          <p:cNvSpPr txBox="1"/>
          <p:nvPr/>
        </p:nvSpPr>
        <p:spPr>
          <a:xfrm>
            <a:off x="6960358" y="4826675"/>
            <a:ext cx="5231642" cy="2031325"/>
          </a:xfrm>
          <a:prstGeom prst="rect">
            <a:avLst/>
          </a:prstGeom>
          <a:noFill/>
        </p:spPr>
        <p:txBody>
          <a:bodyPr wrap="square" rtlCol="0">
            <a:spAutoFit/>
          </a:bodyPr>
          <a:lstStyle/>
          <a:p>
            <a:r>
              <a:rPr lang="es-MX" dirty="0" smtClean="0"/>
              <a:t>4.- </a:t>
            </a:r>
            <a:r>
              <a:rPr lang="es-MX" dirty="0" err="1" smtClean="0"/>
              <a:t>Click</a:t>
            </a:r>
            <a:r>
              <a:rPr lang="es-MX" dirty="0" smtClean="0"/>
              <a:t> </a:t>
            </a:r>
            <a:r>
              <a:rPr lang="es-MX" dirty="0" err="1" smtClean="0"/>
              <a:t>Fill</a:t>
            </a:r>
            <a:r>
              <a:rPr lang="es-MX" dirty="0" smtClean="0"/>
              <a:t> Symbols</a:t>
            </a:r>
          </a:p>
          <a:p>
            <a:r>
              <a:rPr lang="es-MX" dirty="0" smtClean="0"/>
              <a:t>5.- </a:t>
            </a:r>
            <a:r>
              <a:rPr lang="es-MX" dirty="0" err="1" smtClean="0"/>
              <a:t>Click</a:t>
            </a:r>
            <a:r>
              <a:rPr lang="es-MX" dirty="0" smtClean="0"/>
              <a:t> </a:t>
            </a:r>
            <a:r>
              <a:rPr lang="es-MX" dirty="0" err="1" smtClean="0"/>
              <a:t>Styles</a:t>
            </a:r>
            <a:r>
              <a:rPr lang="es-MX" dirty="0" smtClean="0"/>
              <a:t> (superior derecha)</a:t>
            </a:r>
          </a:p>
          <a:p>
            <a:r>
              <a:rPr lang="es-MX" dirty="0" smtClean="0"/>
              <a:t>6.- </a:t>
            </a:r>
            <a:r>
              <a:rPr lang="es-MX" dirty="0" err="1" smtClean="0"/>
              <a:t>Sleccionar</a:t>
            </a:r>
            <a:r>
              <a:rPr lang="es-MX" dirty="0" smtClean="0"/>
              <a:t> </a:t>
            </a:r>
            <a:r>
              <a:rPr lang="es-MX" dirty="0" err="1" smtClean="0"/>
              <a:t>Geology</a:t>
            </a:r>
            <a:r>
              <a:rPr lang="es-MX" dirty="0" smtClean="0"/>
              <a:t> 24K</a:t>
            </a:r>
          </a:p>
          <a:p>
            <a:r>
              <a:rPr lang="es-MX" dirty="0" smtClean="0"/>
              <a:t>7.- </a:t>
            </a:r>
            <a:r>
              <a:rPr lang="es-MX" dirty="0" err="1" smtClean="0"/>
              <a:t>Click</a:t>
            </a:r>
            <a:r>
              <a:rPr lang="es-MX" dirty="0" smtClean="0"/>
              <a:t> Set as Default </a:t>
            </a:r>
            <a:r>
              <a:rPr lang="es-MX" dirty="0" err="1" smtClean="0"/>
              <a:t>List</a:t>
            </a:r>
            <a:endParaRPr lang="es-MX" dirty="0" smtClean="0"/>
          </a:p>
          <a:p>
            <a:r>
              <a:rPr lang="es-MX" dirty="0" smtClean="0"/>
              <a:t>8.- Verificar carpetas Color </a:t>
            </a:r>
            <a:r>
              <a:rPr lang="es-MX" dirty="0" err="1" smtClean="0"/>
              <a:t>Ramps</a:t>
            </a:r>
            <a:r>
              <a:rPr lang="es-MX" dirty="0" smtClean="0"/>
              <a:t>, </a:t>
            </a:r>
            <a:r>
              <a:rPr lang="es-MX" dirty="0" err="1" smtClean="0"/>
              <a:t>Colors</a:t>
            </a:r>
            <a:r>
              <a:rPr lang="es-MX" dirty="0" smtClean="0"/>
              <a:t>, etc. Todas las simbologías del tiempo </a:t>
            </a:r>
            <a:r>
              <a:rPr lang="es-MX" dirty="0" err="1" smtClean="0"/>
              <a:t>geólogico</a:t>
            </a:r>
            <a:r>
              <a:rPr lang="es-MX" dirty="0" smtClean="0"/>
              <a:t> por color y litologías</a:t>
            </a:r>
            <a:endParaRPr lang="es-MX" dirty="0"/>
          </a:p>
        </p:txBody>
      </p:sp>
    </p:spTree>
    <p:extLst>
      <p:ext uri="{BB962C8B-B14F-4D97-AF65-F5344CB8AC3E}">
        <p14:creationId xmlns:p14="http://schemas.microsoft.com/office/powerpoint/2010/main" val="2213499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637" t="19543" r="37588" b="23554"/>
          <a:stretch/>
        </p:blipFill>
        <p:spPr>
          <a:xfrm>
            <a:off x="395785" y="341194"/>
            <a:ext cx="4394580" cy="4162568"/>
          </a:xfrm>
          <a:prstGeom prst="rect">
            <a:avLst/>
          </a:prstGeom>
        </p:spPr>
      </p:pic>
      <p:pic>
        <p:nvPicPr>
          <p:cNvPr id="3" name="Imagen 2"/>
          <p:cNvPicPr>
            <a:picLocks noChangeAspect="1"/>
          </p:cNvPicPr>
          <p:nvPr/>
        </p:nvPicPr>
        <p:blipFill rotWithShape="1">
          <a:blip r:embed="rId3"/>
          <a:srcRect l="28427" t="19170" r="36434" b="23368"/>
          <a:stretch/>
        </p:blipFill>
        <p:spPr>
          <a:xfrm>
            <a:off x="4790365" y="300251"/>
            <a:ext cx="4572001" cy="4203511"/>
          </a:xfrm>
          <a:prstGeom prst="rect">
            <a:avLst/>
          </a:prstGeom>
        </p:spPr>
      </p:pic>
      <p:pic>
        <p:nvPicPr>
          <p:cNvPr id="4" name="Imagen 3"/>
          <p:cNvPicPr>
            <a:picLocks noChangeAspect="1"/>
          </p:cNvPicPr>
          <p:nvPr/>
        </p:nvPicPr>
        <p:blipFill rotWithShape="1">
          <a:blip r:embed="rId4"/>
          <a:srcRect r="65070" b="62733"/>
          <a:stretch/>
        </p:blipFill>
        <p:spPr>
          <a:xfrm>
            <a:off x="7874758" y="4503762"/>
            <a:ext cx="3835022" cy="2300365"/>
          </a:xfrm>
          <a:prstGeom prst="rect">
            <a:avLst/>
          </a:prstGeom>
        </p:spPr>
      </p:pic>
      <p:sp>
        <p:nvSpPr>
          <p:cNvPr id="5" name="CuadroTexto 4"/>
          <p:cNvSpPr txBox="1"/>
          <p:nvPr/>
        </p:nvSpPr>
        <p:spPr>
          <a:xfrm>
            <a:off x="682388" y="4640239"/>
            <a:ext cx="7710985" cy="646331"/>
          </a:xfrm>
          <a:prstGeom prst="rect">
            <a:avLst/>
          </a:prstGeom>
          <a:noFill/>
        </p:spPr>
        <p:txBody>
          <a:bodyPr wrap="square" rtlCol="0">
            <a:spAutoFit/>
          </a:bodyPr>
          <a:lstStyle/>
          <a:p>
            <a:r>
              <a:rPr lang="es-MX" dirty="0" smtClean="0"/>
              <a:t>9.- Agregar campo litológico y llenar tabla de atributos</a:t>
            </a:r>
          </a:p>
          <a:p>
            <a:endParaRPr lang="es-MX" dirty="0"/>
          </a:p>
        </p:txBody>
      </p:sp>
    </p:spTree>
    <p:extLst>
      <p:ext uri="{BB962C8B-B14F-4D97-AF65-F5344CB8AC3E}">
        <p14:creationId xmlns:p14="http://schemas.microsoft.com/office/powerpoint/2010/main" val="312677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7273" b="20382"/>
          <a:stretch/>
        </p:blipFill>
        <p:spPr>
          <a:xfrm>
            <a:off x="399339" y="150126"/>
            <a:ext cx="11393321" cy="5500048"/>
          </a:xfrm>
          <a:prstGeom prst="rect">
            <a:avLst/>
          </a:prstGeom>
        </p:spPr>
      </p:pic>
      <p:sp>
        <p:nvSpPr>
          <p:cNvPr id="4" name="CuadroTexto 3"/>
          <p:cNvSpPr txBox="1"/>
          <p:nvPr/>
        </p:nvSpPr>
        <p:spPr>
          <a:xfrm>
            <a:off x="1091821" y="5868537"/>
            <a:ext cx="9908275" cy="646331"/>
          </a:xfrm>
          <a:prstGeom prst="rect">
            <a:avLst/>
          </a:prstGeom>
          <a:noFill/>
        </p:spPr>
        <p:txBody>
          <a:bodyPr wrap="square" rtlCol="0">
            <a:spAutoFit/>
          </a:bodyPr>
          <a:lstStyle/>
          <a:p>
            <a:r>
              <a:rPr lang="es-MX" dirty="0" smtClean="0"/>
              <a:t>10.- Colocar leyenda en </a:t>
            </a:r>
            <a:r>
              <a:rPr lang="es-MX" dirty="0" err="1" smtClean="0"/>
              <a:t>Layer</a:t>
            </a:r>
            <a:r>
              <a:rPr lang="es-MX" dirty="0" smtClean="0"/>
              <a:t> </a:t>
            </a:r>
            <a:r>
              <a:rPr lang="es-MX" dirty="0" err="1" smtClean="0"/>
              <a:t>properties</a:t>
            </a:r>
            <a:endParaRPr lang="es-MX" dirty="0" smtClean="0"/>
          </a:p>
          <a:p>
            <a:r>
              <a:rPr lang="es-MX" dirty="0" smtClean="0"/>
              <a:t>11.- </a:t>
            </a:r>
            <a:r>
              <a:rPr lang="es-MX" dirty="0" err="1" smtClean="0"/>
              <a:t>Click</a:t>
            </a:r>
            <a:r>
              <a:rPr lang="es-MX" dirty="0" smtClean="0"/>
              <a:t> Symbol </a:t>
            </a:r>
            <a:r>
              <a:rPr lang="es-MX" dirty="0" err="1" smtClean="0"/>
              <a:t>Slector</a:t>
            </a:r>
            <a:endParaRPr lang="es-MX" dirty="0"/>
          </a:p>
        </p:txBody>
      </p:sp>
    </p:spTree>
    <p:extLst>
      <p:ext uri="{BB962C8B-B14F-4D97-AF65-F5344CB8AC3E}">
        <p14:creationId xmlns:p14="http://schemas.microsoft.com/office/powerpoint/2010/main" val="458980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5490" t="13573" r="3497" b="4711"/>
          <a:stretch/>
        </p:blipFill>
        <p:spPr>
          <a:xfrm>
            <a:off x="1869744" y="122831"/>
            <a:ext cx="8184790" cy="5295330"/>
          </a:xfrm>
          <a:prstGeom prst="rect">
            <a:avLst/>
          </a:prstGeom>
        </p:spPr>
      </p:pic>
      <p:sp>
        <p:nvSpPr>
          <p:cNvPr id="3" name="CuadroTexto 2"/>
          <p:cNvSpPr txBox="1"/>
          <p:nvPr/>
        </p:nvSpPr>
        <p:spPr>
          <a:xfrm>
            <a:off x="1241947" y="5418161"/>
            <a:ext cx="10112990" cy="646331"/>
          </a:xfrm>
          <a:prstGeom prst="rect">
            <a:avLst/>
          </a:prstGeom>
          <a:noFill/>
        </p:spPr>
        <p:txBody>
          <a:bodyPr wrap="square" rtlCol="0">
            <a:spAutoFit/>
          </a:bodyPr>
          <a:lstStyle/>
          <a:p>
            <a:r>
              <a:rPr lang="es-MX" dirty="0" smtClean="0"/>
              <a:t>11.- En symbol </a:t>
            </a:r>
            <a:r>
              <a:rPr lang="es-MX" dirty="0" err="1" smtClean="0"/>
              <a:t>Property</a:t>
            </a:r>
            <a:r>
              <a:rPr lang="es-MX" dirty="0" smtClean="0"/>
              <a:t> Editor cambiar </a:t>
            </a:r>
            <a:r>
              <a:rPr lang="es-MX" dirty="0" err="1" smtClean="0"/>
              <a:t>Background</a:t>
            </a:r>
            <a:r>
              <a:rPr lang="es-MX" dirty="0" smtClean="0"/>
              <a:t> Color, debajo de la paleta de colores deben aparecer los colores del tiempo geológico sugeridos por ESRI</a:t>
            </a:r>
            <a:endParaRPr lang="es-MX" dirty="0"/>
          </a:p>
        </p:txBody>
      </p:sp>
    </p:spTree>
    <p:extLst>
      <p:ext uri="{BB962C8B-B14F-4D97-AF65-F5344CB8AC3E}">
        <p14:creationId xmlns:p14="http://schemas.microsoft.com/office/powerpoint/2010/main" val="3416549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9911" y="102704"/>
            <a:ext cx="10018713" cy="820271"/>
          </a:xfrm>
        </p:spPr>
        <p:txBody>
          <a:bodyPr>
            <a:normAutofit fontScale="90000"/>
          </a:bodyPr>
          <a:lstStyle/>
          <a:p>
            <a:pPr algn="l"/>
            <a:r>
              <a:rPr lang="es-MX" sz="2800" dirty="0" smtClean="0"/>
              <a:t>5. </a:t>
            </a:r>
            <a:r>
              <a:rPr lang="es-MX" sz="2800" dirty="0"/>
              <a:t>Orden de superposición de símbolos “Symbol </a:t>
            </a:r>
            <a:r>
              <a:rPr lang="es-MX" sz="2800" dirty="0" err="1"/>
              <a:t>Levels</a:t>
            </a:r>
            <a:r>
              <a:rPr lang="es-MX" sz="2800" dirty="0" smtClean="0"/>
              <a:t>”</a:t>
            </a:r>
            <a:endParaRPr lang="es-ES" sz="2800" dirty="0"/>
          </a:p>
        </p:txBody>
      </p:sp>
      <p:sp>
        <p:nvSpPr>
          <p:cNvPr id="3" name="Rectángulo 2"/>
          <p:cNvSpPr/>
          <p:nvPr/>
        </p:nvSpPr>
        <p:spPr>
          <a:xfrm>
            <a:off x="371061" y="1305342"/>
            <a:ext cx="5685183" cy="4247317"/>
          </a:xfrm>
          <a:prstGeom prst="rect">
            <a:avLst/>
          </a:prstGeom>
        </p:spPr>
        <p:txBody>
          <a:bodyPr wrap="square">
            <a:spAutoFit/>
          </a:bodyPr>
          <a:lstStyle/>
          <a:p>
            <a:pPr algn="just"/>
            <a:r>
              <a:rPr lang="es-MX" dirty="0" smtClean="0">
                <a:latin typeface="Lucida Grande"/>
              </a:rPr>
              <a:t>Permite </a:t>
            </a:r>
            <a:r>
              <a:rPr lang="es-MX" dirty="0">
                <a:latin typeface="Lucida Grande"/>
              </a:rPr>
              <a:t>controlar el orden de dibujo de la simbología de las entidades y controlar cómo los símbolos de líneas se conectan entre sí. </a:t>
            </a:r>
            <a:endParaRPr lang="es-MX" dirty="0" smtClean="0">
              <a:latin typeface="Lucida Grande"/>
            </a:endParaRPr>
          </a:p>
          <a:p>
            <a:pPr algn="just"/>
            <a:endParaRPr lang="es-MX" dirty="0">
              <a:latin typeface="Lucida Grande"/>
            </a:endParaRPr>
          </a:p>
          <a:p>
            <a:pPr algn="just"/>
            <a:r>
              <a:rPr lang="es-MX" dirty="0" smtClean="0">
                <a:latin typeface="Lucida Grande"/>
              </a:rPr>
              <a:t>Con </a:t>
            </a:r>
            <a:r>
              <a:rPr lang="es-MX" dirty="0">
                <a:latin typeface="Lucida Grande"/>
              </a:rPr>
              <a:t>el dibujo a nivel del símbolo, puede especificar el orden en que se dibuja cada símbolo, así como su posición en el contexto de otros símbolos. </a:t>
            </a:r>
            <a:endParaRPr lang="es-MX" dirty="0" smtClean="0">
              <a:latin typeface="Lucida Grande"/>
            </a:endParaRPr>
          </a:p>
          <a:p>
            <a:pPr algn="just"/>
            <a:endParaRPr lang="es-MX" dirty="0">
              <a:latin typeface="Lucida Grande"/>
            </a:endParaRPr>
          </a:p>
          <a:p>
            <a:pPr algn="just"/>
            <a:r>
              <a:rPr lang="es-MX" dirty="0" smtClean="0">
                <a:latin typeface="Lucida Grande"/>
              </a:rPr>
              <a:t>Los </a:t>
            </a:r>
            <a:r>
              <a:rPr lang="es-MX" dirty="0">
                <a:latin typeface="Lucida Grande"/>
              </a:rPr>
              <a:t>parámetros de dibujo a nivel del símbolo se pueden configurar individualmente para cada capa de entidades así como para las capas de grupo</a:t>
            </a:r>
            <a:r>
              <a:rPr lang="es-MX" dirty="0" smtClean="0">
                <a:latin typeface="Lucida Grande"/>
              </a:rPr>
              <a:t>.</a:t>
            </a:r>
          </a:p>
          <a:p>
            <a:pPr algn="just"/>
            <a:endParaRPr lang="es-MX" dirty="0">
              <a:latin typeface="Lucida Grande"/>
            </a:endParaRPr>
          </a:p>
          <a:p>
            <a:pPr algn="just"/>
            <a:r>
              <a:rPr lang="es-MX" dirty="0">
                <a:latin typeface="Lucida Grande"/>
              </a:rPr>
              <a:t>Desde el botón </a:t>
            </a:r>
            <a:r>
              <a:rPr lang="es-MX" b="1" dirty="0">
                <a:latin typeface="Lucida Grande"/>
              </a:rPr>
              <a:t>Avanzado</a:t>
            </a:r>
            <a:r>
              <a:rPr lang="es-MX" dirty="0">
                <a:latin typeface="Lucida Grande"/>
              </a:rPr>
              <a:t> de la ficha </a:t>
            </a:r>
            <a:r>
              <a:rPr lang="es-MX" b="1" dirty="0">
                <a:latin typeface="Lucida Grande"/>
              </a:rPr>
              <a:t>Simbología</a:t>
            </a:r>
            <a:r>
              <a:rPr lang="es-MX" dirty="0">
                <a:latin typeface="Lucida Grande"/>
              </a:rPr>
              <a:t> en el cuadro de diálogo </a:t>
            </a:r>
            <a:r>
              <a:rPr lang="es-MX" b="1" dirty="0">
                <a:latin typeface="Lucida Grande"/>
              </a:rPr>
              <a:t>Propiedades de capa</a:t>
            </a:r>
            <a:r>
              <a:rPr lang="es-MX" dirty="0">
                <a:latin typeface="Lucida Grande"/>
              </a:rPr>
              <a:t> se puede acceder al dibujo a nivel del símbolo.</a:t>
            </a:r>
            <a:endParaRPr lang="es-MX" b="0" i="0" dirty="0">
              <a:effectLst/>
              <a:latin typeface="Lucida Grande"/>
            </a:endParaRPr>
          </a:p>
        </p:txBody>
      </p:sp>
      <p:pic>
        <p:nvPicPr>
          <p:cNvPr id="6" name="Imagen 5"/>
          <p:cNvPicPr>
            <a:picLocks noChangeAspect="1"/>
          </p:cNvPicPr>
          <p:nvPr/>
        </p:nvPicPr>
        <p:blipFill rotWithShape="1">
          <a:blip r:embed="rId2"/>
          <a:srcRect r="25453" b="18976"/>
          <a:stretch/>
        </p:blipFill>
        <p:spPr>
          <a:xfrm>
            <a:off x="6096000" y="1934815"/>
            <a:ext cx="5920453" cy="3617844"/>
          </a:xfrm>
          <a:prstGeom prst="rect">
            <a:avLst/>
          </a:prstGeom>
        </p:spPr>
      </p:pic>
      <p:sp>
        <p:nvSpPr>
          <p:cNvPr id="7" name="CuadroTexto 6"/>
          <p:cNvSpPr txBox="1"/>
          <p:nvPr/>
        </p:nvSpPr>
        <p:spPr>
          <a:xfrm>
            <a:off x="371061" y="5521901"/>
            <a:ext cx="8719930" cy="646331"/>
          </a:xfrm>
          <a:prstGeom prst="rect">
            <a:avLst/>
          </a:prstGeom>
          <a:noFill/>
        </p:spPr>
        <p:txBody>
          <a:bodyPr wrap="square" rtlCol="0">
            <a:spAutoFit/>
          </a:bodyPr>
          <a:lstStyle/>
          <a:p>
            <a:r>
              <a:rPr lang="es-MX" dirty="0" smtClean="0"/>
              <a:t>1.- Abrir las propiedades del </a:t>
            </a:r>
            <a:r>
              <a:rPr lang="es-MX" dirty="0" err="1" smtClean="0"/>
              <a:t>shape</a:t>
            </a:r>
            <a:r>
              <a:rPr lang="es-MX" dirty="0" smtClean="0"/>
              <a:t> y desplegar el contenido por tipo</a:t>
            </a:r>
          </a:p>
          <a:p>
            <a:r>
              <a:rPr lang="es-MX" dirty="0" smtClean="0"/>
              <a:t>2.- </a:t>
            </a:r>
            <a:r>
              <a:rPr lang="es-MX" dirty="0" err="1" smtClean="0"/>
              <a:t>Click</a:t>
            </a:r>
            <a:r>
              <a:rPr lang="es-MX" dirty="0" smtClean="0"/>
              <a:t> </a:t>
            </a:r>
            <a:r>
              <a:rPr lang="es-MX" dirty="0" err="1" smtClean="0"/>
              <a:t>Advanced</a:t>
            </a:r>
            <a:r>
              <a:rPr lang="es-MX" dirty="0" smtClean="0"/>
              <a:t>, Symbol </a:t>
            </a:r>
            <a:r>
              <a:rPr lang="es-MX" dirty="0" err="1" smtClean="0"/>
              <a:t>Levels</a:t>
            </a:r>
            <a:endParaRPr lang="es-MX" dirty="0"/>
          </a:p>
        </p:txBody>
      </p:sp>
    </p:spTree>
    <p:extLst>
      <p:ext uri="{BB962C8B-B14F-4D97-AF65-F5344CB8AC3E}">
        <p14:creationId xmlns:p14="http://schemas.microsoft.com/office/powerpoint/2010/main" val="2699954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0648" t="38088" r="26778" b="4847"/>
          <a:stretch/>
        </p:blipFill>
        <p:spPr>
          <a:xfrm>
            <a:off x="331304" y="649356"/>
            <a:ext cx="5539409" cy="4174434"/>
          </a:xfrm>
          <a:prstGeom prst="rect">
            <a:avLst/>
          </a:prstGeom>
        </p:spPr>
      </p:pic>
      <p:sp>
        <p:nvSpPr>
          <p:cNvPr id="3" name="Rectángulo 2"/>
          <p:cNvSpPr/>
          <p:nvPr/>
        </p:nvSpPr>
        <p:spPr>
          <a:xfrm>
            <a:off x="6096000" y="974039"/>
            <a:ext cx="6096000" cy="4524315"/>
          </a:xfrm>
          <a:prstGeom prst="rect">
            <a:avLst/>
          </a:prstGeom>
        </p:spPr>
        <p:txBody>
          <a:bodyPr>
            <a:spAutoFit/>
          </a:bodyPr>
          <a:lstStyle/>
          <a:p>
            <a:r>
              <a:rPr lang="es-MX" dirty="0" smtClean="0">
                <a:latin typeface="Lucida Grande"/>
              </a:rPr>
              <a:t>4.- Cambie el orden de dibujo del símbolo moviendo los símbolos con las flechas hacia arriba y hacia abajo en la lista de símbolos, o arrastre y suelte los símbolos.</a:t>
            </a:r>
          </a:p>
          <a:p>
            <a:r>
              <a:rPr lang="es-MX" dirty="0" smtClean="0">
                <a:latin typeface="Lucida Grande"/>
              </a:rPr>
              <a:t>5.- Para símbolos multinivel, marcará las casillas de verificación en las columnas </a:t>
            </a:r>
            <a:r>
              <a:rPr lang="es-MX" b="1" dirty="0" smtClean="0">
                <a:latin typeface="Lucida Grande"/>
              </a:rPr>
              <a:t>Unir</a:t>
            </a:r>
            <a:r>
              <a:rPr lang="es-MX" dirty="0" smtClean="0">
                <a:latin typeface="Lucida Grande"/>
              </a:rPr>
              <a:t> y </a:t>
            </a:r>
            <a:r>
              <a:rPr lang="es-MX" b="1" dirty="0" smtClean="0">
                <a:latin typeface="Lucida Grande"/>
              </a:rPr>
              <a:t>Fusionar.</a:t>
            </a:r>
            <a:r>
              <a:rPr lang="es-MX" dirty="0" smtClean="0">
                <a:latin typeface="Lucida Grande"/>
              </a:rPr>
              <a:t> Marque la casilla de verificación </a:t>
            </a:r>
            <a:r>
              <a:rPr lang="es-MX" b="1" dirty="0" smtClean="0">
                <a:latin typeface="Lucida Grande"/>
              </a:rPr>
              <a:t>Unir</a:t>
            </a:r>
            <a:r>
              <a:rPr lang="es-MX" dirty="0" smtClean="0">
                <a:latin typeface="Lucida Grande"/>
              </a:rPr>
              <a:t> de un símbolo para conseguir un efecto de combinación de todas las entidades conectadas dibujadas con este símbolo.</a:t>
            </a:r>
          </a:p>
          <a:p>
            <a:r>
              <a:rPr lang="es-MX" dirty="0" smtClean="0">
                <a:latin typeface="Lucida Grande"/>
              </a:rPr>
              <a:t>6.- Utilice </a:t>
            </a:r>
            <a:r>
              <a:rPr lang="es-MX" b="1" dirty="0" smtClean="0">
                <a:latin typeface="Lucida Grande"/>
              </a:rPr>
              <a:t>Fusionar</a:t>
            </a:r>
            <a:r>
              <a:rPr lang="es-MX" dirty="0" smtClean="0">
                <a:latin typeface="Lucida Grande"/>
              </a:rPr>
              <a:t> para lograr este efecto de combinación para las entidades que se dibujan con diferentes símbolos. Marque la casilla de verificación </a:t>
            </a:r>
            <a:r>
              <a:rPr lang="es-MX" b="1" dirty="0" smtClean="0">
                <a:latin typeface="Lucida Grande"/>
              </a:rPr>
              <a:t>Fusionar</a:t>
            </a:r>
            <a:r>
              <a:rPr lang="es-MX" dirty="0" smtClean="0">
                <a:latin typeface="Lucida Grande"/>
              </a:rPr>
              <a:t> de un símbolo para combinar ese símbolo con el símbolo situado directamente encima en la lista de símbolos.</a:t>
            </a:r>
          </a:p>
          <a:p>
            <a:r>
              <a:rPr lang="es-MX" dirty="0" smtClean="0">
                <a:latin typeface="Lucida Grande"/>
              </a:rPr>
              <a:t>7.-Haga clic en </a:t>
            </a:r>
            <a:r>
              <a:rPr lang="es-MX" b="1" dirty="0" smtClean="0">
                <a:latin typeface="Lucida Grande"/>
              </a:rPr>
              <a:t>Aceptar</a:t>
            </a:r>
            <a:r>
              <a:rPr lang="es-MX" dirty="0" smtClean="0">
                <a:latin typeface="Lucida Grande"/>
              </a:rPr>
              <a:t> para aplicar estos cambios y volver a la ficha de </a:t>
            </a:r>
            <a:r>
              <a:rPr lang="es-MX" b="1" dirty="0" smtClean="0">
                <a:latin typeface="Lucida Grande"/>
              </a:rPr>
              <a:t>Simbología</a:t>
            </a:r>
            <a:r>
              <a:rPr lang="es-MX" dirty="0" smtClean="0">
                <a:latin typeface="Lucida Grande"/>
              </a:rPr>
              <a:t> principal.</a:t>
            </a:r>
            <a:endParaRPr lang="es-MX" b="0" i="0" dirty="0">
              <a:effectLst/>
              <a:latin typeface="Lucida Grande"/>
            </a:endParaRPr>
          </a:p>
        </p:txBody>
      </p:sp>
    </p:spTree>
    <p:extLst>
      <p:ext uri="{BB962C8B-B14F-4D97-AF65-F5344CB8AC3E}">
        <p14:creationId xmlns:p14="http://schemas.microsoft.com/office/powerpoint/2010/main" val="2794430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0087" y="488388"/>
            <a:ext cx="5565913" cy="4308872"/>
          </a:xfrm>
          <a:prstGeom prst="rect">
            <a:avLst/>
          </a:prstGeom>
        </p:spPr>
        <p:txBody>
          <a:bodyPr wrap="square">
            <a:spAutoFit/>
          </a:bodyPr>
          <a:lstStyle/>
          <a:p>
            <a:pPr algn="just"/>
            <a:r>
              <a:rPr lang="es-MX" sz="2000" b="1" dirty="0">
                <a:latin typeface="Avenir LT W01 35 Light"/>
              </a:rPr>
              <a:t>¿Qué se puede hacer con la función dibujo a nivel del símbolo?</a:t>
            </a:r>
          </a:p>
          <a:p>
            <a:pPr algn="just"/>
            <a:r>
              <a:rPr lang="es-MX" dirty="0" smtClean="0">
                <a:latin typeface="Lucida Grande"/>
              </a:rPr>
              <a:t>Es </a:t>
            </a:r>
            <a:r>
              <a:rPr lang="es-MX" dirty="0">
                <a:latin typeface="Lucida Grande"/>
              </a:rPr>
              <a:t>útil para lograr algunos efectos gráficos que pueden dar a los mapas un aspecto cartográfico pulido, por ejemplo, para simbolizar superposiciones e intersecar entidades de línea con símbolos de línea revestida. </a:t>
            </a:r>
            <a:endParaRPr lang="es-MX" dirty="0" smtClean="0">
              <a:latin typeface="Lucida Grande"/>
            </a:endParaRPr>
          </a:p>
          <a:p>
            <a:pPr algn="just"/>
            <a:endParaRPr lang="es-MX" dirty="0">
              <a:latin typeface="Lucida Grande"/>
            </a:endParaRPr>
          </a:p>
          <a:p>
            <a:pPr algn="just"/>
            <a:endParaRPr lang="es-MX" dirty="0" smtClean="0">
              <a:latin typeface="Lucida Grande"/>
            </a:endParaRPr>
          </a:p>
          <a:p>
            <a:pPr algn="just"/>
            <a:r>
              <a:rPr lang="es-MX" dirty="0" smtClean="0">
                <a:latin typeface="Lucida Grande"/>
              </a:rPr>
              <a:t>En </a:t>
            </a:r>
            <a:r>
              <a:rPr lang="es-MX" dirty="0">
                <a:latin typeface="Lucida Grande"/>
              </a:rPr>
              <a:t>un mapa de referencia a gran escala con calles que se intersecan, puede crear representaciones de calles de alta calidad. En el lugar donde se intersecan las calles, tiene la opción de combinar la simbología de conectividad de manera que pueda representar pasos elevados o pasos subterráneos.</a:t>
            </a:r>
            <a:endParaRPr lang="es-MX" b="0" i="0" dirty="0">
              <a:effectLst/>
              <a:latin typeface="Lucida Grande"/>
            </a:endParaRPr>
          </a:p>
        </p:txBody>
      </p:sp>
      <p:pic>
        <p:nvPicPr>
          <p:cNvPr id="3" name="Imagen 2"/>
          <p:cNvPicPr>
            <a:picLocks noChangeAspect="1"/>
          </p:cNvPicPr>
          <p:nvPr/>
        </p:nvPicPr>
        <p:blipFill rotWithShape="1">
          <a:blip r:embed="rId2">
            <a:clrChange>
              <a:clrFrom>
                <a:srgbClr val="FFFFFF"/>
              </a:clrFrom>
              <a:clrTo>
                <a:srgbClr val="FFFFFF">
                  <a:alpha val="0"/>
                </a:srgbClr>
              </a:clrTo>
            </a:clrChange>
          </a:blip>
          <a:srcRect l="30750" t="46784" r="45009" b="21513"/>
          <a:stretch/>
        </p:blipFill>
        <p:spPr>
          <a:xfrm>
            <a:off x="6506817" y="2139057"/>
            <a:ext cx="4121426" cy="3030459"/>
          </a:xfrm>
          <a:prstGeom prst="rect">
            <a:avLst/>
          </a:prstGeom>
        </p:spPr>
      </p:pic>
    </p:spTree>
    <p:extLst>
      <p:ext uri="{BB962C8B-B14F-4D97-AF65-F5344CB8AC3E}">
        <p14:creationId xmlns:p14="http://schemas.microsoft.com/office/powerpoint/2010/main" val="557279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43340" y="537957"/>
            <a:ext cx="6096000" cy="2585323"/>
          </a:xfrm>
          <a:prstGeom prst="rect">
            <a:avLst/>
          </a:prstGeom>
        </p:spPr>
        <p:txBody>
          <a:bodyPr>
            <a:spAutoFit/>
          </a:bodyPr>
          <a:lstStyle/>
          <a:p>
            <a:pPr algn="just"/>
            <a:r>
              <a:rPr lang="es-MX" b="1" dirty="0">
                <a:latin typeface="Avenir LT W01 35 Light"/>
              </a:rPr>
              <a:t>Simbolizar carreteras superpuestas y en intersección usando simbología de línea revestida de alta calidad</a:t>
            </a:r>
            <a:endParaRPr lang="es-MX" dirty="0">
              <a:latin typeface="Avenir LT W01 35 Light"/>
            </a:endParaRPr>
          </a:p>
          <a:p>
            <a:pPr algn="just"/>
            <a:r>
              <a:rPr lang="es-MX" dirty="0">
                <a:latin typeface="Lucida Grande"/>
              </a:rPr>
              <a:t>Para visualizar calles conectadas (por ejemplo, calles residenciales) en </a:t>
            </a:r>
            <a:r>
              <a:rPr lang="es-MX" dirty="0" err="1">
                <a:latin typeface="Lucida Grande"/>
              </a:rPr>
              <a:t>ArcMap</a:t>
            </a:r>
            <a:r>
              <a:rPr lang="es-MX" dirty="0">
                <a:latin typeface="Lucida Grande"/>
              </a:rPr>
              <a:t>, puede utilizar el dibujo a nivel del símbolo. Especifique que el símbolo de multicapa está </a:t>
            </a:r>
            <a:r>
              <a:rPr lang="es-MX" i="1" dirty="0">
                <a:latin typeface="Lucida Grande"/>
              </a:rPr>
              <a:t>vinculado</a:t>
            </a:r>
            <a:r>
              <a:rPr lang="es-MX" dirty="0">
                <a:latin typeface="Lucida Grande"/>
              </a:rPr>
              <a:t>. Cuando se vincula un símbolo, todas las entidades asignadas a dicho símbolo se visualizan como si estuvieran unidas cuando se intersecan entre sí en el mapa.</a:t>
            </a:r>
            <a:endParaRPr lang="es-MX" b="0" i="0" dirty="0">
              <a:effectLst/>
              <a:latin typeface="Lucida Grande"/>
            </a:endParaRPr>
          </a:p>
        </p:txBody>
      </p:sp>
      <p:sp>
        <p:nvSpPr>
          <p:cNvPr id="3" name="Rectángulo 2"/>
          <p:cNvSpPr/>
          <p:nvPr/>
        </p:nvSpPr>
        <p:spPr>
          <a:xfrm>
            <a:off x="543340" y="3746112"/>
            <a:ext cx="6096000" cy="2031325"/>
          </a:xfrm>
          <a:prstGeom prst="rect">
            <a:avLst/>
          </a:prstGeom>
        </p:spPr>
        <p:txBody>
          <a:bodyPr>
            <a:spAutoFit/>
          </a:bodyPr>
          <a:lstStyle/>
          <a:p>
            <a:pPr algn="just"/>
            <a:r>
              <a:rPr lang="es-MX" dirty="0">
                <a:latin typeface="Lucida Grande"/>
              </a:rPr>
              <a:t>Puede especificar que las entidades de la autopista muestren únicamente el efecto de conectividad cuando intersequen otra autopista o entidades de rampa de autopista (simbolizada mediante un símbolo de rampa de autopista). Sin embargo, cuando las entidades de autopista intersecan otros tipos de calles, tales como calles de superficies, no se conectarán.</a:t>
            </a:r>
            <a:endParaRPr lang="es-MX" dirty="0"/>
          </a:p>
        </p:txBody>
      </p:sp>
      <p:pic>
        <p:nvPicPr>
          <p:cNvPr id="4" name="Imagen 3"/>
          <p:cNvPicPr>
            <a:picLocks noChangeAspect="1"/>
          </p:cNvPicPr>
          <p:nvPr/>
        </p:nvPicPr>
        <p:blipFill rotWithShape="1">
          <a:blip r:embed="rId2"/>
          <a:srcRect l="30851" t="44068" r="43685" b="9737"/>
          <a:stretch/>
        </p:blipFill>
        <p:spPr>
          <a:xfrm>
            <a:off x="6758607" y="936612"/>
            <a:ext cx="4745905" cy="4840825"/>
          </a:xfrm>
          <a:prstGeom prst="rect">
            <a:avLst/>
          </a:prstGeom>
        </p:spPr>
      </p:pic>
    </p:spTree>
    <p:extLst>
      <p:ext uri="{BB962C8B-B14F-4D97-AF65-F5344CB8AC3E}">
        <p14:creationId xmlns:p14="http://schemas.microsoft.com/office/powerpoint/2010/main" val="3220804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3095" y="599087"/>
            <a:ext cx="6096000" cy="2585323"/>
          </a:xfrm>
          <a:prstGeom prst="rect">
            <a:avLst/>
          </a:prstGeom>
        </p:spPr>
        <p:txBody>
          <a:bodyPr>
            <a:spAutoFit/>
          </a:bodyPr>
          <a:lstStyle/>
          <a:p>
            <a:r>
              <a:rPr lang="es-MX" dirty="0">
                <a:latin typeface="Avenir LT W01 35 Light"/>
              </a:rPr>
              <a:t>Dibujar entidades en un orden específico</a:t>
            </a:r>
          </a:p>
          <a:p>
            <a:r>
              <a:rPr lang="es-MX" dirty="0">
                <a:latin typeface="Lucida Grande"/>
              </a:rPr>
              <a:t>Al utilizar simbología de valores únicos con dibujo a nivel del símbolo, puede especificar el orden exacto de dibujo de las entidades superpuestas. Esto se puede hacer si tiene una capa de polígonos superpuestas. Al dibujar estas entidades en orden desde la mayor hasta la menor, incrementa el número de entidades visibles en el mapa. En </a:t>
            </a:r>
            <a:r>
              <a:rPr lang="es-MX" dirty="0" err="1">
                <a:latin typeface="Lucida Grande"/>
              </a:rPr>
              <a:t>ArcMap</a:t>
            </a:r>
            <a:r>
              <a:rPr lang="es-MX" dirty="0">
                <a:latin typeface="Lucida Grande"/>
              </a:rPr>
              <a:t>, esto se puede realizar con el dibujo a nivel del símbolo.</a:t>
            </a:r>
            <a:endParaRPr lang="es-MX" b="0" i="0" dirty="0">
              <a:effectLst/>
              <a:latin typeface="Lucida Grande"/>
            </a:endParaRPr>
          </a:p>
        </p:txBody>
      </p:sp>
      <p:pic>
        <p:nvPicPr>
          <p:cNvPr id="3" name="Imagen 2"/>
          <p:cNvPicPr>
            <a:picLocks noChangeAspect="1"/>
          </p:cNvPicPr>
          <p:nvPr/>
        </p:nvPicPr>
        <p:blipFill rotWithShape="1">
          <a:blip r:embed="rId2"/>
          <a:srcRect l="30851" t="43343" r="44195" b="8650"/>
          <a:stretch/>
        </p:blipFill>
        <p:spPr>
          <a:xfrm>
            <a:off x="7314992" y="599087"/>
            <a:ext cx="3246783" cy="3511827"/>
          </a:xfrm>
          <a:prstGeom prst="rect">
            <a:avLst/>
          </a:prstGeom>
        </p:spPr>
      </p:pic>
      <p:pic>
        <p:nvPicPr>
          <p:cNvPr id="1026" name="Picture 2" descr="Utilizar el dibujo a nivel del símbolo para disolver los límites de polígon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922" y="4609673"/>
            <a:ext cx="3590925" cy="1552575"/>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583095" y="3910833"/>
            <a:ext cx="6096000" cy="2031325"/>
          </a:xfrm>
          <a:prstGeom prst="rect">
            <a:avLst/>
          </a:prstGeom>
        </p:spPr>
        <p:txBody>
          <a:bodyPr>
            <a:spAutoFit/>
          </a:bodyPr>
          <a:lstStyle/>
          <a:p>
            <a:r>
              <a:rPr lang="es-MX" dirty="0">
                <a:latin typeface="Avenir LT W01 35 Light"/>
              </a:rPr>
              <a:t>Disolver líneas de límite entre entidades poligonales con los mismos valores de atributo</a:t>
            </a:r>
          </a:p>
          <a:p>
            <a:r>
              <a:rPr lang="es-MX" dirty="0">
                <a:latin typeface="Lucida Grande"/>
              </a:rPr>
              <a:t>Al utilizar dibujo a nivel del símbolo en </a:t>
            </a:r>
            <a:r>
              <a:rPr lang="es-MX" dirty="0" err="1">
                <a:latin typeface="Lucida Grande"/>
              </a:rPr>
              <a:t>ArcMap</a:t>
            </a:r>
            <a:r>
              <a:rPr lang="es-MX" dirty="0">
                <a:latin typeface="Lucida Grande"/>
              </a:rPr>
              <a:t>, puede eliminar los límites entre zonas poligonales con el mismo valor de atributo. Con esto se conseguirá el mismo efecto visual que disolver entidades según un atributo sin tener que procesar la geometría de la entidad.</a:t>
            </a:r>
            <a:endParaRPr lang="es-MX" b="0" i="0" dirty="0">
              <a:effectLst/>
              <a:latin typeface="Lucida Grande"/>
            </a:endParaRPr>
          </a:p>
        </p:txBody>
      </p:sp>
    </p:spTree>
    <p:extLst>
      <p:ext uri="{BB962C8B-B14F-4D97-AF65-F5344CB8AC3E}">
        <p14:creationId xmlns:p14="http://schemas.microsoft.com/office/powerpoint/2010/main" val="19441923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8937" y="129208"/>
            <a:ext cx="10018713" cy="820271"/>
          </a:xfrm>
        </p:spPr>
        <p:txBody>
          <a:bodyPr>
            <a:normAutofit/>
          </a:bodyPr>
          <a:lstStyle/>
          <a:p>
            <a:pPr algn="l"/>
            <a:r>
              <a:rPr lang="es-MX" sz="2800" dirty="0" smtClean="0"/>
              <a:t>6. Recortar </a:t>
            </a:r>
            <a:r>
              <a:rPr lang="es-MX" sz="2800" dirty="0"/>
              <a:t>imágenes con un </a:t>
            </a:r>
            <a:r>
              <a:rPr lang="es-MX" sz="2800" dirty="0" smtClean="0"/>
              <a:t>SHAPE </a:t>
            </a:r>
            <a:r>
              <a:rPr lang="es-MX" sz="2800" dirty="0"/>
              <a:t>(dibujo)</a:t>
            </a:r>
          </a:p>
        </p:txBody>
      </p:sp>
      <p:pic>
        <p:nvPicPr>
          <p:cNvPr id="3" name="Imagen 2"/>
          <p:cNvPicPr>
            <a:picLocks noChangeAspect="1"/>
          </p:cNvPicPr>
          <p:nvPr/>
        </p:nvPicPr>
        <p:blipFill rotWithShape="1">
          <a:blip r:embed="rId2"/>
          <a:srcRect l="1314" t="13451" r="2434" b="10643"/>
          <a:stretch/>
        </p:blipFill>
        <p:spPr>
          <a:xfrm>
            <a:off x="237844" y="949479"/>
            <a:ext cx="11716312" cy="5194852"/>
          </a:xfrm>
          <a:prstGeom prst="rect">
            <a:avLst/>
          </a:prstGeom>
        </p:spPr>
      </p:pic>
    </p:spTree>
    <p:extLst>
      <p:ext uri="{BB962C8B-B14F-4D97-AF65-F5344CB8AC3E}">
        <p14:creationId xmlns:p14="http://schemas.microsoft.com/office/powerpoint/2010/main" val="390143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35028" b="12817"/>
          <a:stretch/>
        </p:blipFill>
        <p:spPr>
          <a:xfrm>
            <a:off x="849382" y="240195"/>
            <a:ext cx="8453645" cy="6377609"/>
          </a:xfrm>
          <a:prstGeom prst="rect">
            <a:avLst/>
          </a:prstGeom>
        </p:spPr>
      </p:pic>
    </p:spTree>
    <p:extLst>
      <p:ext uri="{BB962C8B-B14F-4D97-AF65-F5344CB8AC3E}">
        <p14:creationId xmlns:p14="http://schemas.microsoft.com/office/powerpoint/2010/main" val="1603724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22398" t="14537" r="29120" b="15354"/>
          <a:stretch/>
        </p:blipFill>
        <p:spPr>
          <a:xfrm>
            <a:off x="1232452" y="649356"/>
            <a:ext cx="6308035" cy="5128592"/>
          </a:xfrm>
          <a:prstGeom prst="rect">
            <a:avLst/>
          </a:prstGeom>
        </p:spPr>
      </p:pic>
    </p:spTree>
    <p:extLst>
      <p:ext uri="{BB962C8B-B14F-4D97-AF65-F5344CB8AC3E}">
        <p14:creationId xmlns:p14="http://schemas.microsoft.com/office/powerpoint/2010/main" val="3774559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6172" y="182217"/>
            <a:ext cx="10018713" cy="820271"/>
          </a:xfrm>
        </p:spPr>
        <p:txBody>
          <a:bodyPr>
            <a:normAutofit/>
          </a:bodyPr>
          <a:lstStyle/>
          <a:p>
            <a:pPr algn="l"/>
            <a:r>
              <a:rPr lang="es-MX" sz="2800" dirty="0" smtClean="0"/>
              <a:t>7. La </a:t>
            </a:r>
            <a:r>
              <a:rPr lang="es-MX" sz="2800" dirty="0"/>
              <a:t>mesa de luz: “</a:t>
            </a:r>
            <a:r>
              <a:rPr lang="es-MX" sz="2800" dirty="0" err="1"/>
              <a:t>Swipe</a:t>
            </a:r>
            <a:r>
              <a:rPr lang="es-MX" sz="2800" dirty="0"/>
              <a:t>”</a:t>
            </a:r>
          </a:p>
        </p:txBody>
      </p:sp>
      <p:pic>
        <p:nvPicPr>
          <p:cNvPr id="3" name="Imagen 2"/>
          <p:cNvPicPr>
            <a:picLocks noChangeAspect="1"/>
          </p:cNvPicPr>
          <p:nvPr/>
        </p:nvPicPr>
        <p:blipFill rotWithShape="1">
          <a:blip r:embed="rId2"/>
          <a:srcRect l="23926" t="12364" r="19954" b="52853"/>
          <a:stretch/>
        </p:blipFill>
        <p:spPr>
          <a:xfrm>
            <a:off x="397564" y="697688"/>
            <a:ext cx="7301948" cy="2544417"/>
          </a:xfrm>
          <a:prstGeom prst="rect">
            <a:avLst/>
          </a:prstGeom>
        </p:spPr>
      </p:pic>
      <p:pic>
        <p:nvPicPr>
          <p:cNvPr id="5" name="Imagen 4"/>
          <p:cNvPicPr>
            <a:picLocks noChangeAspect="1"/>
          </p:cNvPicPr>
          <p:nvPr/>
        </p:nvPicPr>
        <p:blipFill rotWithShape="1">
          <a:blip r:embed="rId3"/>
          <a:srcRect l="22398" t="15806" r="24944" b="24049"/>
          <a:stretch/>
        </p:blipFill>
        <p:spPr>
          <a:xfrm>
            <a:off x="5804451" y="2793812"/>
            <a:ext cx="6042991" cy="3880606"/>
          </a:xfrm>
          <a:prstGeom prst="rect">
            <a:avLst/>
          </a:prstGeom>
        </p:spPr>
      </p:pic>
      <p:pic>
        <p:nvPicPr>
          <p:cNvPr id="6" name="Imagen 5"/>
          <p:cNvPicPr>
            <a:picLocks noChangeAspect="1"/>
          </p:cNvPicPr>
          <p:nvPr/>
        </p:nvPicPr>
        <p:blipFill rotWithShape="1">
          <a:blip r:embed="rId4"/>
          <a:srcRect l="45009" t="15082" r="16287" b="59737"/>
          <a:stretch/>
        </p:blipFill>
        <p:spPr>
          <a:xfrm>
            <a:off x="185530" y="3617843"/>
            <a:ext cx="5035827" cy="1842054"/>
          </a:xfrm>
          <a:prstGeom prst="rect">
            <a:avLst/>
          </a:prstGeom>
        </p:spPr>
      </p:pic>
      <p:sp>
        <p:nvSpPr>
          <p:cNvPr id="8" name="CuadroTexto 7"/>
          <p:cNvSpPr txBox="1"/>
          <p:nvPr/>
        </p:nvSpPr>
        <p:spPr>
          <a:xfrm>
            <a:off x="7938120" y="406140"/>
            <a:ext cx="3644348" cy="2031325"/>
          </a:xfrm>
          <a:prstGeom prst="rect">
            <a:avLst/>
          </a:prstGeom>
          <a:noFill/>
        </p:spPr>
        <p:txBody>
          <a:bodyPr wrap="square" rtlCol="0">
            <a:spAutoFit/>
          </a:bodyPr>
          <a:lstStyle/>
          <a:p>
            <a:r>
              <a:rPr lang="es-MX" dirty="0" smtClean="0"/>
              <a:t>1.- Desactivar </a:t>
            </a:r>
            <a:r>
              <a:rPr lang="es-MX" dirty="0" err="1" smtClean="0"/>
              <a:t>Layout</a:t>
            </a:r>
            <a:r>
              <a:rPr lang="es-MX" dirty="0" smtClean="0"/>
              <a:t> View</a:t>
            </a:r>
          </a:p>
          <a:p>
            <a:r>
              <a:rPr lang="es-MX" dirty="0" smtClean="0"/>
              <a:t>2.- Activar </a:t>
            </a:r>
            <a:r>
              <a:rPr lang="es-MX" dirty="0" err="1" smtClean="0"/>
              <a:t>Toolbars</a:t>
            </a:r>
            <a:r>
              <a:rPr lang="es-MX" dirty="0" smtClean="0"/>
              <a:t>: </a:t>
            </a:r>
            <a:r>
              <a:rPr lang="es-MX" dirty="0" err="1" smtClean="0"/>
              <a:t>Effects</a:t>
            </a:r>
            <a:endParaRPr lang="es-MX" dirty="0" smtClean="0"/>
          </a:p>
          <a:p>
            <a:r>
              <a:rPr lang="es-MX" dirty="0" smtClean="0"/>
              <a:t>3.- Seleccionar </a:t>
            </a:r>
            <a:r>
              <a:rPr lang="es-MX" dirty="0" err="1" smtClean="0"/>
              <a:t>Swipe</a:t>
            </a:r>
            <a:r>
              <a:rPr lang="es-MX" dirty="0" smtClean="0"/>
              <a:t> para visualizar la capa de abajo, respecto a la de arriba, sirve para hacer comparaciones entre ambas imágenes</a:t>
            </a:r>
            <a:endParaRPr lang="es-MX" dirty="0"/>
          </a:p>
        </p:txBody>
      </p:sp>
    </p:spTree>
    <p:extLst>
      <p:ext uri="{BB962C8B-B14F-4D97-AF65-F5344CB8AC3E}">
        <p14:creationId xmlns:p14="http://schemas.microsoft.com/office/powerpoint/2010/main" val="2262219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42768" t="16168" r="24639" b="28035"/>
          <a:stretch/>
        </p:blipFill>
        <p:spPr>
          <a:xfrm>
            <a:off x="2067340" y="1060175"/>
            <a:ext cx="4240696" cy="4081670"/>
          </a:xfrm>
          <a:prstGeom prst="rect">
            <a:avLst/>
          </a:prstGeom>
        </p:spPr>
      </p:pic>
    </p:spTree>
    <p:extLst>
      <p:ext uri="{BB962C8B-B14F-4D97-AF65-F5344CB8AC3E}">
        <p14:creationId xmlns:p14="http://schemas.microsoft.com/office/powerpoint/2010/main" val="779129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295" y="129208"/>
            <a:ext cx="10018713" cy="820271"/>
          </a:xfrm>
        </p:spPr>
        <p:txBody>
          <a:bodyPr>
            <a:normAutofit/>
          </a:bodyPr>
          <a:lstStyle/>
          <a:p>
            <a:pPr algn="l"/>
            <a:r>
              <a:rPr lang="es-MX" sz="2800" dirty="0" smtClean="0"/>
              <a:t>8. </a:t>
            </a:r>
            <a:r>
              <a:rPr lang="es-MX" sz="2800" dirty="0"/>
              <a:t>Ventana Image </a:t>
            </a:r>
            <a:r>
              <a:rPr lang="es-MX" sz="2800" dirty="0" err="1"/>
              <a:t>Analysis</a:t>
            </a:r>
            <a:r>
              <a:rPr lang="es-MX" sz="2800" dirty="0"/>
              <a:t>: “</a:t>
            </a:r>
            <a:r>
              <a:rPr lang="es-MX" sz="2800" dirty="0" err="1"/>
              <a:t>Shaded</a:t>
            </a:r>
            <a:r>
              <a:rPr lang="es-MX" sz="2800" dirty="0"/>
              <a:t> </a:t>
            </a:r>
            <a:r>
              <a:rPr lang="es-MX" sz="2800" dirty="0" err="1"/>
              <a:t>Relief</a:t>
            </a:r>
            <a:r>
              <a:rPr lang="es-MX" sz="2800" dirty="0" smtClean="0"/>
              <a:t>”</a:t>
            </a:r>
            <a:endParaRPr lang="es-ES" sz="2800" dirty="0"/>
          </a:p>
        </p:txBody>
      </p:sp>
      <p:pic>
        <p:nvPicPr>
          <p:cNvPr id="3" name="Imagen 2"/>
          <p:cNvPicPr>
            <a:picLocks noChangeAspect="1"/>
          </p:cNvPicPr>
          <p:nvPr/>
        </p:nvPicPr>
        <p:blipFill rotWithShape="1">
          <a:blip r:embed="rId2"/>
          <a:srcRect l="29935" r="32482" b="27672"/>
          <a:stretch/>
        </p:blipFill>
        <p:spPr>
          <a:xfrm>
            <a:off x="609600" y="1229139"/>
            <a:ext cx="4890052" cy="5290930"/>
          </a:xfrm>
          <a:prstGeom prst="rect">
            <a:avLst/>
          </a:prstGeom>
        </p:spPr>
      </p:pic>
      <p:pic>
        <p:nvPicPr>
          <p:cNvPr id="5" name="Imagen 4"/>
          <p:cNvPicPr>
            <a:picLocks noChangeAspect="1"/>
          </p:cNvPicPr>
          <p:nvPr/>
        </p:nvPicPr>
        <p:blipFill rotWithShape="1">
          <a:blip r:embed="rId3"/>
          <a:srcRect l="75972" t="13089" r="-315" b="36911"/>
          <a:stretch/>
        </p:blipFill>
        <p:spPr>
          <a:xfrm>
            <a:off x="5883964" y="1113183"/>
            <a:ext cx="3167271" cy="3657600"/>
          </a:xfrm>
          <a:prstGeom prst="rect">
            <a:avLst/>
          </a:prstGeom>
        </p:spPr>
      </p:pic>
      <p:sp>
        <p:nvSpPr>
          <p:cNvPr id="4" name="CuadroTexto 3"/>
          <p:cNvSpPr txBox="1"/>
          <p:nvPr/>
        </p:nvSpPr>
        <p:spPr>
          <a:xfrm>
            <a:off x="9263270" y="2637183"/>
            <a:ext cx="2491408" cy="923330"/>
          </a:xfrm>
          <a:prstGeom prst="rect">
            <a:avLst/>
          </a:prstGeom>
          <a:noFill/>
        </p:spPr>
        <p:txBody>
          <a:bodyPr wrap="square" rtlCol="0">
            <a:spAutoFit/>
          </a:bodyPr>
          <a:lstStyle/>
          <a:p>
            <a:r>
              <a:rPr lang="es-MX" dirty="0" smtClean="0"/>
              <a:t>Es para realizar el sombreado o conocido </a:t>
            </a:r>
            <a:r>
              <a:rPr lang="es-MX" dirty="0" err="1" smtClean="0"/>
              <a:t>Hillshade</a:t>
            </a:r>
            <a:endParaRPr lang="es-MX" dirty="0"/>
          </a:p>
        </p:txBody>
      </p:sp>
      <p:sp>
        <p:nvSpPr>
          <p:cNvPr id="6" name="CuadroTexto 5"/>
          <p:cNvSpPr txBox="1"/>
          <p:nvPr/>
        </p:nvSpPr>
        <p:spPr>
          <a:xfrm>
            <a:off x="5883964" y="4934487"/>
            <a:ext cx="6096000" cy="923330"/>
          </a:xfrm>
          <a:prstGeom prst="rect">
            <a:avLst/>
          </a:prstGeom>
          <a:noFill/>
        </p:spPr>
        <p:txBody>
          <a:bodyPr wrap="square" rtlCol="0">
            <a:spAutoFit/>
          </a:bodyPr>
          <a:lstStyle/>
          <a:p>
            <a:r>
              <a:rPr lang="es-MX" dirty="0" smtClean="0"/>
              <a:t>1.- Puedes buscar la herramienta desde la ventana </a:t>
            </a:r>
            <a:r>
              <a:rPr lang="es-MX" dirty="0" err="1" smtClean="0"/>
              <a:t>Search</a:t>
            </a:r>
            <a:r>
              <a:rPr lang="es-MX" dirty="0" smtClean="0"/>
              <a:t> en la barra principal</a:t>
            </a:r>
          </a:p>
          <a:p>
            <a:r>
              <a:rPr lang="es-MX" dirty="0" smtClean="0"/>
              <a:t>2.- Selecciona </a:t>
            </a:r>
            <a:r>
              <a:rPr lang="es-MX" dirty="0" err="1" smtClean="0"/>
              <a:t>Hillshade</a:t>
            </a:r>
            <a:r>
              <a:rPr lang="es-MX" dirty="0" smtClean="0"/>
              <a:t> </a:t>
            </a:r>
            <a:r>
              <a:rPr lang="es-MX" dirty="0" err="1" smtClean="0"/>
              <a:t>Spatial</a:t>
            </a:r>
            <a:r>
              <a:rPr lang="es-MX" dirty="0" smtClean="0"/>
              <a:t> </a:t>
            </a:r>
            <a:r>
              <a:rPr lang="es-MX" dirty="0" err="1" smtClean="0"/>
              <a:t>Analysis</a:t>
            </a:r>
            <a:r>
              <a:rPr lang="es-MX" dirty="0" smtClean="0"/>
              <a:t> </a:t>
            </a:r>
            <a:r>
              <a:rPr lang="es-MX" dirty="0" err="1" smtClean="0"/>
              <a:t>Tool</a:t>
            </a:r>
            <a:endParaRPr lang="es-MX" dirty="0"/>
          </a:p>
        </p:txBody>
      </p:sp>
    </p:spTree>
    <p:extLst>
      <p:ext uri="{BB962C8B-B14F-4D97-AF65-F5344CB8AC3E}">
        <p14:creationId xmlns:p14="http://schemas.microsoft.com/office/powerpoint/2010/main" val="3383181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602" b="9194"/>
          <a:stretch/>
        </p:blipFill>
        <p:spPr>
          <a:xfrm>
            <a:off x="664836" y="132521"/>
            <a:ext cx="10862328" cy="5579165"/>
          </a:xfrm>
          <a:prstGeom prst="rect">
            <a:avLst/>
          </a:prstGeom>
        </p:spPr>
      </p:pic>
      <p:sp>
        <p:nvSpPr>
          <p:cNvPr id="3" name="CuadroTexto 2"/>
          <p:cNvSpPr txBox="1"/>
          <p:nvPr/>
        </p:nvSpPr>
        <p:spPr>
          <a:xfrm>
            <a:off x="1364974" y="5817704"/>
            <a:ext cx="12165496" cy="369332"/>
          </a:xfrm>
          <a:prstGeom prst="rect">
            <a:avLst/>
          </a:prstGeom>
          <a:noFill/>
        </p:spPr>
        <p:txBody>
          <a:bodyPr wrap="square" rtlCol="0">
            <a:spAutoFit/>
          </a:bodyPr>
          <a:lstStyle/>
          <a:p>
            <a:r>
              <a:rPr lang="es-MX" dirty="0" smtClean="0"/>
              <a:t>3.- La otra posibilidad es seleccionar de </a:t>
            </a:r>
            <a:r>
              <a:rPr lang="es-MX" dirty="0" err="1" smtClean="0"/>
              <a:t>Arctoolbox</a:t>
            </a:r>
            <a:r>
              <a:rPr lang="es-MX" dirty="0" smtClean="0"/>
              <a:t>, </a:t>
            </a:r>
            <a:r>
              <a:rPr lang="es-MX" dirty="0" err="1" smtClean="0"/>
              <a:t>Raster</a:t>
            </a:r>
            <a:r>
              <a:rPr lang="es-MX" dirty="0" smtClean="0"/>
              <a:t> </a:t>
            </a:r>
            <a:r>
              <a:rPr lang="es-MX" dirty="0" err="1" smtClean="0"/>
              <a:t>interpolation</a:t>
            </a:r>
            <a:r>
              <a:rPr lang="es-MX" dirty="0" smtClean="0"/>
              <a:t>, Topo </a:t>
            </a:r>
            <a:r>
              <a:rPr lang="es-MX" dirty="0" err="1" smtClean="0"/>
              <a:t>to</a:t>
            </a:r>
            <a:r>
              <a:rPr lang="es-MX" dirty="0" smtClean="0"/>
              <a:t> </a:t>
            </a:r>
            <a:r>
              <a:rPr lang="es-MX" dirty="0" err="1" smtClean="0"/>
              <a:t>Raster</a:t>
            </a:r>
            <a:endParaRPr lang="es-MX" dirty="0"/>
          </a:p>
        </p:txBody>
      </p:sp>
    </p:spTree>
    <p:extLst>
      <p:ext uri="{BB962C8B-B14F-4D97-AF65-F5344CB8AC3E}">
        <p14:creationId xmlns:p14="http://schemas.microsoft.com/office/powerpoint/2010/main" val="287804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0526" y="132522"/>
            <a:ext cx="11775943" cy="6620735"/>
          </a:xfrm>
          <a:prstGeom prst="rect">
            <a:avLst/>
          </a:prstGeom>
        </p:spPr>
      </p:pic>
    </p:spTree>
    <p:extLst>
      <p:ext uri="{BB962C8B-B14F-4D97-AF65-F5344CB8AC3E}">
        <p14:creationId xmlns:p14="http://schemas.microsoft.com/office/powerpoint/2010/main" val="691939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000" t="23415" r="27491" b="22056"/>
          <a:stretch/>
        </p:blipFill>
        <p:spPr>
          <a:xfrm>
            <a:off x="304800" y="238539"/>
            <a:ext cx="5367922" cy="3697357"/>
          </a:xfrm>
          <a:prstGeom prst="rect">
            <a:avLst/>
          </a:prstGeom>
        </p:spPr>
      </p:pic>
      <p:pic>
        <p:nvPicPr>
          <p:cNvPr id="3" name="Imagen 2"/>
          <p:cNvPicPr>
            <a:picLocks noChangeAspect="1"/>
          </p:cNvPicPr>
          <p:nvPr/>
        </p:nvPicPr>
        <p:blipFill rotWithShape="1">
          <a:blip r:embed="rId3"/>
          <a:srcRect l="79741" t="89538"/>
          <a:stretch/>
        </p:blipFill>
        <p:spPr>
          <a:xfrm>
            <a:off x="2564295" y="4036943"/>
            <a:ext cx="2635940" cy="765313"/>
          </a:xfrm>
          <a:prstGeom prst="rect">
            <a:avLst/>
          </a:prstGeom>
        </p:spPr>
      </p:pic>
      <p:pic>
        <p:nvPicPr>
          <p:cNvPr id="4" name="Imagen 3"/>
          <p:cNvPicPr>
            <a:picLocks noChangeAspect="1"/>
          </p:cNvPicPr>
          <p:nvPr/>
        </p:nvPicPr>
        <p:blipFill rotWithShape="1">
          <a:blip r:embed="rId4"/>
          <a:srcRect t="19973" r="37574" b="5933"/>
          <a:stretch/>
        </p:blipFill>
        <p:spPr>
          <a:xfrm>
            <a:off x="5672722" y="1895061"/>
            <a:ext cx="6419429" cy="4283765"/>
          </a:xfrm>
          <a:prstGeom prst="rect">
            <a:avLst/>
          </a:prstGeom>
        </p:spPr>
      </p:pic>
      <p:sp>
        <p:nvSpPr>
          <p:cNvPr id="5" name="CuadroTexto 4"/>
          <p:cNvSpPr txBox="1"/>
          <p:nvPr/>
        </p:nvSpPr>
        <p:spPr>
          <a:xfrm>
            <a:off x="557383" y="5102086"/>
            <a:ext cx="5115339" cy="369332"/>
          </a:xfrm>
          <a:prstGeom prst="rect">
            <a:avLst/>
          </a:prstGeom>
          <a:noFill/>
        </p:spPr>
        <p:txBody>
          <a:bodyPr wrap="square" rtlCol="0">
            <a:spAutoFit/>
          </a:bodyPr>
          <a:lstStyle/>
          <a:p>
            <a:r>
              <a:rPr lang="es-MX" dirty="0" smtClean="0"/>
              <a:t>4.- Selecciona </a:t>
            </a:r>
            <a:r>
              <a:rPr lang="es-MX" dirty="0" err="1" smtClean="0"/>
              <a:t>Hillshade</a:t>
            </a:r>
            <a:endParaRPr lang="es-MX" dirty="0"/>
          </a:p>
        </p:txBody>
      </p:sp>
    </p:spTree>
    <p:extLst>
      <p:ext uri="{BB962C8B-B14F-4D97-AF65-F5344CB8AC3E}">
        <p14:creationId xmlns:p14="http://schemas.microsoft.com/office/powerpoint/2010/main" val="682711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5555" t="15625" r="25351" b="18977"/>
          <a:stretch/>
        </p:blipFill>
        <p:spPr>
          <a:xfrm>
            <a:off x="410817" y="450574"/>
            <a:ext cx="4600450" cy="3445565"/>
          </a:xfrm>
          <a:prstGeom prst="rect">
            <a:avLst/>
          </a:prstGeom>
        </p:spPr>
      </p:pic>
      <p:pic>
        <p:nvPicPr>
          <p:cNvPr id="3" name="Imagen 2"/>
          <p:cNvPicPr>
            <a:picLocks noChangeAspect="1"/>
          </p:cNvPicPr>
          <p:nvPr/>
        </p:nvPicPr>
        <p:blipFill rotWithShape="1">
          <a:blip r:embed="rId3"/>
          <a:srcRect l="25657" t="15443" r="24842" b="19883"/>
          <a:stretch/>
        </p:blipFill>
        <p:spPr>
          <a:xfrm>
            <a:off x="5011267" y="212035"/>
            <a:ext cx="4850297" cy="3562872"/>
          </a:xfrm>
          <a:prstGeom prst="rect">
            <a:avLst/>
          </a:prstGeom>
        </p:spPr>
      </p:pic>
      <p:pic>
        <p:nvPicPr>
          <p:cNvPr id="4" name="Imagen 3"/>
          <p:cNvPicPr>
            <a:picLocks noChangeAspect="1"/>
          </p:cNvPicPr>
          <p:nvPr/>
        </p:nvPicPr>
        <p:blipFill rotWithShape="1">
          <a:blip r:embed="rId4"/>
          <a:srcRect l="39102" t="27763" r="37675" b="18614"/>
          <a:stretch/>
        </p:blipFill>
        <p:spPr>
          <a:xfrm>
            <a:off x="9861564" y="3670852"/>
            <a:ext cx="2123214" cy="2756453"/>
          </a:xfrm>
          <a:prstGeom prst="rect">
            <a:avLst/>
          </a:prstGeom>
        </p:spPr>
      </p:pic>
      <p:pic>
        <p:nvPicPr>
          <p:cNvPr id="5" name="Imagen 4"/>
          <p:cNvPicPr>
            <a:picLocks noChangeAspect="1"/>
          </p:cNvPicPr>
          <p:nvPr/>
        </p:nvPicPr>
        <p:blipFill rotWithShape="1">
          <a:blip r:embed="rId5"/>
          <a:srcRect l="38592" t="28125" r="38083" b="19520"/>
          <a:stretch/>
        </p:blipFill>
        <p:spPr>
          <a:xfrm>
            <a:off x="3613762" y="3947185"/>
            <a:ext cx="2058168" cy="2597426"/>
          </a:xfrm>
          <a:prstGeom prst="rect">
            <a:avLst/>
          </a:prstGeom>
        </p:spPr>
      </p:pic>
      <p:sp>
        <p:nvSpPr>
          <p:cNvPr id="6" name="CuadroTexto 5"/>
          <p:cNvSpPr txBox="1"/>
          <p:nvPr/>
        </p:nvSpPr>
        <p:spPr>
          <a:xfrm>
            <a:off x="1868558" y="6057973"/>
            <a:ext cx="3048000" cy="369332"/>
          </a:xfrm>
          <a:prstGeom prst="rect">
            <a:avLst/>
          </a:prstGeom>
          <a:noFill/>
        </p:spPr>
        <p:txBody>
          <a:bodyPr wrap="square" rtlCol="0">
            <a:spAutoFit/>
          </a:bodyPr>
          <a:lstStyle/>
          <a:p>
            <a:r>
              <a:rPr lang="es-MX" dirty="0" smtClean="0"/>
              <a:t>Sin el Use </a:t>
            </a:r>
            <a:r>
              <a:rPr lang="es-MX" dirty="0" err="1" smtClean="0"/>
              <a:t>hillshade</a:t>
            </a:r>
            <a:r>
              <a:rPr lang="es-MX" dirty="0" smtClean="0"/>
              <a:t> </a:t>
            </a:r>
            <a:r>
              <a:rPr lang="es-MX" dirty="0" err="1" smtClean="0"/>
              <a:t>effect</a:t>
            </a:r>
            <a:endParaRPr lang="es-MX" dirty="0"/>
          </a:p>
        </p:txBody>
      </p:sp>
      <p:sp>
        <p:nvSpPr>
          <p:cNvPr id="7" name="CuadroTexto 6"/>
          <p:cNvSpPr txBox="1"/>
          <p:nvPr/>
        </p:nvSpPr>
        <p:spPr>
          <a:xfrm>
            <a:off x="7436415" y="5729263"/>
            <a:ext cx="3048000" cy="646331"/>
          </a:xfrm>
          <a:prstGeom prst="rect">
            <a:avLst/>
          </a:prstGeom>
          <a:noFill/>
        </p:spPr>
        <p:txBody>
          <a:bodyPr wrap="square" rtlCol="0">
            <a:spAutoFit/>
          </a:bodyPr>
          <a:lstStyle/>
          <a:p>
            <a:r>
              <a:rPr lang="es-MX" dirty="0" smtClean="0"/>
              <a:t>Con el Use </a:t>
            </a:r>
            <a:r>
              <a:rPr lang="es-MX" dirty="0" err="1" smtClean="0"/>
              <a:t>hillshade</a:t>
            </a:r>
            <a:r>
              <a:rPr lang="es-MX" dirty="0" smtClean="0"/>
              <a:t> </a:t>
            </a:r>
            <a:r>
              <a:rPr lang="es-MX" dirty="0" err="1" smtClean="0"/>
              <a:t>effect</a:t>
            </a:r>
            <a:r>
              <a:rPr lang="es-MX" dirty="0" smtClean="0"/>
              <a:t>; y z=3</a:t>
            </a:r>
            <a:endParaRPr lang="es-MX" dirty="0"/>
          </a:p>
        </p:txBody>
      </p:sp>
      <p:sp>
        <p:nvSpPr>
          <p:cNvPr id="8" name="CuadroTexto 7"/>
          <p:cNvSpPr txBox="1"/>
          <p:nvPr/>
        </p:nvSpPr>
        <p:spPr>
          <a:xfrm>
            <a:off x="503583" y="4306957"/>
            <a:ext cx="2769704" cy="923330"/>
          </a:xfrm>
          <a:prstGeom prst="rect">
            <a:avLst/>
          </a:prstGeom>
          <a:noFill/>
        </p:spPr>
        <p:txBody>
          <a:bodyPr wrap="square" rtlCol="0">
            <a:spAutoFit/>
          </a:bodyPr>
          <a:lstStyle/>
          <a:p>
            <a:r>
              <a:rPr lang="es-MX" dirty="0" smtClean="0"/>
              <a:t>5.- Cambia las propiedades de la capa </a:t>
            </a:r>
            <a:r>
              <a:rPr lang="es-MX" dirty="0" err="1" smtClean="0"/>
              <a:t>Hillshade</a:t>
            </a:r>
            <a:endParaRPr lang="es-MX" dirty="0"/>
          </a:p>
        </p:txBody>
      </p:sp>
    </p:spTree>
    <p:extLst>
      <p:ext uri="{BB962C8B-B14F-4D97-AF65-F5344CB8AC3E}">
        <p14:creationId xmlns:p14="http://schemas.microsoft.com/office/powerpoint/2010/main" val="901831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8077" y="142460"/>
            <a:ext cx="10018713" cy="820271"/>
          </a:xfrm>
        </p:spPr>
        <p:txBody>
          <a:bodyPr>
            <a:normAutofit/>
          </a:bodyPr>
          <a:lstStyle/>
          <a:p>
            <a:pPr algn="l"/>
            <a:r>
              <a:rPr lang="es-MX" sz="2800" dirty="0" smtClean="0"/>
              <a:t>9. </a:t>
            </a:r>
            <a:r>
              <a:rPr lang="es-MX" sz="2800" dirty="0"/>
              <a:t>Exportar mapa a </a:t>
            </a:r>
            <a:r>
              <a:rPr lang="es-MX" sz="2800" dirty="0" smtClean="0"/>
              <a:t>“GEOPDF”</a:t>
            </a:r>
            <a:endParaRPr lang="es-ES" sz="2800" dirty="0"/>
          </a:p>
        </p:txBody>
      </p:sp>
      <p:pic>
        <p:nvPicPr>
          <p:cNvPr id="3" name="Imagen 2"/>
          <p:cNvPicPr>
            <a:picLocks noChangeAspect="1"/>
          </p:cNvPicPr>
          <p:nvPr/>
        </p:nvPicPr>
        <p:blipFill rotWithShape="1">
          <a:blip r:embed="rId2"/>
          <a:srcRect r="37981" b="26948"/>
          <a:stretch/>
        </p:blipFill>
        <p:spPr>
          <a:xfrm>
            <a:off x="818027" y="1467965"/>
            <a:ext cx="5923179" cy="3922643"/>
          </a:xfrm>
          <a:prstGeom prst="rect">
            <a:avLst/>
          </a:prstGeom>
        </p:spPr>
      </p:pic>
      <p:pic>
        <p:nvPicPr>
          <p:cNvPr id="5" name="Imagen 4"/>
          <p:cNvPicPr>
            <a:picLocks noChangeAspect="1"/>
          </p:cNvPicPr>
          <p:nvPr/>
        </p:nvPicPr>
        <p:blipFill rotWithShape="1">
          <a:blip r:embed="rId3"/>
          <a:srcRect l="29426" t="588" r="29425" b="4484"/>
          <a:stretch/>
        </p:blipFill>
        <p:spPr>
          <a:xfrm>
            <a:off x="7002099" y="1144799"/>
            <a:ext cx="4275499" cy="5545450"/>
          </a:xfrm>
          <a:prstGeom prst="rect">
            <a:avLst/>
          </a:prstGeom>
        </p:spPr>
      </p:pic>
      <p:sp>
        <p:nvSpPr>
          <p:cNvPr id="6" name="CuadroTexto 5"/>
          <p:cNvSpPr txBox="1"/>
          <p:nvPr/>
        </p:nvSpPr>
        <p:spPr>
          <a:xfrm>
            <a:off x="556658" y="821634"/>
            <a:ext cx="11118507" cy="646331"/>
          </a:xfrm>
          <a:prstGeom prst="rect">
            <a:avLst/>
          </a:prstGeom>
          <a:noFill/>
        </p:spPr>
        <p:txBody>
          <a:bodyPr wrap="square" rtlCol="0">
            <a:spAutoFit/>
          </a:bodyPr>
          <a:lstStyle/>
          <a:p>
            <a:r>
              <a:rPr lang="es-MX" dirty="0" smtClean="0"/>
              <a:t>El documento de salida será fácilmente manipulable para la persona que no tiene conexión a internet, programa especializado ni visualizador</a:t>
            </a:r>
            <a:endParaRPr lang="es-MX" dirty="0"/>
          </a:p>
        </p:txBody>
      </p:sp>
      <p:sp>
        <p:nvSpPr>
          <p:cNvPr id="7" name="CuadroTexto 6"/>
          <p:cNvSpPr txBox="1"/>
          <p:nvPr/>
        </p:nvSpPr>
        <p:spPr>
          <a:xfrm>
            <a:off x="817551" y="5390608"/>
            <a:ext cx="5923655" cy="1477328"/>
          </a:xfrm>
          <a:prstGeom prst="rect">
            <a:avLst/>
          </a:prstGeom>
          <a:noFill/>
        </p:spPr>
        <p:txBody>
          <a:bodyPr wrap="square" rtlCol="0">
            <a:spAutoFit/>
          </a:bodyPr>
          <a:lstStyle/>
          <a:p>
            <a:r>
              <a:rPr lang="es-MX" dirty="0" smtClean="0"/>
              <a:t>1.- </a:t>
            </a:r>
            <a:r>
              <a:rPr lang="es-MX" dirty="0" err="1" smtClean="0"/>
              <a:t>Click</a:t>
            </a:r>
            <a:r>
              <a:rPr lang="es-MX" dirty="0" smtClean="0"/>
              <a:t> File/</a:t>
            </a:r>
            <a:r>
              <a:rPr lang="es-MX" dirty="0" err="1" smtClean="0"/>
              <a:t>Export</a:t>
            </a:r>
            <a:r>
              <a:rPr lang="es-MX" dirty="0" smtClean="0"/>
              <a:t> </a:t>
            </a:r>
            <a:r>
              <a:rPr lang="es-MX" dirty="0" err="1" smtClean="0"/>
              <a:t>Map</a:t>
            </a:r>
            <a:endParaRPr lang="es-MX" dirty="0" smtClean="0"/>
          </a:p>
          <a:p>
            <a:r>
              <a:rPr lang="es-MX" dirty="0" smtClean="0"/>
              <a:t>2.- Ubicar su carpeta y formato PDF</a:t>
            </a:r>
          </a:p>
          <a:p>
            <a:r>
              <a:rPr lang="es-MX" dirty="0" smtClean="0"/>
              <a:t>3.- </a:t>
            </a:r>
            <a:r>
              <a:rPr lang="es-MX" dirty="0" err="1" smtClean="0"/>
              <a:t>Sleccionar</a:t>
            </a:r>
            <a:r>
              <a:rPr lang="es-MX" dirty="0" smtClean="0"/>
              <a:t> </a:t>
            </a:r>
            <a:r>
              <a:rPr lang="es-MX" dirty="0" err="1" smtClean="0"/>
              <a:t>Advanced</a:t>
            </a:r>
            <a:r>
              <a:rPr lang="es-MX" dirty="0" smtClean="0"/>
              <a:t> y la casilla </a:t>
            </a:r>
            <a:r>
              <a:rPr lang="es-MX" dirty="0" err="1" smtClean="0"/>
              <a:t>Export</a:t>
            </a:r>
            <a:r>
              <a:rPr lang="es-MX" dirty="0" smtClean="0"/>
              <a:t> </a:t>
            </a:r>
            <a:r>
              <a:rPr lang="es-MX" dirty="0" err="1" smtClean="0"/>
              <a:t>Map</a:t>
            </a:r>
            <a:r>
              <a:rPr lang="es-MX" dirty="0" smtClean="0"/>
              <a:t> </a:t>
            </a:r>
            <a:r>
              <a:rPr lang="es-MX" dirty="0" err="1" smtClean="0"/>
              <a:t>Georeference</a:t>
            </a:r>
            <a:r>
              <a:rPr lang="es-MX" dirty="0" smtClean="0"/>
              <a:t> </a:t>
            </a:r>
            <a:r>
              <a:rPr lang="es-MX" dirty="0" err="1" smtClean="0"/>
              <a:t>Information</a:t>
            </a:r>
            <a:endParaRPr lang="es-MX" dirty="0" smtClean="0"/>
          </a:p>
          <a:p>
            <a:r>
              <a:rPr lang="es-MX" dirty="0" smtClean="0"/>
              <a:t>4.- </a:t>
            </a:r>
            <a:r>
              <a:rPr lang="es-MX" dirty="0" err="1" smtClean="0"/>
              <a:t>Click</a:t>
            </a:r>
            <a:r>
              <a:rPr lang="es-MX" dirty="0" smtClean="0"/>
              <a:t> Guardar</a:t>
            </a:r>
            <a:endParaRPr lang="es-MX" dirty="0"/>
          </a:p>
        </p:txBody>
      </p:sp>
    </p:spTree>
    <p:extLst>
      <p:ext uri="{BB962C8B-B14F-4D97-AF65-F5344CB8AC3E}">
        <p14:creationId xmlns:p14="http://schemas.microsoft.com/office/powerpoint/2010/main" val="23903471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16898" b="7020"/>
          <a:stretch/>
        </p:blipFill>
        <p:spPr>
          <a:xfrm>
            <a:off x="319295" y="367748"/>
            <a:ext cx="9190390" cy="5781261"/>
          </a:xfrm>
          <a:prstGeom prst="rect">
            <a:avLst/>
          </a:prstGeom>
        </p:spPr>
      </p:pic>
      <p:sp>
        <p:nvSpPr>
          <p:cNvPr id="3" name="CuadroTexto 2"/>
          <p:cNvSpPr txBox="1"/>
          <p:nvPr/>
        </p:nvSpPr>
        <p:spPr>
          <a:xfrm>
            <a:off x="9509685" y="795130"/>
            <a:ext cx="2814837" cy="2031325"/>
          </a:xfrm>
          <a:prstGeom prst="rect">
            <a:avLst/>
          </a:prstGeom>
          <a:noFill/>
        </p:spPr>
        <p:txBody>
          <a:bodyPr wrap="square" rtlCol="0">
            <a:spAutoFit/>
          </a:bodyPr>
          <a:lstStyle/>
          <a:p>
            <a:r>
              <a:rPr lang="es-MX" dirty="0" smtClean="0"/>
              <a:t>5.- Abrir desde Adobe Reader</a:t>
            </a:r>
          </a:p>
          <a:p>
            <a:r>
              <a:rPr lang="es-MX" dirty="0" smtClean="0"/>
              <a:t>6.- </a:t>
            </a:r>
            <a:r>
              <a:rPr lang="es-MX" dirty="0" err="1" smtClean="0"/>
              <a:t>Click</a:t>
            </a:r>
            <a:r>
              <a:rPr lang="es-MX" dirty="0" smtClean="0"/>
              <a:t> en </a:t>
            </a:r>
            <a:r>
              <a:rPr lang="es-MX" dirty="0" err="1" smtClean="0"/>
              <a:t>Layers</a:t>
            </a:r>
            <a:endParaRPr lang="es-MX" dirty="0" smtClean="0"/>
          </a:p>
          <a:p>
            <a:r>
              <a:rPr lang="es-MX" dirty="0" smtClean="0"/>
              <a:t>7.- Seleccionar habilitar o deshabilitar las capas de información del mapa</a:t>
            </a:r>
            <a:endParaRPr lang="es-MX" dirty="0"/>
          </a:p>
        </p:txBody>
      </p:sp>
    </p:spTree>
    <p:extLst>
      <p:ext uri="{BB962C8B-B14F-4D97-AF65-F5344CB8AC3E}">
        <p14:creationId xmlns:p14="http://schemas.microsoft.com/office/powerpoint/2010/main" val="418555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15879" b="8107"/>
          <a:stretch/>
        </p:blipFill>
        <p:spPr>
          <a:xfrm>
            <a:off x="836129" y="248480"/>
            <a:ext cx="9930921" cy="6099312"/>
          </a:xfrm>
          <a:prstGeom prst="rect">
            <a:avLst/>
          </a:prstGeom>
        </p:spPr>
      </p:pic>
    </p:spTree>
    <p:extLst>
      <p:ext uri="{BB962C8B-B14F-4D97-AF65-F5344CB8AC3E}">
        <p14:creationId xmlns:p14="http://schemas.microsoft.com/office/powerpoint/2010/main" val="34396380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56658" y="182217"/>
            <a:ext cx="11370298" cy="820271"/>
          </a:xfrm>
        </p:spPr>
        <p:txBody>
          <a:bodyPr>
            <a:normAutofit/>
          </a:bodyPr>
          <a:lstStyle/>
          <a:p>
            <a:pPr algn="l"/>
            <a:r>
              <a:rPr lang="es-MX" sz="2800" dirty="0" smtClean="0"/>
              <a:t>10. DELIMITAR UNA CUENCA HIDROGRÁFICA AUTOMÁTICAMENTE</a:t>
            </a:r>
            <a:endParaRPr lang="es-ES" sz="2800" dirty="0"/>
          </a:p>
        </p:txBody>
      </p:sp>
      <p:sp>
        <p:nvSpPr>
          <p:cNvPr id="3" name="CuadroTexto 2"/>
          <p:cNvSpPr txBox="1"/>
          <p:nvPr/>
        </p:nvSpPr>
        <p:spPr>
          <a:xfrm>
            <a:off x="556658" y="821634"/>
            <a:ext cx="11118507" cy="369332"/>
          </a:xfrm>
          <a:prstGeom prst="rect">
            <a:avLst/>
          </a:prstGeom>
          <a:noFill/>
        </p:spPr>
        <p:txBody>
          <a:bodyPr wrap="square" rtlCol="0">
            <a:spAutoFit/>
          </a:bodyPr>
          <a:lstStyle/>
          <a:p>
            <a:r>
              <a:rPr lang="es-MX" dirty="0" smtClean="0"/>
              <a:t>1.- Crear un TIN a partir d </a:t>
            </a:r>
            <a:r>
              <a:rPr lang="es-MX" dirty="0" err="1" smtClean="0"/>
              <a:t>elas</a:t>
            </a:r>
            <a:r>
              <a:rPr lang="es-MX" dirty="0" smtClean="0"/>
              <a:t> curvas de nivel y su elevación</a:t>
            </a:r>
            <a:endParaRPr lang="es-MX" dirty="0"/>
          </a:p>
        </p:txBody>
      </p:sp>
      <p:pic>
        <p:nvPicPr>
          <p:cNvPr id="5" name="Imagen 4"/>
          <p:cNvPicPr>
            <a:picLocks noChangeAspect="1"/>
          </p:cNvPicPr>
          <p:nvPr/>
        </p:nvPicPr>
        <p:blipFill rotWithShape="1">
          <a:blip r:embed="rId2"/>
          <a:srcRect l="1415" t="18162" r="26982" b="21331"/>
          <a:stretch/>
        </p:blipFill>
        <p:spPr>
          <a:xfrm>
            <a:off x="304867" y="1467965"/>
            <a:ext cx="8485854" cy="4031687"/>
          </a:xfrm>
          <a:prstGeom prst="rect">
            <a:avLst/>
          </a:prstGeom>
        </p:spPr>
      </p:pic>
      <p:pic>
        <p:nvPicPr>
          <p:cNvPr id="6" name="Imagen 5"/>
          <p:cNvPicPr>
            <a:picLocks noChangeAspect="1"/>
          </p:cNvPicPr>
          <p:nvPr/>
        </p:nvPicPr>
        <p:blipFill rotWithShape="1">
          <a:blip r:embed="rId3"/>
          <a:srcRect l="80046" t="13089"/>
          <a:stretch/>
        </p:blipFill>
        <p:spPr>
          <a:xfrm>
            <a:off x="9796960" y="1310600"/>
            <a:ext cx="2129996" cy="5216095"/>
          </a:xfrm>
          <a:prstGeom prst="rect">
            <a:avLst/>
          </a:prstGeom>
        </p:spPr>
      </p:pic>
    </p:spTree>
    <p:extLst>
      <p:ext uri="{BB962C8B-B14F-4D97-AF65-F5344CB8AC3E}">
        <p14:creationId xmlns:p14="http://schemas.microsoft.com/office/powerpoint/2010/main" val="26270603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133600" y="609600"/>
            <a:ext cx="8627165" cy="369332"/>
          </a:xfrm>
          <a:prstGeom prst="rect">
            <a:avLst/>
          </a:prstGeom>
          <a:noFill/>
        </p:spPr>
        <p:txBody>
          <a:bodyPr wrap="square" rtlCol="0">
            <a:spAutoFit/>
          </a:bodyPr>
          <a:lstStyle/>
          <a:p>
            <a:r>
              <a:rPr lang="es-MX" dirty="0" smtClean="0"/>
              <a:t>Convertir de TIN </a:t>
            </a:r>
            <a:r>
              <a:rPr lang="es-MX" dirty="0" err="1" smtClean="0"/>
              <a:t>to</a:t>
            </a:r>
            <a:r>
              <a:rPr lang="es-MX" dirty="0" smtClean="0"/>
              <a:t> RASTER</a:t>
            </a:r>
            <a:endParaRPr lang="es-MX" dirty="0"/>
          </a:p>
        </p:txBody>
      </p:sp>
      <p:pic>
        <p:nvPicPr>
          <p:cNvPr id="3" name="Imagen 2"/>
          <p:cNvPicPr>
            <a:picLocks noChangeAspect="1"/>
          </p:cNvPicPr>
          <p:nvPr/>
        </p:nvPicPr>
        <p:blipFill rotWithShape="1">
          <a:blip r:embed="rId2"/>
          <a:srcRect l="80352" t="13451" r="1926" b="14628"/>
          <a:stretch/>
        </p:blipFill>
        <p:spPr>
          <a:xfrm>
            <a:off x="8454886" y="609600"/>
            <a:ext cx="2305879" cy="5261113"/>
          </a:xfrm>
          <a:prstGeom prst="rect">
            <a:avLst/>
          </a:prstGeom>
        </p:spPr>
      </p:pic>
      <p:pic>
        <p:nvPicPr>
          <p:cNvPr id="4" name="Imagen 3"/>
          <p:cNvPicPr>
            <a:picLocks noChangeAspect="1"/>
          </p:cNvPicPr>
          <p:nvPr/>
        </p:nvPicPr>
        <p:blipFill rotWithShape="1">
          <a:blip r:embed="rId3"/>
          <a:srcRect l="37574" t="28488" r="36352" b="21513"/>
          <a:stretch/>
        </p:blipFill>
        <p:spPr>
          <a:xfrm>
            <a:off x="437322" y="1139686"/>
            <a:ext cx="3392556" cy="3657600"/>
          </a:xfrm>
          <a:prstGeom prst="rect">
            <a:avLst/>
          </a:prstGeom>
        </p:spPr>
      </p:pic>
      <p:pic>
        <p:nvPicPr>
          <p:cNvPr id="5" name="Imagen 4"/>
          <p:cNvPicPr>
            <a:picLocks noChangeAspect="1"/>
          </p:cNvPicPr>
          <p:nvPr/>
        </p:nvPicPr>
        <p:blipFill rotWithShape="1">
          <a:blip r:embed="rId4"/>
          <a:srcRect l="28713" t="23777" r="28000" b="22600"/>
          <a:stretch/>
        </p:blipFill>
        <p:spPr>
          <a:xfrm>
            <a:off x="3829878" y="2997485"/>
            <a:ext cx="5168348" cy="3599601"/>
          </a:xfrm>
          <a:prstGeom prst="rect">
            <a:avLst/>
          </a:prstGeom>
        </p:spPr>
      </p:pic>
      <p:sp>
        <p:nvSpPr>
          <p:cNvPr id="6" name="CuadroTexto 5"/>
          <p:cNvSpPr txBox="1"/>
          <p:nvPr/>
        </p:nvSpPr>
        <p:spPr>
          <a:xfrm>
            <a:off x="596348" y="4943061"/>
            <a:ext cx="4465982" cy="369332"/>
          </a:xfrm>
          <a:prstGeom prst="rect">
            <a:avLst/>
          </a:prstGeom>
          <a:noFill/>
        </p:spPr>
        <p:txBody>
          <a:bodyPr wrap="square" rtlCol="0">
            <a:spAutoFit/>
          </a:bodyPr>
          <a:lstStyle/>
          <a:p>
            <a:r>
              <a:rPr lang="es-MX" dirty="0" smtClean="0"/>
              <a:t>2.- Convertir el TIN a </a:t>
            </a:r>
            <a:r>
              <a:rPr lang="es-MX" dirty="0" err="1" smtClean="0"/>
              <a:t>Raster</a:t>
            </a:r>
            <a:endParaRPr lang="es-MX" dirty="0"/>
          </a:p>
        </p:txBody>
      </p:sp>
    </p:spTree>
    <p:extLst>
      <p:ext uri="{BB962C8B-B14F-4D97-AF65-F5344CB8AC3E}">
        <p14:creationId xmlns:p14="http://schemas.microsoft.com/office/powerpoint/2010/main" val="1842512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71491" b="3215"/>
          <a:stretch/>
        </p:blipFill>
        <p:spPr>
          <a:xfrm>
            <a:off x="650287" y="938419"/>
            <a:ext cx="2609748" cy="4981161"/>
          </a:xfrm>
          <a:prstGeom prst="rect">
            <a:avLst/>
          </a:prstGeom>
        </p:spPr>
      </p:pic>
      <p:pic>
        <p:nvPicPr>
          <p:cNvPr id="3" name="Imagen 2"/>
          <p:cNvPicPr>
            <a:picLocks noChangeAspect="1"/>
          </p:cNvPicPr>
          <p:nvPr/>
        </p:nvPicPr>
        <p:blipFill rotWithShape="1">
          <a:blip r:embed="rId3"/>
          <a:srcRect l="7222" t="13270" r="66195" b="29303"/>
          <a:stretch/>
        </p:blipFill>
        <p:spPr>
          <a:xfrm>
            <a:off x="3472069" y="728870"/>
            <a:ext cx="3458817" cy="4200939"/>
          </a:xfrm>
          <a:prstGeom prst="rect">
            <a:avLst/>
          </a:prstGeom>
        </p:spPr>
      </p:pic>
      <p:pic>
        <p:nvPicPr>
          <p:cNvPr id="4" name="Imagen 3"/>
          <p:cNvPicPr>
            <a:picLocks noChangeAspect="1"/>
          </p:cNvPicPr>
          <p:nvPr/>
        </p:nvPicPr>
        <p:blipFill rotWithShape="1">
          <a:blip r:embed="rId4"/>
          <a:srcRect l="26982" t="11096" r="37880" b="15716"/>
          <a:stretch/>
        </p:blipFill>
        <p:spPr>
          <a:xfrm>
            <a:off x="7262191" y="463827"/>
            <a:ext cx="4572000" cy="5353878"/>
          </a:xfrm>
          <a:prstGeom prst="rect">
            <a:avLst/>
          </a:prstGeom>
        </p:spPr>
      </p:pic>
      <p:sp>
        <p:nvSpPr>
          <p:cNvPr id="5" name="CuadroTexto 4"/>
          <p:cNvSpPr txBox="1"/>
          <p:nvPr/>
        </p:nvSpPr>
        <p:spPr>
          <a:xfrm>
            <a:off x="3472069" y="5353878"/>
            <a:ext cx="4717774" cy="646331"/>
          </a:xfrm>
          <a:prstGeom prst="rect">
            <a:avLst/>
          </a:prstGeom>
          <a:noFill/>
        </p:spPr>
        <p:txBody>
          <a:bodyPr wrap="square" rtlCol="0">
            <a:spAutoFit/>
          </a:bodyPr>
          <a:lstStyle/>
          <a:p>
            <a:r>
              <a:rPr lang="es-MX" dirty="0" smtClean="0"/>
              <a:t>3.- Abrir el </a:t>
            </a:r>
            <a:r>
              <a:rPr lang="es-MX" dirty="0" err="1" smtClean="0"/>
              <a:t>ArcScene</a:t>
            </a:r>
            <a:endParaRPr lang="es-MX" dirty="0" smtClean="0"/>
          </a:p>
          <a:p>
            <a:r>
              <a:rPr lang="es-MX" dirty="0" smtClean="0"/>
              <a:t>4.- </a:t>
            </a:r>
            <a:r>
              <a:rPr lang="es-MX" dirty="0" err="1" smtClean="0"/>
              <a:t>Georeferenciar</a:t>
            </a:r>
            <a:r>
              <a:rPr lang="es-MX" dirty="0" smtClean="0"/>
              <a:t> el documento</a:t>
            </a:r>
            <a:endParaRPr lang="es-MX" dirty="0"/>
          </a:p>
        </p:txBody>
      </p:sp>
    </p:spTree>
    <p:extLst>
      <p:ext uri="{BB962C8B-B14F-4D97-AF65-F5344CB8AC3E}">
        <p14:creationId xmlns:p14="http://schemas.microsoft.com/office/powerpoint/2010/main" val="3549500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7222" t="12726" r="61713" b="51766"/>
          <a:stretch/>
        </p:blipFill>
        <p:spPr>
          <a:xfrm>
            <a:off x="384313" y="583095"/>
            <a:ext cx="4041913" cy="2597426"/>
          </a:xfrm>
          <a:prstGeom prst="rect">
            <a:avLst/>
          </a:prstGeom>
        </p:spPr>
      </p:pic>
      <p:pic>
        <p:nvPicPr>
          <p:cNvPr id="3" name="Imagen 2"/>
          <p:cNvPicPr>
            <a:picLocks noChangeAspect="1"/>
          </p:cNvPicPr>
          <p:nvPr/>
        </p:nvPicPr>
        <p:blipFill rotWithShape="1">
          <a:blip r:embed="rId3"/>
          <a:srcRect l="26269" t="24864" r="36555" b="30933"/>
          <a:stretch/>
        </p:blipFill>
        <p:spPr>
          <a:xfrm>
            <a:off x="490330" y="3260034"/>
            <a:ext cx="4400917" cy="2941983"/>
          </a:xfrm>
          <a:prstGeom prst="rect">
            <a:avLst/>
          </a:prstGeom>
        </p:spPr>
      </p:pic>
      <p:pic>
        <p:nvPicPr>
          <p:cNvPr id="4" name="Imagen 3"/>
          <p:cNvPicPr>
            <a:picLocks noChangeAspect="1"/>
          </p:cNvPicPr>
          <p:nvPr/>
        </p:nvPicPr>
        <p:blipFill rotWithShape="1">
          <a:blip r:embed="rId4"/>
          <a:srcRect l="7120" t="13089" r="17611" b="8107"/>
          <a:stretch/>
        </p:blipFill>
        <p:spPr>
          <a:xfrm>
            <a:off x="5088836" y="421380"/>
            <a:ext cx="7614120" cy="4481924"/>
          </a:xfrm>
          <a:prstGeom prst="rect">
            <a:avLst/>
          </a:prstGeom>
        </p:spPr>
      </p:pic>
      <p:sp>
        <p:nvSpPr>
          <p:cNvPr id="5" name="CuadroTexto 4"/>
          <p:cNvSpPr txBox="1"/>
          <p:nvPr/>
        </p:nvSpPr>
        <p:spPr>
          <a:xfrm>
            <a:off x="5314122" y="5287617"/>
            <a:ext cx="6877878" cy="646331"/>
          </a:xfrm>
          <a:prstGeom prst="rect">
            <a:avLst/>
          </a:prstGeom>
          <a:noFill/>
        </p:spPr>
        <p:txBody>
          <a:bodyPr wrap="square" rtlCol="0">
            <a:spAutoFit/>
          </a:bodyPr>
          <a:lstStyle/>
          <a:p>
            <a:r>
              <a:rPr lang="es-MX" dirty="0" smtClean="0"/>
              <a:t>5.- Agregar el TIN</a:t>
            </a:r>
          </a:p>
          <a:p>
            <a:r>
              <a:rPr lang="es-MX" dirty="0" smtClean="0"/>
              <a:t>6.- Cambiar sus propiedades de capa</a:t>
            </a:r>
            <a:endParaRPr lang="es-MX" dirty="0"/>
          </a:p>
        </p:txBody>
      </p:sp>
    </p:spTree>
    <p:extLst>
      <p:ext uri="{BB962C8B-B14F-4D97-AF65-F5344CB8AC3E}">
        <p14:creationId xmlns:p14="http://schemas.microsoft.com/office/powerpoint/2010/main" val="1664550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240" t="13814" r="30750" b="10099"/>
          <a:stretch/>
        </p:blipFill>
        <p:spPr>
          <a:xfrm>
            <a:off x="569843" y="331304"/>
            <a:ext cx="7938052" cy="5565913"/>
          </a:xfrm>
          <a:prstGeom prst="rect">
            <a:avLst/>
          </a:prstGeom>
        </p:spPr>
      </p:pic>
      <p:sp>
        <p:nvSpPr>
          <p:cNvPr id="3" name="CuadroTexto 2"/>
          <p:cNvSpPr txBox="1"/>
          <p:nvPr/>
        </p:nvSpPr>
        <p:spPr>
          <a:xfrm>
            <a:off x="8719930" y="1046922"/>
            <a:ext cx="3896140" cy="1200329"/>
          </a:xfrm>
          <a:prstGeom prst="rect">
            <a:avLst/>
          </a:prstGeom>
          <a:noFill/>
        </p:spPr>
        <p:txBody>
          <a:bodyPr wrap="square" rtlCol="0">
            <a:spAutoFit/>
          </a:bodyPr>
          <a:lstStyle/>
          <a:p>
            <a:r>
              <a:rPr lang="es-MX" dirty="0" smtClean="0"/>
              <a:t>7.- En Base </a:t>
            </a:r>
            <a:r>
              <a:rPr lang="es-MX" dirty="0" err="1" smtClean="0"/>
              <a:t>heights</a:t>
            </a:r>
            <a:r>
              <a:rPr lang="es-MX" dirty="0" smtClean="0"/>
              <a:t>, Seleccionar </a:t>
            </a:r>
            <a:r>
              <a:rPr lang="es-MX" dirty="0" err="1" smtClean="0"/>
              <a:t>Floating</a:t>
            </a:r>
            <a:r>
              <a:rPr lang="es-MX" dirty="0" smtClean="0"/>
              <a:t> </a:t>
            </a:r>
            <a:r>
              <a:rPr lang="es-MX" dirty="0" err="1" smtClean="0"/>
              <a:t>on</a:t>
            </a:r>
            <a:r>
              <a:rPr lang="es-MX" dirty="0" smtClean="0"/>
              <a:t> a </a:t>
            </a:r>
            <a:r>
              <a:rPr lang="es-MX" dirty="0" err="1" smtClean="0"/>
              <a:t>custom</a:t>
            </a:r>
            <a:r>
              <a:rPr lang="es-MX" dirty="0" smtClean="0"/>
              <a:t> </a:t>
            </a:r>
            <a:r>
              <a:rPr lang="es-MX" dirty="0" err="1" smtClean="0"/>
              <a:t>surfacce</a:t>
            </a:r>
            <a:endParaRPr lang="es-MX" dirty="0" smtClean="0"/>
          </a:p>
          <a:p>
            <a:r>
              <a:rPr lang="es-MX" dirty="0" smtClean="0"/>
              <a:t>8.- Aplicar</a:t>
            </a:r>
          </a:p>
          <a:p>
            <a:r>
              <a:rPr lang="es-MX" dirty="0" smtClean="0"/>
              <a:t>9.- Abrir Pestaña </a:t>
            </a:r>
            <a:r>
              <a:rPr lang="es-MX" dirty="0" err="1" smtClean="0"/>
              <a:t>Rendering</a:t>
            </a:r>
            <a:endParaRPr lang="es-MX" dirty="0"/>
          </a:p>
        </p:txBody>
      </p:sp>
    </p:spTree>
    <p:extLst>
      <p:ext uri="{BB962C8B-B14F-4D97-AF65-F5344CB8AC3E}">
        <p14:creationId xmlns:p14="http://schemas.microsoft.com/office/powerpoint/2010/main" val="11650233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0870" t="15082" r="30954" b="9375"/>
          <a:stretch/>
        </p:blipFill>
        <p:spPr>
          <a:xfrm>
            <a:off x="490330" y="278295"/>
            <a:ext cx="6268280" cy="5526158"/>
          </a:xfrm>
          <a:prstGeom prst="rect">
            <a:avLst/>
          </a:prstGeom>
        </p:spPr>
      </p:pic>
      <p:sp>
        <p:nvSpPr>
          <p:cNvPr id="3" name="CuadroTexto 2"/>
          <p:cNvSpPr txBox="1"/>
          <p:nvPr/>
        </p:nvSpPr>
        <p:spPr>
          <a:xfrm>
            <a:off x="7500730" y="1272209"/>
            <a:ext cx="4041913" cy="1200329"/>
          </a:xfrm>
          <a:prstGeom prst="rect">
            <a:avLst/>
          </a:prstGeom>
          <a:noFill/>
        </p:spPr>
        <p:txBody>
          <a:bodyPr wrap="square" rtlCol="0">
            <a:spAutoFit/>
          </a:bodyPr>
          <a:lstStyle/>
          <a:p>
            <a:r>
              <a:rPr lang="es-MX" dirty="0" smtClean="0"/>
              <a:t>10.- Seleccionar </a:t>
            </a:r>
            <a:r>
              <a:rPr lang="es-MX" dirty="0" err="1" smtClean="0"/>
              <a:t>Quality</a:t>
            </a:r>
            <a:r>
              <a:rPr lang="es-MX" dirty="0" smtClean="0"/>
              <a:t> </a:t>
            </a:r>
            <a:r>
              <a:rPr lang="es-MX" dirty="0" err="1" smtClean="0"/>
              <a:t>enhancement</a:t>
            </a:r>
            <a:r>
              <a:rPr lang="es-MX" dirty="0" smtClean="0"/>
              <a:t> </a:t>
            </a:r>
            <a:r>
              <a:rPr lang="es-MX" dirty="0" err="1" smtClean="0"/>
              <a:t>for</a:t>
            </a:r>
            <a:r>
              <a:rPr lang="es-MX" dirty="0" smtClean="0"/>
              <a:t> </a:t>
            </a:r>
            <a:r>
              <a:rPr lang="es-MX" dirty="0" err="1" smtClean="0"/>
              <a:t>raster</a:t>
            </a:r>
            <a:r>
              <a:rPr lang="es-MX" dirty="0" smtClean="0"/>
              <a:t> </a:t>
            </a:r>
            <a:r>
              <a:rPr lang="es-MX" dirty="0" err="1" smtClean="0"/>
              <a:t>images</a:t>
            </a:r>
            <a:r>
              <a:rPr lang="es-MX" dirty="0" smtClean="0"/>
              <a:t> hasta High (mueve la palanca)</a:t>
            </a:r>
          </a:p>
          <a:p>
            <a:r>
              <a:rPr lang="es-MX" dirty="0" smtClean="0"/>
              <a:t>11.- Aplicar y Aceptar</a:t>
            </a:r>
            <a:endParaRPr lang="es-MX" dirty="0"/>
          </a:p>
        </p:txBody>
      </p:sp>
    </p:spTree>
    <p:extLst>
      <p:ext uri="{BB962C8B-B14F-4D97-AF65-F5344CB8AC3E}">
        <p14:creationId xmlns:p14="http://schemas.microsoft.com/office/powerpoint/2010/main" val="750446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7833" t="16350" r="38186" b="11187"/>
          <a:stretch/>
        </p:blipFill>
        <p:spPr>
          <a:xfrm>
            <a:off x="304799" y="384314"/>
            <a:ext cx="7023653" cy="5300870"/>
          </a:xfrm>
          <a:prstGeom prst="rect">
            <a:avLst/>
          </a:prstGeom>
        </p:spPr>
      </p:pic>
      <p:pic>
        <p:nvPicPr>
          <p:cNvPr id="3" name="Imagen 2"/>
          <p:cNvPicPr>
            <a:picLocks noChangeAspect="1"/>
          </p:cNvPicPr>
          <p:nvPr/>
        </p:nvPicPr>
        <p:blipFill rotWithShape="1">
          <a:blip r:embed="rId3"/>
          <a:srcRect l="10991" t="38995" r="74648" b="38360"/>
          <a:stretch/>
        </p:blipFill>
        <p:spPr>
          <a:xfrm>
            <a:off x="410817" y="3429000"/>
            <a:ext cx="1868557" cy="1656522"/>
          </a:xfrm>
          <a:prstGeom prst="rect">
            <a:avLst/>
          </a:prstGeom>
        </p:spPr>
      </p:pic>
      <p:pic>
        <p:nvPicPr>
          <p:cNvPr id="4" name="Imagen 3"/>
          <p:cNvPicPr>
            <a:picLocks noChangeAspect="1"/>
          </p:cNvPicPr>
          <p:nvPr/>
        </p:nvPicPr>
        <p:blipFill rotWithShape="1">
          <a:blip r:embed="rId4">
            <a:clrChange>
              <a:clrFrom>
                <a:srgbClr val="FFFFFF"/>
              </a:clrFrom>
              <a:clrTo>
                <a:srgbClr val="FFFFFF">
                  <a:alpha val="0"/>
                </a:srgbClr>
              </a:clrTo>
            </a:clrChange>
          </a:blip>
          <a:srcRect l="23722" t="28125" r="23518" b="12455"/>
          <a:stretch/>
        </p:blipFill>
        <p:spPr>
          <a:xfrm>
            <a:off x="5181599" y="2332383"/>
            <a:ext cx="6864626" cy="4346713"/>
          </a:xfrm>
          <a:prstGeom prst="rect">
            <a:avLst/>
          </a:prstGeom>
        </p:spPr>
      </p:pic>
      <p:sp>
        <p:nvSpPr>
          <p:cNvPr id="5" name="CuadroTexto 4"/>
          <p:cNvSpPr txBox="1"/>
          <p:nvPr/>
        </p:nvSpPr>
        <p:spPr>
          <a:xfrm>
            <a:off x="7328452" y="804351"/>
            <a:ext cx="4161183" cy="2031325"/>
          </a:xfrm>
          <a:prstGeom prst="rect">
            <a:avLst/>
          </a:prstGeom>
          <a:noFill/>
        </p:spPr>
        <p:txBody>
          <a:bodyPr wrap="square" rtlCol="0">
            <a:spAutoFit/>
          </a:bodyPr>
          <a:lstStyle/>
          <a:p>
            <a:r>
              <a:rPr lang="es-MX" dirty="0" smtClean="0"/>
              <a:t>12.- Abrir la pestaña General y dar </a:t>
            </a:r>
            <a:r>
              <a:rPr lang="es-MX" dirty="0" err="1" smtClean="0"/>
              <a:t>click</a:t>
            </a:r>
            <a:r>
              <a:rPr lang="es-MX" dirty="0" smtClean="0"/>
              <a:t> en </a:t>
            </a:r>
            <a:r>
              <a:rPr lang="es-MX" dirty="0" err="1" smtClean="0"/>
              <a:t>Calculate</a:t>
            </a:r>
            <a:r>
              <a:rPr lang="es-MX" dirty="0" smtClean="0"/>
              <a:t> </a:t>
            </a:r>
            <a:r>
              <a:rPr lang="es-MX" dirty="0" err="1" smtClean="0"/>
              <a:t>From</a:t>
            </a:r>
            <a:r>
              <a:rPr lang="es-MX" dirty="0" smtClean="0"/>
              <a:t> </a:t>
            </a:r>
            <a:r>
              <a:rPr lang="es-MX" dirty="0" err="1" smtClean="0"/>
              <a:t>Extent</a:t>
            </a:r>
            <a:endParaRPr lang="es-MX" dirty="0" smtClean="0"/>
          </a:p>
          <a:p>
            <a:r>
              <a:rPr lang="es-MX" dirty="0" smtClean="0"/>
              <a:t>13.- Esto exagera la verticalidad del plano</a:t>
            </a:r>
          </a:p>
          <a:p>
            <a:r>
              <a:rPr lang="es-MX" dirty="0" smtClean="0"/>
              <a:t>14.- Aplicar y Aceptar</a:t>
            </a:r>
          </a:p>
          <a:p>
            <a:r>
              <a:rPr lang="es-MX" dirty="0" smtClean="0"/>
              <a:t>15.- Cambiar el color por la rampa de colores</a:t>
            </a:r>
            <a:endParaRPr lang="es-MX" dirty="0"/>
          </a:p>
        </p:txBody>
      </p:sp>
    </p:spTree>
    <p:extLst>
      <p:ext uri="{BB962C8B-B14F-4D97-AF65-F5344CB8AC3E}">
        <p14:creationId xmlns:p14="http://schemas.microsoft.com/office/powerpoint/2010/main" val="6753987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8084" t="14177" r="2842" b="22237"/>
          <a:stretch/>
        </p:blipFill>
        <p:spPr>
          <a:xfrm>
            <a:off x="410818" y="344557"/>
            <a:ext cx="7686262" cy="4651514"/>
          </a:xfrm>
          <a:prstGeom prst="rect">
            <a:avLst/>
          </a:prstGeom>
        </p:spPr>
      </p:pic>
      <p:sp>
        <p:nvSpPr>
          <p:cNvPr id="3" name="CuadroTexto 2"/>
          <p:cNvSpPr txBox="1"/>
          <p:nvPr/>
        </p:nvSpPr>
        <p:spPr>
          <a:xfrm>
            <a:off x="8097080" y="2208649"/>
            <a:ext cx="3684104" cy="923330"/>
          </a:xfrm>
          <a:prstGeom prst="rect">
            <a:avLst/>
          </a:prstGeom>
          <a:noFill/>
        </p:spPr>
        <p:txBody>
          <a:bodyPr wrap="square" rtlCol="0">
            <a:spAutoFit/>
          </a:bodyPr>
          <a:lstStyle/>
          <a:p>
            <a:r>
              <a:rPr lang="es-MX" dirty="0" smtClean="0"/>
              <a:t>16.- En el </a:t>
            </a:r>
            <a:r>
              <a:rPr lang="es-MX" dirty="0" err="1" smtClean="0"/>
              <a:t>ArcGIS</a:t>
            </a:r>
            <a:r>
              <a:rPr lang="es-MX" dirty="0" smtClean="0"/>
              <a:t>, Seleccionar </a:t>
            </a:r>
            <a:r>
              <a:rPr lang="es-MX" dirty="0" err="1" smtClean="0"/>
              <a:t>spatial</a:t>
            </a:r>
            <a:r>
              <a:rPr lang="es-MX" dirty="0" smtClean="0"/>
              <a:t> </a:t>
            </a:r>
            <a:r>
              <a:rPr lang="es-MX" dirty="0" err="1" smtClean="0"/>
              <a:t>Analyst</a:t>
            </a:r>
            <a:r>
              <a:rPr lang="es-MX" dirty="0" smtClean="0"/>
              <a:t> Tools/</a:t>
            </a:r>
            <a:r>
              <a:rPr lang="es-MX" dirty="0" err="1" smtClean="0"/>
              <a:t>Fill</a:t>
            </a:r>
            <a:endParaRPr lang="es-MX" dirty="0" smtClean="0"/>
          </a:p>
          <a:p>
            <a:endParaRPr lang="es-MX" dirty="0"/>
          </a:p>
        </p:txBody>
      </p:sp>
    </p:spTree>
    <p:extLst>
      <p:ext uri="{BB962C8B-B14F-4D97-AF65-F5344CB8AC3E}">
        <p14:creationId xmlns:p14="http://schemas.microsoft.com/office/powerpoint/2010/main" val="1606457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408" t="21965" r="2842" b="22962"/>
          <a:stretch/>
        </p:blipFill>
        <p:spPr>
          <a:xfrm>
            <a:off x="119271" y="440331"/>
            <a:ext cx="6636026" cy="2988669"/>
          </a:xfrm>
          <a:prstGeom prst="rect">
            <a:avLst/>
          </a:prstGeom>
        </p:spPr>
      </p:pic>
      <p:pic>
        <p:nvPicPr>
          <p:cNvPr id="3" name="Imagen 2"/>
          <p:cNvPicPr>
            <a:picLocks noChangeAspect="1"/>
          </p:cNvPicPr>
          <p:nvPr/>
        </p:nvPicPr>
        <p:blipFill rotWithShape="1">
          <a:blip r:embed="rId3"/>
          <a:srcRect l="1824" t="58560" r="86565" b="21512"/>
          <a:stretch/>
        </p:blipFill>
        <p:spPr>
          <a:xfrm>
            <a:off x="1007167" y="3491947"/>
            <a:ext cx="1510749" cy="1457740"/>
          </a:xfrm>
          <a:prstGeom prst="rect">
            <a:avLst/>
          </a:prstGeom>
        </p:spPr>
      </p:pic>
      <p:pic>
        <p:nvPicPr>
          <p:cNvPr id="4" name="Imagen 3"/>
          <p:cNvPicPr>
            <a:picLocks noChangeAspect="1"/>
          </p:cNvPicPr>
          <p:nvPr/>
        </p:nvPicPr>
        <p:blipFill rotWithShape="1">
          <a:blip r:embed="rId3"/>
          <a:srcRect l="82746" t="36910" r="703" b="21513"/>
          <a:stretch/>
        </p:blipFill>
        <p:spPr>
          <a:xfrm>
            <a:off x="2358889" y="3429000"/>
            <a:ext cx="2153478" cy="3041375"/>
          </a:xfrm>
          <a:prstGeom prst="rect">
            <a:avLst/>
          </a:prstGeom>
        </p:spPr>
      </p:pic>
      <p:pic>
        <p:nvPicPr>
          <p:cNvPr id="5" name="Imagen 4"/>
          <p:cNvPicPr>
            <a:picLocks noChangeAspect="1"/>
          </p:cNvPicPr>
          <p:nvPr/>
        </p:nvPicPr>
        <p:blipFill rotWithShape="1">
          <a:blip r:embed="rId4"/>
          <a:srcRect l="29019" t="24502" r="27287" b="21694"/>
          <a:stretch/>
        </p:blipFill>
        <p:spPr>
          <a:xfrm>
            <a:off x="6953710" y="208569"/>
            <a:ext cx="4986499" cy="3452191"/>
          </a:xfrm>
          <a:prstGeom prst="rect">
            <a:avLst/>
          </a:prstGeom>
        </p:spPr>
      </p:pic>
      <p:pic>
        <p:nvPicPr>
          <p:cNvPr id="6" name="Imagen 5"/>
          <p:cNvPicPr>
            <a:picLocks noChangeAspect="1"/>
          </p:cNvPicPr>
          <p:nvPr/>
        </p:nvPicPr>
        <p:blipFill rotWithShape="1">
          <a:blip r:embed="rId5"/>
          <a:srcRect l="38797" t="32473" r="38796" b="20426"/>
          <a:stretch/>
        </p:blipFill>
        <p:spPr>
          <a:xfrm>
            <a:off x="7877779" y="3660760"/>
            <a:ext cx="2548369" cy="3011709"/>
          </a:xfrm>
          <a:prstGeom prst="rect">
            <a:avLst/>
          </a:prstGeom>
        </p:spPr>
      </p:pic>
      <p:sp>
        <p:nvSpPr>
          <p:cNvPr id="7" name="CuadroTexto 6"/>
          <p:cNvSpPr txBox="1"/>
          <p:nvPr/>
        </p:nvSpPr>
        <p:spPr>
          <a:xfrm>
            <a:off x="4943061" y="4147930"/>
            <a:ext cx="2703443" cy="923330"/>
          </a:xfrm>
          <a:prstGeom prst="rect">
            <a:avLst/>
          </a:prstGeom>
          <a:noFill/>
        </p:spPr>
        <p:txBody>
          <a:bodyPr wrap="square" rtlCol="0">
            <a:spAutoFit/>
          </a:bodyPr>
          <a:lstStyle/>
          <a:p>
            <a:r>
              <a:rPr lang="es-MX" dirty="0" smtClean="0"/>
              <a:t>17.- Ingresa el TIN</a:t>
            </a:r>
          </a:p>
          <a:p>
            <a:r>
              <a:rPr lang="es-MX" dirty="0" smtClean="0"/>
              <a:t>18.- Utiliza </a:t>
            </a:r>
            <a:r>
              <a:rPr lang="es-MX" dirty="0" err="1" smtClean="0"/>
              <a:t>Flow</a:t>
            </a:r>
            <a:r>
              <a:rPr lang="es-MX" dirty="0" smtClean="0"/>
              <a:t> </a:t>
            </a:r>
            <a:r>
              <a:rPr lang="es-MX" dirty="0" err="1" smtClean="0"/>
              <a:t>Direction</a:t>
            </a:r>
            <a:endParaRPr lang="es-MX" dirty="0"/>
          </a:p>
        </p:txBody>
      </p:sp>
    </p:spTree>
    <p:extLst>
      <p:ext uri="{BB962C8B-B14F-4D97-AF65-F5344CB8AC3E}">
        <p14:creationId xmlns:p14="http://schemas.microsoft.com/office/powerpoint/2010/main" val="36099958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0352" t="36640" r="2232" b="20063"/>
          <a:stretch/>
        </p:blipFill>
        <p:spPr>
          <a:xfrm>
            <a:off x="715617" y="503582"/>
            <a:ext cx="2266123" cy="3167270"/>
          </a:xfrm>
          <a:prstGeom prst="rect">
            <a:avLst/>
          </a:prstGeom>
        </p:spPr>
      </p:pic>
      <p:pic>
        <p:nvPicPr>
          <p:cNvPr id="3" name="Imagen 2"/>
          <p:cNvPicPr>
            <a:picLocks noChangeAspect="1"/>
          </p:cNvPicPr>
          <p:nvPr/>
        </p:nvPicPr>
        <p:blipFill rotWithShape="1">
          <a:blip r:embed="rId3"/>
          <a:srcRect l="28611" t="23958" r="27898" b="22056"/>
          <a:stretch/>
        </p:blipFill>
        <p:spPr>
          <a:xfrm>
            <a:off x="3101008" y="702365"/>
            <a:ext cx="5658679" cy="3949148"/>
          </a:xfrm>
          <a:prstGeom prst="rect">
            <a:avLst/>
          </a:prstGeom>
        </p:spPr>
      </p:pic>
      <p:pic>
        <p:nvPicPr>
          <p:cNvPr id="4" name="Imagen 3"/>
          <p:cNvPicPr>
            <a:picLocks noChangeAspect="1"/>
          </p:cNvPicPr>
          <p:nvPr/>
        </p:nvPicPr>
        <p:blipFill rotWithShape="1">
          <a:blip r:embed="rId4"/>
          <a:srcRect l="37167" t="30480" r="36148" b="20426"/>
          <a:stretch/>
        </p:blipFill>
        <p:spPr>
          <a:xfrm>
            <a:off x="8441636" y="2676939"/>
            <a:ext cx="3472070" cy="3591339"/>
          </a:xfrm>
          <a:prstGeom prst="rect">
            <a:avLst/>
          </a:prstGeom>
        </p:spPr>
      </p:pic>
      <p:sp>
        <p:nvSpPr>
          <p:cNvPr id="5" name="CuadroTexto 4"/>
          <p:cNvSpPr txBox="1"/>
          <p:nvPr/>
        </p:nvSpPr>
        <p:spPr>
          <a:xfrm>
            <a:off x="715617" y="5433391"/>
            <a:ext cx="6877879" cy="646331"/>
          </a:xfrm>
          <a:prstGeom prst="rect">
            <a:avLst/>
          </a:prstGeom>
          <a:noFill/>
        </p:spPr>
        <p:txBody>
          <a:bodyPr wrap="square" rtlCol="0">
            <a:spAutoFit/>
          </a:bodyPr>
          <a:lstStyle/>
          <a:p>
            <a:r>
              <a:rPr lang="es-MX" dirty="0" smtClean="0"/>
              <a:t>19.- Utiliza </a:t>
            </a:r>
            <a:r>
              <a:rPr lang="es-MX" dirty="0" err="1" smtClean="0"/>
              <a:t>Flow</a:t>
            </a:r>
            <a:r>
              <a:rPr lang="es-MX" dirty="0" smtClean="0"/>
              <a:t> </a:t>
            </a:r>
            <a:r>
              <a:rPr lang="es-MX" dirty="0" err="1" smtClean="0"/>
              <a:t>Accumulation</a:t>
            </a:r>
            <a:r>
              <a:rPr lang="es-MX" dirty="0" smtClean="0"/>
              <a:t> con los datos correspondientes</a:t>
            </a:r>
            <a:endParaRPr lang="es-MX" dirty="0"/>
          </a:p>
        </p:txBody>
      </p:sp>
    </p:spTree>
    <p:extLst>
      <p:ext uri="{BB962C8B-B14F-4D97-AF65-F5344CB8AC3E}">
        <p14:creationId xmlns:p14="http://schemas.microsoft.com/office/powerpoint/2010/main" val="2858866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6861" t="18704" r="36759" b="23505"/>
          <a:stretch/>
        </p:blipFill>
        <p:spPr>
          <a:xfrm>
            <a:off x="172280" y="106018"/>
            <a:ext cx="2700660" cy="3326295"/>
          </a:xfrm>
          <a:prstGeom prst="rect">
            <a:avLst/>
          </a:prstGeom>
        </p:spPr>
      </p:pic>
      <p:pic>
        <p:nvPicPr>
          <p:cNvPr id="3" name="Imagen 2"/>
          <p:cNvPicPr>
            <a:picLocks noChangeAspect="1"/>
          </p:cNvPicPr>
          <p:nvPr/>
        </p:nvPicPr>
        <p:blipFill rotWithShape="1">
          <a:blip r:embed="rId3"/>
          <a:srcRect l="80454" t="12907" r="1213" b="40716"/>
          <a:stretch/>
        </p:blipFill>
        <p:spPr>
          <a:xfrm>
            <a:off x="3604591" y="278295"/>
            <a:ext cx="2385392" cy="3392558"/>
          </a:xfrm>
          <a:prstGeom prst="rect">
            <a:avLst/>
          </a:prstGeom>
        </p:spPr>
      </p:pic>
      <p:pic>
        <p:nvPicPr>
          <p:cNvPr id="4" name="Imagen 3"/>
          <p:cNvPicPr>
            <a:picLocks noChangeAspect="1"/>
          </p:cNvPicPr>
          <p:nvPr/>
        </p:nvPicPr>
        <p:blipFill rotWithShape="1">
          <a:blip r:embed="rId4"/>
          <a:srcRect l="28408" t="24139" r="28305" b="21513"/>
          <a:stretch/>
        </p:blipFill>
        <p:spPr>
          <a:xfrm>
            <a:off x="6268278" y="278295"/>
            <a:ext cx="5075583" cy="3582764"/>
          </a:xfrm>
          <a:prstGeom prst="rect">
            <a:avLst/>
          </a:prstGeom>
        </p:spPr>
      </p:pic>
      <p:pic>
        <p:nvPicPr>
          <p:cNvPr id="5" name="Imagen 4"/>
          <p:cNvPicPr>
            <a:picLocks noChangeAspect="1"/>
          </p:cNvPicPr>
          <p:nvPr/>
        </p:nvPicPr>
        <p:blipFill rotWithShape="1">
          <a:blip r:embed="rId5"/>
          <a:srcRect l="80760" t="33379" r="1213" b="39629"/>
          <a:stretch/>
        </p:blipFill>
        <p:spPr>
          <a:xfrm>
            <a:off x="887896" y="4505738"/>
            <a:ext cx="2345634" cy="1974575"/>
          </a:xfrm>
          <a:prstGeom prst="rect">
            <a:avLst/>
          </a:prstGeom>
        </p:spPr>
      </p:pic>
      <p:pic>
        <p:nvPicPr>
          <p:cNvPr id="6" name="Imagen 5"/>
          <p:cNvPicPr>
            <a:picLocks noChangeAspect="1"/>
          </p:cNvPicPr>
          <p:nvPr/>
        </p:nvPicPr>
        <p:blipFill rotWithShape="1">
          <a:blip r:embed="rId6"/>
          <a:srcRect l="28713" t="23234" r="27163" b="21875"/>
          <a:stretch/>
        </p:blipFill>
        <p:spPr>
          <a:xfrm>
            <a:off x="4651513" y="3670853"/>
            <a:ext cx="4503285" cy="3149734"/>
          </a:xfrm>
          <a:prstGeom prst="rect">
            <a:avLst/>
          </a:prstGeom>
        </p:spPr>
      </p:pic>
      <p:sp>
        <p:nvSpPr>
          <p:cNvPr id="7" name="CuadroTexto 6"/>
          <p:cNvSpPr txBox="1"/>
          <p:nvPr/>
        </p:nvSpPr>
        <p:spPr>
          <a:xfrm>
            <a:off x="9154798" y="4002157"/>
            <a:ext cx="3037202" cy="2308324"/>
          </a:xfrm>
          <a:prstGeom prst="rect">
            <a:avLst/>
          </a:prstGeom>
          <a:noFill/>
        </p:spPr>
        <p:txBody>
          <a:bodyPr wrap="square" rtlCol="0">
            <a:spAutoFit/>
          </a:bodyPr>
          <a:lstStyle/>
          <a:p>
            <a:r>
              <a:rPr lang="es-MX" dirty="0" smtClean="0"/>
              <a:t>20.- Crea el punto de desfogue de la cuenca 21.- Usa </a:t>
            </a:r>
            <a:r>
              <a:rPr lang="es-MX" dirty="0" err="1" smtClean="0"/>
              <a:t>Interpolate</a:t>
            </a:r>
            <a:r>
              <a:rPr lang="es-MX" dirty="0" smtClean="0"/>
              <a:t> </a:t>
            </a:r>
            <a:r>
              <a:rPr lang="es-MX" dirty="0" err="1" smtClean="0"/>
              <a:t>Shape</a:t>
            </a:r>
            <a:r>
              <a:rPr lang="es-MX" dirty="0" smtClean="0"/>
              <a:t> para darle el valor de Z a ese punto</a:t>
            </a:r>
          </a:p>
          <a:p>
            <a:r>
              <a:rPr lang="es-MX" dirty="0" smtClean="0"/>
              <a:t>22.- Ponle una condicionante </a:t>
            </a:r>
            <a:r>
              <a:rPr lang="es-MX" dirty="0" err="1" smtClean="0"/>
              <a:t>cn</a:t>
            </a:r>
            <a:r>
              <a:rPr lang="es-MX" dirty="0" smtClean="0"/>
              <a:t> la herramienta Con</a:t>
            </a:r>
            <a:endParaRPr lang="es-MX" dirty="0"/>
          </a:p>
        </p:txBody>
      </p:sp>
    </p:spTree>
    <p:extLst>
      <p:ext uri="{BB962C8B-B14F-4D97-AF65-F5344CB8AC3E}">
        <p14:creationId xmlns:p14="http://schemas.microsoft.com/office/powerpoint/2010/main" val="979408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21176" b="12636"/>
          <a:stretch/>
        </p:blipFill>
        <p:spPr>
          <a:xfrm>
            <a:off x="412059" y="207066"/>
            <a:ext cx="7770377" cy="4842013"/>
          </a:xfrm>
          <a:prstGeom prst="rect">
            <a:avLst/>
          </a:prstGeom>
        </p:spPr>
      </p:pic>
      <p:sp>
        <p:nvSpPr>
          <p:cNvPr id="4" name="CuadroTexto 3"/>
          <p:cNvSpPr txBox="1"/>
          <p:nvPr/>
        </p:nvSpPr>
        <p:spPr>
          <a:xfrm>
            <a:off x="8182436" y="2438400"/>
            <a:ext cx="3511826" cy="646331"/>
          </a:xfrm>
          <a:prstGeom prst="rect">
            <a:avLst/>
          </a:prstGeom>
          <a:noFill/>
        </p:spPr>
        <p:txBody>
          <a:bodyPr wrap="square" rtlCol="0">
            <a:spAutoFit/>
          </a:bodyPr>
          <a:lstStyle/>
          <a:p>
            <a:r>
              <a:rPr lang="es-MX" dirty="0" smtClean="0"/>
              <a:t>23.- Te da como resultado las escorrentías desde el TIN</a:t>
            </a:r>
            <a:endParaRPr lang="es-MX" dirty="0"/>
          </a:p>
        </p:txBody>
      </p:sp>
    </p:spTree>
    <p:extLst>
      <p:ext uri="{BB962C8B-B14F-4D97-AF65-F5344CB8AC3E}">
        <p14:creationId xmlns:p14="http://schemas.microsoft.com/office/powerpoint/2010/main" val="2762951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1370" t="49864" r="806" b="20788"/>
          <a:stretch/>
        </p:blipFill>
        <p:spPr>
          <a:xfrm>
            <a:off x="238538" y="225286"/>
            <a:ext cx="2319131" cy="2146853"/>
          </a:xfrm>
          <a:prstGeom prst="rect">
            <a:avLst/>
          </a:prstGeom>
        </p:spPr>
      </p:pic>
      <p:pic>
        <p:nvPicPr>
          <p:cNvPr id="3" name="Imagen 2"/>
          <p:cNvPicPr>
            <a:picLocks noChangeAspect="1"/>
          </p:cNvPicPr>
          <p:nvPr/>
        </p:nvPicPr>
        <p:blipFill rotWithShape="1">
          <a:blip r:embed="rId3"/>
          <a:srcRect l="28102" t="22872" r="28407" b="22781"/>
          <a:stretch/>
        </p:blipFill>
        <p:spPr>
          <a:xfrm>
            <a:off x="238538" y="2146852"/>
            <a:ext cx="5262570" cy="3697357"/>
          </a:xfrm>
          <a:prstGeom prst="rect">
            <a:avLst/>
          </a:prstGeom>
        </p:spPr>
      </p:pic>
      <p:pic>
        <p:nvPicPr>
          <p:cNvPr id="4" name="Imagen 3"/>
          <p:cNvPicPr>
            <a:picLocks noChangeAspect="1"/>
          </p:cNvPicPr>
          <p:nvPr/>
        </p:nvPicPr>
        <p:blipFill rotWithShape="1">
          <a:blip r:embed="rId4"/>
          <a:srcRect r="24741" b="16984"/>
          <a:stretch/>
        </p:blipFill>
        <p:spPr>
          <a:xfrm>
            <a:off x="4435964" y="543339"/>
            <a:ext cx="7158446" cy="4439478"/>
          </a:xfrm>
          <a:prstGeom prst="rect">
            <a:avLst/>
          </a:prstGeom>
        </p:spPr>
      </p:pic>
      <p:sp>
        <p:nvSpPr>
          <p:cNvPr id="5" name="CuadroTexto 4"/>
          <p:cNvSpPr txBox="1"/>
          <p:nvPr/>
        </p:nvSpPr>
        <p:spPr>
          <a:xfrm>
            <a:off x="5711687" y="4982817"/>
            <a:ext cx="6082748" cy="923330"/>
          </a:xfrm>
          <a:prstGeom prst="rect">
            <a:avLst/>
          </a:prstGeom>
          <a:noFill/>
        </p:spPr>
        <p:txBody>
          <a:bodyPr wrap="square" rtlCol="0">
            <a:spAutoFit/>
          </a:bodyPr>
          <a:lstStyle/>
          <a:p>
            <a:r>
              <a:rPr lang="es-MX" dirty="0" smtClean="0"/>
              <a:t>24.- Convierte las escorrentías en un Elemento (</a:t>
            </a:r>
            <a:r>
              <a:rPr lang="es-MX" dirty="0" err="1" smtClean="0"/>
              <a:t>Feature</a:t>
            </a:r>
            <a:r>
              <a:rPr lang="es-MX" dirty="0" smtClean="0"/>
              <a:t>), obvio que con su condicionante y la dirección de su flujo</a:t>
            </a:r>
            <a:endParaRPr lang="es-MX" dirty="0"/>
          </a:p>
        </p:txBody>
      </p:sp>
    </p:spTree>
    <p:extLst>
      <p:ext uri="{BB962C8B-B14F-4D97-AF65-F5344CB8AC3E}">
        <p14:creationId xmlns:p14="http://schemas.microsoft.com/office/powerpoint/2010/main" val="4846035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2695" t="50951" r="-112" b="18795"/>
          <a:stretch/>
        </p:blipFill>
        <p:spPr>
          <a:xfrm>
            <a:off x="477077" y="344556"/>
            <a:ext cx="2266123" cy="2213113"/>
          </a:xfrm>
          <a:prstGeom prst="rect">
            <a:avLst/>
          </a:prstGeom>
        </p:spPr>
      </p:pic>
      <p:pic>
        <p:nvPicPr>
          <p:cNvPr id="3" name="Imagen 2"/>
          <p:cNvPicPr>
            <a:picLocks noChangeAspect="1"/>
          </p:cNvPicPr>
          <p:nvPr/>
        </p:nvPicPr>
        <p:blipFill rotWithShape="1">
          <a:blip r:embed="rId3"/>
          <a:srcRect l="27898" t="23777" r="26879" b="22600"/>
          <a:stretch/>
        </p:blipFill>
        <p:spPr>
          <a:xfrm>
            <a:off x="477077" y="3023942"/>
            <a:ext cx="5486400" cy="3657601"/>
          </a:xfrm>
          <a:prstGeom prst="rect">
            <a:avLst/>
          </a:prstGeom>
        </p:spPr>
      </p:pic>
      <p:pic>
        <p:nvPicPr>
          <p:cNvPr id="4" name="Imagen 3"/>
          <p:cNvPicPr>
            <a:picLocks noChangeAspect="1"/>
          </p:cNvPicPr>
          <p:nvPr/>
        </p:nvPicPr>
        <p:blipFill rotWithShape="1">
          <a:blip r:embed="rId4"/>
          <a:srcRect l="36861" t="25951" r="28000" b="14085"/>
          <a:stretch/>
        </p:blipFill>
        <p:spPr>
          <a:xfrm>
            <a:off x="6096000" y="715617"/>
            <a:ext cx="5262637" cy="5049079"/>
          </a:xfrm>
          <a:prstGeom prst="rect">
            <a:avLst/>
          </a:prstGeom>
        </p:spPr>
      </p:pic>
      <p:sp>
        <p:nvSpPr>
          <p:cNvPr id="5" name="CuadroTexto 4"/>
          <p:cNvSpPr txBox="1"/>
          <p:nvPr/>
        </p:nvSpPr>
        <p:spPr>
          <a:xfrm>
            <a:off x="2743200" y="530087"/>
            <a:ext cx="3220277" cy="2585323"/>
          </a:xfrm>
          <a:prstGeom prst="rect">
            <a:avLst/>
          </a:prstGeom>
          <a:noFill/>
        </p:spPr>
        <p:txBody>
          <a:bodyPr wrap="square" rtlCol="0">
            <a:spAutoFit/>
          </a:bodyPr>
          <a:lstStyle/>
          <a:p>
            <a:r>
              <a:rPr lang="es-MX" dirty="0" smtClean="0"/>
              <a:t>25.- Utiliza </a:t>
            </a:r>
            <a:r>
              <a:rPr lang="es-MX" dirty="0" err="1" smtClean="0"/>
              <a:t>watershed</a:t>
            </a:r>
            <a:r>
              <a:rPr lang="es-MX" dirty="0" smtClean="0"/>
              <a:t> con las dirección de </a:t>
            </a:r>
            <a:r>
              <a:rPr lang="es-MX" dirty="0" err="1" smtClean="0"/>
              <a:t>flujo_lleno</a:t>
            </a:r>
            <a:r>
              <a:rPr lang="es-MX" dirty="0" smtClean="0"/>
              <a:t> y el punto interpolado desde el TIN</a:t>
            </a:r>
          </a:p>
          <a:p>
            <a:r>
              <a:rPr lang="es-MX" dirty="0" smtClean="0"/>
              <a:t>26.- OK</a:t>
            </a:r>
          </a:p>
          <a:p>
            <a:endParaRPr lang="es-MX" dirty="0"/>
          </a:p>
          <a:p>
            <a:r>
              <a:rPr lang="es-MX" dirty="0" smtClean="0"/>
              <a:t>Delimita automáticamente la cuenca hidrográfica de ese TIN</a:t>
            </a:r>
            <a:endParaRPr lang="es-MX" dirty="0"/>
          </a:p>
        </p:txBody>
      </p:sp>
    </p:spTree>
    <p:extLst>
      <p:ext uri="{BB962C8B-B14F-4D97-AF65-F5344CB8AC3E}">
        <p14:creationId xmlns:p14="http://schemas.microsoft.com/office/powerpoint/2010/main" val="68321267"/>
      </p:ext>
    </p:extLst>
  </p:cSld>
  <p:clrMapOvr>
    <a:masterClrMapping/>
  </p:clrMapOvr>
</p:sld>
</file>

<file path=ppt/theme/theme1.xml><?xml version="1.0" encoding="utf-8"?>
<a:theme xmlns:a="http://schemas.openxmlformats.org/drawingml/2006/main" name="Estela de condensación">
  <a:themeElements>
    <a:clrScheme name="Estela de condensació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TM04033937[[fn=Estela de condensación]]</Template>
  <TotalTime>10785</TotalTime>
  <Words>1747</Words>
  <Application>Microsoft Office PowerPoint</Application>
  <PresentationFormat>Panorámica</PresentationFormat>
  <Paragraphs>154</Paragraphs>
  <Slides>58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58</vt:i4>
      </vt:variant>
    </vt:vector>
  </HeadingPairs>
  <TitlesOfParts>
    <vt:vector size="65" baseType="lpstr">
      <vt:lpstr>Arial Unicode MS</vt:lpstr>
      <vt:lpstr>Arial</vt:lpstr>
      <vt:lpstr>Avenir LT W01 35 Light</vt:lpstr>
      <vt:lpstr>Century Gothic</vt:lpstr>
      <vt:lpstr>Lucida Grande</vt:lpstr>
      <vt:lpstr>Wingdings 3</vt:lpstr>
      <vt:lpstr>Estela de condensación</vt:lpstr>
      <vt:lpstr>Las 10 herramientas de ArcGIS indispensables para un Geólogo</vt:lpstr>
      <vt:lpstr>Presentación de PowerPoint</vt:lpstr>
      <vt:lpstr>Display XY Data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 Georreferenciar mapas escaneados</vt:lpstr>
      <vt:lpstr>Presentación de PowerPoint</vt:lpstr>
      <vt:lpstr>Presentación de PowerPoint</vt:lpstr>
      <vt:lpstr>Presentación de PowerPoint</vt:lpstr>
      <vt:lpstr>Presentación de PowerPoint</vt:lpstr>
      <vt:lpstr>Presentación de PowerPoint</vt:lpstr>
      <vt:lpstr>Presentación de PowerPoint</vt:lpstr>
      <vt:lpstr>3. Digitalizar polígonos “Auto Complete y Template”</vt:lpstr>
      <vt:lpstr>Presentación de PowerPoint</vt:lpstr>
      <vt:lpstr>Presentación de PowerPoint</vt:lpstr>
      <vt:lpstr>4. Simbologías litológicas. CUSTOMIZE “style MANAGER”</vt:lpstr>
      <vt:lpstr>Presentación de PowerPoint</vt:lpstr>
      <vt:lpstr>Presentación de PowerPoint</vt:lpstr>
      <vt:lpstr>Presentación de PowerPoint</vt:lpstr>
      <vt:lpstr>Presentación de PowerPoint</vt:lpstr>
      <vt:lpstr>5. Orden de superposición de símbolos “Symbol Levels”</vt:lpstr>
      <vt:lpstr>Presentación de PowerPoint</vt:lpstr>
      <vt:lpstr>Presentación de PowerPoint</vt:lpstr>
      <vt:lpstr>Presentación de PowerPoint</vt:lpstr>
      <vt:lpstr>Presentación de PowerPoint</vt:lpstr>
      <vt:lpstr>6. Recortar imágenes con un SHAPE (dibujo)</vt:lpstr>
      <vt:lpstr>Presentación de PowerPoint</vt:lpstr>
      <vt:lpstr>Presentación de PowerPoint</vt:lpstr>
      <vt:lpstr>7. La mesa de luz: “Swipe”</vt:lpstr>
      <vt:lpstr>Presentación de PowerPoint</vt:lpstr>
      <vt:lpstr>8. Ventana Image Analysis: “Shaded Relief”</vt:lpstr>
      <vt:lpstr>Presentación de PowerPoint</vt:lpstr>
      <vt:lpstr>Presentación de PowerPoint</vt:lpstr>
      <vt:lpstr>Presentación de PowerPoint</vt:lpstr>
      <vt:lpstr>Presentación de PowerPoint</vt:lpstr>
      <vt:lpstr>9. Exportar mapa a “GEOPDF”</vt:lpstr>
      <vt:lpstr>Presentación de PowerPoint</vt:lpstr>
      <vt:lpstr>Presentación de PowerPoint</vt:lpstr>
      <vt:lpstr>10. DELIMITAR UNA CUENCA HIDROGRÁFICA AUTOMÁTICAMENTE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10 herramientas de ArcGIS indispensables para un Geológica</dc:title>
  <dc:creator>Alba;Grisel Gutiérrez</dc:creator>
  <cp:lastModifiedBy>Grisel_hp</cp:lastModifiedBy>
  <cp:revision>57</cp:revision>
  <dcterms:created xsi:type="dcterms:W3CDTF">2015-08-21T23:07:35Z</dcterms:created>
  <dcterms:modified xsi:type="dcterms:W3CDTF">2018-09-03T03:36:16Z</dcterms:modified>
</cp:coreProperties>
</file>