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52676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0813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5363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540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993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065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55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5207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7475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1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587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504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10 Grupo"/>
          <p:cNvGrpSpPr/>
          <p:nvPr/>
        </p:nvGrpSpPr>
        <p:grpSpPr>
          <a:xfrm>
            <a:off x="2738414" y="3526640"/>
            <a:ext cx="6715172" cy="1240790"/>
            <a:chOff x="285720" y="5148876"/>
            <a:chExt cx="6715172" cy="1240790"/>
          </a:xfrm>
        </p:grpSpPr>
        <p:sp>
          <p:nvSpPr>
            <p:cNvPr id="6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b="1" dirty="0" err="1" smtClean="0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  <a:endParaRPr lang="es-MX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7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8" name="18 Rectángulo"/>
          <p:cNvSpPr/>
          <p:nvPr/>
        </p:nvSpPr>
        <p:spPr>
          <a:xfrm>
            <a:off x="660954" y="2562849"/>
            <a:ext cx="106763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ELEVACIÓN Y EVOLUCIÓN AL NIVEL ESTÁTICO</a:t>
            </a:r>
            <a:endParaRPr lang="es-ES" sz="36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9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72300" y="758766"/>
            <a:ext cx="1511612" cy="1461223"/>
          </a:xfrm>
          <a:prstGeom prst="rect">
            <a:avLst/>
          </a:prstGeom>
          <a:noFill/>
        </p:spPr>
      </p:pic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12275" y="3830600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571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5974" y="92242"/>
            <a:ext cx="10018713" cy="1752599"/>
          </a:xfrm>
        </p:spPr>
        <p:txBody>
          <a:bodyPr/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AGREGAR INFORMACIÓN DE ELEVACIÓN DE NIVEL ESTÁTICO</a:t>
            </a:r>
            <a:endParaRPr lang="es-E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2946" y="2015789"/>
            <a:ext cx="6320592" cy="203935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En la tabla de 2624_R_Sonora_Aprox_2013 agregar una nueva columna con el nombre de ELENE (Elevación del Nivel Estático,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Double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). Y vamos a realizar dos restas, a la columna de Z_WGS84 vamos a restar BROCAL__M_  y PROF_N__E. Esto es para dejar la </a:t>
            </a:r>
            <a:r>
              <a:rPr lang="es-MX" b="1" dirty="0" smtClean="0">
                <a:solidFill>
                  <a:srgbClr val="C00000"/>
                </a:solidFill>
              </a:rPr>
              <a:t>elevación del espejo del agua con respecto al nivel del mar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.</a:t>
            </a:r>
            <a:endParaRPr lang="es-ES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408" y="1668380"/>
            <a:ext cx="4140214" cy="494932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66661"/>
          <a:stretch/>
        </p:blipFill>
        <p:spPr>
          <a:xfrm>
            <a:off x="114551" y="4683214"/>
            <a:ext cx="7792858" cy="1266167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 rot="18819416">
            <a:off x="7419632" y="4559816"/>
            <a:ext cx="731018" cy="246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-190500"/>
            <a:ext cx="10707690" cy="1752599"/>
          </a:xfrm>
        </p:spPr>
        <p:txBody>
          <a:bodyPr/>
          <a:lstStyle/>
          <a:p>
            <a:r>
              <a:rPr lang="es-MX" sz="2800" dirty="0" smtClean="0">
                <a:solidFill>
                  <a:schemeClr val="accent4">
                    <a:lumMod val="10000"/>
                  </a:schemeClr>
                </a:solidFill>
              </a:rPr>
              <a:t>A continuación haremos un </a:t>
            </a:r>
            <a:r>
              <a:rPr lang="es-MX" sz="2800" dirty="0" err="1" smtClean="0">
                <a:solidFill>
                  <a:schemeClr val="accent4">
                    <a:lumMod val="10000"/>
                  </a:schemeClr>
                </a:solidFill>
              </a:rPr>
              <a:t>raster</a:t>
            </a:r>
            <a:r>
              <a:rPr lang="es-MX" sz="2800" dirty="0" smtClean="0">
                <a:solidFill>
                  <a:schemeClr val="accent4">
                    <a:lumMod val="10000"/>
                  </a:schemeClr>
                </a:solidFill>
              </a:rPr>
              <a:t> con la columna de </a:t>
            </a:r>
            <a:r>
              <a:rPr lang="es-MX" sz="2800" dirty="0" err="1" smtClean="0">
                <a:solidFill>
                  <a:schemeClr val="accent4">
                    <a:lumMod val="10000"/>
                  </a:schemeClr>
                </a:solidFill>
              </a:rPr>
              <a:t>Prof_N_E</a:t>
            </a:r>
            <a:endParaRPr lang="es-ES" sz="28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84580" y="1155033"/>
            <a:ext cx="6818443" cy="5702967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En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ArcToolbox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/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Spatial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Analyst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Tools/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Interpolation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/IDW</a:t>
            </a:r>
          </a:p>
          <a:p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El nombre del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raster</a:t>
            </a:r>
            <a:r>
              <a:rPr lang="es-MX" dirty="0">
                <a:solidFill>
                  <a:schemeClr val="accent4">
                    <a:lumMod val="10000"/>
                  </a:schemeClr>
                </a:solidFill>
              </a:rPr>
              <a:t> deberá 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ser</a:t>
            </a:r>
            <a:r>
              <a:rPr lang="es-MX" dirty="0">
                <a:solidFill>
                  <a:schemeClr val="accent4">
                    <a:lumMod val="10000"/>
                  </a:schemeClr>
                </a:solidFill>
              </a:rPr>
              <a:t>: 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IDW2624RS_NE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66" y="685799"/>
            <a:ext cx="792444" cy="7264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40" y="1562099"/>
            <a:ext cx="2447925" cy="38766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b="6177"/>
          <a:stretch/>
        </p:blipFill>
        <p:spPr>
          <a:xfrm>
            <a:off x="2236655" y="1113795"/>
            <a:ext cx="2269707" cy="540125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575" y="2401657"/>
            <a:ext cx="7422235" cy="327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2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681" y="0"/>
            <a:ext cx="3346656" cy="648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9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66626" y="-363081"/>
            <a:ext cx="10018713" cy="1752599"/>
          </a:xfrm>
        </p:spPr>
        <p:txBody>
          <a:bodyPr/>
          <a:lstStyle/>
          <a:p>
            <a:r>
              <a:rPr lang="es-MX" sz="3200" dirty="0" smtClean="0">
                <a:solidFill>
                  <a:schemeClr val="accent4">
                    <a:lumMod val="10000"/>
                  </a:schemeClr>
                </a:solidFill>
              </a:rPr>
              <a:t>A continuación haremos contornos</a:t>
            </a:r>
            <a:endParaRPr lang="es-ES" sz="32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84580" y="1155033"/>
            <a:ext cx="7379083" cy="5702967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En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ArcToolbox</a:t>
            </a:r>
            <a:r>
              <a:rPr lang="es-MX" dirty="0">
                <a:solidFill>
                  <a:schemeClr val="accent4">
                    <a:lumMod val="10000"/>
                  </a:schemeClr>
                </a:solidFill>
              </a:rPr>
              <a:t>/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Spatial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Analyst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Tools/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Surface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/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Contours</a:t>
            </a:r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 smtClean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s-MX" dirty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El nombre del contorno </a:t>
            </a:r>
            <a:r>
              <a:rPr lang="es-MX" dirty="0">
                <a:solidFill>
                  <a:schemeClr val="accent4">
                    <a:lumMod val="10000"/>
                  </a:schemeClr>
                </a:solidFill>
              </a:rPr>
              <a:t>deberá 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ser</a:t>
            </a:r>
            <a:r>
              <a:rPr lang="es-MX" dirty="0">
                <a:solidFill>
                  <a:schemeClr val="accent4">
                    <a:lumMod val="10000"/>
                  </a:schemeClr>
                </a:solidFill>
              </a:rPr>
              <a:t>: 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Cont_IDW2624RS_NE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80" y="490530"/>
            <a:ext cx="792444" cy="7264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40" y="1562099"/>
            <a:ext cx="2447925" cy="38766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295" y="657727"/>
            <a:ext cx="1822071" cy="604787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272" y="2337371"/>
            <a:ext cx="7578391" cy="333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356" y="18550"/>
            <a:ext cx="7721817" cy="671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4099" y="2552700"/>
            <a:ext cx="10018713" cy="1752599"/>
          </a:xfrm>
        </p:spPr>
        <p:txBody>
          <a:bodyPr/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Hacer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raster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y contornos con la columna de ELENE</a:t>
            </a:r>
            <a:endParaRPr lang="es-ES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Editar cada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raster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y cada </a:t>
            </a:r>
            <a:r>
              <a:rPr lang="es-MX" dirty="0" err="1" smtClean="0">
                <a:solidFill>
                  <a:schemeClr val="accent4">
                    <a:lumMod val="10000"/>
                  </a:schemeClr>
                </a:solidFill>
              </a:rPr>
              <a:t>shape</a:t>
            </a:r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 de contornos</a:t>
            </a:r>
            <a:endParaRPr lang="es-ES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5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539" y="357807"/>
            <a:ext cx="11754677" cy="1752599"/>
          </a:xfrm>
          <a:solidFill>
            <a:schemeClr val="bg2">
              <a:lumMod val="40000"/>
              <a:lumOff val="60000"/>
              <a:alpha val="70000"/>
            </a:schemeClr>
          </a:solidFill>
        </p:spPr>
        <p:txBody>
          <a:bodyPr/>
          <a:lstStyle/>
          <a:p>
            <a:r>
              <a:rPr lang="es-MX" sz="3200" dirty="0" smtClean="0">
                <a:solidFill>
                  <a:schemeClr val="accent4">
                    <a:lumMod val="10000"/>
                  </a:schemeClr>
                </a:solidFill>
              </a:rPr>
              <a:t>Práctica 5: </a:t>
            </a:r>
            <a:r>
              <a:rPr lang="es-MX" sz="3200" dirty="0" smtClean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es-MX" sz="3200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es-MX" sz="3200" dirty="0" smtClean="0">
                <a:solidFill>
                  <a:srgbClr val="C00000"/>
                </a:solidFill>
              </a:rPr>
              <a:t>Elaborar </a:t>
            </a:r>
            <a:r>
              <a:rPr lang="es-MX" sz="3200" dirty="0">
                <a:solidFill>
                  <a:srgbClr val="C00000"/>
                </a:solidFill>
              </a:rPr>
              <a:t>los siguientes mapas colocando la descripción de cada uno de ellos</a:t>
            </a:r>
            <a:endParaRPr lang="es-ES" sz="3200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5861" y="2110155"/>
            <a:ext cx="11317355" cy="3681046"/>
          </a:xfrm>
        </p:spPr>
        <p:txBody>
          <a:bodyPr>
            <a:noAutofit/>
          </a:bodyPr>
          <a:lstStyle/>
          <a:p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Mapa de ubicación de aprovechamientos (2 mapas, 1 regional y 1 local)</a:t>
            </a:r>
          </a:p>
          <a:p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Mapa de clasificación de pozo 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(</a:t>
            </a: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2 mapas, 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1 regional y 1 local)</a:t>
            </a:r>
          </a:p>
          <a:p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Mapa de profundidad al nivel estático 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(2 mapas, 1 regional y 1 local</a:t>
            </a: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)</a:t>
            </a:r>
          </a:p>
          <a:p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Mapa de configuración de elevación y evolución al nivel estático (2012-2015), 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(2 mapas, 1 regional y 1 local</a:t>
            </a: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s-MX" sz="24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Y 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organizar toda la información </a:t>
            </a:r>
          </a:p>
          <a:p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Todos los </a:t>
            </a:r>
            <a:r>
              <a:rPr lang="es-MX" sz="2400" dirty="0" err="1">
                <a:solidFill>
                  <a:schemeClr val="accent4">
                    <a:lumMod val="10000"/>
                  </a:schemeClr>
                </a:solidFill>
              </a:rPr>
              <a:t>mxd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 de los mapas anteriores (8 </a:t>
            </a:r>
            <a:r>
              <a:rPr lang="es-MX" sz="2400" dirty="0" err="1">
                <a:solidFill>
                  <a:schemeClr val="accent4">
                    <a:lumMod val="10000"/>
                  </a:schemeClr>
                </a:solidFill>
              </a:rPr>
              <a:t>mxd</a:t>
            </a:r>
            <a:r>
              <a:rPr lang="es-MX" sz="2400" dirty="0">
                <a:solidFill>
                  <a:schemeClr val="accent4">
                    <a:lumMod val="10000"/>
                  </a:schemeClr>
                </a:solidFill>
              </a:rPr>
              <a:t>, bien identificados)</a:t>
            </a:r>
          </a:p>
          <a:p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Todos los </a:t>
            </a:r>
            <a:r>
              <a:rPr lang="es-MX" sz="2400" dirty="0" err="1" smtClean="0">
                <a:solidFill>
                  <a:schemeClr val="accent4">
                    <a:lumMod val="10000"/>
                  </a:schemeClr>
                </a:solidFill>
              </a:rPr>
              <a:t>shapes</a:t>
            </a: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 en una carpeta bien identificada</a:t>
            </a:r>
          </a:p>
          <a:p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Todos los </a:t>
            </a:r>
            <a:r>
              <a:rPr lang="es-MX" sz="2400" dirty="0" err="1" smtClean="0">
                <a:solidFill>
                  <a:schemeClr val="accent4">
                    <a:lumMod val="10000"/>
                  </a:schemeClr>
                </a:solidFill>
              </a:rPr>
              <a:t>layout</a:t>
            </a:r>
            <a:r>
              <a:rPr lang="es-MX" sz="2400" dirty="0" smtClean="0">
                <a:solidFill>
                  <a:schemeClr val="accent4">
                    <a:lumMod val="10000"/>
                  </a:schemeClr>
                </a:solidFill>
              </a:rPr>
              <a:t> en una carpeta bien identificada, también.</a:t>
            </a:r>
          </a:p>
          <a:p>
            <a:endParaRPr lang="es-ES" sz="24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5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0526" y="0"/>
            <a:ext cx="10018713" cy="1752599"/>
          </a:xfrm>
        </p:spPr>
        <p:txBody>
          <a:bodyPr/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Contenido de Mapa</a:t>
            </a:r>
            <a:endParaRPr lang="es-ES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0" t="13421" r="23093" b="74703"/>
          <a:stretch/>
        </p:blipFill>
        <p:spPr>
          <a:xfrm>
            <a:off x="8021850" y="3307500"/>
            <a:ext cx="2349227" cy="602764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7462" r="31641" b="73415"/>
          <a:stretch/>
        </p:blipFill>
        <p:spPr>
          <a:xfrm>
            <a:off x="8021850" y="1697257"/>
            <a:ext cx="2237873" cy="13114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5" t="8257" r="5637" b="5076"/>
          <a:stretch/>
        </p:blipFill>
        <p:spPr>
          <a:xfrm>
            <a:off x="1627673" y="1425348"/>
            <a:ext cx="2884170" cy="37297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" t="3882" r="5743" b="27169"/>
          <a:stretch/>
        </p:blipFill>
        <p:spPr>
          <a:xfrm>
            <a:off x="4748990" y="1425348"/>
            <a:ext cx="2846677" cy="283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8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0526" y="0"/>
            <a:ext cx="10018713" cy="1752599"/>
          </a:xfrm>
        </p:spPr>
        <p:txBody>
          <a:bodyPr/>
          <a:lstStyle/>
          <a:p>
            <a:r>
              <a:rPr lang="es-MX" dirty="0" smtClean="0">
                <a:solidFill>
                  <a:schemeClr val="accent4">
                    <a:lumMod val="10000"/>
                  </a:schemeClr>
                </a:solidFill>
              </a:rPr>
              <a:t>Contenido de Mapa</a:t>
            </a:r>
            <a:endParaRPr lang="es-E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1594" y="1659285"/>
            <a:ext cx="1136881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C00000"/>
                </a:solidFill>
              </a:rPr>
              <a:t>1. Recuerde que tiene los datos del 2012 y 2015; entonces, deberá entregar (además de los mapas pedidos), también en su </a:t>
            </a:r>
            <a:r>
              <a:rPr lang="es-MX" sz="3200" b="1" dirty="0" smtClean="0">
                <a:solidFill>
                  <a:srgbClr val="C00000"/>
                </a:solidFill>
              </a:rPr>
              <a:t>reporte</a:t>
            </a:r>
            <a:r>
              <a:rPr lang="es-MX" sz="2800" dirty="0" smtClean="0">
                <a:solidFill>
                  <a:srgbClr val="C00000"/>
                </a:solidFill>
              </a:rPr>
              <a:t> la elevación y su evolución del 2012 hasta el 2015, cómo se ha comportado el NE del agua subterránea, qué ha pasado y a qué posibles causas se deba esta condición.</a:t>
            </a:r>
          </a:p>
          <a:p>
            <a:r>
              <a:rPr lang="es-MX" sz="2800" dirty="0" smtClean="0">
                <a:solidFill>
                  <a:srgbClr val="C00000"/>
                </a:solidFill>
              </a:rPr>
              <a:t>2. Elaborar </a:t>
            </a:r>
            <a:r>
              <a:rPr lang="es-MX" sz="2800" dirty="0">
                <a:solidFill>
                  <a:srgbClr val="C00000"/>
                </a:solidFill>
              </a:rPr>
              <a:t>un </a:t>
            </a:r>
            <a:r>
              <a:rPr lang="es-MX" sz="2800" dirty="0" smtClean="0">
                <a:solidFill>
                  <a:srgbClr val="C00000"/>
                </a:solidFill>
              </a:rPr>
              <a:t>documento de </a:t>
            </a:r>
            <a:r>
              <a:rPr lang="es-MX" sz="2800" dirty="0" err="1" smtClean="0">
                <a:solidFill>
                  <a:srgbClr val="C00000"/>
                </a:solidFill>
              </a:rPr>
              <a:t>power</a:t>
            </a:r>
            <a:r>
              <a:rPr lang="es-MX" sz="2800" dirty="0" smtClean="0">
                <a:solidFill>
                  <a:srgbClr val="C00000"/>
                </a:solidFill>
              </a:rPr>
              <a:t> </a:t>
            </a:r>
            <a:r>
              <a:rPr lang="es-MX" sz="2800" dirty="0" err="1" smtClean="0">
                <a:solidFill>
                  <a:srgbClr val="C00000"/>
                </a:solidFill>
              </a:rPr>
              <a:t>point</a:t>
            </a:r>
            <a:r>
              <a:rPr lang="es-MX" sz="2800" dirty="0" smtClean="0">
                <a:solidFill>
                  <a:srgbClr val="C00000"/>
                </a:solidFill>
              </a:rPr>
              <a:t> con los mapas y procedimientos hechos, además de agregar sus comentarios al respecto de la información obtenida en esta práctica; repito: ELENE y EVONE 2012 al 2015</a:t>
            </a:r>
          </a:p>
          <a:p>
            <a:r>
              <a:rPr lang="es-MX" sz="2800" dirty="0" smtClean="0">
                <a:solidFill>
                  <a:srgbClr val="C00000"/>
                </a:solidFill>
              </a:rPr>
              <a:t>3. Diviértase!!!!!!!!!!!!!!!!!!!!!</a:t>
            </a:r>
            <a:endParaRPr lang="es-E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9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6">
  <a:themeElements>
    <a:clrScheme name="">
      <a:dk1>
        <a:srgbClr val="FFFFFF"/>
      </a:dk1>
      <a:lt1>
        <a:srgbClr val="FFFFFF"/>
      </a:lt1>
      <a:dk2>
        <a:srgbClr val="FFFFFF"/>
      </a:dk2>
      <a:lt2>
        <a:srgbClr val="1A5CFF"/>
      </a:lt2>
      <a:accent1>
        <a:srgbClr val="3073FF"/>
      </a:accent1>
      <a:accent2>
        <a:srgbClr val="4A8CFF"/>
      </a:accent2>
      <a:accent3>
        <a:srgbClr val="FFFFFF"/>
      </a:accent3>
      <a:accent4>
        <a:srgbClr val="DADADA"/>
      </a:accent4>
      <a:accent5>
        <a:srgbClr val="ADBCFF"/>
      </a:accent5>
      <a:accent6>
        <a:srgbClr val="427EE7"/>
      </a:accent6>
      <a:hlink>
        <a:srgbClr val="78E043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26" id="{7311E964-F84F-4C77-9B46-3728C9965716}" vid="{803BF66A-FB75-4AA7-9997-8A579122F5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Tema26</Template>
  <TotalTime>2702</TotalTime>
  <Words>367</Words>
  <Application>Microsoft Office PowerPoint</Application>
  <PresentationFormat>Panorámica</PresentationFormat>
  <Paragraphs>44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 Unicode MS</vt:lpstr>
      <vt:lpstr>Arial</vt:lpstr>
      <vt:lpstr>Microsoft Sans Serif</vt:lpstr>
      <vt:lpstr>Wingdings 3</vt:lpstr>
      <vt:lpstr>Tema26</vt:lpstr>
      <vt:lpstr>Presentación de PowerPoint</vt:lpstr>
      <vt:lpstr>AGREGAR INFORMACIÓN DE ELEVACIÓN DE NIVEL ESTÁTICO</vt:lpstr>
      <vt:lpstr>A continuación haremos un raster con la columna de Prof_N_E</vt:lpstr>
      <vt:lpstr>Presentación de PowerPoint</vt:lpstr>
      <vt:lpstr>A continuación haremos contornos</vt:lpstr>
      <vt:lpstr>Presentación de PowerPoint</vt:lpstr>
      <vt:lpstr>Hacer raster y contornos con la columna de ELENE</vt:lpstr>
      <vt:lpstr>Editar cada raster y cada shape de contornos</vt:lpstr>
      <vt:lpstr>Práctica 5:  Elaborar los siguientes mapas colocando la descripción de cada uno de ellos</vt:lpstr>
      <vt:lpstr>Contenido de Mapa</vt:lpstr>
      <vt:lpstr>Contenido de Mapa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7</cp:revision>
  <dcterms:created xsi:type="dcterms:W3CDTF">2016-08-23T21:39:34Z</dcterms:created>
  <dcterms:modified xsi:type="dcterms:W3CDTF">2019-09-16T23:53:04Z</dcterms:modified>
</cp:coreProperties>
</file>