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84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98" y="6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BE3C1-DBE1-495D-B57B-2849774B866A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2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DE42F4-6EEF-4EF7-8ED4-2208F0F89A08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0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78ACC-22D6-47C1-A373-4FD133E34F3C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19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A6C69-6797-4E8A-BF37-F2C3751466E9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21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2014A1-A632-4878-A0D3-F52BA7563730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13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6E9DEC-419B-4CC5-A080-3B06BD5A8291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92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4A7AC-904D-4781-85BA-7D10C17ED021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527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31444B-B92B-4E27-8C94-BB93EAF5CB18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8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UY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3EFA5E-FA76-400D-B3DC-F0BA90E6D107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90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3F48C-C7C6-4055-9F49-3777875E72AE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66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78E61D-D431-422C-9764-11DAFE33AB63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32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9D6E9DEC-419B-4CC5-A080-3B06BD5A8291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7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0 Grupo"/>
          <p:cNvGrpSpPr/>
          <p:nvPr/>
        </p:nvGrpSpPr>
        <p:grpSpPr>
          <a:xfrm>
            <a:off x="2738413" y="4972958"/>
            <a:ext cx="6715172" cy="1240790"/>
            <a:chOff x="285720" y="5148876"/>
            <a:chExt cx="6715172" cy="1240790"/>
          </a:xfrm>
        </p:grpSpPr>
        <p:sp>
          <p:nvSpPr>
            <p:cNvPr id="5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MC. </a:t>
              </a:r>
              <a:r>
                <a:rPr lang="es-ES" b="1" dirty="0" err="1" smtClean="0">
                  <a:solidFill>
                    <a:schemeClr val="tx1">
                      <a:lumMod val="50000"/>
                    </a:schemeClr>
                  </a:solidFill>
                </a:rPr>
                <a:t>Grisel</a:t>
              </a:r>
              <a:r>
                <a:rPr lang="es-ES" b="1" dirty="0" smtClean="0">
                  <a:solidFill>
                    <a:schemeClr val="tx1">
                      <a:lumMod val="50000"/>
                    </a:schemeClr>
                  </a:solidFill>
                </a:rPr>
                <a:t> Alejandra Gutiérrez Anguamea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Universidad de Sonora</a:t>
              </a:r>
            </a:p>
            <a:p>
              <a:pPr algn="ctr"/>
              <a:r>
                <a:rPr lang="es-MX" dirty="0" smtClean="0">
                  <a:solidFill>
                    <a:schemeClr val="tx1">
                      <a:lumMod val="50000"/>
                    </a:schemeClr>
                  </a:solidFill>
                </a:rPr>
                <a:t>Departamento de Geología</a:t>
              </a:r>
              <a:endParaRPr lang="es-MX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" name="2 Subtítulo"/>
            <p:cNvSpPr txBox="1">
              <a:spLocks/>
            </p:cNvSpPr>
            <p:nvPr/>
          </p:nvSpPr>
          <p:spPr bwMode="auto">
            <a:xfrm>
              <a:off x="1484306" y="5967391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griselgtza@gmail.com</a:t>
              </a:r>
            </a:p>
          </p:txBody>
        </p:sp>
      </p:grpSp>
      <p:sp>
        <p:nvSpPr>
          <p:cNvPr id="7" name="18 Rectángulo"/>
          <p:cNvSpPr/>
          <p:nvPr/>
        </p:nvSpPr>
        <p:spPr>
          <a:xfrm>
            <a:off x="1092066" y="2541243"/>
            <a:ext cx="100078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SISTEMAS DE INFORMACIÓN GEOGRÁFICA</a:t>
            </a:r>
          </a:p>
          <a:p>
            <a:pPr algn="ctr"/>
            <a:r>
              <a:rPr lang="es-ES" sz="36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</a:rPr>
              <a:t>SIG, GIS</a:t>
            </a:r>
            <a:endParaRPr lang="es-ES" sz="3600" b="1" cap="none" spc="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/>
            </a:endParaRPr>
          </a:p>
        </p:txBody>
      </p:sp>
      <p:pic>
        <p:nvPicPr>
          <p:cNvPr id="8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30250" y="694952"/>
            <a:ext cx="1511612" cy="1461223"/>
          </a:xfrm>
          <a:prstGeom prst="rect">
            <a:avLst/>
          </a:prstGeom>
          <a:noFill/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70225" y="3766786"/>
            <a:ext cx="1559590" cy="1493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794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183" t="16011" r="1" b="36104"/>
          <a:stretch/>
        </p:blipFill>
        <p:spPr>
          <a:xfrm>
            <a:off x="3386581" y="894677"/>
            <a:ext cx="2208204" cy="272494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53128" y="2754060"/>
            <a:ext cx="3515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1.- TIN </a:t>
            </a:r>
            <a:r>
              <a:rPr lang="es-MX" dirty="0" err="1" smtClean="0"/>
              <a:t>to</a:t>
            </a:r>
            <a:r>
              <a:rPr lang="es-MX" dirty="0" smtClean="0"/>
              <a:t> </a:t>
            </a:r>
            <a:r>
              <a:rPr lang="es-MX" dirty="0" err="1" smtClean="0"/>
              <a:t>Raster</a:t>
            </a:r>
            <a:endParaRPr lang="es-MX" dirty="0" smtClean="0"/>
          </a:p>
          <a:p>
            <a:r>
              <a:rPr lang="es-MX" dirty="0" smtClean="0"/>
              <a:t>2.- </a:t>
            </a:r>
            <a:r>
              <a:rPr lang="es-MX" dirty="0" err="1" smtClean="0"/>
              <a:t>Spatial</a:t>
            </a:r>
            <a:r>
              <a:rPr lang="es-MX" dirty="0" smtClean="0"/>
              <a:t> </a:t>
            </a:r>
            <a:r>
              <a:rPr lang="es-MX" dirty="0" err="1" smtClean="0"/>
              <a:t>Analyst</a:t>
            </a:r>
            <a:r>
              <a:rPr lang="es-MX" dirty="0" smtClean="0"/>
              <a:t> </a:t>
            </a:r>
            <a:r>
              <a:rPr lang="es-MX" dirty="0" err="1" smtClean="0"/>
              <a:t>Tools_Hydrology</a:t>
            </a:r>
            <a:endParaRPr lang="es-MX" dirty="0" smtClean="0"/>
          </a:p>
          <a:p>
            <a:r>
              <a:rPr lang="es-MX" dirty="0" smtClean="0"/>
              <a:t>3.- Al </a:t>
            </a:r>
            <a:r>
              <a:rPr lang="es-MX" dirty="0" err="1" smtClean="0"/>
              <a:t>Raster</a:t>
            </a:r>
            <a:r>
              <a:rPr lang="es-MX" dirty="0" smtClean="0"/>
              <a:t> sacarle el </a:t>
            </a:r>
            <a:r>
              <a:rPr lang="es-MX" dirty="0" err="1" smtClean="0"/>
              <a:t>Flow</a:t>
            </a:r>
            <a:r>
              <a:rPr lang="es-MX" dirty="0" smtClean="0"/>
              <a:t> </a:t>
            </a:r>
            <a:r>
              <a:rPr lang="es-MX" dirty="0" err="1" smtClean="0"/>
              <a:t>Direction</a:t>
            </a:r>
            <a:endParaRPr lang="es-MX" dirty="0" smtClean="0"/>
          </a:p>
          <a:p>
            <a:r>
              <a:rPr lang="es-MX" dirty="0" smtClean="0"/>
              <a:t>4.- Después </a:t>
            </a:r>
            <a:r>
              <a:rPr lang="es-MX" dirty="0" err="1" smtClean="0"/>
              <a:t>Flow</a:t>
            </a:r>
            <a:r>
              <a:rPr lang="es-MX" dirty="0" smtClean="0"/>
              <a:t> </a:t>
            </a:r>
            <a:r>
              <a:rPr lang="es-MX" dirty="0" err="1" smtClean="0"/>
              <a:t>Accumulation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78400" t="16971"/>
          <a:stretch/>
        </p:blipFill>
        <p:spPr>
          <a:xfrm>
            <a:off x="9232564" y="251459"/>
            <a:ext cx="2810461" cy="607372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51694" t="42933" r="30034" b="32067"/>
          <a:stretch/>
        </p:blipFill>
        <p:spPr>
          <a:xfrm>
            <a:off x="690540" y="906617"/>
            <a:ext cx="2377439" cy="18288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51478" t="42933" r="30358" b="32644"/>
          <a:stretch/>
        </p:blipFill>
        <p:spPr>
          <a:xfrm>
            <a:off x="2855740" y="4689196"/>
            <a:ext cx="2363374" cy="178659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/>
          <a:srcRect l="51261" t="42740" r="30034" b="32067"/>
          <a:stretch/>
        </p:blipFill>
        <p:spPr>
          <a:xfrm>
            <a:off x="6231988" y="1004416"/>
            <a:ext cx="2433711" cy="184286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7"/>
          <a:srcRect l="51585" t="43125" r="30250" b="32837"/>
          <a:stretch/>
        </p:blipFill>
        <p:spPr>
          <a:xfrm>
            <a:off x="6302327" y="4620615"/>
            <a:ext cx="2363372" cy="17584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90540" y="436987"/>
            <a:ext cx="633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bg1"/>
                </a:solidFill>
              </a:rPr>
              <a:t>HIDROGRAFÍA A PARTIR DE CURVAS DE NIVEL</a:t>
            </a:r>
            <a:endParaRPr lang="es-MX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924004" y="3545058"/>
            <a:ext cx="30372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5</a:t>
            </a:r>
            <a:r>
              <a:rPr lang="es-MX" dirty="0" smtClean="0"/>
              <a:t>.- Crea el punto de desfogue de la cuenca</a:t>
            </a:r>
          </a:p>
          <a:p>
            <a:r>
              <a:rPr lang="es-MX" dirty="0" smtClean="0"/>
              <a:t>6.- Usa </a:t>
            </a:r>
            <a:r>
              <a:rPr lang="es-MX" dirty="0" err="1" smtClean="0"/>
              <a:t>Interpolate</a:t>
            </a:r>
            <a:r>
              <a:rPr lang="es-MX" dirty="0" smtClean="0"/>
              <a:t> </a:t>
            </a:r>
            <a:r>
              <a:rPr lang="es-MX" dirty="0" err="1" smtClean="0"/>
              <a:t>Shape</a:t>
            </a:r>
            <a:r>
              <a:rPr lang="es-MX" dirty="0" smtClean="0"/>
              <a:t> para darle el valor de Z a ese punto</a:t>
            </a:r>
          </a:p>
          <a:p>
            <a:r>
              <a:rPr lang="es-MX" dirty="0" smtClean="0"/>
              <a:t>7.- Ponle una condicionante con la herramienta Con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0989" t="23702" r="12951" b="15913"/>
          <a:stretch/>
        </p:blipFill>
        <p:spPr>
          <a:xfrm>
            <a:off x="844061" y="422031"/>
            <a:ext cx="4236973" cy="312302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177956" y="2707915"/>
            <a:ext cx="67722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8.- Te da como resultado las escorrentías desde el TIN</a:t>
            </a:r>
          </a:p>
          <a:p>
            <a:r>
              <a:rPr lang="es-MX" dirty="0" smtClean="0"/>
              <a:t>9.- Convierte las escorrentías en un Elemento (</a:t>
            </a:r>
            <a:r>
              <a:rPr lang="es-MX" dirty="0" err="1" smtClean="0"/>
              <a:t>Feature</a:t>
            </a:r>
            <a:r>
              <a:rPr lang="es-MX" dirty="0" smtClean="0"/>
              <a:t>), obvio que con su condicionante y la dirección de su flujo</a:t>
            </a:r>
          </a:p>
          <a:p>
            <a:r>
              <a:rPr lang="es-MX" dirty="0" smtClean="0"/>
              <a:t>10.- Utiliza </a:t>
            </a:r>
            <a:r>
              <a:rPr lang="es-MX" dirty="0" err="1" smtClean="0"/>
              <a:t>watershed</a:t>
            </a:r>
            <a:r>
              <a:rPr lang="es-MX" dirty="0" smtClean="0"/>
              <a:t> con las dirección de </a:t>
            </a:r>
            <a:r>
              <a:rPr lang="es-MX" dirty="0" err="1" smtClean="0"/>
              <a:t>flujo_lleno</a:t>
            </a:r>
            <a:r>
              <a:rPr lang="es-MX" dirty="0" smtClean="0"/>
              <a:t> y el punto interpolado desde el TIN</a:t>
            </a:r>
          </a:p>
          <a:p>
            <a:r>
              <a:rPr lang="es-MX" dirty="0" smtClean="0"/>
              <a:t>11.- OK</a:t>
            </a:r>
          </a:p>
          <a:p>
            <a:endParaRPr lang="es-MX" dirty="0" smtClean="0"/>
          </a:p>
          <a:p>
            <a:r>
              <a:rPr lang="es-MX" dirty="0" smtClean="0"/>
              <a:t>Delimita automáticamente</a:t>
            </a:r>
          </a:p>
          <a:p>
            <a:r>
              <a:rPr lang="es-MX" dirty="0" smtClean="0"/>
              <a:t> la cuenca hidrográfica de ese TIN</a:t>
            </a:r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40990" t="23817" r="13384" b="15414"/>
          <a:stretch/>
        </p:blipFill>
        <p:spPr>
          <a:xfrm>
            <a:off x="5385851" y="342061"/>
            <a:ext cx="3178253" cy="23799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42612" t="23703" r="19114" b="20144"/>
          <a:stretch/>
        </p:blipFill>
        <p:spPr>
          <a:xfrm>
            <a:off x="8803667" y="3938954"/>
            <a:ext cx="3146585" cy="259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6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071" t="16779" r="1382" b="10336"/>
          <a:stretch/>
        </p:blipFill>
        <p:spPr>
          <a:xfrm>
            <a:off x="882390" y="1052223"/>
            <a:ext cx="7877907" cy="533165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82390" y="583096"/>
            <a:ext cx="7328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OBTENCIÓN DE MICROCUENCAS A PARTIR DE UN RASTER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5963" t="27086" r="32953" b="26183"/>
          <a:stretch/>
        </p:blipFill>
        <p:spPr>
          <a:xfrm>
            <a:off x="3288322" y="717451"/>
            <a:ext cx="2743201" cy="34184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0396" t="32356" r="27980" b="17452"/>
          <a:stretch/>
        </p:blipFill>
        <p:spPr>
          <a:xfrm>
            <a:off x="323556" y="590842"/>
            <a:ext cx="2813539" cy="367166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50504" t="32741" r="28088" b="20336"/>
          <a:stretch/>
        </p:blipFill>
        <p:spPr>
          <a:xfrm>
            <a:off x="6312290" y="829993"/>
            <a:ext cx="2785403" cy="34325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50631" t="32195" r="26880" b="20689"/>
          <a:stretch/>
        </p:blipFill>
        <p:spPr>
          <a:xfrm>
            <a:off x="9265919" y="928468"/>
            <a:ext cx="2926081" cy="344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1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5639" t="16010" r="2030" b="18221"/>
          <a:stretch/>
        </p:blipFill>
        <p:spPr>
          <a:xfrm>
            <a:off x="379829" y="239151"/>
            <a:ext cx="5554516" cy="392488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79829" y="3840871"/>
            <a:ext cx="407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</a:t>
            </a:r>
            <a:r>
              <a:rPr lang="es-MX" dirty="0" err="1" smtClean="0"/>
              <a:t>Raster</a:t>
            </a:r>
            <a:r>
              <a:rPr lang="es-MX" dirty="0" smtClean="0"/>
              <a:t> llenarlo con HYDROLOGY/FILL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5424" t="15048" r="1057" b="16490"/>
          <a:stretch/>
        </p:blipFill>
        <p:spPr>
          <a:xfrm>
            <a:off x="5993076" y="2658794"/>
            <a:ext cx="5359552" cy="385454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934345" y="6144009"/>
            <a:ext cx="3615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Usar </a:t>
            </a:r>
            <a:r>
              <a:rPr lang="es-MX" dirty="0" err="1" smtClean="0"/>
              <a:t>Flow</a:t>
            </a:r>
            <a:r>
              <a:rPr lang="es-MX" dirty="0" smtClean="0"/>
              <a:t> </a:t>
            </a:r>
            <a:r>
              <a:rPr lang="es-MX" dirty="0" err="1" smtClean="0"/>
              <a:t>Direction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4464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5098" t="15818" r="4626" b="19567"/>
          <a:stretch/>
        </p:blipFill>
        <p:spPr>
          <a:xfrm>
            <a:off x="253219" y="365760"/>
            <a:ext cx="5295481" cy="382641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4911" y="4332849"/>
            <a:ext cx="4557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Usar </a:t>
            </a:r>
            <a:r>
              <a:rPr lang="es-MX" dirty="0" err="1" smtClean="0"/>
              <a:t>Basin</a:t>
            </a:r>
            <a:r>
              <a:rPr lang="es-MX" dirty="0" smtClean="0"/>
              <a:t> con el </a:t>
            </a:r>
            <a:r>
              <a:rPr lang="es-MX" dirty="0" err="1" smtClean="0"/>
              <a:t>Flow</a:t>
            </a:r>
            <a:r>
              <a:rPr lang="es-MX" dirty="0" smtClean="0"/>
              <a:t> </a:t>
            </a:r>
            <a:r>
              <a:rPr lang="es-MX" dirty="0" err="1" smtClean="0"/>
              <a:t>Direction</a:t>
            </a:r>
            <a:r>
              <a:rPr lang="es-MX" dirty="0" smtClean="0"/>
              <a:t> anterior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45423" t="15625" r="3328" b="18991"/>
          <a:stretch/>
        </p:blipFill>
        <p:spPr>
          <a:xfrm>
            <a:off x="5863330" y="1610752"/>
            <a:ext cx="5981667" cy="429064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753686" y="6020972"/>
            <a:ext cx="454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Convertir el </a:t>
            </a:r>
            <a:r>
              <a:rPr lang="es-MX" dirty="0" err="1" smtClean="0"/>
              <a:t>Raster</a:t>
            </a:r>
            <a:r>
              <a:rPr lang="es-MX" dirty="0" smtClean="0"/>
              <a:t> de </a:t>
            </a:r>
            <a:r>
              <a:rPr lang="es-MX" dirty="0" err="1" smtClean="0"/>
              <a:t>Basin</a:t>
            </a:r>
            <a:r>
              <a:rPr lang="es-MX" dirty="0" smtClean="0"/>
              <a:t> a polígono</a:t>
            </a:r>
          </a:p>
          <a:p>
            <a:r>
              <a:rPr lang="es-MX" dirty="0" smtClean="0"/>
              <a:t>Con </a:t>
            </a:r>
            <a:r>
              <a:rPr lang="es-MX" dirty="0" err="1" smtClean="0"/>
              <a:t>Convertion</a:t>
            </a:r>
            <a:r>
              <a:rPr lang="es-MX" dirty="0" smtClean="0"/>
              <a:t> </a:t>
            </a:r>
            <a:r>
              <a:rPr lang="es-MX" dirty="0" err="1" smtClean="0"/>
              <a:t>tools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726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400" t="15625" r="1166" b="34183"/>
          <a:stretch/>
        </p:blipFill>
        <p:spPr>
          <a:xfrm>
            <a:off x="407963" y="309489"/>
            <a:ext cx="2658795" cy="36716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7367" t="22741" r="27872" b="22067"/>
          <a:stretch/>
        </p:blipFill>
        <p:spPr>
          <a:xfrm>
            <a:off x="3183987" y="309489"/>
            <a:ext cx="4764259" cy="33027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43908" t="13702" r="2680" b="20529"/>
          <a:stretch/>
        </p:blipFill>
        <p:spPr>
          <a:xfrm>
            <a:off x="6475826" y="2954214"/>
            <a:ext cx="4815841" cy="333404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602899" y="3981157"/>
            <a:ext cx="4886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Definir la red hidrográfica secundaria con </a:t>
            </a:r>
            <a:r>
              <a:rPr lang="es-MX" dirty="0" err="1" smtClean="0"/>
              <a:t>Map</a:t>
            </a:r>
            <a:r>
              <a:rPr lang="es-MX" dirty="0" smtClean="0"/>
              <a:t> Algebra para el </a:t>
            </a:r>
            <a:r>
              <a:rPr lang="es-MX" dirty="0" err="1" smtClean="0"/>
              <a:t>Flow</a:t>
            </a:r>
            <a:r>
              <a:rPr lang="es-MX" dirty="0" smtClean="0"/>
              <a:t> </a:t>
            </a:r>
            <a:r>
              <a:rPr lang="es-MX" dirty="0" err="1" smtClean="0"/>
              <a:t>accumulation</a:t>
            </a:r>
            <a:r>
              <a:rPr lang="es-MX" dirty="0" smtClean="0"/>
              <a:t> original</a:t>
            </a:r>
          </a:p>
          <a:p>
            <a:endParaRPr lang="es-MX" dirty="0"/>
          </a:p>
          <a:p>
            <a:r>
              <a:rPr lang="es-MX" dirty="0" smtClean="0"/>
              <a:t>Condiciónalo a valores superiores al millón (1234567) y se despliega la red principal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7948246" y="758073"/>
            <a:ext cx="4054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OBTENCIÓN DE HIDROGRAFÍA SECUNDARIA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6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7907" t="22163" r="-456" b="19568"/>
          <a:stretch/>
        </p:blipFill>
        <p:spPr>
          <a:xfrm>
            <a:off x="3221501" y="1392702"/>
            <a:ext cx="9439422" cy="426251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14994" y="746371"/>
            <a:ext cx="7636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OBTENCIÓN DE PARÁMETROS Y ORDEN DE CORRIENTES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5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907" t="18125" r="3977" b="21490"/>
          <a:stretch/>
        </p:blipFill>
        <p:spPr>
          <a:xfrm>
            <a:off x="1885070" y="604910"/>
            <a:ext cx="8862647" cy="44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8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652" b="10913"/>
          <a:stretch/>
        </p:blipFill>
        <p:spPr>
          <a:xfrm>
            <a:off x="729909" y="460717"/>
            <a:ext cx="10533425" cy="547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8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448" t="16394" r="734" b="15722"/>
          <a:stretch/>
        </p:blipFill>
        <p:spPr>
          <a:xfrm>
            <a:off x="2607620" y="2037165"/>
            <a:ext cx="6477272" cy="369980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202890" y="924848"/>
            <a:ext cx="900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OBTENCIÓN DE CUENCA HIDROGRÁFICA QUE USARÁS MÁS ADELANTE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1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1169" t="9503" r="31529" b="11843"/>
          <a:stretch/>
        </p:blipFill>
        <p:spPr>
          <a:xfrm>
            <a:off x="-172940" y="924950"/>
            <a:ext cx="4224435" cy="500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259" t="19471" r="25492" b="13799"/>
          <a:stretch/>
        </p:blipFill>
        <p:spPr>
          <a:xfrm>
            <a:off x="309490" y="578949"/>
            <a:ext cx="4093090" cy="299641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8833" t="15625" r="2030" b="43991"/>
          <a:stretch/>
        </p:blipFill>
        <p:spPr>
          <a:xfrm>
            <a:off x="4386472" y="433413"/>
            <a:ext cx="2489981" cy="295421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5800" t="28894" r="21168" b="34567"/>
          <a:stretch/>
        </p:blipFill>
        <p:spPr>
          <a:xfrm>
            <a:off x="6446588" y="578949"/>
            <a:ext cx="5464058" cy="26084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35691" t="16394" r="6789" b="35337"/>
          <a:stretch/>
        </p:blipFill>
        <p:spPr>
          <a:xfrm>
            <a:off x="1083213" y="3921113"/>
            <a:ext cx="6091311" cy="287390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41315" t="21587" r="22249" b="11106"/>
          <a:stretch/>
        </p:blipFill>
        <p:spPr>
          <a:xfrm>
            <a:off x="8096519" y="3187419"/>
            <a:ext cx="3473606" cy="360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8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2505" t="15625" r="3327" b="29760"/>
          <a:stretch/>
        </p:blipFill>
        <p:spPr>
          <a:xfrm>
            <a:off x="337626" y="225084"/>
            <a:ext cx="6129697" cy="347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616" t="16586"/>
          <a:stretch/>
        </p:blipFill>
        <p:spPr>
          <a:xfrm>
            <a:off x="-3312942" y="341557"/>
            <a:ext cx="2782326" cy="61018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1855" t="17933" r="4409" b="39952"/>
          <a:stretch/>
        </p:blipFill>
        <p:spPr>
          <a:xfrm>
            <a:off x="282184" y="311663"/>
            <a:ext cx="6991644" cy="30808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42080" t="15625" r="2925" b="37550"/>
          <a:stretch/>
        </p:blipFill>
        <p:spPr>
          <a:xfrm>
            <a:off x="4215555" y="3432629"/>
            <a:ext cx="7155544" cy="342537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273828" y="957943"/>
            <a:ext cx="4097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Todo cortarlo al tamaño de la cuenca</a:t>
            </a:r>
          </a:p>
          <a:p>
            <a:r>
              <a:rPr lang="es-MX" dirty="0"/>
              <a:t>-</a:t>
            </a:r>
            <a:r>
              <a:rPr lang="es-MX" dirty="0" smtClean="0"/>
              <a:t>Editar el TIN</a:t>
            </a:r>
          </a:p>
          <a:p>
            <a:r>
              <a:rPr lang="es-MX" dirty="0" smtClean="0"/>
              <a:t>-cortar </a:t>
            </a:r>
            <a:r>
              <a:rPr lang="es-MX" dirty="0" err="1" smtClean="0"/>
              <a:t>FlowDir</a:t>
            </a:r>
            <a:endParaRPr lang="es-MX" dirty="0" smtClean="0"/>
          </a:p>
          <a:p>
            <a:r>
              <a:rPr lang="es-MX" dirty="0" smtClean="0"/>
              <a:t>-Cortar </a:t>
            </a:r>
            <a:r>
              <a:rPr lang="es-MX" dirty="0" err="1" smtClean="0"/>
              <a:t>FlorAcc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54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144" t="23437" r="27077" b="24553"/>
          <a:stretch/>
        </p:blipFill>
        <p:spPr>
          <a:xfrm>
            <a:off x="212271" y="683433"/>
            <a:ext cx="8523515" cy="35212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9964" t="29910" r="8628" b="9599"/>
          <a:stretch/>
        </p:blipFill>
        <p:spPr>
          <a:xfrm>
            <a:off x="4229100" y="3392488"/>
            <a:ext cx="7592786" cy="361624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9113118" y="1114631"/>
            <a:ext cx="2708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OBTENCIÓN DE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PARÁMETROS CON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 LA CALCULADORA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0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9212" t="29018" r="27452" b="27009"/>
          <a:stretch/>
        </p:blipFill>
        <p:spPr>
          <a:xfrm>
            <a:off x="244928" y="326571"/>
            <a:ext cx="6939643" cy="32167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9337" t="30357" r="26826" b="27902"/>
          <a:stretch/>
        </p:blipFill>
        <p:spPr>
          <a:xfrm>
            <a:off x="4082143" y="3804557"/>
            <a:ext cx="7004958" cy="305344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4522" t="27233" r="34606" b="33481"/>
          <a:stretch/>
        </p:blipFill>
        <p:spPr>
          <a:xfrm>
            <a:off x="7396843" y="518660"/>
            <a:ext cx="4016828" cy="287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2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9714" t="29911" r="14527" b="27679"/>
          <a:stretch/>
        </p:blipFill>
        <p:spPr>
          <a:xfrm>
            <a:off x="489857" y="685799"/>
            <a:ext cx="8556172" cy="310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9456" t="18527" r="3231" b="19419"/>
          <a:stretch/>
        </p:blipFill>
        <p:spPr>
          <a:xfrm>
            <a:off x="377036" y="1711897"/>
            <a:ext cx="5355771" cy="39493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1636" t="25000" r="26699" b="16294"/>
          <a:stretch/>
        </p:blipFill>
        <p:spPr>
          <a:xfrm>
            <a:off x="6096000" y="424543"/>
            <a:ext cx="5421086" cy="429441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98621" y="756822"/>
            <a:ext cx="493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RECLASIFICACIÓN O HIPSOMÉTRICO DE UNA CUENCA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7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2554" t="16071" r="1098" b="20313"/>
          <a:stretch/>
        </p:blipFill>
        <p:spPr>
          <a:xfrm>
            <a:off x="555171" y="310242"/>
            <a:ext cx="7331529" cy="46536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270" t="13839" r="24691" b="19196"/>
          <a:stretch/>
        </p:blipFill>
        <p:spPr>
          <a:xfrm>
            <a:off x="1344385" y="1338941"/>
            <a:ext cx="9503230" cy="489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4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9753" t="21428" r="23311" b="13839"/>
          <a:stretch/>
        </p:blipFill>
        <p:spPr>
          <a:xfrm>
            <a:off x="489857" y="244928"/>
            <a:ext cx="4885509" cy="378823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391" t="29241" r="27327" b="12277"/>
          <a:stretch/>
        </p:blipFill>
        <p:spPr>
          <a:xfrm>
            <a:off x="5012870" y="3479711"/>
            <a:ext cx="6368145" cy="293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9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94" t="29464" r="54685" b="26339"/>
          <a:stretch/>
        </p:blipFill>
        <p:spPr>
          <a:xfrm>
            <a:off x="244927" y="408213"/>
            <a:ext cx="5649687" cy="32330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7408" t="16742" r="3859" b="15624"/>
          <a:stretch/>
        </p:blipFill>
        <p:spPr>
          <a:xfrm>
            <a:off x="4180115" y="1763486"/>
            <a:ext cx="7641772" cy="494755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205509" y="762684"/>
            <a:ext cx="493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DATOS ESTADÍSTICOS AUTOMÁTICOS DEL HIPSOMÉTRICO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07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646" t="30134" r="21930" b="27455"/>
          <a:stretch/>
        </p:blipFill>
        <p:spPr>
          <a:xfrm>
            <a:off x="1028701" y="767443"/>
            <a:ext cx="9813472" cy="310243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8829" t="32366" r="30088" b="23438"/>
          <a:stretch/>
        </p:blipFill>
        <p:spPr>
          <a:xfrm>
            <a:off x="7641770" y="3624942"/>
            <a:ext cx="2743201" cy="323305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796143" y="4000500"/>
            <a:ext cx="5339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Éstos son los parámetros del </a:t>
            </a:r>
            <a:r>
              <a:rPr lang="es-MX" dirty="0" err="1" smtClean="0"/>
              <a:t>shape</a:t>
            </a:r>
            <a:r>
              <a:rPr lang="es-MX" dirty="0" smtClean="0"/>
              <a:t> de la cuenca</a:t>
            </a:r>
          </a:p>
          <a:p>
            <a:r>
              <a:rPr lang="es-MX" dirty="0" smtClean="0"/>
              <a:t>Ahora hacer lo mismo para el </a:t>
            </a:r>
            <a:r>
              <a:rPr lang="es-MX" dirty="0" err="1" smtClean="0"/>
              <a:t>raster</a:t>
            </a:r>
            <a:r>
              <a:rPr lang="es-MX" dirty="0" smtClean="0"/>
              <a:t> hipsométrico, obtener parámetros</a:t>
            </a:r>
            <a:endParaRPr lang="es-MX" dirty="0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6096000" y="4585252"/>
            <a:ext cx="2001078" cy="2120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51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0018" t="31929" r="5287" b="25498"/>
          <a:stretch/>
        </p:blipFill>
        <p:spPr>
          <a:xfrm>
            <a:off x="437322" y="569844"/>
            <a:ext cx="7116417" cy="31142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26777" b="8288"/>
          <a:stretch/>
        </p:blipFill>
        <p:spPr>
          <a:xfrm>
            <a:off x="5605670" y="2525648"/>
            <a:ext cx="5738192" cy="404080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086679" y="3792427"/>
            <a:ext cx="4412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Convertir el hipsométrico en polígono (*.</a:t>
            </a:r>
            <a:r>
              <a:rPr lang="es-MX" dirty="0" err="1" smtClean="0"/>
              <a:t>shp</a:t>
            </a:r>
            <a:r>
              <a:rPr lang="es-MX" dirty="0" smtClean="0"/>
              <a:t>)</a:t>
            </a:r>
          </a:p>
          <a:p>
            <a:r>
              <a:rPr lang="es-MX" dirty="0" smtClean="0"/>
              <a:t>Obtener áreas y demás parámetros</a:t>
            </a:r>
          </a:p>
          <a:p>
            <a:r>
              <a:rPr lang="es-MX" dirty="0" smtClean="0"/>
              <a:t>Simplificar resultados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69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7371" t="22328" b="18071"/>
          <a:stretch/>
        </p:blipFill>
        <p:spPr>
          <a:xfrm>
            <a:off x="437321" y="384312"/>
            <a:ext cx="8148844" cy="43599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7426" b="51404"/>
          <a:stretch/>
        </p:blipFill>
        <p:spPr>
          <a:xfrm>
            <a:off x="147016" y="3124200"/>
            <a:ext cx="12044984" cy="355489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494022" y="940904"/>
            <a:ext cx="3790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Disolver el </a:t>
            </a:r>
            <a:r>
              <a:rPr lang="es-MX" dirty="0" err="1" smtClean="0">
                <a:solidFill>
                  <a:schemeClr val="bg1"/>
                </a:solidFill>
              </a:rPr>
              <a:t>shape</a:t>
            </a:r>
            <a:r>
              <a:rPr lang="es-MX" dirty="0" smtClean="0">
                <a:solidFill>
                  <a:schemeClr val="bg1"/>
                </a:solidFill>
              </a:rPr>
              <a:t> hipsométrico únicamente por el </a:t>
            </a:r>
            <a:r>
              <a:rPr lang="es-MX" dirty="0" err="1" smtClean="0">
                <a:solidFill>
                  <a:schemeClr val="bg1"/>
                </a:solidFill>
              </a:rPr>
              <a:t>gridcode</a:t>
            </a:r>
            <a:r>
              <a:rPr lang="es-MX" dirty="0" smtClean="0">
                <a:solidFill>
                  <a:schemeClr val="bg1"/>
                </a:solidFill>
              </a:rPr>
              <a:t>, si lo que quieres es un resumen de los 12 intervalos de valores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37321" y="450575"/>
            <a:ext cx="6891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bg1"/>
                </a:solidFill>
              </a:rPr>
              <a:t>PENDIENTE GENERAL DEL CAUCE PRINCIPAL</a:t>
            </a:r>
            <a:endParaRPr lang="es-MX" sz="20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4800" y="2040835"/>
            <a:ext cx="6467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Pendiente = </a:t>
            </a:r>
            <a:r>
              <a:rPr lang="es-MX" b="1" u="sng" dirty="0" smtClean="0">
                <a:solidFill>
                  <a:schemeClr val="bg1"/>
                </a:solidFill>
              </a:rPr>
              <a:t>cota máxima-cota mínima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                        longitud de cauce</a:t>
            </a:r>
            <a:endParaRPr lang="es-MX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30954" b="22781"/>
          <a:stretch/>
        </p:blipFill>
        <p:spPr>
          <a:xfrm>
            <a:off x="4859521" y="834409"/>
            <a:ext cx="7133074" cy="448509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2035" y="3154017"/>
            <a:ext cx="4439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1- Exportar el cauce principal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2- Sacar la longitud con la calculadora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500" t="18886" r="34518" b="43252"/>
          <a:stretch/>
        </p:blipFill>
        <p:spPr>
          <a:xfrm>
            <a:off x="212035" y="3877316"/>
            <a:ext cx="7649618" cy="250590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861653" y="5666697"/>
            <a:ext cx="3150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16.198 Km= 16,198.72 m longitud de cauce principal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91877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33907" b="38361"/>
          <a:stretch/>
        </p:blipFill>
        <p:spPr>
          <a:xfrm>
            <a:off x="239784" y="314739"/>
            <a:ext cx="5869715" cy="307774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36759" b="34737"/>
          <a:stretch/>
        </p:blipFill>
        <p:spPr>
          <a:xfrm>
            <a:off x="6096000" y="3250653"/>
            <a:ext cx="5817704" cy="337543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22852" y="3776870"/>
            <a:ext cx="4028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Cota máxima con el identificador desde el </a:t>
            </a:r>
            <a:r>
              <a:rPr lang="es-MX" b="1" dirty="0" err="1" smtClean="0"/>
              <a:t>Raster</a:t>
            </a:r>
            <a:r>
              <a:rPr lang="es-MX" b="1" dirty="0" smtClean="0"/>
              <a:t> inicial, donde comienza la escorrentía = 345 m</a:t>
            </a:r>
            <a:endParaRPr lang="es-MX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2378764" y="5682071"/>
            <a:ext cx="4028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Cota mínima con el identificador desde el </a:t>
            </a:r>
            <a:r>
              <a:rPr lang="es-MX" b="1" dirty="0" err="1" smtClean="0"/>
              <a:t>Raster</a:t>
            </a:r>
            <a:r>
              <a:rPr lang="es-MX" b="1" dirty="0" smtClean="0"/>
              <a:t> inicial, donde termina la escorrentía = 169 m</a:t>
            </a:r>
            <a:endParaRPr lang="es-MX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6308035" y="583096"/>
            <a:ext cx="6467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Pendiente = </a:t>
            </a:r>
            <a:r>
              <a:rPr lang="es-MX" b="1" u="sng" dirty="0" smtClean="0">
                <a:solidFill>
                  <a:schemeClr val="bg1"/>
                </a:solidFill>
              </a:rPr>
              <a:t>cota máxima-cota mínima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                        longitud de cauce</a:t>
            </a:r>
          </a:p>
          <a:p>
            <a:endParaRPr lang="es-MX" b="1" dirty="0">
              <a:solidFill>
                <a:schemeClr val="bg1"/>
              </a:solidFill>
            </a:endParaRPr>
          </a:p>
          <a:p>
            <a:r>
              <a:rPr lang="es-MX" b="1" dirty="0" smtClean="0">
                <a:solidFill>
                  <a:schemeClr val="bg1"/>
                </a:solidFill>
              </a:rPr>
              <a:t>Pendiente = (345  – 169)/</a:t>
            </a:r>
            <a:r>
              <a:rPr lang="es-MX" b="1" dirty="0" smtClean="0"/>
              <a:t> </a:t>
            </a:r>
            <a:r>
              <a:rPr lang="es-MX" b="1" dirty="0">
                <a:solidFill>
                  <a:schemeClr val="bg1"/>
                </a:solidFill>
              </a:rPr>
              <a:t>16,198.72 </a:t>
            </a:r>
            <a:r>
              <a:rPr lang="es-MX" b="1" dirty="0" smtClean="0">
                <a:solidFill>
                  <a:schemeClr val="bg1"/>
                </a:solidFill>
              </a:rPr>
              <a:t>= 0.010865056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1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03" t="17074"/>
          <a:stretch/>
        </p:blipFill>
        <p:spPr>
          <a:xfrm>
            <a:off x="1007165" y="850685"/>
            <a:ext cx="9991369" cy="469127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378764" y="5682071"/>
            <a:ext cx="4028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Convertir de </a:t>
            </a:r>
            <a:r>
              <a:rPr lang="es-MX" b="1" dirty="0" err="1" smtClean="0"/>
              <a:t>Raster</a:t>
            </a:r>
            <a:r>
              <a:rPr lang="es-MX" b="1" dirty="0" smtClean="0"/>
              <a:t> a polígono la cuenca obtenida en pasos arriba</a:t>
            </a:r>
            <a:endParaRPr lang="es-MX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37321" y="450575"/>
            <a:ext cx="9978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bg1"/>
                </a:solidFill>
              </a:rPr>
              <a:t>ÁREA DE LA CUENCA Y TIEMPO DE CONCENTRACIÓN</a:t>
            </a:r>
            <a:endParaRPr lang="es-MX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93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5796" b="14810"/>
          <a:stretch/>
        </p:blipFill>
        <p:spPr>
          <a:xfrm>
            <a:off x="-65018" y="0"/>
            <a:ext cx="12257018" cy="623183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378764" y="5682071"/>
            <a:ext cx="4028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Agregar un campo para el área de la cuenca y con la calculadora, </a:t>
            </a:r>
            <a:r>
              <a:rPr lang="es-MX" b="1" dirty="0" err="1" smtClean="0"/>
              <a:t>click</a:t>
            </a:r>
            <a:r>
              <a:rPr lang="es-MX" b="1" dirty="0" smtClean="0"/>
              <a:t> </a:t>
            </a:r>
            <a:r>
              <a:rPr lang="es-MX" b="1" dirty="0" err="1" smtClean="0"/>
              <a:t>Calculate</a:t>
            </a:r>
            <a:r>
              <a:rPr lang="es-MX" b="1" dirty="0" smtClean="0"/>
              <a:t> </a:t>
            </a:r>
            <a:r>
              <a:rPr lang="es-MX" b="1" dirty="0" err="1" smtClean="0"/>
              <a:t>Geometry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97229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908" t="27944" r="34722" b="33107"/>
          <a:stretch/>
        </p:blipFill>
        <p:spPr>
          <a:xfrm>
            <a:off x="516836" y="742122"/>
            <a:ext cx="4081669" cy="284921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7556" t="25951" r="32278" b="56839"/>
          <a:stretch/>
        </p:blipFill>
        <p:spPr>
          <a:xfrm>
            <a:off x="5009321" y="1245704"/>
            <a:ext cx="2623931" cy="125895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633252" y="1690516"/>
            <a:ext cx="402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Área de la cuenca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43339" y="3660112"/>
            <a:ext cx="83753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TIEMPO DE CONCENTRACIÓN</a:t>
            </a:r>
          </a:p>
          <a:p>
            <a:endParaRPr lang="es-MX" b="1" dirty="0">
              <a:solidFill>
                <a:schemeClr val="bg1"/>
              </a:solidFill>
            </a:endParaRPr>
          </a:p>
          <a:p>
            <a:r>
              <a:rPr lang="es-MX" b="1" dirty="0" smtClean="0">
                <a:solidFill>
                  <a:schemeClr val="bg1"/>
                </a:solidFill>
              </a:rPr>
              <a:t>TC = 0.0195 * ((longitud cauce ^0.77) / (pendiente de cauce ^0.385))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TC = 0.0195 * ((16,198.72^0.77) / (0.010865056 ^0.385))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TC = 193.848498 minutos…….. Convertirlos a horas (3.23)</a:t>
            </a:r>
          </a:p>
          <a:p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871529" y="3336946"/>
            <a:ext cx="3749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Longitud de cauce 16,198.72 m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Pendiente de cauce </a:t>
            </a:r>
            <a:r>
              <a:rPr lang="es-MX" b="1" dirty="0">
                <a:solidFill>
                  <a:schemeClr val="bg1"/>
                </a:solidFill>
              </a:rPr>
              <a:t>0.010865056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9776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828261" y="1298714"/>
            <a:ext cx="105354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PRÁCTICA 7</a:t>
            </a:r>
          </a:p>
          <a:p>
            <a:endParaRPr lang="es-MX" sz="2400" dirty="0"/>
          </a:p>
          <a:p>
            <a:pPr marL="342900" indent="-342900">
              <a:buAutoNum type="arabicPeriod"/>
            </a:pPr>
            <a:r>
              <a:rPr lang="es-MX" sz="2400" dirty="0" smtClean="0"/>
              <a:t>Obtenga todos los parámetros </a:t>
            </a:r>
            <a:r>
              <a:rPr lang="es-MX" sz="2400" dirty="0" err="1" smtClean="0"/>
              <a:t>morfométricos</a:t>
            </a:r>
            <a:r>
              <a:rPr lang="es-MX" sz="2400" dirty="0" smtClean="0"/>
              <a:t> mostrados en esta clase de la cuenca del río Sonora</a:t>
            </a:r>
          </a:p>
          <a:p>
            <a:pPr marL="342900" indent="-342900">
              <a:buAutoNum type="arabicPeriod"/>
            </a:pPr>
            <a:r>
              <a:rPr lang="es-MX" sz="2400" dirty="0" smtClean="0"/>
              <a:t>Elabore un </a:t>
            </a:r>
            <a:r>
              <a:rPr lang="es-MX" sz="2400" dirty="0" err="1" smtClean="0"/>
              <a:t>pptx</a:t>
            </a:r>
            <a:r>
              <a:rPr lang="es-MX" sz="2400" dirty="0" smtClean="0"/>
              <a:t> con las impresiones de pantalla de los procedimientos realizados y sus comentarios al respecto.</a:t>
            </a:r>
          </a:p>
          <a:p>
            <a:pPr marL="342900" indent="-342900">
              <a:buAutoNum type="arabicPeriod"/>
            </a:pPr>
            <a:r>
              <a:rPr lang="es-MX" sz="2400" dirty="0" smtClean="0"/>
              <a:t>Explique su conclusión de este método y envíe dicho documento.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81834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3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3" id="{58D845C2-DCF3-4758-A146-9474CA230033}" vid="{3BB05B07-2155-4E26-A02C-01EF577A4D4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Tema3</Template>
  <TotalTime>1918</TotalTime>
  <Words>544</Words>
  <Application>Microsoft Office PowerPoint</Application>
  <PresentationFormat>Panorámica</PresentationFormat>
  <Paragraphs>76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6" baseType="lpstr">
      <vt:lpstr>Arial Unicode MS</vt:lpstr>
      <vt:lpstr>Arial</vt:lpstr>
      <vt:lpstr>Wingdings 3</vt:lpstr>
      <vt:lpstr>Tema3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Grisel_hp</dc:creator>
  <cp:lastModifiedBy>Grisel_hp</cp:lastModifiedBy>
  <cp:revision>41</cp:revision>
  <dcterms:created xsi:type="dcterms:W3CDTF">2016-09-11T18:48:39Z</dcterms:created>
  <dcterms:modified xsi:type="dcterms:W3CDTF">2018-09-25T17:35:05Z</dcterms:modified>
</cp:coreProperties>
</file>