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7" r:id="rId10"/>
    <p:sldId id="263" r:id="rId11"/>
    <p:sldId id="264" r:id="rId12"/>
    <p:sldId id="269" r:id="rId13"/>
    <p:sldId id="266" r:id="rId14"/>
    <p:sldId id="270" r:id="rId15"/>
    <p:sldId id="265" r:id="rId16"/>
    <p:sldId id="279" r:id="rId17"/>
    <p:sldId id="271" r:id="rId18"/>
    <p:sldId id="28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152400"/>
            <a:ext cx="11176000" cy="70485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400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838200"/>
            <a:ext cx="111760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800"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6398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0050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5329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0" y="1524000"/>
            <a:ext cx="4775200" cy="4191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3800" y="1524000"/>
            <a:ext cx="4775200" cy="4191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75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5843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647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33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9152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3322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093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62952" y="152400"/>
            <a:ext cx="2686049" cy="5562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04801" y="152400"/>
            <a:ext cx="7854951" cy="55626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659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1"/>
            <a:ext cx="9753600" cy="7159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5240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709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riselgtza@gmail.com" TargetMode="External"/><Relationship Id="rId2" Type="http://schemas.openxmlformats.org/officeDocument/2006/relationships/hyperlink" Target="mailto:grisel@correo.geologia.uson.mx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griselgtza@gmail.com" TargetMode="External"/><Relationship Id="rId2" Type="http://schemas.openxmlformats.org/officeDocument/2006/relationships/hyperlink" Target="mailto:grisel@correo.geologia.uson.mx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b="1" dirty="0" smtClean="0"/>
              <a:t>CÓMO AGREGAR DATOS ESTRUCTURALES</a:t>
            </a:r>
            <a:endParaRPr lang="es-MX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b="1" dirty="0" smtClean="0"/>
              <a:t>EN </a:t>
            </a:r>
            <a:r>
              <a:rPr lang="es-MX" b="1" dirty="0" err="1" smtClean="0"/>
              <a:t>ArcGIS</a:t>
            </a:r>
            <a:endParaRPr lang="es-MX" b="1" dirty="0"/>
          </a:p>
        </p:txBody>
      </p:sp>
      <p:grpSp>
        <p:nvGrpSpPr>
          <p:cNvPr id="4" name="10 Grupo"/>
          <p:cNvGrpSpPr/>
          <p:nvPr/>
        </p:nvGrpSpPr>
        <p:grpSpPr>
          <a:xfrm>
            <a:off x="5544975" y="3294176"/>
            <a:ext cx="6715172" cy="1202729"/>
            <a:chOff x="285720" y="5148876"/>
            <a:chExt cx="6715172" cy="1202729"/>
          </a:xfrm>
        </p:grpSpPr>
        <p:sp>
          <p:nvSpPr>
            <p:cNvPr id="5" name="3 CuadroTexto"/>
            <p:cNvSpPr txBox="1"/>
            <p:nvPr/>
          </p:nvSpPr>
          <p:spPr>
            <a:xfrm>
              <a:off x="285720" y="5148876"/>
              <a:ext cx="671517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b="1" dirty="0" smtClean="0"/>
                <a:t>MC. </a:t>
              </a:r>
              <a:r>
                <a:rPr lang="es-ES" sz="2000" b="1" dirty="0" err="1" smtClean="0"/>
                <a:t>Grisel</a:t>
              </a:r>
              <a:r>
                <a:rPr lang="es-ES" sz="2000" b="1" dirty="0" smtClean="0"/>
                <a:t> Alejandra Gutiérrez Anguamea</a:t>
              </a:r>
            </a:p>
            <a:p>
              <a:r>
                <a:rPr lang="es-ES" sz="2000" b="1" dirty="0" smtClean="0"/>
                <a:t>Universidad de Sonora, Departamento de Geología</a:t>
              </a:r>
            </a:p>
            <a:p>
              <a:endParaRPr lang="es-MX" dirty="0"/>
            </a:p>
          </p:txBody>
        </p:sp>
        <p:sp>
          <p:nvSpPr>
            <p:cNvPr id="6" name="2 Subtítulo"/>
            <p:cNvSpPr txBox="1">
              <a:spLocks/>
            </p:cNvSpPr>
            <p:nvPr/>
          </p:nvSpPr>
          <p:spPr bwMode="auto">
            <a:xfrm>
              <a:off x="357158" y="5929330"/>
              <a:ext cx="5979238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  <a:hlinkClick r:id="rId2"/>
                </a:rPr>
                <a:t>grisel@correo.geologia.uson.mx</a:t>
              </a: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; </a:t>
              </a: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  <a:hlinkClick r:id="rId3"/>
                </a:rPr>
                <a:t>griselgtza@gmail.com</a:t>
              </a: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7" name="Imagen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7635" y="1543050"/>
            <a:ext cx="1511612" cy="1461223"/>
          </a:xfrm>
          <a:prstGeom prst="rect">
            <a:avLst/>
          </a:prstGeom>
          <a:noFill/>
        </p:spPr>
      </p:pic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27610" y="4614884"/>
            <a:ext cx="1559590" cy="1493695"/>
          </a:xfrm>
          <a:prstGeom prst="rect">
            <a:avLst/>
          </a:prstGeom>
          <a:noFill/>
        </p:spPr>
      </p:pic>
      <p:sp>
        <p:nvSpPr>
          <p:cNvPr id="9" name="Rectángulo 8"/>
          <p:cNvSpPr/>
          <p:nvPr/>
        </p:nvSpPr>
        <p:spPr>
          <a:xfrm>
            <a:off x="5616413" y="6259736"/>
            <a:ext cx="5295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/>
              <a:t>https://www.youtube.com/watch?v=MkMYvI2prmg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99494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1991" b="12998"/>
          <a:stretch/>
        </p:blipFill>
        <p:spPr>
          <a:xfrm>
            <a:off x="875885" y="246821"/>
            <a:ext cx="10149923" cy="636435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108374" y="1733797"/>
            <a:ext cx="2850078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1- Agregar la tabla de puntos, debe contener el azimut y el buzamiento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59615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41" y="510208"/>
            <a:ext cx="11290474" cy="63477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538847" y="4643252"/>
            <a:ext cx="285007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2- Ponerle el símbolo de inclinación a los puntos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25153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5759" t="13814" r="6916" b="20787"/>
          <a:stretch/>
        </p:blipFill>
        <p:spPr>
          <a:xfrm>
            <a:off x="238539" y="66262"/>
            <a:ext cx="6163325" cy="33660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6269" t="13632" r="29222" b="43071"/>
          <a:stretch/>
        </p:blipFill>
        <p:spPr>
          <a:xfrm>
            <a:off x="1610671" y="3167270"/>
            <a:ext cx="5791200" cy="316727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9204" t="27174" r="38796" b="31703"/>
          <a:stretch/>
        </p:blipFill>
        <p:spPr>
          <a:xfrm>
            <a:off x="8030817" y="2994992"/>
            <a:ext cx="2862470" cy="300824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52062" y="970435"/>
            <a:ext cx="285007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3- En opciones avanzadas seleccionar </a:t>
            </a:r>
            <a:r>
              <a:rPr lang="es-MX" b="1" dirty="0" err="1" smtClean="0"/>
              <a:t>Rotation</a:t>
            </a:r>
            <a:r>
              <a:rPr lang="es-MX" b="1" dirty="0" smtClean="0"/>
              <a:t> por el campo del azimutal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428212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40935" b="25679"/>
          <a:stretch/>
        </p:blipFill>
        <p:spPr>
          <a:xfrm>
            <a:off x="279539" y="235226"/>
            <a:ext cx="7685018" cy="54367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46028" b="13541"/>
          <a:stretch/>
        </p:blipFill>
        <p:spPr>
          <a:xfrm>
            <a:off x="7091653" y="2610678"/>
            <a:ext cx="4583511" cy="412805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288977" y="1017937"/>
            <a:ext cx="285007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4- Hacer más grandes los puntos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81040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5861" b="18433"/>
          <a:stretch/>
        </p:blipFill>
        <p:spPr>
          <a:xfrm>
            <a:off x="173522" y="381002"/>
            <a:ext cx="5597124" cy="34621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5861" t="13632" r="25453" b="18252"/>
          <a:stretch/>
        </p:blipFill>
        <p:spPr>
          <a:xfrm>
            <a:off x="6241773" y="808383"/>
            <a:ext cx="5576416" cy="438646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7370" t="17437" r="26676" b="14991"/>
          <a:stretch/>
        </p:blipFill>
        <p:spPr>
          <a:xfrm>
            <a:off x="2888485" y="3349487"/>
            <a:ext cx="3207515" cy="338924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567127" y="4236150"/>
            <a:ext cx="285007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5</a:t>
            </a:r>
            <a:r>
              <a:rPr lang="es-MX" b="1" dirty="0" smtClean="0"/>
              <a:t>- Poner las etiquetas por el buzamiento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347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1200" y="255841"/>
            <a:ext cx="11176000" cy="704850"/>
          </a:xfrm>
        </p:spPr>
        <p:txBody>
          <a:bodyPr/>
          <a:lstStyle/>
          <a:p>
            <a:r>
              <a:rPr lang="es-MX" sz="3600" b="1" dirty="0" smtClean="0"/>
              <a:t>DIGITALIZACIÓN DE UNA SECCIÓN GEOLÓGICA</a:t>
            </a:r>
            <a:endParaRPr lang="es-MX" sz="36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b="1" dirty="0" smtClean="0"/>
              <a:t>EN </a:t>
            </a:r>
            <a:r>
              <a:rPr lang="es-MX" b="1" dirty="0" err="1" smtClean="0"/>
              <a:t>ArcGIS</a:t>
            </a:r>
            <a:endParaRPr lang="es-MX" b="1" dirty="0"/>
          </a:p>
        </p:txBody>
      </p:sp>
      <p:grpSp>
        <p:nvGrpSpPr>
          <p:cNvPr id="4" name="10 Grupo"/>
          <p:cNvGrpSpPr/>
          <p:nvPr/>
        </p:nvGrpSpPr>
        <p:grpSpPr>
          <a:xfrm>
            <a:off x="5544975" y="3294176"/>
            <a:ext cx="6715172" cy="1202729"/>
            <a:chOff x="285720" y="5148876"/>
            <a:chExt cx="6715172" cy="1202729"/>
          </a:xfrm>
        </p:grpSpPr>
        <p:sp>
          <p:nvSpPr>
            <p:cNvPr id="5" name="3 CuadroTexto"/>
            <p:cNvSpPr txBox="1"/>
            <p:nvPr/>
          </p:nvSpPr>
          <p:spPr>
            <a:xfrm>
              <a:off x="285720" y="5148876"/>
              <a:ext cx="671517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b="1" dirty="0" smtClean="0"/>
                <a:t>MC. </a:t>
              </a:r>
              <a:r>
                <a:rPr lang="es-ES" sz="2000" b="1" dirty="0" err="1" smtClean="0"/>
                <a:t>Grisel</a:t>
              </a:r>
              <a:r>
                <a:rPr lang="es-ES" sz="2000" b="1" dirty="0" smtClean="0"/>
                <a:t> Alejandra Gutiérrez Anguamea</a:t>
              </a:r>
            </a:p>
            <a:p>
              <a:r>
                <a:rPr lang="es-ES" sz="2000" b="1" dirty="0" smtClean="0"/>
                <a:t>Universidad de Sonora, Departamento de Geología</a:t>
              </a:r>
            </a:p>
            <a:p>
              <a:endParaRPr lang="es-MX" dirty="0"/>
            </a:p>
          </p:txBody>
        </p:sp>
        <p:sp>
          <p:nvSpPr>
            <p:cNvPr id="6" name="2 Subtítulo"/>
            <p:cNvSpPr txBox="1">
              <a:spLocks/>
            </p:cNvSpPr>
            <p:nvPr/>
          </p:nvSpPr>
          <p:spPr bwMode="auto">
            <a:xfrm>
              <a:off x="357158" y="5929330"/>
              <a:ext cx="5979238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  <a:hlinkClick r:id="rId2"/>
                </a:rPr>
                <a:t>grisel@correo.geologia.uson.mx</a:t>
              </a: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; </a:t>
              </a: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  <a:hlinkClick r:id="rId3"/>
                </a:rPr>
                <a:t>griselgtza@gmail.com</a:t>
              </a: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7" name="Imagen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87635" y="1543050"/>
            <a:ext cx="1511612" cy="1461223"/>
          </a:xfrm>
          <a:prstGeom prst="rect">
            <a:avLst/>
          </a:prstGeom>
          <a:noFill/>
        </p:spPr>
      </p:pic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27610" y="4614884"/>
            <a:ext cx="1559590" cy="1493695"/>
          </a:xfrm>
          <a:prstGeom prst="rect">
            <a:avLst/>
          </a:prstGeom>
          <a:noFill/>
        </p:spPr>
      </p:pic>
      <p:sp>
        <p:nvSpPr>
          <p:cNvPr id="10" name="Rectángulo 9"/>
          <p:cNvSpPr/>
          <p:nvPr/>
        </p:nvSpPr>
        <p:spPr>
          <a:xfrm>
            <a:off x="5766316" y="6226558"/>
            <a:ext cx="5230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/>
              <a:t>https://www.youtube.com/watch?v=ccnqZycpuvM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2378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29019" b="28397"/>
          <a:stretch/>
        </p:blipFill>
        <p:spPr>
          <a:xfrm>
            <a:off x="147018" y="0"/>
            <a:ext cx="6704355" cy="38023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977818" y="4402404"/>
            <a:ext cx="285007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1- Agregar la imagen de la sección que quieres digitalizar y seleccionar tu carpeta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8313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977818" y="4402404"/>
            <a:ext cx="2850078" cy="175432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2</a:t>
            </a:r>
            <a:r>
              <a:rPr lang="es-MX" b="1" dirty="0" smtClean="0"/>
              <a:t>- Ponerla en </a:t>
            </a:r>
            <a:r>
              <a:rPr lang="es-MX" b="1" dirty="0" err="1" smtClean="0"/>
              <a:t>Classified</a:t>
            </a:r>
            <a:r>
              <a:rPr lang="es-MX" b="1" dirty="0" smtClean="0"/>
              <a:t> en 2 clases, para ponerla en dos colores, blanco y negro.. De otro modo no será reconocida por la herramienta </a:t>
            </a:r>
            <a:r>
              <a:rPr lang="es-MX" b="1" dirty="0" err="1" smtClean="0"/>
              <a:t>Vectorization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72843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4416" t="22510" r="34723" b="26585"/>
          <a:stretch/>
        </p:blipFill>
        <p:spPr>
          <a:xfrm>
            <a:off x="450574" y="715618"/>
            <a:ext cx="4015409" cy="37238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2972" t="76676" r="5491" b="17165"/>
          <a:stretch/>
        </p:blipFill>
        <p:spPr>
          <a:xfrm>
            <a:off x="450574" y="4731026"/>
            <a:ext cx="6705601" cy="4505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1109" t="9284" r="805" b="11549"/>
          <a:stretch/>
        </p:blipFill>
        <p:spPr>
          <a:xfrm>
            <a:off x="4726751" y="1099930"/>
            <a:ext cx="7359232" cy="33395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977818" y="4402404"/>
            <a:ext cx="285007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3- Activar la barra de herramientas </a:t>
            </a:r>
            <a:r>
              <a:rPr lang="es-MX" b="1" dirty="0" err="1" smtClean="0"/>
              <a:t>ArcScan</a:t>
            </a:r>
            <a:r>
              <a:rPr lang="es-MX" b="1" dirty="0" smtClean="0"/>
              <a:t> para usar </a:t>
            </a:r>
            <a:r>
              <a:rPr lang="es-MX" b="1" dirty="0" err="1" smtClean="0"/>
              <a:t>Vectorization</a:t>
            </a:r>
            <a:r>
              <a:rPr lang="es-MX" b="1" dirty="0" smtClean="0"/>
              <a:t> </a:t>
            </a:r>
            <a:r>
              <a:rPr lang="es-MX" b="1" dirty="0" err="1" smtClean="0"/>
              <a:t>Settings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5350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0751" t="8198" r="-10" b="11911"/>
          <a:stretch/>
        </p:blipFill>
        <p:spPr>
          <a:xfrm>
            <a:off x="437322" y="410817"/>
            <a:ext cx="5989982" cy="388468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426" t="35371" r="13537" b="28578"/>
          <a:stretch/>
        </p:blipFill>
        <p:spPr>
          <a:xfrm>
            <a:off x="3432313" y="3429000"/>
            <a:ext cx="8292546" cy="294681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977818" y="4402404"/>
            <a:ext cx="2850078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4</a:t>
            </a:r>
            <a:r>
              <a:rPr lang="es-MX" b="1" dirty="0" smtClean="0"/>
              <a:t>- Con la herramienta </a:t>
            </a:r>
            <a:r>
              <a:rPr lang="es-MX" b="1" dirty="0" err="1" smtClean="0"/>
              <a:t>Georeferencing</a:t>
            </a:r>
            <a:r>
              <a:rPr lang="es-MX" b="1" dirty="0" smtClean="0"/>
              <a:t> darle las coordenadas en los 4 puntos de las esquinas de la sección (imagen)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22959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977818" y="4402404"/>
            <a:ext cx="285007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5- Usar </a:t>
            </a:r>
            <a:r>
              <a:rPr lang="es-MX" b="1" dirty="0" err="1" smtClean="0"/>
              <a:t>Georeferencing</a:t>
            </a:r>
            <a:r>
              <a:rPr lang="es-MX" b="1" dirty="0" smtClean="0"/>
              <a:t>/ </a:t>
            </a:r>
            <a:r>
              <a:rPr lang="es-MX" b="1" dirty="0" err="1" smtClean="0"/>
              <a:t>Add</a:t>
            </a:r>
            <a:r>
              <a:rPr lang="es-MX" b="1" dirty="0" smtClean="0"/>
              <a:t> Control </a:t>
            </a:r>
            <a:r>
              <a:rPr lang="es-MX" b="1" dirty="0" err="1" smtClean="0"/>
              <a:t>Points</a:t>
            </a: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372464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509" t="21784" r="2944" b="31295"/>
          <a:stretch/>
        </p:blipFill>
        <p:spPr>
          <a:xfrm>
            <a:off x="1080281" y="1301912"/>
            <a:ext cx="10349947" cy="34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5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8912" t="8107" r="21858" b="60169"/>
          <a:stretch/>
        </p:blipFill>
        <p:spPr>
          <a:xfrm>
            <a:off x="9549026" y="3670654"/>
            <a:ext cx="2501947" cy="23207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245922" y="4699287"/>
            <a:ext cx="285007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6</a:t>
            </a:r>
            <a:r>
              <a:rPr lang="es-MX" b="1" dirty="0" smtClean="0"/>
              <a:t>- Usar </a:t>
            </a:r>
            <a:r>
              <a:rPr lang="es-MX" b="1" dirty="0" err="1" smtClean="0"/>
              <a:t>Georeferencing</a:t>
            </a:r>
            <a:r>
              <a:rPr lang="es-MX" b="1" dirty="0" smtClean="0"/>
              <a:t>/ </a:t>
            </a:r>
            <a:r>
              <a:rPr lang="es-MX" b="1" dirty="0" err="1" smtClean="0"/>
              <a:t>Rectify</a:t>
            </a:r>
            <a:endParaRPr lang="es-MX" b="1" dirty="0" smtClean="0"/>
          </a:p>
          <a:p>
            <a:r>
              <a:rPr lang="es-MX" b="1" dirty="0" smtClean="0"/>
              <a:t>7- </a:t>
            </a:r>
            <a:r>
              <a:rPr lang="es-MX" b="1" dirty="0" err="1" smtClean="0"/>
              <a:t>Click</a:t>
            </a:r>
            <a:r>
              <a:rPr lang="es-MX" b="1" dirty="0" smtClean="0"/>
              <a:t> en </a:t>
            </a:r>
            <a:r>
              <a:rPr lang="es-MX" b="1" dirty="0" err="1" smtClean="0"/>
              <a:t>Update</a:t>
            </a:r>
            <a:r>
              <a:rPr lang="es-MX" b="1" dirty="0" smtClean="0"/>
              <a:t> </a:t>
            </a:r>
            <a:r>
              <a:rPr lang="es-MX" b="1" dirty="0" err="1" smtClean="0"/>
              <a:t>Georeferencing</a:t>
            </a: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240183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1491" t="16531"/>
          <a:stretch/>
        </p:blipFill>
        <p:spPr>
          <a:xfrm>
            <a:off x="159027" y="198782"/>
            <a:ext cx="3709366" cy="61059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99" t="12545" r="14759" b="13904"/>
          <a:stretch/>
        </p:blipFill>
        <p:spPr>
          <a:xfrm>
            <a:off x="3868392" y="1775790"/>
            <a:ext cx="8391565" cy="409492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245922" y="4699287"/>
            <a:ext cx="2850078" cy="230832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8- Crear </a:t>
            </a:r>
            <a:r>
              <a:rPr lang="es-MX" b="1" dirty="0" err="1" smtClean="0"/>
              <a:t>Shapefiles</a:t>
            </a:r>
            <a:r>
              <a:rPr lang="es-MX" b="1" dirty="0" smtClean="0"/>
              <a:t> de polígono (Geología) y línea (Formaciones)</a:t>
            </a:r>
          </a:p>
          <a:p>
            <a:r>
              <a:rPr lang="es-MX" b="1" dirty="0" smtClean="0"/>
              <a:t>9- Cargar la imagen guardada en el punto 7</a:t>
            </a:r>
          </a:p>
          <a:p>
            <a:r>
              <a:rPr lang="es-MX" b="1" dirty="0" smtClean="0"/>
              <a:t>10- A esa imagen, </a:t>
            </a:r>
            <a:r>
              <a:rPr lang="es-MX" b="1" dirty="0" err="1" smtClean="0"/>
              <a:t>Click</a:t>
            </a:r>
            <a:r>
              <a:rPr lang="es-MX" b="1" dirty="0" smtClean="0"/>
              <a:t> </a:t>
            </a:r>
            <a:r>
              <a:rPr lang="es-MX" b="1" dirty="0" err="1" smtClean="0"/>
              <a:t>Vectorization</a:t>
            </a:r>
            <a:r>
              <a:rPr lang="es-MX" b="1" dirty="0" smtClean="0"/>
              <a:t>/Show </a:t>
            </a:r>
            <a:r>
              <a:rPr lang="es-MX" b="1" dirty="0" err="1" smtClean="0"/>
              <a:t>Preview</a:t>
            </a:r>
            <a:r>
              <a:rPr lang="es-MX" b="1" dirty="0" smtClean="0"/>
              <a:t>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8064174" y="4699287"/>
            <a:ext cx="285007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11- </a:t>
            </a:r>
            <a:r>
              <a:rPr lang="es-MX" b="1" dirty="0" err="1" smtClean="0"/>
              <a:t>Click</a:t>
            </a:r>
            <a:r>
              <a:rPr lang="es-MX" b="1" dirty="0" smtClean="0"/>
              <a:t> </a:t>
            </a:r>
            <a:r>
              <a:rPr lang="es-MX" b="1" dirty="0" err="1" smtClean="0"/>
              <a:t>Generate</a:t>
            </a:r>
            <a:r>
              <a:rPr lang="es-MX" b="1" dirty="0" smtClean="0"/>
              <a:t> </a:t>
            </a:r>
            <a:r>
              <a:rPr lang="es-MX" b="1" dirty="0" err="1" smtClean="0"/>
              <a:t>Features</a:t>
            </a: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279058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245922" y="4376121"/>
            <a:ext cx="2850078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11- </a:t>
            </a:r>
            <a:r>
              <a:rPr lang="es-MX" b="1" dirty="0" err="1" smtClean="0"/>
              <a:t>Start</a:t>
            </a:r>
            <a:r>
              <a:rPr lang="es-MX" b="1" dirty="0" smtClean="0"/>
              <a:t> </a:t>
            </a:r>
            <a:r>
              <a:rPr lang="es-MX" b="1" dirty="0" err="1" smtClean="0"/>
              <a:t>Editing</a:t>
            </a:r>
            <a:r>
              <a:rPr lang="es-MX" b="1" dirty="0" smtClean="0"/>
              <a:t> para los 2 </a:t>
            </a:r>
            <a:r>
              <a:rPr lang="es-MX" b="1" dirty="0" err="1" smtClean="0"/>
              <a:t>shapefiles</a:t>
            </a:r>
            <a:r>
              <a:rPr lang="es-MX" b="1" dirty="0" smtClean="0"/>
              <a:t> creados</a:t>
            </a:r>
          </a:p>
          <a:p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40197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0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064174" y="4699287"/>
            <a:ext cx="285007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12- </a:t>
            </a:r>
            <a:r>
              <a:rPr lang="es-MX" b="1" dirty="0" err="1" smtClean="0"/>
              <a:t>Vectorization</a:t>
            </a:r>
            <a:r>
              <a:rPr lang="es-MX" b="1" dirty="0" smtClean="0"/>
              <a:t>/Show </a:t>
            </a:r>
            <a:r>
              <a:rPr lang="es-MX" b="1" dirty="0" err="1" smtClean="0"/>
              <a:t>Preview</a:t>
            </a: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341946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064174" y="4699287"/>
            <a:ext cx="321738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13- </a:t>
            </a:r>
            <a:r>
              <a:rPr lang="es-MX" b="1" dirty="0" err="1" smtClean="0"/>
              <a:t>Vectorization</a:t>
            </a:r>
            <a:r>
              <a:rPr lang="es-MX" b="1" dirty="0" smtClean="0"/>
              <a:t>/</a:t>
            </a:r>
            <a:r>
              <a:rPr lang="es-MX" b="1" dirty="0" err="1" smtClean="0"/>
              <a:t>Generate</a:t>
            </a:r>
            <a:r>
              <a:rPr lang="es-MX" b="1" dirty="0" smtClean="0"/>
              <a:t> </a:t>
            </a:r>
            <a:r>
              <a:rPr lang="es-MX" b="1" dirty="0" err="1" smtClean="0"/>
              <a:t>Features</a:t>
            </a: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54443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064174" y="4699287"/>
            <a:ext cx="321738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14- </a:t>
            </a:r>
            <a:r>
              <a:rPr lang="es-MX" b="1" dirty="0" err="1" smtClean="0"/>
              <a:t>Click</a:t>
            </a:r>
            <a:r>
              <a:rPr lang="es-MX" b="1" dirty="0" smtClean="0"/>
              <a:t> OK</a:t>
            </a:r>
          </a:p>
        </p:txBody>
      </p:sp>
    </p:spTree>
    <p:extLst>
      <p:ext uri="{BB962C8B-B14F-4D97-AF65-F5344CB8AC3E}">
        <p14:creationId xmlns:p14="http://schemas.microsoft.com/office/powerpoint/2010/main" val="100243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064174" y="4699287"/>
            <a:ext cx="321738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15- Se crearon todos los </a:t>
            </a:r>
            <a:r>
              <a:rPr lang="es-MX" b="1" dirty="0" err="1" smtClean="0"/>
              <a:t>Features</a:t>
            </a:r>
            <a:r>
              <a:rPr lang="es-MX" b="1" dirty="0" smtClean="0"/>
              <a:t> de polígonos y líneas que reconoció la herramienta en la imagen cargada</a:t>
            </a:r>
          </a:p>
        </p:txBody>
      </p:sp>
    </p:spTree>
    <p:extLst>
      <p:ext uri="{BB962C8B-B14F-4D97-AF65-F5344CB8AC3E}">
        <p14:creationId xmlns:p14="http://schemas.microsoft.com/office/powerpoint/2010/main" val="162107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51222" b="20788"/>
          <a:stretch/>
        </p:blipFill>
        <p:spPr>
          <a:xfrm>
            <a:off x="404813" y="341245"/>
            <a:ext cx="5461152" cy="498613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416" t="5118" r="33500" b="42889"/>
          <a:stretch/>
        </p:blipFill>
        <p:spPr>
          <a:xfrm>
            <a:off x="5865965" y="1524852"/>
            <a:ext cx="6253312" cy="280860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064174" y="4699287"/>
            <a:ext cx="321738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16- Borrar todos los polígonos del </a:t>
            </a:r>
            <a:r>
              <a:rPr lang="es-MX" b="1" dirty="0" err="1" smtClean="0"/>
              <a:t>shape</a:t>
            </a:r>
            <a:r>
              <a:rPr lang="es-MX" b="1" dirty="0" smtClean="0"/>
              <a:t> Geología</a:t>
            </a:r>
          </a:p>
        </p:txBody>
      </p:sp>
    </p:spTree>
    <p:extLst>
      <p:ext uri="{BB962C8B-B14F-4D97-AF65-F5344CB8AC3E}">
        <p14:creationId xmlns:p14="http://schemas.microsoft.com/office/powerpoint/2010/main" val="67822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889" t="12726"/>
          <a:stretch/>
        </p:blipFill>
        <p:spPr>
          <a:xfrm>
            <a:off x="226530" y="236882"/>
            <a:ext cx="4497288" cy="489170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3824" t="13451" r="2334" b="22418"/>
          <a:stretch/>
        </p:blipFill>
        <p:spPr>
          <a:xfrm>
            <a:off x="3650077" y="732489"/>
            <a:ext cx="8541923" cy="417081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55908" t="13089" r="4981" b="51404"/>
          <a:stretch/>
        </p:blipFill>
        <p:spPr>
          <a:xfrm>
            <a:off x="6308035" y="4620462"/>
            <a:ext cx="4383748" cy="22375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56543" y="4840864"/>
            <a:ext cx="321738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17- Borrar todos los elementos que no quieres en los </a:t>
            </a:r>
            <a:r>
              <a:rPr lang="es-MX" b="1" dirty="0" err="1" smtClean="0"/>
              <a:t>shapes</a:t>
            </a:r>
            <a:r>
              <a:rPr lang="es-MX" b="1" dirty="0" smtClean="0"/>
              <a:t> con </a:t>
            </a:r>
            <a:r>
              <a:rPr lang="es-MX" b="1" dirty="0" err="1" smtClean="0"/>
              <a:t>Raster</a:t>
            </a:r>
            <a:r>
              <a:rPr lang="es-MX" b="1" dirty="0" smtClean="0"/>
              <a:t> </a:t>
            </a:r>
            <a:r>
              <a:rPr lang="es-MX" b="1" dirty="0" err="1" smtClean="0"/>
              <a:t>Cleanup</a:t>
            </a: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426843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722" t="9647" r="7222" b="18796"/>
          <a:stretch/>
        </p:blipFill>
        <p:spPr>
          <a:xfrm>
            <a:off x="0" y="344556"/>
            <a:ext cx="11847443" cy="523460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347791" y="1416735"/>
            <a:ext cx="5115340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19- Editando debes seleccionar aquí y comienza en una esquina del polígono, automáticamente la herramienta seguirá el límite en color negro hasta el siguiente punto triple</a:t>
            </a:r>
          </a:p>
        </p:txBody>
      </p:sp>
      <p:sp>
        <p:nvSpPr>
          <p:cNvPr id="9" name="Flecha derecha 8"/>
          <p:cNvSpPr/>
          <p:nvPr/>
        </p:nvSpPr>
        <p:spPr bwMode="auto">
          <a:xfrm rot="19617240">
            <a:off x="7248939" y="1020418"/>
            <a:ext cx="1192696" cy="278296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echa derecha 9"/>
          <p:cNvSpPr/>
          <p:nvPr/>
        </p:nvSpPr>
        <p:spPr bwMode="auto">
          <a:xfrm rot="19617240">
            <a:off x="5008942" y="840685"/>
            <a:ext cx="1736721" cy="312461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027583" y="1555234"/>
            <a:ext cx="3631095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20- Si se pierde de tu pantalla el polígono que estás creando, </a:t>
            </a:r>
            <a:r>
              <a:rPr lang="es-MX" b="1" dirty="0" err="1" smtClean="0"/>
              <a:t>click</a:t>
            </a:r>
            <a:r>
              <a:rPr lang="es-MX" b="1" dirty="0" smtClean="0"/>
              <a:t> en vista anterior del </a:t>
            </a:r>
            <a:r>
              <a:rPr lang="es-MX" b="1" dirty="0" err="1" smtClean="0"/>
              <a:t>layout</a:t>
            </a:r>
            <a:endParaRPr lang="es-MX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808381" y="4537966"/>
            <a:ext cx="511534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18- Encender </a:t>
            </a:r>
            <a:r>
              <a:rPr lang="es-MX" b="1" dirty="0" err="1" smtClean="0"/>
              <a:t>Snapping</a:t>
            </a: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205666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41" t="9103"/>
          <a:stretch/>
        </p:blipFill>
        <p:spPr>
          <a:xfrm>
            <a:off x="-53009" y="437322"/>
            <a:ext cx="12654584" cy="664927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452904" y="2183032"/>
            <a:ext cx="3631095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21- Al terminar todos los lados del polígono nuevo, </a:t>
            </a:r>
            <a:r>
              <a:rPr lang="es-MX" b="1" dirty="0" err="1" smtClean="0"/>
              <a:t>click</a:t>
            </a:r>
            <a:r>
              <a:rPr lang="es-MX" b="1" dirty="0" smtClean="0"/>
              <a:t> derecho y dale </a:t>
            </a:r>
            <a:r>
              <a:rPr lang="es-MX" b="1" dirty="0" err="1" smtClean="0"/>
              <a:t>Finish</a:t>
            </a:r>
            <a:r>
              <a:rPr lang="es-MX" b="1" dirty="0" smtClean="0"/>
              <a:t> </a:t>
            </a:r>
            <a:r>
              <a:rPr lang="es-MX" b="1" dirty="0" err="1" smtClean="0"/>
              <a:t>Scketch</a:t>
            </a:r>
            <a:endParaRPr lang="es-MX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7678540" y="2183032"/>
            <a:ext cx="3631095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22- Digitalizar todos los polígonos de la sección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66052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47415" b="22090"/>
          <a:stretch/>
        </p:blipFill>
        <p:spPr>
          <a:xfrm>
            <a:off x="548437" y="318126"/>
            <a:ext cx="6841906" cy="569923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678540" y="2183032"/>
            <a:ext cx="3631095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23- Llenar la tabla de atributos del </a:t>
            </a:r>
            <a:r>
              <a:rPr lang="es-MX" b="1" dirty="0" err="1" smtClean="0"/>
              <a:t>shape</a:t>
            </a:r>
            <a:r>
              <a:rPr lang="es-MX" b="1" dirty="0" smtClean="0"/>
              <a:t> de polígonos (Geología)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96619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5604" b="17133"/>
          <a:stretch/>
        </p:blipFill>
        <p:spPr>
          <a:xfrm>
            <a:off x="1256150" y="398079"/>
            <a:ext cx="9679699" cy="606184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48348" y="4795603"/>
            <a:ext cx="3631095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24- Hacerle un </a:t>
            </a:r>
            <a:r>
              <a:rPr lang="es-MX" b="1" dirty="0" err="1" smtClean="0"/>
              <a:t>Layer</a:t>
            </a:r>
            <a:r>
              <a:rPr lang="es-MX" b="1" dirty="0" smtClean="0"/>
              <a:t>, ponerle colores por el campo que deseas mostrar la sección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4324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3181" b="34159"/>
          <a:stretch/>
        </p:blipFill>
        <p:spPr>
          <a:xfrm>
            <a:off x="1387694" y="748862"/>
            <a:ext cx="9995009" cy="481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6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93" t="19720" r="21121" b="5064"/>
          <a:stretch/>
        </p:blipFill>
        <p:spPr>
          <a:xfrm>
            <a:off x="1074683" y="677917"/>
            <a:ext cx="10042634" cy="550216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68338" y="3428999"/>
            <a:ext cx="3631095" cy="203132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25- Ponerle las etiquetas del campo deseado</a:t>
            </a:r>
          </a:p>
          <a:p>
            <a:r>
              <a:rPr lang="es-MX" b="1" dirty="0" smtClean="0"/>
              <a:t>26- Con la Barra de Herramientas </a:t>
            </a:r>
            <a:r>
              <a:rPr lang="es-MX" b="1" dirty="0" err="1" smtClean="0"/>
              <a:t>Drawing</a:t>
            </a:r>
            <a:r>
              <a:rPr lang="es-MX" b="1" dirty="0" smtClean="0"/>
              <a:t>, hacer los letreros correspondientes del Título, Escalas, Nombre de la Sección, etc.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422407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33670" y="622852"/>
            <a:ext cx="10296939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PRÁCTICA 8</a:t>
            </a:r>
          </a:p>
          <a:p>
            <a:pPr algn="just"/>
            <a:endParaRPr lang="es-MX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Sólo para practicar Usted puede hacer lo siguiente:</a:t>
            </a:r>
            <a:endParaRPr lang="es-MX" sz="2400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1.- Agregue los datos estructurales contenidos en la carpeta de esta práctica, con la orientación, simbología y buzamiento correspondientes.</a:t>
            </a:r>
          </a:p>
          <a:p>
            <a:pPr algn="just"/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2.- Digitalice la sección ubicada en la carpeta de esta práctica, con etiquetas, letreros y colores oficiales.</a:t>
            </a:r>
          </a:p>
          <a:p>
            <a:pPr algn="just"/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3.- Busque datos estructurales del área de estudio que está haciendo en clase</a:t>
            </a:r>
            <a:r>
              <a:rPr lang="es-MX" sz="2400" dirty="0">
                <a:solidFill>
                  <a:schemeClr val="tx1">
                    <a:lumMod val="50000"/>
                  </a:schemeClr>
                </a:solidFill>
              </a:rPr>
              <a:t>, con la orientación, simbología y buzamiento </a:t>
            </a:r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correspondientes.</a:t>
            </a:r>
          </a:p>
          <a:p>
            <a:pPr algn="just"/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4.- Elabore y digitalice 2 secciones del Río Sonora</a:t>
            </a:r>
            <a:endParaRPr lang="es-MX" sz="2400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endParaRPr lang="es-MX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Recuerde que para el informe final </a:t>
            </a:r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del semestre, se le </a:t>
            </a:r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pedirán los resultados </a:t>
            </a:r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del área de estudio </a:t>
            </a:r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(Río Sonora), con impresiones de pantalla, portada</a:t>
            </a:r>
            <a:r>
              <a:rPr lang="es-MX" sz="2400" smtClean="0">
                <a:solidFill>
                  <a:schemeClr val="tx1">
                    <a:lumMod val="50000"/>
                  </a:schemeClr>
                </a:solidFill>
              </a:rPr>
              <a:t>, bibliografía, </a:t>
            </a:r>
            <a:r>
              <a:rPr lang="es-MX" sz="2400" dirty="0" smtClean="0">
                <a:solidFill>
                  <a:schemeClr val="tx1">
                    <a:lumMod val="50000"/>
                  </a:schemeClr>
                </a:solidFill>
              </a:rPr>
              <a:t>comentarios inteligentes y apropiados para el proyecto de investigación semestral que Usted está elaborando desde la primera práctica.</a:t>
            </a:r>
          </a:p>
          <a:p>
            <a:pPr algn="just"/>
            <a:endParaRPr lang="es-MX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92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17">
  <a:themeElements>
    <a:clrScheme name="powerpoint-template-24 7">
      <a:dk1>
        <a:srgbClr val="4D4D4D"/>
      </a:dk1>
      <a:lt1>
        <a:srgbClr val="FFFFFF"/>
      </a:lt1>
      <a:dk2>
        <a:srgbClr val="4D4D4D"/>
      </a:dk2>
      <a:lt2>
        <a:srgbClr val="026788"/>
      </a:lt2>
      <a:accent1>
        <a:srgbClr val="0089B3"/>
      </a:accent1>
      <a:accent2>
        <a:srgbClr val="01A2CE"/>
      </a:accent2>
      <a:accent3>
        <a:srgbClr val="FFFFFF"/>
      </a:accent3>
      <a:accent4>
        <a:srgbClr val="404040"/>
      </a:accent4>
      <a:accent5>
        <a:srgbClr val="AAC4D6"/>
      </a:accent5>
      <a:accent6>
        <a:srgbClr val="0192BA"/>
      </a:accent6>
      <a:hlink>
        <a:srgbClr val="01B3D8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7" id="{22355730-B45D-4E1F-BA43-AB61920A8888}" vid="{7C9F6361-7C4E-4692-A62B-E5A687F6FE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Tema17</Template>
  <TotalTime>782</TotalTime>
  <Words>551</Words>
  <Application>Microsoft Office PowerPoint</Application>
  <PresentationFormat>Panorámica</PresentationFormat>
  <Paragraphs>53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6" baseType="lpstr">
      <vt:lpstr>Arial Unicode MS</vt:lpstr>
      <vt:lpstr>Arial</vt:lpstr>
      <vt:lpstr>Microsoft Sans Serif</vt:lpstr>
      <vt:lpstr>Wingdings 3</vt:lpstr>
      <vt:lpstr>Tema17</vt:lpstr>
      <vt:lpstr>CÓMO AGREGAR DATOS ESTRUCTURALES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DIGITALIZACIÓN DE UNA SECCIÓN GEOLÓGICA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AGREGAR DATOS ESTRUCTURALES</dc:title>
  <dc:creator>Grisel_hp</dc:creator>
  <cp:lastModifiedBy>Grisel Alejandra Gutiérrez Anguamea</cp:lastModifiedBy>
  <cp:revision>27</cp:revision>
  <dcterms:created xsi:type="dcterms:W3CDTF">2016-10-10T18:23:46Z</dcterms:created>
  <dcterms:modified xsi:type="dcterms:W3CDTF">2020-02-26T21:47:56Z</dcterms:modified>
</cp:coreProperties>
</file>