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letter"/>
  <p:notesSz cx="6858000" cy="9144000"/>
  <p:defaultTextStyle>
    <a:defPPr>
      <a:defRPr lang="es-MX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2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4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495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564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807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593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9" y="1681164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118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106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412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694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7463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4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951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fld id="{E904145F-F210-40E5-88DF-00D3D3773E8E}" type="datetimeFigureOut">
              <a:rPr lang="es-MX" smtClean="0"/>
              <a:t>14/10/2018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C4D12ACA-9C92-4160-9ECE-F741E0614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179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0 Grupo"/>
          <p:cNvGrpSpPr/>
          <p:nvPr/>
        </p:nvGrpSpPr>
        <p:grpSpPr>
          <a:xfrm>
            <a:off x="2053810" y="4494654"/>
            <a:ext cx="5036379" cy="930593"/>
            <a:chOff x="285720" y="5148876"/>
            <a:chExt cx="6715172" cy="1240790"/>
          </a:xfrm>
        </p:grpSpPr>
        <p:sp>
          <p:nvSpPr>
            <p:cNvPr id="5" name="3 CuadroTexto"/>
            <p:cNvSpPr txBox="1"/>
            <p:nvPr/>
          </p:nvSpPr>
          <p:spPr>
            <a:xfrm>
              <a:off x="285720" y="5148876"/>
              <a:ext cx="6715172" cy="746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013" b="1" dirty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sz="1013" b="1" dirty="0" err="1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sz="1013" b="1" dirty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sz="1013" dirty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sz="1013" dirty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</a:p>
          </p:txBody>
        </p:sp>
        <p:sp>
          <p:nvSpPr>
            <p:cNvPr id="6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34290" tIns="34290" rIns="34290" bIns="3429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ts val="3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defRPr/>
              </a:pPr>
              <a:r>
                <a:rPr lang="es-MX" sz="1050" b="1" dirty="0">
                  <a:solidFill>
                    <a:schemeClr val="tx1">
                      <a:lumMod val="50000"/>
                    </a:schemeClr>
                  </a:solidFill>
                  <a:latin typeface="Arial Unicode MS" pitchFamily="34" charset="-128"/>
                </a:rPr>
                <a:t>griselgtza@gmail.com</a:t>
              </a:r>
            </a:p>
          </p:txBody>
        </p:sp>
      </p:grpSp>
      <p:sp>
        <p:nvSpPr>
          <p:cNvPr id="7" name="18 Rectángulo"/>
          <p:cNvSpPr/>
          <p:nvPr/>
        </p:nvSpPr>
        <p:spPr>
          <a:xfrm>
            <a:off x="819050" y="1905932"/>
            <a:ext cx="7505901" cy="214674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700" b="1" dirty="0">
                <a:ln>
                  <a:solidFill>
                    <a:sysClr val="windowText" lastClr="000000"/>
                  </a:solidFill>
                </a:ln>
              </a:rPr>
              <a:t>SISTEMAS DE INFORMACIÓN GEOGRÁFICA</a:t>
            </a:r>
          </a:p>
          <a:p>
            <a:pPr algn="ctr"/>
            <a:r>
              <a:rPr lang="es-ES" sz="2700" b="1" dirty="0">
                <a:ln>
                  <a:solidFill>
                    <a:sysClr val="windowText" lastClr="000000"/>
                  </a:solidFill>
                </a:ln>
              </a:rPr>
              <a:t>SIG, GIS</a:t>
            </a:r>
          </a:p>
          <a:p>
            <a:pPr algn="ctr"/>
            <a:endParaRPr lang="es-ES" sz="2700" b="1" dirty="0">
              <a:ln>
                <a:solidFill>
                  <a:sysClr val="windowText" lastClr="000000"/>
                </a:solidFill>
              </a:ln>
            </a:endParaRPr>
          </a:p>
          <a:p>
            <a:pPr algn="ctr"/>
            <a:r>
              <a:rPr lang="es-ES" sz="2700" b="1" dirty="0" smtClean="0">
                <a:ln>
                  <a:solidFill>
                    <a:sysClr val="windowText" lastClr="000000"/>
                  </a:solidFill>
                </a:ln>
              </a:rPr>
              <a:t>Práctica 9:</a:t>
            </a:r>
          </a:p>
          <a:p>
            <a:pPr algn="ctr"/>
            <a:r>
              <a:rPr lang="es-ES" sz="2700" b="1" dirty="0" smtClean="0">
                <a:ln>
                  <a:solidFill>
                    <a:sysClr val="windowText" lastClr="000000"/>
                  </a:solidFill>
                </a:ln>
              </a:rPr>
              <a:t>Generación </a:t>
            </a:r>
            <a:r>
              <a:rPr lang="es-ES" sz="2700" b="1" dirty="0">
                <a:ln>
                  <a:solidFill>
                    <a:sysClr val="windowText" lastClr="000000"/>
                  </a:solidFill>
                </a:ln>
              </a:rPr>
              <a:t>de perfiles transversales</a:t>
            </a:r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007" y="501830"/>
            <a:ext cx="1133709" cy="1095917"/>
          </a:xfrm>
          <a:prstGeom prst="rect">
            <a:avLst/>
          </a:prstGeom>
          <a:noFill/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1364" y="477476"/>
            <a:ext cx="1169693" cy="1120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633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1"/>
          <a:stretch/>
        </p:blipFill>
        <p:spPr>
          <a:xfrm>
            <a:off x="487900" y="1313260"/>
            <a:ext cx="6607493" cy="428625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06356" y="5599510"/>
            <a:ext cx="855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Crear un TIN a partir de curvas de nivel con </a:t>
            </a:r>
            <a:r>
              <a:rPr lang="es-MX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ArcToolbox</a:t>
            </a:r>
            <a:r>
              <a:rPr lang="es-MX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/TIN Management/</a:t>
            </a:r>
            <a:r>
              <a:rPr lang="es-MX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</a:t>
            </a:r>
            <a:r>
              <a:rPr lang="es-MX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endParaRPr lang="es-MX" sz="1800" b="1" dirty="0"/>
          </a:p>
        </p:txBody>
      </p:sp>
      <p:pic>
        <p:nvPicPr>
          <p:cNvPr id="8" name="Imagen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9" t="25195"/>
          <a:stretch/>
        </p:blipFill>
        <p:spPr>
          <a:xfrm>
            <a:off x="6211766" y="967011"/>
            <a:ext cx="2702700" cy="423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5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 t="5349" r="40135" b="16909"/>
          <a:stretch/>
        </p:blipFill>
        <p:spPr>
          <a:xfrm>
            <a:off x="276320" y="249052"/>
            <a:ext cx="3858358" cy="4402461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9" r="35791" b="18802"/>
          <a:stretch/>
        </p:blipFill>
        <p:spPr>
          <a:xfrm>
            <a:off x="3841155" y="3140765"/>
            <a:ext cx="5302845" cy="341906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72000" y="2239617"/>
            <a:ext cx="3591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 smtClean="0"/>
              <a:t>2- Después del TIN, hacer un </a:t>
            </a:r>
            <a:r>
              <a:rPr lang="es-MX" sz="1800" b="1" dirty="0" err="1" smtClean="0"/>
              <a:t>shape</a:t>
            </a:r>
            <a:r>
              <a:rPr lang="es-MX" sz="1800" b="1" dirty="0" smtClean="0"/>
              <a:t> de líneas con </a:t>
            </a:r>
            <a:r>
              <a:rPr lang="es-MX" sz="1800" b="1" dirty="0" err="1" smtClean="0"/>
              <a:t>ArcCatalog</a:t>
            </a:r>
            <a:endParaRPr lang="es-MX" sz="1800" b="1" dirty="0"/>
          </a:p>
        </p:txBody>
      </p:sp>
    </p:spTree>
    <p:extLst>
      <p:ext uri="{BB962C8B-B14F-4D97-AF65-F5344CB8AC3E}">
        <p14:creationId xmlns:p14="http://schemas.microsoft.com/office/powerpoint/2010/main" val="28288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0" r="33312" b="7861"/>
          <a:stretch/>
        </p:blipFill>
        <p:spPr>
          <a:xfrm>
            <a:off x="331305" y="1360651"/>
            <a:ext cx="5507631" cy="377686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1305" y="437321"/>
            <a:ext cx="5340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 smtClean="0"/>
              <a:t>3- Editar el </a:t>
            </a:r>
            <a:r>
              <a:rPr lang="es-MX" sz="1800" b="1" dirty="0" err="1" smtClean="0"/>
              <a:t>shape</a:t>
            </a:r>
            <a:r>
              <a:rPr lang="es-MX" sz="1800" b="1" dirty="0" smtClean="0"/>
              <a:t> de líneas con las secciones que deseas hacer, ejemplo las que se muestran en la figura</a:t>
            </a:r>
            <a:endParaRPr lang="es-MX" sz="1800" b="1" dirty="0"/>
          </a:p>
        </p:txBody>
      </p:sp>
      <p:pic>
        <p:nvPicPr>
          <p:cNvPr id="4" name="Imagen 3"/>
          <p:cNvPicPr/>
          <p:nvPr/>
        </p:nvPicPr>
        <p:blipFill rotWithShape="1">
          <a:blip r:embed="rId3"/>
          <a:srcRect l="75834" t="26673"/>
          <a:stretch/>
        </p:blipFill>
        <p:spPr>
          <a:xfrm>
            <a:off x="6090121" y="2837979"/>
            <a:ext cx="1995805" cy="323888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38936" y="1637650"/>
            <a:ext cx="3212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4</a:t>
            </a:r>
            <a:r>
              <a:rPr lang="es-MX" sz="1800" b="1" dirty="0" smtClean="0"/>
              <a:t>- Interpolar las líneas de sección con </a:t>
            </a:r>
            <a:r>
              <a:rPr lang="es-MX" sz="1800" b="1" dirty="0" err="1" smtClean="0"/>
              <a:t>ArcToolbox</a:t>
            </a:r>
            <a:r>
              <a:rPr lang="es-MX" sz="1800" b="1" dirty="0" smtClean="0"/>
              <a:t>/</a:t>
            </a:r>
            <a:r>
              <a:rPr lang="es-MX" sz="1800" b="1" dirty="0" err="1" smtClean="0"/>
              <a:t>Functional</a:t>
            </a:r>
            <a:r>
              <a:rPr lang="es-MX" sz="1800" b="1" dirty="0" smtClean="0"/>
              <a:t> </a:t>
            </a:r>
            <a:r>
              <a:rPr lang="es-MX" sz="1800" b="1" dirty="0" err="1"/>
              <a:t>Surface</a:t>
            </a:r>
            <a:r>
              <a:rPr lang="es-MX" sz="1800" b="1" dirty="0"/>
              <a:t>/</a:t>
            </a:r>
            <a:r>
              <a:rPr lang="es-MX" sz="1800" b="1" dirty="0" err="1"/>
              <a:t>Interpolate</a:t>
            </a:r>
            <a:r>
              <a:rPr lang="es-MX" sz="1800" b="1" dirty="0"/>
              <a:t> </a:t>
            </a:r>
            <a:r>
              <a:rPr lang="es-MX" sz="1800" b="1" dirty="0" err="1"/>
              <a:t>Shape</a:t>
            </a:r>
            <a:r>
              <a:rPr lang="es-MX" sz="1800" dirty="0"/>
              <a:t>.</a:t>
            </a:r>
            <a:endParaRPr lang="es-MX" sz="1800" b="1" dirty="0"/>
          </a:p>
        </p:txBody>
      </p:sp>
    </p:spTree>
    <p:extLst>
      <p:ext uri="{BB962C8B-B14F-4D97-AF65-F5344CB8AC3E}">
        <p14:creationId xmlns:p14="http://schemas.microsoft.com/office/powerpoint/2010/main" val="333511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4" t="15127" r="40854" b="6540"/>
          <a:stretch/>
        </p:blipFill>
        <p:spPr>
          <a:xfrm>
            <a:off x="238539" y="569843"/>
            <a:ext cx="2941983" cy="344556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06417" y="538299"/>
            <a:ext cx="54930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 Verificar que las secciones tengan elevación, se coloca el cursor en el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shape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las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Lineas_Sec_Interpoladas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se da un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la opción derecha del mouse, y se va a la opción de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Selection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Selectable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Layer</a:t>
            </a:r>
            <a:endParaRPr lang="es-MX" sz="1800" b="1" dirty="0"/>
          </a:p>
        </p:txBody>
      </p:sp>
      <p:pic>
        <p:nvPicPr>
          <p:cNvPr id="4" name="Imagen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3" r="47593" b="5975"/>
          <a:stretch/>
        </p:blipFill>
        <p:spPr>
          <a:xfrm>
            <a:off x="3657600" y="2146852"/>
            <a:ext cx="4572000" cy="45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2156" y="435738"/>
            <a:ext cx="87663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 En la opción de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Rectangle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se da un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shape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seleccionado, después irse a la opción de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Crate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Profile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Graph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hacer la sección</a:t>
            </a:r>
            <a:endParaRPr lang="es-MX" sz="1800" b="1" dirty="0"/>
          </a:p>
        </p:txBody>
      </p:sp>
      <p:pic>
        <p:nvPicPr>
          <p:cNvPr id="3" name="Imagen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2" b="10256"/>
          <a:stretch/>
        </p:blipFill>
        <p:spPr>
          <a:xfrm>
            <a:off x="0" y="1203118"/>
            <a:ext cx="9144000" cy="409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0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2" r="17908" b="10814"/>
          <a:stretch/>
        </p:blipFill>
        <p:spPr>
          <a:xfrm>
            <a:off x="327315" y="968722"/>
            <a:ext cx="5616285" cy="237137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7315" y="357929"/>
            <a:ext cx="8489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 S</a:t>
            </a:r>
            <a:r>
              <a:rPr lang="es-MX" sz="1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despliega la línea de la sección, esta gráfica se puede editar e inclusive exportar en formato de Excel</a:t>
            </a:r>
            <a:endParaRPr lang="es-MX" sz="18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6843" y="302736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2049" name="Imagen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9" r="18547" b="13553"/>
          <a:stretch/>
        </p:blipFill>
        <p:spPr bwMode="auto">
          <a:xfrm>
            <a:off x="2934452" y="3629026"/>
            <a:ext cx="5882233" cy="296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9433" y="3761234"/>
            <a:ext cx="361066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8- Para editar Gráfica,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da un </a:t>
            </a:r>
            <a:r>
              <a:rPr kumimoji="0" lang="es-MX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dentro de la gráfica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se selecciona la opción </a:t>
            </a:r>
            <a:r>
              <a:rPr kumimoji="0" lang="es-MX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Properties</a:t>
            </a:r>
            <a:endParaRPr kumimoji="0" lang="es-MX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0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55" y="419583"/>
            <a:ext cx="8144289" cy="55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7566" y="477079"/>
            <a:ext cx="838862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/>
              <a:t>PRÁCTICA 9</a:t>
            </a:r>
          </a:p>
          <a:p>
            <a:endParaRPr lang="es-MX" sz="2000" dirty="0"/>
          </a:p>
          <a:p>
            <a:endParaRPr lang="es-MX" sz="2000" dirty="0" smtClean="0"/>
          </a:p>
          <a:p>
            <a:endParaRPr lang="es-MX" sz="2000" dirty="0"/>
          </a:p>
          <a:p>
            <a:r>
              <a:rPr lang="es-MX" sz="2000" dirty="0" smtClean="0"/>
              <a:t>1.- En la cuenca del </a:t>
            </a:r>
            <a:r>
              <a:rPr lang="es-MX" sz="2000" dirty="0"/>
              <a:t>r</a:t>
            </a:r>
            <a:r>
              <a:rPr lang="es-MX" sz="2000" dirty="0" smtClean="0"/>
              <a:t>ío Sonora, elabore secciones transversales de lado a lado de ella y que atraviese el cauce principal.</a:t>
            </a:r>
          </a:p>
          <a:p>
            <a:r>
              <a:rPr lang="es-MX" sz="2000" dirty="0" smtClean="0"/>
              <a:t>2.- Las secciones deben ser lo suficientemente extensas para cruzar a cuenca de extremo a extremo pero sin cruzarse entre ellas.</a:t>
            </a:r>
          </a:p>
          <a:p>
            <a:r>
              <a:rPr lang="es-MX" sz="2000" dirty="0" smtClean="0"/>
              <a:t>3.- Separe las secciones a cada 5 kilómetros.</a:t>
            </a:r>
          </a:p>
          <a:p>
            <a:r>
              <a:rPr lang="es-MX" sz="2000" dirty="0" smtClean="0"/>
              <a:t>4.- Elabore un documento en </a:t>
            </a:r>
            <a:r>
              <a:rPr lang="es-MX" sz="2000" dirty="0" err="1" smtClean="0"/>
              <a:t>pptx</a:t>
            </a:r>
            <a:r>
              <a:rPr lang="es-MX" sz="2000" dirty="0" smtClean="0"/>
              <a:t>  con las impresiones de pantalla con el procedimiento y comentarios correspondientes; también edite las secciones resultantes y póngale las unidades geológicas que atraviesan.</a:t>
            </a:r>
          </a:p>
          <a:p>
            <a:r>
              <a:rPr lang="es-MX" sz="2000" dirty="0" smtClean="0"/>
              <a:t>5.- Explique sus conclusiones respecto a la geología de la cuenca completa y su representación con la secciones hechas.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6225861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1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1" id="{2B8082EA-C6E6-479B-B86D-C324DAD9B1C1}" vid="{DC06975C-8A8E-4BD0-BFA5-1CBD232912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Tema11</Template>
  <TotalTime>1264</TotalTime>
  <Words>312</Words>
  <Application>Microsoft Office PowerPoint</Application>
  <PresentationFormat>Carta (216 x 279 mm)</PresentationFormat>
  <Paragraphs>28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 Unicode MS</vt:lpstr>
      <vt:lpstr>Arial</vt:lpstr>
      <vt:lpstr>Calibri</vt:lpstr>
      <vt:lpstr>Times New Roman</vt:lpstr>
      <vt:lpstr>Tema11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11</cp:revision>
  <dcterms:created xsi:type="dcterms:W3CDTF">2016-10-13T21:17:11Z</dcterms:created>
  <dcterms:modified xsi:type="dcterms:W3CDTF">2018-10-15T01:47:44Z</dcterms:modified>
</cp:coreProperties>
</file>