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48"/>
  </p:notesMasterIdLst>
  <p:handoutMasterIdLst>
    <p:handoutMasterId r:id="rId49"/>
  </p:handoutMasterIdLst>
  <p:sldIdLst>
    <p:sldId id="256" r:id="rId2"/>
    <p:sldId id="530" r:id="rId3"/>
    <p:sldId id="354" r:id="rId4"/>
    <p:sldId id="355" r:id="rId5"/>
    <p:sldId id="377" r:id="rId6"/>
    <p:sldId id="282" r:id="rId7"/>
    <p:sldId id="317" r:id="rId8"/>
    <p:sldId id="336" r:id="rId9"/>
    <p:sldId id="259" r:id="rId10"/>
    <p:sldId id="257" r:id="rId11"/>
    <p:sldId id="264" r:id="rId12"/>
    <p:sldId id="529" r:id="rId13"/>
    <p:sldId id="518" r:id="rId14"/>
    <p:sldId id="468" r:id="rId15"/>
    <p:sldId id="475" r:id="rId16"/>
    <p:sldId id="452" r:id="rId17"/>
    <p:sldId id="413" r:id="rId18"/>
    <p:sldId id="397" r:id="rId19"/>
    <p:sldId id="393" r:id="rId20"/>
    <p:sldId id="404" r:id="rId21"/>
    <p:sldId id="409" r:id="rId22"/>
    <p:sldId id="418" r:id="rId23"/>
    <p:sldId id="388" r:id="rId24"/>
    <p:sldId id="420" r:id="rId25"/>
    <p:sldId id="470" r:id="rId26"/>
    <p:sldId id="472" r:id="rId27"/>
    <p:sldId id="532" r:id="rId28"/>
    <p:sldId id="504" r:id="rId29"/>
    <p:sldId id="533" r:id="rId30"/>
    <p:sldId id="534" r:id="rId31"/>
    <p:sldId id="535" r:id="rId32"/>
    <p:sldId id="369" r:id="rId33"/>
    <p:sldId id="270" r:id="rId34"/>
    <p:sldId id="266" r:id="rId35"/>
    <p:sldId id="261" r:id="rId36"/>
    <p:sldId id="539" r:id="rId37"/>
    <p:sldId id="262" r:id="rId38"/>
    <p:sldId id="542" r:id="rId39"/>
    <p:sldId id="276" r:id="rId40"/>
    <p:sldId id="540" r:id="rId41"/>
    <p:sldId id="541" r:id="rId42"/>
    <p:sldId id="536" r:id="rId43"/>
    <p:sldId id="537" r:id="rId44"/>
    <p:sldId id="538" r:id="rId45"/>
    <p:sldId id="263" r:id="rId46"/>
    <p:sldId id="318" r:id="rId47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94667" autoAdjust="0"/>
  </p:normalViewPr>
  <p:slideViewPr>
    <p:cSldViewPr>
      <p:cViewPr varScale="1">
        <p:scale>
          <a:sx n="104" d="100"/>
          <a:sy n="104" d="100"/>
        </p:scale>
        <p:origin x="19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6" d="100"/>
        <a:sy n="166" d="100"/>
      </p:scale>
      <p:origin x="0" y="-97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7.xml"/><Relationship Id="rId2" Type="http://schemas.openxmlformats.org/officeDocument/2006/relationships/slide" Target="slides/slide34.xml"/><Relationship Id="rId1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123F7F7E-3C19-0BB0-D2B8-E03FE44070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F64661E7-FE64-04BE-511C-74E75E5393B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26980" name="Rectangle 4">
            <a:extLst>
              <a:ext uri="{FF2B5EF4-FFF2-40B4-BE49-F238E27FC236}">
                <a16:creationId xmlns:a16="http://schemas.microsoft.com/office/drawing/2014/main" id="{BCF031E4-37B2-F0AF-5F49-518BE0F6319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295591C4-2439-80BD-1C47-DF48AB05C1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B37C622-159E-4625-A024-6E2E7351354B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B3DD517-DE1C-A2BC-3CFD-487C74856C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297B058-362E-A053-367E-B312F143EAB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F6ABD05-4C30-FB66-C9A7-550324D03E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5C92FAA4-4896-66ED-A862-282E7ADE3D1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noProof="0"/>
              <a:t>Click to edit Master text styles</a:t>
            </a:r>
          </a:p>
          <a:p>
            <a:pPr lvl="1"/>
            <a:r>
              <a:rPr lang="en-US" altLang="es-MX" noProof="0"/>
              <a:t>Second level</a:t>
            </a:r>
          </a:p>
          <a:p>
            <a:pPr lvl="2"/>
            <a:r>
              <a:rPr lang="en-US" altLang="es-MX" noProof="0"/>
              <a:t>Third level</a:t>
            </a:r>
          </a:p>
          <a:p>
            <a:pPr lvl="3"/>
            <a:r>
              <a:rPr lang="en-US" altLang="es-MX" noProof="0"/>
              <a:t>Fourth level</a:t>
            </a:r>
          </a:p>
          <a:p>
            <a:pPr lvl="4"/>
            <a:r>
              <a:rPr lang="en-US" altLang="es-MX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FAFC8F96-E7C2-913C-26D1-4270DDAC4DF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F4AD4088-4CE6-9342-5EFD-045B9193A0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362827E-3681-4456-A939-CFA35D48F08C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FAE5EC2D-F0C9-D73F-660B-584E7851EF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B2A07A-77A5-4E49-BA53-CEDBCD20BA76}" type="slidenum">
              <a:rPr lang="en-US" altLang="es-MX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s-MX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98D97CDF-908A-EC76-D4F2-FE0B8AAE79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ADF3FF90-0AAC-29F7-4325-CA2561B9F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4CD6A9B5-6E4D-2157-A94E-32978078EF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4082AA0A-4FFB-B819-FB44-007D367140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0C964E10-B8AA-2DB8-8FEB-72689481B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946AF84-CA12-439F-82E5-8DD684C8A102}" type="slidenum">
              <a:rPr lang="en-US" altLang="es-MX"/>
              <a:pPr/>
              <a:t>42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DEEB5EBB-DE26-41A3-A6AB-E05E5570B9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FD8A8E8E-A068-833F-48E8-44F5EBE72A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E038EE74-6585-3691-F1D6-61D9C37CF0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D6D45BF-F479-43BD-AF1B-BD7941FB0640}" type="slidenum">
              <a:rPr lang="en-US" altLang="es-MX"/>
              <a:pPr/>
              <a:t>43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E0C0FF30-EE34-44C6-C2D1-63720C1545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9A21E37-73A6-7AC6-2D3C-9F2AF1A580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1D918F8D-F7E0-3335-DFC5-48680A0DB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115BB90-EA0E-4E5A-ABB1-833157AC8596}" type="slidenum">
              <a:rPr lang="en-US" altLang="es-MX"/>
              <a:pPr/>
              <a:t>44</a:t>
            </a:fld>
            <a:endParaRPr lang="en-US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D68A7257-64FC-6286-78C6-3CF1A0A31028}"/>
              </a:ext>
            </a:extLst>
          </p:cNvPr>
          <p:cNvCxnSpPr/>
          <p:nvPr/>
        </p:nvCxnSpPr>
        <p:spPr>
          <a:xfrm>
            <a:off x="2395538" y="3529013"/>
            <a:ext cx="56197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/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59A156B-DC72-B77A-92A1-50A456EFE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23A1A-A399-4815-8B87-463E4C8EF329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F1BAF1-1CA7-C923-DEAE-556404D3B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5538" y="328613"/>
            <a:ext cx="3087687" cy="309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B95A4D-AAAB-7D5F-4BAE-9D50A6AFF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5100" y="798513"/>
            <a:ext cx="801688" cy="504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5600B-1D18-4754-AB54-7D71342527F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2">
            <a:extLst>
              <a:ext uri="{FF2B5EF4-FFF2-40B4-BE49-F238E27FC236}">
                <a16:creationId xmlns:a16="http://schemas.microsoft.com/office/drawing/2014/main" id="{E4E67925-84B4-8A26-38B1-6EC1DDA2640B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DE91E9-6E9B-B875-DF2D-34B60F175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48D78-DDB6-4189-A603-6488FE61C70A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04BDB9-3C82-1F00-00CD-A7763D80F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BBB4CD-2693-FAF9-BF34-C16010A75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1F472-6B40-4223-BEB7-81BBDCA02E8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6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A881C616-29FA-A260-8EFF-B9161AE252D4}"/>
              </a:ext>
            </a:extLst>
          </p:cNvPr>
          <p:cNvCxnSpPr/>
          <p:nvPr/>
        </p:nvCxnSpPr>
        <p:spPr>
          <a:xfrm>
            <a:off x="1443038" y="3805238"/>
            <a:ext cx="561816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E20F7D-FB42-6CA4-0926-B4986A862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E2FF4-BFBE-4F5F-8A01-4A782093F3DA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ACA4C5-08EF-B57D-FA97-E6B665B7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7971D2-1B72-3357-E336-1CEDD86D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A67C4-B7C9-4001-864F-9871AF5CFDF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5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id="{62FA2F4E-FD28-AF50-25F0-52DAFC81D601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1E0D5FA-4F25-9569-2EBC-582888607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559BA-5B31-4984-B926-160F5E220682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2ED8BA3-82EA-DFD5-15F3-F0889CBB6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1A0CC70-3139-0DC8-FD58-B6A7B2DD8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7B064-4484-48CE-9673-1D3D73F2061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63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35">
            <a:extLst>
              <a:ext uri="{FF2B5EF4-FFF2-40B4-BE49-F238E27FC236}">
                <a16:creationId xmlns:a16="http://schemas.microsoft.com/office/drawing/2014/main" id="{0BD0DD38-25EA-B5F6-7E7B-98CAB9C2BC7D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0027F3B4-AFAC-017D-75E1-ABC690A3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B2662-13D8-4FC8-BD91-D61588B94B01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B62F6EE4-4A84-641E-625A-D6183ADEF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9E6DA75-4F0A-63BE-F12E-73EACDFC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1B80C-5B28-4A8E-A5E4-B048C412B15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38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31">
            <a:extLst>
              <a:ext uri="{FF2B5EF4-FFF2-40B4-BE49-F238E27FC236}">
                <a16:creationId xmlns:a16="http://schemas.microsoft.com/office/drawing/2014/main" id="{3526CD5F-852C-9851-2AA5-12F3A702B567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5AE5CF7D-621E-7513-C293-1232EAC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437E7-0079-43F2-A27A-E111D7CD5621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89D3D7C-9146-3A90-2A63-A018624BE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0D660302-019D-CC72-5457-A54B7596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52434-D5BD-4F10-BD1A-9A485DAC041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0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75746F-2FE3-90F6-AD44-2AFCE996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7413A-5C96-4482-B352-3651BC983A9C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A0516C5-05C7-3D02-9542-D14F2E37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9B90B2-7CDE-BE77-A276-3F1D3FC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4783A-AB53-47AF-B418-537B990BE95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98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6">
            <a:extLst>
              <a:ext uri="{FF2B5EF4-FFF2-40B4-BE49-F238E27FC236}">
                <a16:creationId xmlns:a16="http://schemas.microsoft.com/office/drawing/2014/main" id="{0FB3FE6D-AD54-927D-4782-19CE8F0DE4DF}"/>
              </a:ext>
            </a:extLst>
          </p:cNvPr>
          <p:cNvCxnSpPr/>
          <p:nvPr/>
        </p:nvCxnSpPr>
        <p:spPr>
          <a:xfrm>
            <a:off x="1441450" y="3205163"/>
            <a:ext cx="24241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1F2F595-F473-ADB3-8178-A9F98C2D9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8EF25-6289-46C9-A6BB-BE808B9456C7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6DA5473-570B-FEAB-DEC2-A9688A4A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6DD1A56-7712-DEC9-B0D1-9D6959EB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DB940-B04B-4586-AB6F-B746371FBFB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0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>
            <a:extLst>
              <a:ext uri="{FF2B5EF4-FFF2-40B4-BE49-F238E27FC236}">
                <a16:creationId xmlns:a16="http://schemas.microsoft.com/office/drawing/2014/main" id="{3C38F7C9-C114-8235-6596-E458F4D02409}"/>
              </a:ext>
            </a:extLst>
          </p:cNvPr>
          <p:cNvGrpSpPr>
            <a:grpSpLocks/>
          </p:cNvGrpSpPr>
          <p:nvPr/>
        </p:nvGrpSpPr>
        <p:grpSpPr bwMode="auto">
          <a:xfrm>
            <a:off x="4995863" y="482600"/>
            <a:ext cx="3511550" cy="5148263"/>
            <a:chOff x="6852919" y="583365"/>
            <a:chExt cx="4681849" cy="5181928"/>
          </a:xfrm>
        </p:grpSpPr>
        <p:sp>
          <p:nvSpPr>
            <p:cNvPr id="6" name="Rectangle 13">
              <a:extLst>
                <a:ext uri="{FF2B5EF4-FFF2-40B4-BE49-F238E27FC236}">
                  <a16:creationId xmlns:a16="http://schemas.microsoft.com/office/drawing/2014/main" id="{6A377D85-3606-46F8-6492-3A79021D4DCE}"/>
                </a:ext>
              </a:extLst>
            </p:cNvPr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635B8E4F-AB98-4A61-622D-98E6CB094547}"/>
                </a:ext>
              </a:extLst>
            </p:cNvPr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cxnSp>
        <p:nvCxnSpPr>
          <p:cNvPr id="8" name="Straight Connector 30">
            <a:extLst>
              <a:ext uri="{FF2B5EF4-FFF2-40B4-BE49-F238E27FC236}">
                <a16:creationId xmlns:a16="http://schemas.microsoft.com/office/drawing/2014/main" id="{5143848A-C5FE-9387-CD5B-F82BC07235E3}"/>
              </a:ext>
            </a:extLst>
          </p:cNvPr>
          <p:cNvCxnSpPr/>
          <p:nvPr/>
        </p:nvCxnSpPr>
        <p:spPr>
          <a:xfrm>
            <a:off x="1441450" y="3143250"/>
            <a:ext cx="324167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64D563B8-6B9B-5592-A19E-238D8C97F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6688" y="5470525"/>
            <a:ext cx="3252787" cy="319088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fld id="{6BD3B1A9-517F-4B1D-BD6F-A438AF08E982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95204DA3-E47A-A7A9-CF0A-CA1DAFCEA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8275" y="319088"/>
            <a:ext cx="32512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A87DB6F8-F196-B5C6-5A26-F63B55A87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F86A3-BFB2-4A03-8D2D-7607AF7F2CF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8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2">
            <a:extLst>
              <a:ext uri="{FF2B5EF4-FFF2-40B4-BE49-F238E27FC236}">
                <a16:creationId xmlns:a16="http://schemas.microsoft.com/office/drawing/2014/main" id="{D46485B5-6BDA-7706-07B3-7D8E1CCA4A39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4D7A1DE-6B64-A3C0-3E69-3214F6A27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84E3B-651E-4727-9AF9-9EC8768D6617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BA9B2D8-D418-E518-78F9-8E57598A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6FA9D0-76D7-2FDB-4108-54E3972F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A52D9-E951-4924-9A64-C72E7515BB6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47F42C1C-EBC7-65AC-9317-A39E06217040}"/>
              </a:ext>
            </a:extLst>
          </p:cNvPr>
          <p:cNvCxnSpPr/>
          <p:nvPr/>
        </p:nvCxnSpPr>
        <p:spPr>
          <a:xfrm>
            <a:off x="6918325" y="798513"/>
            <a:ext cx="0" cy="466090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A74933C-2030-1697-34BB-C84CFD947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F6410-0ED9-4D6A-B6C9-85DA61E7E521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32D15CA-0B95-76D4-CE0A-A65FAFA23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742099-4F45-7CBE-951C-D91C7E476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8351E-390E-4AF8-B87D-E037C9A719C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4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5DF184-5F01-C134-0B51-38166A95AAA3}"/>
              </a:ext>
            </a:extLst>
          </p:cNvPr>
          <p:cNvSpPr/>
          <p:nvPr/>
        </p:nvSpPr>
        <p:spPr>
          <a:xfrm>
            <a:off x="0" y="2016125"/>
            <a:ext cx="9144000" cy="407987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3DEC5BA1-BB2D-413C-73F2-83413DB5D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>
            <a:fillRect/>
          </a:stretch>
        </p:blipFill>
        <p:spPr bwMode="auto">
          <a:xfrm>
            <a:off x="0" y="6096000"/>
            <a:ext cx="91440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6453F8-E920-3E31-A18E-051FB673551B}"/>
              </a:ext>
            </a:extLst>
          </p:cNvPr>
          <p:cNvCxnSpPr/>
          <p:nvPr/>
        </p:nvCxnSpPr>
        <p:spPr>
          <a:xfrm>
            <a:off x="0" y="610076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C4822C-1723-2E81-3833-4A4BD06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038" y="804863"/>
            <a:ext cx="6572250" cy="10493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69B0B47B-92A8-5426-0C4C-FF9C259C3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3038" y="2016125"/>
            <a:ext cx="6572250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los estilos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n-US" alt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F2DC-09E7-7386-508E-B421D0F849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6738" y="330200"/>
            <a:ext cx="2368550" cy="309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54FE68-E51B-4787-91F4-A134051CF757}" type="datetimeFigureOut">
              <a:rPr lang="en-US"/>
              <a:pPr>
                <a:defRPr/>
              </a:pPr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9B4F1-3234-73AA-899D-19BEF5C32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038" y="328613"/>
            <a:ext cx="4033837" cy="30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ECFFB-1FA9-967C-2807-1CA91BC19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7363" y="798513"/>
            <a:ext cx="795337" cy="5048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800" dirty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E7D40EC5-09D2-4C56-A8FB-FC09E6AA5AC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24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9pPr>
    </p:titleStyle>
    <p:bodyStyle>
      <a:lvl1pPr marL="228600" indent="-228600" algn="l" defTabSz="685800" rtl="0" fontAlgn="base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685800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685800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685800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685800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upload.wikimedia.org/wikipedia/commons/a/a0/Anaximander_world_map-en.sv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upload.wikimedia.org/wikipedia/commons/4/47/1154_world_map_by_Moroccan_cartographer_al-Idrisi_for_king_Roger_of_Sicily.j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upload.wikimedia.org/wikipedia/commons/5/53/Island_of_California.jp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upload.wikimedia.org/wikipedia/commons/9/96/Smith_map.jp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E7D0243-EBC1-AD28-CD78-D820163B9B0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19200" y="2362200"/>
            <a:ext cx="7696200" cy="838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sz="3200" dirty="0" err="1"/>
              <a:t>Sistemas</a:t>
            </a:r>
            <a:r>
              <a:rPr lang="en-US" altLang="es-MX" sz="3200" dirty="0"/>
              <a:t> de </a:t>
            </a:r>
            <a:r>
              <a:rPr lang="en-US" altLang="es-MX" sz="3200" dirty="0" err="1"/>
              <a:t>Información</a:t>
            </a:r>
            <a:r>
              <a:rPr lang="en-US" altLang="es-MX" sz="3200" dirty="0"/>
              <a:t> </a:t>
            </a:r>
            <a:r>
              <a:rPr lang="en-US" altLang="es-MX" sz="3200" dirty="0" err="1"/>
              <a:t>Geográfica</a:t>
            </a:r>
            <a:r>
              <a:rPr lang="en-US" altLang="es-MX" sz="3200" dirty="0"/>
              <a:t> </a:t>
            </a:r>
            <a:r>
              <a:rPr lang="en-US" altLang="es-MX" sz="3200" dirty="0" err="1"/>
              <a:t>en</a:t>
            </a:r>
            <a:r>
              <a:rPr lang="en-US" altLang="es-MX" sz="3200" dirty="0"/>
              <a:t> la </a:t>
            </a:r>
            <a:r>
              <a:rPr lang="en-US" altLang="es-MX" sz="3200" dirty="0" err="1"/>
              <a:t>enseñanza</a:t>
            </a:r>
            <a:r>
              <a:rPr lang="en-US" altLang="es-MX" sz="3200" dirty="0"/>
              <a:t> de </a:t>
            </a:r>
            <a:r>
              <a:rPr lang="en-US" altLang="es-MX" sz="3200" dirty="0" err="1"/>
              <a:t>Geografía</a:t>
            </a:r>
            <a:r>
              <a:rPr lang="en-US" altLang="es-MX" sz="3200" dirty="0"/>
              <a:t> e Historia.  </a:t>
            </a:r>
            <a:r>
              <a:rPr lang="en-US" altLang="es-MX" sz="3200" dirty="0" err="1"/>
              <a:t>Uso</a:t>
            </a:r>
            <a:r>
              <a:rPr lang="en-US" altLang="es-MX" sz="3200" dirty="0"/>
              <a:t> de google earth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AC02D46-7804-FA97-81FE-4FDCF7E5588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76800"/>
            <a:ext cx="6594475" cy="12954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s-MX" sz="2800" b="1"/>
              <a:t>Ismael Minjárez Sosa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s-MX" sz="2800" b="1"/>
              <a:t>Alba Lucina Martínez Haros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s-MX" sz="2800" b="1"/>
              <a:t>Departamento de Geología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altLang="es-MX" sz="2800" b="1"/>
          </a:p>
        </p:txBody>
      </p:sp>
      <p:pic>
        <p:nvPicPr>
          <p:cNvPr id="15364" name="Imagen 3">
            <a:extLst>
              <a:ext uri="{FF2B5EF4-FFF2-40B4-BE49-F238E27FC236}">
                <a16:creationId xmlns:a16="http://schemas.microsoft.com/office/drawing/2014/main" id="{B0F0360E-3767-4CE3-17AC-F37573330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175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3F23EC-7297-20D9-9258-4F20D9908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87313"/>
            <a:ext cx="6570663" cy="10493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dirty="0"/>
              <a:t>Una reflexión inicial</a:t>
            </a:r>
          </a:p>
        </p:txBody>
      </p:sp>
      <p:sp>
        <p:nvSpPr>
          <p:cNvPr id="41986" name="2 Marcador de contenido">
            <a:extLst>
              <a:ext uri="{FF2B5EF4-FFF2-40B4-BE49-F238E27FC236}">
                <a16:creationId xmlns:a16="http://schemas.microsoft.com/office/drawing/2014/main" id="{C23B6F4F-1350-F009-C34C-3CE82DD0DE7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3375" y="685800"/>
            <a:ext cx="8643938" cy="1049338"/>
          </a:xfrm>
        </p:spPr>
        <p:txBody>
          <a:bodyPr rtlCol="0">
            <a:normAutofit fontScale="70000" lnSpcReduction="20000"/>
          </a:bodyPr>
          <a:lstStyle/>
          <a:p>
            <a:pPr algn="just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2400" dirty="0"/>
              <a:t>No hay acontecimiento o proceso histórico que no se desarrolle en un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espacio geográfico determinado</a:t>
            </a:r>
            <a:r>
              <a:rPr lang="es-ES" sz="2400" dirty="0"/>
              <a:t>, y la espacialidad es un factor condicionante en las múltiples y diferentes relaciones que las sociedades tienen con el medio en el que se desenvuelven. </a:t>
            </a:r>
            <a:endParaRPr lang="es-ES" sz="1400" dirty="0"/>
          </a:p>
          <a:p>
            <a:pPr fontAlgn="auto">
              <a:spcAft>
                <a:spcPts val="0"/>
              </a:spcAft>
              <a:buFont typeface="Arial" charset="0"/>
              <a:buChar char="•"/>
              <a:defRPr/>
            </a:pPr>
            <a:endParaRPr lang="es-ES" sz="1200" dirty="0"/>
          </a:p>
        </p:txBody>
      </p:sp>
      <p:pic>
        <p:nvPicPr>
          <p:cNvPr id="16388" name="Imagen 2">
            <a:extLst>
              <a:ext uri="{FF2B5EF4-FFF2-40B4-BE49-F238E27FC236}">
                <a16:creationId xmlns:a16="http://schemas.microsoft.com/office/drawing/2014/main" id="{574B7CB9-C875-ABA8-189D-79C2533ED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209800"/>
            <a:ext cx="8643938" cy="432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44CEFE98-6A39-A1F3-B4F3-5261A5ED4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38613" y="1022350"/>
            <a:ext cx="3024187" cy="7858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altLang="es-ES" dirty="0"/>
              <a:t>CARTOGRAFÍA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954015A6-E997-075E-C4D0-1466FF952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2381250"/>
            <a:ext cx="4373563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defTabSz="449263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449263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449263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449263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449263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49263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49263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49263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49263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Tx/>
              <a:buFontTx/>
              <a:buNone/>
            </a:pPr>
            <a:r>
              <a:rPr lang="es-ES_tradnl" altLang="es-ES" sz="15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Cartografiar consiste en representar una porción de la superficie terrestre sobre una superficie reducida, generalmente plana. El producto de la cartografía son los mapas, las cartas y los planos. 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rgbClr val="000000"/>
              </a:buClr>
              <a:buSzTx/>
              <a:buFontTx/>
              <a:buNone/>
            </a:pPr>
            <a:r>
              <a:rPr lang="es-ES_tradnl" altLang="es-ES" sz="15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Para la elaboración de los mapas se deben resolver de forma satisfactoria tres problemas:</a:t>
            </a:r>
          </a:p>
        </p:txBody>
      </p:sp>
      <p:pic>
        <p:nvPicPr>
          <p:cNvPr id="7176" name="Picture 20" descr="http://earth.google.com/intl/es/userguide/v4/images/projection-lambert.jpg">
            <a:extLst>
              <a:ext uri="{FF2B5EF4-FFF2-40B4-BE49-F238E27FC236}">
                <a16:creationId xmlns:a16="http://schemas.microsoft.com/office/drawing/2014/main" id="{1FE91623-EA82-631E-6BC5-0F9F26F44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3694113"/>
            <a:ext cx="24638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2" descr="http://leticia-castaneda-cci27.nireblog.com/blogs/leticia-castaneda-cci27/files/earth-3d.gif">
            <a:extLst>
              <a:ext uri="{FF2B5EF4-FFF2-40B4-BE49-F238E27FC236}">
                <a16:creationId xmlns:a16="http://schemas.microsoft.com/office/drawing/2014/main" id="{E09210F6-131D-C10F-BF9A-C546E3464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920750"/>
            <a:ext cx="18764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AutoShape 14">
            <a:extLst>
              <a:ext uri="{FF2B5EF4-FFF2-40B4-BE49-F238E27FC236}">
                <a16:creationId xmlns:a16="http://schemas.microsoft.com/office/drawing/2014/main" id="{851B3EF9-39AC-EFB4-177C-8CAA802257D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252538" y="3068638"/>
            <a:ext cx="971550" cy="4572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5D573C"/>
              </a:gs>
              <a:gs pos="50000">
                <a:srgbClr val="CBBD83"/>
              </a:gs>
              <a:gs pos="100000">
                <a:srgbClr val="5D573C"/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1350">
              <a:solidFill>
                <a:prstClr val="black"/>
              </a:solidFill>
              <a:latin typeface="Gill Sans MT" panose="020B0502020104020203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FBD16E1A-1696-AB41-B02F-ECC646E922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5038" y="873125"/>
            <a:ext cx="6572250" cy="7858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altLang="es-ES" dirty="0"/>
              <a:t>CARTOGRAFÍA</a:t>
            </a:r>
          </a:p>
        </p:txBody>
      </p:sp>
      <p:pic>
        <p:nvPicPr>
          <p:cNvPr id="18435" name="Imagen 1">
            <a:extLst>
              <a:ext uri="{FF2B5EF4-FFF2-40B4-BE49-F238E27FC236}">
                <a16:creationId xmlns:a16="http://schemas.microsoft.com/office/drawing/2014/main" id="{499CCF50-74E6-261E-B2F8-48113537B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658938"/>
            <a:ext cx="6189662" cy="3690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901F3AF1-692B-11C4-824F-DA16D6213D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9863" y="1052513"/>
            <a:ext cx="5657850" cy="431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altLang="es-ES"/>
              <a:t>CARTOGRAFÍA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D94798C1-9648-1ED6-6D59-0C207AB62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838" y="1592263"/>
            <a:ext cx="5549900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defTabSz="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1800" b="1">
                <a:solidFill>
                  <a:srgbClr val="454545"/>
                </a:solidFill>
                <a:latin typeface="Arial" panose="020B0604020202020204" pitchFamily="34" charset="0"/>
              </a:rPr>
              <a:t>Tipos de proyecciones</a:t>
            </a:r>
          </a:p>
        </p:txBody>
      </p:sp>
      <p:sp>
        <p:nvSpPr>
          <p:cNvPr id="19461" name="Text Box 4">
            <a:extLst>
              <a:ext uri="{FF2B5EF4-FFF2-40B4-BE49-F238E27FC236}">
                <a16:creationId xmlns:a16="http://schemas.microsoft.com/office/drawing/2014/main" id="{E9BFC0E3-88E7-18A7-C85F-EB4F2647D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788" y="2160588"/>
            <a:ext cx="1419225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1500" b="1">
                <a:solidFill>
                  <a:srgbClr val="000000"/>
                </a:solidFill>
                <a:latin typeface="Arial" panose="020B0604020202020204" pitchFamily="34" charset="0"/>
              </a:rPr>
              <a:t>Cilíndricas</a:t>
            </a:r>
          </a:p>
        </p:txBody>
      </p:sp>
      <p:sp>
        <p:nvSpPr>
          <p:cNvPr id="19462" name="Text Box 5">
            <a:extLst>
              <a:ext uri="{FF2B5EF4-FFF2-40B4-BE49-F238E27FC236}">
                <a16:creationId xmlns:a16="http://schemas.microsoft.com/office/drawing/2014/main" id="{AF4CF3DE-D554-4CAF-D496-3C375F0A0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8" y="2160588"/>
            <a:ext cx="1419225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1500" b="1">
                <a:solidFill>
                  <a:srgbClr val="000000"/>
                </a:solidFill>
                <a:latin typeface="Arial" panose="020B0604020202020204" pitchFamily="34" charset="0"/>
              </a:rPr>
              <a:t>Cónicas</a:t>
            </a:r>
          </a:p>
        </p:txBody>
      </p:sp>
      <p:pic>
        <p:nvPicPr>
          <p:cNvPr id="19463" name="Picture 6" descr="File:Projection cylindrique.jpg">
            <a:extLst>
              <a:ext uri="{FF2B5EF4-FFF2-40B4-BE49-F238E27FC236}">
                <a16:creationId xmlns:a16="http://schemas.microsoft.com/office/drawing/2014/main" id="{2C94C2DA-39CB-42BD-F625-1562D9A1E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560637"/>
            <a:ext cx="2933907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7">
            <a:extLst>
              <a:ext uri="{FF2B5EF4-FFF2-40B4-BE49-F238E27FC236}">
                <a16:creationId xmlns:a16="http://schemas.microsoft.com/office/drawing/2014/main" id="{50B6FFF8-16A1-E1D0-0151-5E572FEB0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5" y="2727325"/>
            <a:ext cx="2830665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933FB2CE-BAE6-6030-3104-D8AF65B0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cosas diferentes  que  se relacionan</a:t>
            </a:r>
          </a:p>
        </p:txBody>
      </p:sp>
      <p:pic>
        <p:nvPicPr>
          <p:cNvPr id="47107" name="3 Marcador de contenido" descr="1362348874.tif">
            <a:extLst>
              <a:ext uri="{FF2B5EF4-FFF2-40B4-BE49-F238E27FC236}">
                <a16:creationId xmlns:a16="http://schemas.microsoft.com/office/drawing/2014/main" id="{1C1869DB-5226-71AB-F137-1946084C43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57875" y="2357438"/>
            <a:ext cx="2928938" cy="2214562"/>
          </a:xfrm>
        </p:spPr>
      </p:pic>
      <p:sp>
        <p:nvSpPr>
          <p:cNvPr id="5" name="4 Distinto de">
            <a:extLst>
              <a:ext uri="{FF2B5EF4-FFF2-40B4-BE49-F238E27FC236}">
                <a16:creationId xmlns:a16="http://schemas.microsoft.com/office/drawing/2014/main" id="{D5C2617D-5B4E-B1C0-AAE0-7008BD2C653E}"/>
              </a:ext>
            </a:extLst>
          </p:cNvPr>
          <p:cNvSpPr/>
          <p:nvPr/>
        </p:nvSpPr>
        <p:spPr>
          <a:xfrm>
            <a:off x="3786188" y="3143250"/>
            <a:ext cx="1857375" cy="714375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pic>
        <p:nvPicPr>
          <p:cNvPr id="47109" name="7 Imagen" descr="cuba2.jpg">
            <a:extLst>
              <a:ext uri="{FF2B5EF4-FFF2-40B4-BE49-F238E27FC236}">
                <a16:creationId xmlns:a16="http://schemas.microsoft.com/office/drawing/2014/main" id="{44487904-A4AA-DA0E-1C2C-E27B59B81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357438"/>
            <a:ext cx="34115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>
            <a:extLst>
              <a:ext uri="{FF2B5EF4-FFF2-40B4-BE49-F238E27FC236}">
                <a16:creationId xmlns:a16="http://schemas.microsoft.com/office/drawing/2014/main" id="{ACCC08B4-097D-6EAC-67B2-C34C8895997E}"/>
              </a:ext>
            </a:extLst>
          </p:cNvPr>
          <p:cNvSpPr txBox="1"/>
          <p:nvPr/>
        </p:nvSpPr>
        <p:spPr>
          <a:xfrm>
            <a:off x="500063" y="5000625"/>
            <a:ext cx="37560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Localización geográfica </a:t>
            </a:r>
          </a:p>
        </p:txBody>
      </p:sp>
      <p:sp>
        <p:nvSpPr>
          <p:cNvPr id="10" name="9 CuadroTexto">
            <a:extLst>
              <a:ext uri="{FF2B5EF4-FFF2-40B4-BE49-F238E27FC236}">
                <a16:creationId xmlns:a16="http://schemas.microsoft.com/office/drawing/2014/main" id="{5B7B1AF6-DCF6-16FF-3CA6-B6956818E33D}"/>
              </a:ext>
            </a:extLst>
          </p:cNvPr>
          <p:cNvSpPr txBox="1"/>
          <p:nvPr/>
        </p:nvSpPr>
        <p:spPr>
          <a:xfrm>
            <a:off x="5662613" y="5000625"/>
            <a:ext cx="348138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Localización histórica </a:t>
            </a:r>
          </a:p>
        </p:txBody>
      </p:sp>
    </p:spTree>
    <p:extLst>
      <p:ext uri="{BB962C8B-B14F-4D97-AF65-F5344CB8AC3E}">
        <p14:creationId xmlns:p14="http://schemas.microsoft.com/office/powerpoint/2010/main" val="230036863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Título">
            <a:extLst>
              <a:ext uri="{FF2B5EF4-FFF2-40B4-BE49-F238E27FC236}">
                <a16:creationId xmlns:a16="http://schemas.microsoft.com/office/drawing/2014/main" id="{321CA9CC-4547-1E69-B6FB-B52F288B75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s-MX" altLang="es-MX"/>
          </a:p>
        </p:txBody>
      </p:sp>
      <p:sp>
        <p:nvSpPr>
          <p:cNvPr id="48131" name="2 Marcador de contenido">
            <a:extLst>
              <a:ext uri="{FF2B5EF4-FFF2-40B4-BE49-F238E27FC236}">
                <a16:creationId xmlns:a16="http://schemas.microsoft.com/office/drawing/2014/main" id="{E8964395-0D77-F3E8-9FD2-2B0C9B473A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48132" name="3 Imagen" descr="esquemadescubrimientos.jpg">
            <a:extLst>
              <a:ext uri="{FF2B5EF4-FFF2-40B4-BE49-F238E27FC236}">
                <a16:creationId xmlns:a16="http://schemas.microsoft.com/office/drawing/2014/main" id="{EA2FFDBB-9C21-CF44-7853-49BF97F43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724290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>
            <a:extLst>
              <a:ext uri="{FF2B5EF4-FFF2-40B4-BE49-F238E27FC236}">
                <a16:creationId xmlns:a16="http://schemas.microsoft.com/office/drawing/2014/main" id="{6AD06006-53F4-1CE4-C598-A0261E5B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327025"/>
            <a:ext cx="6570663" cy="10604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 DE UBICAR Y LOCALIZAR GEOGRÁFICAMENTE </a:t>
            </a:r>
          </a:p>
        </p:txBody>
      </p:sp>
      <p:pic>
        <p:nvPicPr>
          <p:cNvPr id="49155" name="6 Marcador de contenido" descr="314246.jpg">
            <a:extLst>
              <a:ext uri="{FF2B5EF4-FFF2-40B4-BE49-F238E27FC236}">
                <a16:creationId xmlns:a16="http://schemas.microsoft.com/office/drawing/2014/main" id="{A3C310DB-957F-72AC-0CAC-B984471122B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1500188"/>
            <a:ext cx="7643813" cy="4500562"/>
          </a:xfrm>
        </p:spPr>
      </p:pic>
      <p:sp>
        <p:nvSpPr>
          <p:cNvPr id="37892" name="5 Marcador de contenido">
            <a:extLst>
              <a:ext uri="{FF2B5EF4-FFF2-40B4-BE49-F238E27FC236}">
                <a16:creationId xmlns:a16="http://schemas.microsoft.com/office/drawing/2014/main" id="{236490F4-F098-FB9B-D293-D33F055FA29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285750" y="6029325"/>
            <a:ext cx="8429625" cy="828675"/>
          </a:xfrm>
        </p:spPr>
        <p:txBody>
          <a:bodyPr rtlCol="0">
            <a:normAutofit fontScale="92500" lnSpcReduction="10000"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es-ES" altLang="es-MX" b="1">
                <a:solidFill>
                  <a:srgbClr val="FF0000"/>
                </a:solidFill>
              </a:rPr>
              <a:t>Descubrimiento y conquista de América</a:t>
            </a:r>
            <a:r>
              <a:rPr lang="es-ES" altLang="es-MX" sz="4400" b="1">
                <a:solidFill>
                  <a:srgbClr val="FF0000"/>
                </a:solidFill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928842207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313302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434" name="1 Título">
            <a:extLst>
              <a:ext uri="{FF2B5EF4-FFF2-40B4-BE49-F238E27FC236}">
                <a16:creationId xmlns:a16="http://schemas.microsoft.com/office/drawing/2014/main" id="{7506FFCE-1431-F4A7-7377-6B98303792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22273"/>
            <a:ext cx="7574493" cy="42255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altLang="es-MX" sz="2000" b="1" dirty="0"/>
              <a:t>El hombre ha utilizado los mapas como evidencia y memoria de los hechos históricos.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507" name="2 Marcador de contenido">
            <a:extLst>
              <a:ext uri="{FF2B5EF4-FFF2-40B4-BE49-F238E27FC236}">
                <a16:creationId xmlns:a16="http://schemas.microsoft.com/office/drawing/2014/main" id="{725322E3-0BD3-9F5C-FB44-235E6772BA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0406" y="1940731"/>
            <a:ext cx="3913045" cy="385166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s-ES" altLang="es-MX" i="1" dirty="0"/>
              <a:t>El mapa que refleja el hecho histórico, es el material cartográfico temático (impreso o digital) que se registra según la época y el hecho acontecido. </a:t>
            </a:r>
          </a:p>
          <a:p>
            <a:pPr>
              <a:lnSpc>
                <a:spcPct val="110000"/>
              </a:lnSpc>
            </a:pPr>
            <a:r>
              <a:rPr lang="es-ES" altLang="es-MX" i="1" dirty="0"/>
              <a:t>En él se representa de forma generalizada, la distribución, el estado y los vínculos de los objetos, fenómenos y procesos  históricos que se dan en un tiempo y espacio determinado de la superficie terrestre sobre un plano</a:t>
            </a:r>
            <a:r>
              <a:rPr lang="es-ES" altLang="es-MX" dirty="0"/>
              <a:t>.  </a:t>
            </a:r>
          </a:p>
          <a:p>
            <a:pPr>
              <a:lnSpc>
                <a:spcPct val="110000"/>
              </a:lnSpc>
            </a:pPr>
            <a:endParaRPr lang="es-ES" altLang="es-MX" dirty="0"/>
          </a:p>
        </p:txBody>
      </p:sp>
      <p:pic>
        <p:nvPicPr>
          <p:cNvPr id="21508" name="Imagen 1">
            <a:extLst>
              <a:ext uri="{FF2B5EF4-FFF2-40B4-BE49-F238E27FC236}">
                <a16:creationId xmlns:a16="http://schemas.microsoft.com/office/drawing/2014/main" id="{F0BE3E88-EB3F-1C26-D295-9B34A9F34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1188" y="2029587"/>
            <a:ext cx="4178012" cy="331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7DE19141-5378-7BB6-C5C1-793A9616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0" y="142875"/>
            <a:ext cx="5643563" cy="5826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 DE LOS MAPAS </a:t>
            </a:r>
          </a:p>
        </p:txBody>
      </p:sp>
      <p:pic>
        <p:nvPicPr>
          <p:cNvPr id="22531" name="8 Marcador de contenido" descr="03 ANAXIMANDRO DE MILETO.jpg">
            <a:extLst>
              <a:ext uri="{FF2B5EF4-FFF2-40B4-BE49-F238E27FC236}">
                <a16:creationId xmlns:a16="http://schemas.microsoft.com/office/drawing/2014/main" id="{B329E0CF-08CE-56CA-A395-28E136EB13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8" y="285750"/>
            <a:ext cx="2000250" cy="2314575"/>
          </a:xfrm>
        </p:spPr>
      </p:pic>
      <p:pic>
        <p:nvPicPr>
          <p:cNvPr id="22532" name="9 Imagen" descr="Alexandre_von_humboldt.jpg">
            <a:extLst>
              <a:ext uri="{FF2B5EF4-FFF2-40B4-BE49-F238E27FC236}">
                <a16:creationId xmlns:a16="http://schemas.microsoft.com/office/drawing/2014/main" id="{5CC2B5A5-CB0F-E6D5-BA08-AE117FBDB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3929063"/>
            <a:ext cx="1901825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10 Imagen" descr="Cristobal-Colon.jpg">
            <a:extLst>
              <a:ext uri="{FF2B5EF4-FFF2-40B4-BE49-F238E27FC236}">
                <a16:creationId xmlns:a16="http://schemas.microsoft.com/office/drawing/2014/main" id="{9842026D-AF6E-6039-40FF-1368CBB56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4775"/>
            <a:ext cx="200025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11 Imagen" descr="02-01 Mapa babilonico.tif">
            <a:extLst>
              <a:ext uri="{FF2B5EF4-FFF2-40B4-BE49-F238E27FC236}">
                <a16:creationId xmlns:a16="http://schemas.microsoft.com/office/drawing/2014/main" id="{A946874B-66D1-44E0-7F0B-F2FE632E23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785813"/>
            <a:ext cx="1714500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12 Imagen" descr="01.01 Ptolomeo [Tamaño Original].tif">
            <a:extLst>
              <a:ext uri="{FF2B5EF4-FFF2-40B4-BE49-F238E27FC236}">
                <a16:creationId xmlns:a16="http://schemas.microsoft.com/office/drawing/2014/main" id="{A314515B-8E43-BDD2-751A-6D7C396A9D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1214438"/>
            <a:ext cx="1941512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13 Imagen" descr="01.08 Terras orbys [Tamaño Original].tif">
            <a:extLst>
              <a:ext uri="{FF2B5EF4-FFF2-40B4-BE49-F238E27FC236}">
                <a16:creationId xmlns:a16="http://schemas.microsoft.com/office/drawing/2014/main" id="{9CFA6A43-5585-D409-6149-6222E9F6E3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3282950"/>
            <a:ext cx="4902200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14 Imagen" descr="01.09 Mercator [Tamaño Original].tif">
            <a:extLst>
              <a:ext uri="{FF2B5EF4-FFF2-40B4-BE49-F238E27FC236}">
                <a16:creationId xmlns:a16="http://schemas.microsoft.com/office/drawing/2014/main" id="{80CDD565-5C36-AD80-42BC-7E4315CC77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929188"/>
            <a:ext cx="1871663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15C52B23-DCCB-6808-01B1-AAB4CFA6E5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8138" y="1465263"/>
            <a:ext cx="2481262" cy="787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sz="1500" dirty="0"/>
              <a:t>Kwazulu-Natal, AFRICA</a:t>
            </a:r>
          </a:p>
        </p:txBody>
      </p:sp>
      <p:pic>
        <p:nvPicPr>
          <p:cNvPr id="23555" name="Picture 5">
            <a:extLst>
              <a:ext uri="{FF2B5EF4-FFF2-40B4-BE49-F238E27FC236}">
                <a16:creationId xmlns:a16="http://schemas.microsoft.com/office/drawing/2014/main" id="{9B70A9A5-200D-8F86-4604-13DFFDFAA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908175"/>
            <a:ext cx="2386012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Imagen 3">
            <a:extLst>
              <a:ext uri="{FF2B5EF4-FFF2-40B4-BE49-F238E27FC236}">
                <a16:creationId xmlns:a16="http://schemas.microsoft.com/office/drawing/2014/main" id="{C4E3C3A6-F2E5-5BE0-E5D6-2C4A4B162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0" y="2417763"/>
            <a:ext cx="6049963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21AE602A-D94E-8B11-63CF-4B72080A56D3}"/>
              </a:ext>
            </a:extLst>
          </p:cNvPr>
          <p:cNvSpPr txBox="1">
            <a:spLocks noChangeArrowheads="1"/>
          </p:cNvSpPr>
          <p:nvPr/>
        </p:nvSpPr>
        <p:spPr>
          <a:xfrm>
            <a:off x="855663" y="4130675"/>
            <a:ext cx="2217737" cy="322263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s-MX" sz="1500" dirty="0"/>
              <a:t>ALTAMIRA, ESPAÑA</a:t>
            </a:r>
          </a:p>
        </p:txBody>
      </p:sp>
      <p:sp>
        <p:nvSpPr>
          <p:cNvPr id="23558" name="CuadroTexto 4">
            <a:extLst>
              <a:ext uri="{FF2B5EF4-FFF2-40B4-BE49-F238E27FC236}">
                <a16:creationId xmlns:a16="http://schemas.microsoft.com/office/drawing/2014/main" id="{AB226CCD-6C77-E2BF-201E-7F8451A1A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890588"/>
            <a:ext cx="451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/>
            <a:r>
              <a:rPr lang="es-MX" altLang="es-MX" sz="2400" i="1"/>
              <a:t>LOS MAPAS  MÁS ANTIGUOS, EL HOMBRE CAZADOR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2337D-594D-BF08-ABCD-19D4A902D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738" y="1120775"/>
            <a:ext cx="6572250" cy="787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dirty="0"/>
              <a:t>MESOPOTAMIA, 2300, A.C.</a:t>
            </a:r>
          </a:p>
        </p:txBody>
      </p:sp>
      <p:pic>
        <p:nvPicPr>
          <p:cNvPr id="25603" name="Imagen 2">
            <a:extLst>
              <a:ext uri="{FF2B5EF4-FFF2-40B4-BE49-F238E27FC236}">
                <a16:creationId xmlns:a16="http://schemas.microsoft.com/office/drawing/2014/main" id="{40CC2766-1209-BCCD-1E3A-B6583CEB3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430463"/>
            <a:ext cx="2227262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Imagen 3">
            <a:extLst>
              <a:ext uri="{FF2B5EF4-FFF2-40B4-BE49-F238E27FC236}">
                <a16:creationId xmlns:a16="http://schemas.microsoft.com/office/drawing/2014/main" id="{F2E8D2EB-0ED6-7AC4-5F65-79C9A76AE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178050"/>
            <a:ext cx="5286375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75FFB413-14B0-DA90-70B1-664BEDA47E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4138" y="914400"/>
            <a:ext cx="6402387" cy="857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BABILONIA </a:t>
            </a:r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DD196829-9663-0545-DA04-B517624C1B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1998663"/>
            <a:ext cx="5792788" cy="857250"/>
          </a:xfrm>
        </p:spPr>
        <p:txBody>
          <a:bodyPr rtlCol="0">
            <a:normAutofit fontScale="85000" lnSpcReduction="10000"/>
          </a:bodyPr>
          <a:lstStyle/>
          <a:p>
            <a:pPr marL="457200" indent="-457200" fontAlgn="auto">
              <a:spcAft>
                <a:spcPts val="0"/>
              </a:spcAft>
              <a:defRPr/>
            </a:pPr>
            <a:r>
              <a:rPr lang="en-US" altLang="es-MX" dirty="0"/>
              <a:t>600 AC, USA REFERENCIA EN 4 DIRECCIONES, RODEA EL MAPA DE OCÉANOS, PARECE ESTAR EN ESCALA</a:t>
            </a:r>
          </a:p>
        </p:txBody>
      </p:sp>
      <p:pic>
        <p:nvPicPr>
          <p:cNvPr id="26628" name="Picture 4" descr="103A">
            <a:extLst>
              <a:ext uri="{FF2B5EF4-FFF2-40B4-BE49-F238E27FC236}">
                <a16:creationId xmlns:a16="http://schemas.microsoft.com/office/drawing/2014/main" id="{AD5507F1-FDAC-57B0-7FB0-30F80F995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867025"/>
            <a:ext cx="16637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103">
            <a:extLst>
              <a:ext uri="{FF2B5EF4-FFF2-40B4-BE49-F238E27FC236}">
                <a16:creationId xmlns:a16="http://schemas.microsoft.com/office/drawing/2014/main" id="{9C356899-D4A5-F289-86BA-15F90AC66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0" y="2855913"/>
            <a:ext cx="2654300" cy="2347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Imagen 1">
            <a:extLst>
              <a:ext uri="{FF2B5EF4-FFF2-40B4-BE49-F238E27FC236}">
                <a16:creationId xmlns:a16="http://schemas.microsoft.com/office/drawing/2014/main" id="{57D70AE8-65C3-9650-5065-4A752D75A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488" y="2855913"/>
            <a:ext cx="30353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id="{391CA4AB-7F7F-C283-697D-95A7C6EA38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4138" y="914400"/>
            <a:ext cx="6402387" cy="5524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MAPAS DE EGIPTO, 1300 AC</a:t>
            </a:r>
          </a:p>
        </p:txBody>
      </p:sp>
      <p:grpSp>
        <p:nvGrpSpPr>
          <p:cNvPr id="27651" name="Grupo 3">
            <a:extLst>
              <a:ext uri="{FF2B5EF4-FFF2-40B4-BE49-F238E27FC236}">
                <a16:creationId xmlns:a16="http://schemas.microsoft.com/office/drawing/2014/main" id="{4B3A2853-6BE3-3FA0-E318-DBFCCC71BD50}"/>
              </a:ext>
            </a:extLst>
          </p:cNvPr>
          <p:cNvGrpSpPr>
            <a:grpSpLocks/>
          </p:cNvGrpSpPr>
          <p:nvPr/>
        </p:nvGrpSpPr>
        <p:grpSpPr bwMode="auto">
          <a:xfrm>
            <a:off x="1289050" y="2643188"/>
            <a:ext cx="6467475" cy="2414587"/>
            <a:chOff x="1797051" y="3370264"/>
            <a:chExt cx="8624888" cy="3219450"/>
          </a:xfrm>
        </p:grpSpPr>
        <p:pic>
          <p:nvPicPr>
            <p:cNvPr id="27652" name="Picture 4" descr="102">
              <a:extLst>
                <a:ext uri="{FF2B5EF4-FFF2-40B4-BE49-F238E27FC236}">
                  <a16:creationId xmlns:a16="http://schemas.microsoft.com/office/drawing/2014/main" id="{0898EF4C-17DA-E4F1-FD55-BEE7CDD05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7051" y="3370264"/>
              <a:ext cx="4062413" cy="32162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53" name="Picture 5" descr="102A_low">
              <a:extLst>
                <a:ext uri="{FF2B5EF4-FFF2-40B4-BE49-F238E27FC236}">
                  <a16:creationId xmlns:a16="http://schemas.microsoft.com/office/drawing/2014/main" id="{FE316CC7-CED2-5034-0A9E-56EBEDB7F7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" t="4585" r="1378" b="1512"/>
            <a:stretch>
              <a:fillRect/>
            </a:stretch>
          </p:blipFill>
          <p:spPr bwMode="auto">
            <a:xfrm>
              <a:off x="6080126" y="3379789"/>
              <a:ext cx="4341813" cy="3209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54" name="Picture 6">
              <a:extLst>
                <a:ext uri="{FF2B5EF4-FFF2-40B4-BE49-F238E27FC236}">
                  <a16:creationId xmlns:a16="http://schemas.microsoft.com/office/drawing/2014/main" id="{6911F9B1-82C3-DCA6-6A18-19AE98825E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41" r="57135"/>
            <a:stretch>
              <a:fillRect/>
            </a:stretch>
          </p:blipFill>
          <p:spPr bwMode="auto">
            <a:xfrm>
              <a:off x="5068889" y="4129088"/>
              <a:ext cx="1781175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6E21A867-3F1D-D411-4C14-DF4717448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4138" y="914400"/>
            <a:ext cx="6402387" cy="857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MAPAS DE GRECIA. </a:t>
            </a:r>
          </a:p>
        </p:txBody>
      </p:sp>
      <p:pic>
        <p:nvPicPr>
          <p:cNvPr id="28675" name="Picture 8" descr="Image:Anaximander world map-en.svg">
            <a:hlinkClick r:id="rId2"/>
            <a:extLst>
              <a:ext uri="{FF2B5EF4-FFF2-40B4-BE49-F238E27FC236}">
                <a16:creationId xmlns:a16="http://schemas.microsoft.com/office/drawing/2014/main" id="{B56FE2D8-797A-7B17-0717-68386B5F8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2171700"/>
            <a:ext cx="2738437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6376174-22A6-80AB-5257-745EF59BBCB6}"/>
              </a:ext>
            </a:extLst>
          </p:cNvPr>
          <p:cNvSpPr txBox="1"/>
          <p:nvPr/>
        </p:nvSpPr>
        <p:spPr>
          <a:xfrm>
            <a:off x="357188" y="4826000"/>
            <a:ext cx="2693987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s-MX" sz="1350" dirty="0">
                <a:latin typeface="+mn-lt"/>
              </a:rPr>
              <a:t>ANAXIMANDRO , 600 AC</a:t>
            </a:r>
            <a:br>
              <a:rPr lang="en-US" altLang="es-MX" sz="1350" dirty="0">
                <a:latin typeface="+mn-lt"/>
              </a:rPr>
            </a:br>
            <a:r>
              <a:rPr lang="en-US" altLang="es-MX" sz="1350" dirty="0">
                <a:latin typeface="+mn-lt"/>
              </a:rPr>
              <a:t>PRIMER MAPA A ESCALA</a:t>
            </a:r>
            <a:endParaRPr lang="es-MX" sz="1350" dirty="0">
              <a:latin typeface="+mn-lt"/>
            </a:endParaRPr>
          </a:p>
        </p:txBody>
      </p:sp>
      <p:pic>
        <p:nvPicPr>
          <p:cNvPr id="28677" name="Imagen 6">
            <a:extLst>
              <a:ext uri="{FF2B5EF4-FFF2-40B4-BE49-F238E27FC236}">
                <a16:creationId xmlns:a16="http://schemas.microsoft.com/office/drawing/2014/main" id="{04D7DB39-7C58-4F7B-D2B1-B728CEDC6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2390775"/>
            <a:ext cx="21145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Imagen 8">
            <a:extLst>
              <a:ext uri="{FF2B5EF4-FFF2-40B4-BE49-F238E27FC236}">
                <a16:creationId xmlns:a16="http://schemas.microsoft.com/office/drawing/2014/main" id="{941B654F-E4FD-9DC0-9585-58BB91FB7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2401888"/>
            <a:ext cx="2468562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8D2E45E-B30F-3BA4-BD00-7273DABB9A2A}"/>
              </a:ext>
            </a:extLst>
          </p:cNvPr>
          <p:cNvSpPr txBox="1"/>
          <p:nvPr/>
        </p:nvSpPr>
        <p:spPr>
          <a:xfrm>
            <a:off x="3227388" y="4618038"/>
            <a:ext cx="2103437" cy="715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50" dirty="0">
                <a:latin typeface="+mn-lt"/>
              </a:rPr>
              <a:t>DICEARCO, 300 AC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50" dirty="0">
                <a:latin typeface="+mn-lt"/>
              </a:rPr>
              <a:t>PRIMER USO DE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50" dirty="0">
                <a:latin typeface="+mn-lt"/>
              </a:rPr>
              <a:t>MERIDIANO Y PARALELO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2A0565-9A57-450A-F7B1-5E844D8D5C15}"/>
              </a:ext>
            </a:extLst>
          </p:cNvPr>
          <p:cNvSpPr txBox="1"/>
          <p:nvPr/>
        </p:nvSpPr>
        <p:spPr>
          <a:xfrm>
            <a:off x="6399213" y="4826000"/>
            <a:ext cx="1366837" cy="30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50" dirty="0">
                <a:latin typeface="+mn-lt"/>
              </a:rPr>
              <a:t>CRATES, 150 AC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1C6591FE-1271-4629-B704-F7A9DCB244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4138" y="228600"/>
            <a:ext cx="6402387" cy="857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 err="1"/>
              <a:t>Mapas</a:t>
            </a:r>
            <a:r>
              <a:rPr lang="en-US" altLang="es-MX" dirty="0"/>
              <a:t> </a:t>
            </a:r>
            <a:r>
              <a:rPr lang="en-US" altLang="es-MX" dirty="0" err="1"/>
              <a:t>romanos</a:t>
            </a:r>
            <a:r>
              <a:rPr lang="en-US" altLang="es-MX" dirty="0"/>
              <a:t>, 335 dc</a:t>
            </a:r>
            <a:br>
              <a:rPr lang="en-US" altLang="es-MX" dirty="0"/>
            </a:br>
            <a:r>
              <a:rPr lang="en-US" altLang="es-MX" dirty="0" err="1"/>
              <a:t>camino</a:t>
            </a:r>
            <a:r>
              <a:rPr lang="en-US" altLang="es-MX" dirty="0"/>
              <a:t> </a:t>
            </a:r>
            <a:r>
              <a:rPr lang="en-US" altLang="es-MX" dirty="0" err="1"/>
              <a:t>peutinger</a:t>
            </a:r>
            <a:endParaRPr lang="en-US" altLang="es-MX" dirty="0"/>
          </a:p>
        </p:txBody>
      </p:sp>
      <p:pic>
        <p:nvPicPr>
          <p:cNvPr id="38915" name="Picture 7" descr="peutinger335-366">
            <a:extLst>
              <a:ext uri="{FF2B5EF4-FFF2-40B4-BE49-F238E27FC236}">
                <a16:creationId xmlns:a16="http://schemas.microsoft.com/office/drawing/2014/main" id="{7008ADC3-ED1E-A2B6-2A8B-413833AEF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653" r="636" b="1256"/>
          <a:stretch>
            <a:fillRect/>
          </a:stretch>
        </p:blipFill>
        <p:spPr bwMode="auto">
          <a:xfrm>
            <a:off x="4876800" y="1989138"/>
            <a:ext cx="3738562" cy="246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8" descr="peutinger335-366">
            <a:extLst>
              <a:ext uri="{FF2B5EF4-FFF2-40B4-BE49-F238E27FC236}">
                <a16:creationId xmlns:a16="http://schemas.microsoft.com/office/drawing/2014/main" id="{A151E0CC-BAB6-5335-6ABA-FFBB0FAC4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67" t="37280" r="636" b="37378"/>
          <a:stretch>
            <a:fillRect/>
          </a:stretch>
        </p:blipFill>
        <p:spPr bwMode="auto">
          <a:xfrm>
            <a:off x="236538" y="2195513"/>
            <a:ext cx="3886200" cy="226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6969" name="Rectangle 9">
            <a:extLst>
              <a:ext uri="{FF2B5EF4-FFF2-40B4-BE49-F238E27FC236}">
                <a16:creationId xmlns:a16="http://schemas.microsoft.com/office/drawing/2014/main" id="{7A13858D-F337-9464-DBC2-3739EF1F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4138" y="4573588"/>
            <a:ext cx="2122487" cy="3238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defTabSz="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>
                <a:solidFill>
                  <a:srgbClr val="000000"/>
                </a:solidFill>
                <a:latin typeface="Arial" panose="020B0604020202020204" pitchFamily="34" charset="0"/>
              </a:rPr>
              <a:t>Símbolos pictográficos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69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21C9422C-2D44-8B9E-B9FF-B8230FC67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475" y="1063625"/>
            <a:ext cx="9047163" cy="7858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MAPA DE PTOLOMEO, 150 D.C.</a:t>
            </a:r>
            <a:br>
              <a:rPr lang="en-US" altLang="es-MX" dirty="0"/>
            </a:br>
            <a:endParaRPr lang="en-US" altLang="es-MX" dirty="0"/>
          </a:p>
        </p:txBody>
      </p:sp>
      <p:pic>
        <p:nvPicPr>
          <p:cNvPr id="29699" name="Picture 5">
            <a:extLst>
              <a:ext uri="{FF2B5EF4-FFF2-40B4-BE49-F238E27FC236}">
                <a16:creationId xmlns:a16="http://schemas.microsoft.com/office/drawing/2014/main" id="{0A42219F-06FD-7AB1-FFE6-6F84F3EB2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1849438"/>
            <a:ext cx="48006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8">
            <a:extLst>
              <a:ext uri="{FF2B5EF4-FFF2-40B4-BE49-F238E27FC236}">
                <a16:creationId xmlns:a16="http://schemas.microsoft.com/office/drawing/2014/main" id="{CD9E27D7-7627-8B34-AFDD-55A4A70B7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813" y="3430588"/>
            <a:ext cx="3063875" cy="1131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50000"/>
              <a:buFont typeface="Wingdings 2" panose="05020102010507070707" pitchFamily="18" charset="2"/>
              <a:buChar char="ö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80000"/>
              <a:buFont typeface="Wingdings" panose="05000000000000000000" pitchFamily="2" charset="2"/>
              <a:buChar char="v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Basada</a:t>
            </a: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en</a:t>
            </a: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una</a:t>
            </a: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proyección</a:t>
            </a:r>
            <a:endParaRPr lang="en-US" altLang="es-MX" sz="1350" dirty="0">
              <a:solidFill>
                <a:prstClr val="black"/>
              </a:solidFill>
            </a:endParaRPr>
          </a:p>
          <a:p>
            <a:pPr defTabSz="342900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Derivada</a:t>
            </a:r>
            <a:r>
              <a:rPr lang="en-US" altLang="es-MX" sz="1350" dirty="0">
                <a:solidFill>
                  <a:prstClr val="black"/>
                </a:solidFill>
              </a:rPr>
              <a:t> de </a:t>
            </a:r>
            <a:r>
              <a:rPr lang="en-US" altLang="es-MX" sz="1350" dirty="0" err="1">
                <a:solidFill>
                  <a:prstClr val="black"/>
                </a:solidFill>
              </a:rPr>
              <a:t>tablas</a:t>
            </a:r>
            <a:r>
              <a:rPr lang="en-US" altLang="es-MX" sz="1350" dirty="0">
                <a:solidFill>
                  <a:prstClr val="black"/>
                </a:solidFill>
              </a:rPr>
              <a:t> de </a:t>
            </a:r>
            <a:r>
              <a:rPr lang="en-US" altLang="es-MX" sz="1350" dirty="0" err="1">
                <a:solidFill>
                  <a:prstClr val="black"/>
                </a:solidFill>
              </a:rPr>
              <a:t>lon</a:t>
            </a:r>
            <a:r>
              <a:rPr lang="en-US" altLang="es-MX" sz="1350" dirty="0">
                <a:solidFill>
                  <a:prstClr val="black"/>
                </a:solidFill>
              </a:rPr>
              <a:t>/</a:t>
            </a:r>
            <a:r>
              <a:rPr lang="en-US" altLang="es-MX" sz="1350" dirty="0" err="1">
                <a:solidFill>
                  <a:prstClr val="black"/>
                </a:solidFill>
              </a:rPr>
              <a:t>lat</a:t>
            </a:r>
            <a:endParaRPr lang="en-US" altLang="es-MX" sz="1350" dirty="0">
              <a:solidFill>
                <a:prstClr val="black"/>
              </a:solidFill>
            </a:endParaRPr>
          </a:p>
          <a:p>
            <a:pPr defTabSz="342900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altLang="es-MX" sz="1350" dirty="0">
                <a:solidFill>
                  <a:prstClr val="black"/>
                </a:solidFill>
              </a:rPr>
              <a:t> Sin </a:t>
            </a:r>
            <a:r>
              <a:rPr lang="en-US" altLang="es-MX" sz="1350" dirty="0" err="1">
                <a:solidFill>
                  <a:prstClr val="black"/>
                </a:solidFill>
              </a:rPr>
              <a:t>océano</a:t>
            </a: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circundante</a:t>
            </a:r>
            <a:endParaRPr lang="en-US" altLang="es-MX" sz="1350" dirty="0">
              <a:solidFill>
                <a:prstClr val="black"/>
              </a:solidFill>
            </a:endParaRPr>
          </a:p>
          <a:p>
            <a:pPr defTabSz="342900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altLang="es-MX" sz="1350" dirty="0">
                <a:solidFill>
                  <a:prstClr val="black"/>
                </a:solidFill>
              </a:rPr>
              <a:t>Los </a:t>
            </a:r>
            <a:r>
              <a:rPr lang="en-US" altLang="es-MX" sz="1350" dirty="0" err="1">
                <a:solidFill>
                  <a:prstClr val="black"/>
                </a:solidFill>
              </a:rPr>
              <a:t>datos</a:t>
            </a: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geográficos</a:t>
            </a: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más</a:t>
            </a:r>
            <a:r>
              <a:rPr lang="en-US" altLang="es-MX" sz="1350" dirty="0">
                <a:solidFill>
                  <a:prstClr val="black"/>
                </a:solidFill>
              </a:rPr>
              <a:t> </a:t>
            </a:r>
            <a:r>
              <a:rPr lang="en-US" altLang="es-MX" sz="1350" dirty="0" err="1">
                <a:solidFill>
                  <a:prstClr val="black"/>
                </a:solidFill>
              </a:rPr>
              <a:t>completos</a:t>
            </a:r>
            <a:endParaRPr lang="en-US" altLang="es-MX" sz="135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A68B1722-22C8-1DA9-A6D5-FDF8466455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1456, Al-Idrisi, </a:t>
            </a:r>
            <a:br>
              <a:rPr lang="en-US" altLang="es-MX" dirty="0"/>
            </a:br>
            <a:r>
              <a:rPr lang="en-US" altLang="es-MX" dirty="0" err="1"/>
              <a:t>tiene</a:t>
            </a:r>
            <a:r>
              <a:rPr lang="en-US" altLang="es-MX" dirty="0"/>
              <a:t> </a:t>
            </a:r>
            <a:r>
              <a:rPr lang="en-US" altLang="es-MX" dirty="0" err="1"/>
              <a:t>como</a:t>
            </a:r>
            <a:r>
              <a:rPr lang="en-US" altLang="es-MX" dirty="0"/>
              <a:t> </a:t>
            </a:r>
            <a:r>
              <a:rPr lang="en-US" altLang="es-MX" dirty="0" err="1"/>
              <a:t>centro</a:t>
            </a:r>
            <a:r>
              <a:rPr lang="en-US" altLang="es-MX" dirty="0"/>
              <a:t> la </a:t>
            </a:r>
            <a:r>
              <a:rPr lang="en-US" altLang="es-MX" dirty="0" err="1"/>
              <a:t>meca</a:t>
            </a:r>
            <a:endParaRPr lang="en-US" altLang="es-MX" dirty="0"/>
          </a:p>
        </p:txBody>
      </p:sp>
      <p:pic>
        <p:nvPicPr>
          <p:cNvPr id="30723" name="Picture 5">
            <a:extLst>
              <a:ext uri="{FF2B5EF4-FFF2-40B4-BE49-F238E27FC236}">
                <a16:creationId xmlns:a16="http://schemas.microsoft.com/office/drawing/2014/main" id="{A969FCE0-6FA0-B701-A6BE-274EBAA61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040995"/>
            <a:ext cx="4248150" cy="4012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0304EAF6-8FB4-EDE9-16F0-758505C74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9063" y="1168400"/>
            <a:ext cx="3908425" cy="8572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 err="1"/>
              <a:t>Mapa</a:t>
            </a:r>
            <a:r>
              <a:rPr lang="en-US" altLang="es-MX" dirty="0"/>
              <a:t> psalter. 1260</a:t>
            </a:r>
          </a:p>
        </p:txBody>
      </p:sp>
      <p:pic>
        <p:nvPicPr>
          <p:cNvPr id="31747" name="Picture 5">
            <a:extLst>
              <a:ext uri="{FF2B5EF4-FFF2-40B4-BE49-F238E27FC236}">
                <a16:creationId xmlns:a16="http://schemas.microsoft.com/office/drawing/2014/main" id="{5F24831F-E337-DA6A-B490-1510B998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857250"/>
            <a:ext cx="3987800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F8991C04-371F-ABCB-1FE0-3C9FBE1F45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3037" y="2468563"/>
            <a:ext cx="4502151" cy="709612"/>
          </a:xfrm>
        </p:spPr>
        <p:txBody>
          <a:bodyPr rtlCol="0">
            <a:noAutofit/>
          </a:bodyPr>
          <a:lstStyle/>
          <a:p>
            <a:pPr marL="742950" lvl="1" indent="-400050" fontAlgn="auto">
              <a:spcAft>
                <a:spcPts val="0"/>
              </a:spcAft>
              <a:defRPr/>
            </a:pPr>
            <a:r>
              <a:rPr lang="en-US" altLang="es-MX" sz="2400" dirty="0" err="1"/>
              <a:t>Jerusalen</a:t>
            </a:r>
            <a:r>
              <a:rPr lang="en-US" altLang="es-MX" sz="2400" dirty="0"/>
              <a:t> al </a:t>
            </a:r>
            <a:r>
              <a:rPr lang="en-US" altLang="es-MX" sz="2400" dirty="0" err="1"/>
              <a:t>centro</a:t>
            </a:r>
            <a:r>
              <a:rPr lang="en-US" altLang="es-MX" sz="2400" dirty="0"/>
              <a:t> ; </a:t>
            </a:r>
          </a:p>
          <a:p>
            <a:pPr marL="742950" lvl="1" indent="-400050" fontAlgn="auto">
              <a:spcAft>
                <a:spcPts val="0"/>
              </a:spcAft>
              <a:defRPr/>
            </a:pPr>
            <a:r>
              <a:rPr lang="en-US" altLang="es-MX" sz="2400" dirty="0"/>
              <a:t>con </a:t>
            </a:r>
            <a:r>
              <a:rPr lang="en-US" altLang="es-MX" sz="2400" dirty="0" err="1"/>
              <a:t>referencias</a:t>
            </a:r>
            <a:r>
              <a:rPr lang="en-US" altLang="es-MX" sz="2400" dirty="0"/>
              <a:t> a </a:t>
            </a:r>
            <a:r>
              <a:rPr lang="en-US" altLang="es-MX" sz="2400" dirty="0" err="1"/>
              <a:t>eventos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bíblicos</a:t>
            </a:r>
            <a:br>
              <a:rPr lang="en-US" altLang="es-MX" sz="2400" dirty="0"/>
            </a:br>
            <a:endParaRPr lang="en-US" altLang="es-MX" sz="2400" dirty="0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DBA109BE-2C6E-72AA-0C37-4F59830D5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0175" y="1198563"/>
            <a:ext cx="7181850" cy="787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sz="3000" dirty="0"/>
              <a:t>MAPA DE Giovanni </a:t>
            </a:r>
            <a:r>
              <a:rPr lang="en-US" altLang="es-MX" sz="3000" dirty="0" err="1"/>
              <a:t>ContarinI</a:t>
            </a:r>
            <a:r>
              <a:rPr lang="en-US" altLang="es-MX" sz="3000" dirty="0"/>
              <a:t>, 1506</a:t>
            </a:r>
          </a:p>
        </p:txBody>
      </p:sp>
      <p:pic>
        <p:nvPicPr>
          <p:cNvPr id="32771" name="Picture 5">
            <a:extLst>
              <a:ext uri="{FF2B5EF4-FFF2-40B4-BE49-F238E27FC236}">
                <a16:creationId xmlns:a16="http://schemas.microsoft.com/office/drawing/2014/main" id="{E75C47AA-D152-4524-F59A-DE31E22CA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00250"/>
            <a:ext cx="5208588" cy="343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937350A4-1CA2-9459-A34D-FBA888A2E9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sz="3000" dirty="0"/>
              <a:t>VIAJE DE MAGALLANES 1544, Battista Agnese</a:t>
            </a:r>
          </a:p>
        </p:txBody>
      </p:sp>
      <p:pic>
        <p:nvPicPr>
          <p:cNvPr id="33795" name="Picture 7" descr="&quot;Map tracing Magellan's world voyage, once owned by Charles V, 1545 &quot; Giclee Print">
            <a:hlinkClick r:id="rId2"/>
            <a:extLst>
              <a:ext uri="{FF2B5EF4-FFF2-40B4-BE49-F238E27FC236}">
                <a16:creationId xmlns:a16="http://schemas.microsoft.com/office/drawing/2014/main" id="{171D76D8-D8D9-8BC2-4194-AD89D90DB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54200"/>
            <a:ext cx="6415087" cy="47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24292D24-9956-1304-4C63-0D5A634D6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0188" y="1087438"/>
            <a:ext cx="6570662" cy="787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Mercator </a:t>
            </a:r>
            <a:r>
              <a:rPr lang="en-US" altLang="es-MX" dirty="0" err="1"/>
              <a:t>ArcticO</a:t>
            </a:r>
            <a:r>
              <a:rPr lang="en-US" altLang="es-MX" dirty="0"/>
              <a:t>, 1595</a:t>
            </a:r>
          </a:p>
        </p:txBody>
      </p:sp>
      <p:pic>
        <p:nvPicPr>
          <p:cNvPr id="34819" name="Picture 5">
            <a:extLst>
              <a:ext uri="{FF2B5EF4-FFF2-40B4-BE49-F238E27FC236}">
                <a16:creationId xmlns:a16="http://schemas.microsoft.com/office/drawing/2014/main" id="{FFC80018-F0F2-2B90-C1FA-1CCD5396A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74838"/>
            <a:ext cx="5791200" cy="4679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0CD48FB4-03E0-FB01-DC61-E93C73A81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185025" cy="787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sz="3000" dirty="0"/>
              <a:t>Tenochtitlan, Codex Mendoza, c. 1541</a:t>
            </a:r>
          </a:p>
        </p:txBody>
      </p:sp>
      <p:pic>
        <p:nvPicPr>
          <p:cNvPr id="35843" name="Picture 5">
            <a:extLst>
              <a:ext uri="{FF2B5EF4-FFF2-40B4-BE49-F238E27FC236}">
                <a16:creationId xmlns:a16="http://schemas.microsoft.com/office/drawing/2014/main" id="{B2375551-93A7-E2F8-C291-91BF7C366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1447800"/>
            <a:ext cx="4089400" cy="457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9A40CFFC-8521-E503-9572-1E4278A29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19400" y="304800"/>
            <a:ext cx="6570662" cy="787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MAPA DE </a:t>
            </a:r>
            <a:r>
              <a:rPr lang="en-US" altLang="es-MX" dirty="0" err="1"/>
              <a:t>De</a:t>
            </a:r>
            <a:r>
              <a:rPr lang="en-US" altLang="es-MX" dirty="0"/>
              <a:t> lisle, 1718</a:t>
            </a:r>
          </a:p>
        </p:txBody>
      </p:sp>
      <p:pic>
        <p:nvPicPr>
          <p:cNvPr id="36867" name="Picture 7">
            <a:extLst>
              <a:ext uri="{FF2B5EF4-FFF2-40B4-BE49-F238E27FC236}">
                <a16:creationId xmlns:a16="http://schemas.microsoft.com/office/drawing/2014/main" id="{70E20E8D-461B-0FCF-EA20-1B5DCF096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550035" cy="5942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FF703AC5-16B3-1199-D2D3-0F16C4FD8F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315200" cy="85725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sz="2400" dirty="0" err="1"/>
              <a:t>Mapas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china</a:t>
            </a:r>
            <a:r>
              <a:rPr lang="en-US" altLang="es-MX" sz="2400" dirty="0"/>
              <a:t>, 1140 dc</a:t>
            </a:r>
            <a:br>
              <a:rPr lang="en-US" altLang="es-MX" sz="2400" dirty="0"/>
            </a:br>
            <a:r>
              <a:rPr lang="en-US" altLang="es-MX" sz="2400" dirty="0" err="1"/>
              <a:t>cada</a:t>
            </a:r>
            <a:r>
              <a:rPr lang="en-US" altLang="es-MX" sz="2400" dirty="0"/>
              <a:t> </a:t>
            </a:r>
            <a:r>
              <a:rPr lang="en-US" altLang="es-MX" sz="2400" dirty="0" err="1"/>
              <a:t>gratícula</a:t>
            </a:r>
            <a:r>
              <a:rPr lang="en-US" altLang="es-MX" sz="2400" dirty="0"/>
              <a:t> </a:t>
            </a:r>
            <a:r>
              <a:rPr lang="en-US" altLang="es-MX" sz="2400" dirty="0" err="1"/>
              <a:t>representa</a:t>
            </a:r>
            <a:r>
              <a:rPr lang="en-US" altLang="es-MX" sz="2400" dirty="0"/>
              <a:t> </a:t>
            </a:r>
            <a:r>
              <a:rPr lang="en-US" altLang="es-MX" sz="2400" dirty="0" err="1"/>
              <a:t>cerca</a:t>
            </a:r>
            <a:r>
              <a:rPr lang="en-US" altLang="es-MX" sz="2400" dirty="0"/>
              <a:t> de 50 km</a:t>
            </a:r>
          </a:p>
        </p:txBody>
      </p:sp>
      <p:pic>
        <p:nvPicPr>
          <p:cNvPr id="39939" name="Picture 4" descr="china rivers">
            <a:extLst>
              <a:ext uri="{FF2B5EF4-FFF2-40B4-BE49-F238E27FC236}">
                <a16:creationId xmlns:a16="http://schemas.microsoft.com/office/drawing/2014/main" id="{56D9F8FB-935A-0F03-E4B2-63505793A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6" t="36092" b="37500"/>
          <a:stretch>
            <a:fillRect/>
          </a:stretch>
        </p:blipFill>
        <p:spPr bwMode="auto">
          <a:xfrm>
            <a:off x="1454150" y="2360613"/>
            <a:ext cx="6062663" cy="234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EB4C4BF4-5B6A-8EF3-D280-445CBE8BC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4138" y="914400"/>
            <a:ext cx="6402387" cy="857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 err="1"/>
              <a:t>Mapas</a:t>
            </a:r>
            <a:r>
              <a:rPr lang="en-US" altLang="es-MX" dirty="0"/>
              <a:t> de </a:t>
            </a:r>
            <a:r>
              <a:rPr lang="en-US" altLang="es-MX" dirty="0" err="1"/>
              <a:t>china</a:t>
            </a:r>
            <a:r>
              <a:rPr lang="en-US" altLang="es-MX" dirty="0"/>
              <a:t>, 1470 dc. </a:t>
            </a:r>
            <a:br>
              <a:rPr lang="en-US" altLang="es-MX" dirty="0"/>
            </a:br>
            <a:r>
              <a:rPr lang="en-US" altLang="es-MX" dirty="0" err="1"/>
              <a:t>Desde</a:t>
            </a:r>
            <a:r>
              <a:rPr lang="en-US" altLang="es-MX" dirty="0"/>
              <a:t> </a:t>
            </a:r>
            <a:r>
              <a:rPr lang="en-US" altLang="es-MX" dirty="0" err="1"/>
              <a:t>corea</a:t>
            </a:r>
            <a:r>
              <a:rPr lang="en-US" altLang="es-MX" dirty="0"/>
              <a:t> a </a:t>
            </a:r>
            <a:r>
              <a:rPr lang="en-US" altLang="es-MX" dirty="0" err="1"/>
              <a:t>europa</a:t>
            </a:r>
            <a:endParaRPr lang="en-US" altLang="es-MX" dirty="0"/>
          </a:p>
        </p:txBody>
      </p:sp>
      <p:pic>
        <p:nvPicPr>
          <p:cNvPr id="40963" name="Picture 4" descr="china">
            <a:extLst>
              <a:ext uri="{FF2B5EF4-FFF2-40B4-BE49-F238E27FC236}">
                <a16:creationId xmlns:a16="http://schemas.microsoft.com/office/drawing/2014/main" id="{95F7633C-2CD3-3046-8DAF-A725A0862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6"/>
          <a:stretch>
            <a:fillRect/>
          </a:stretch>
        </p:blipFill>
        <p:spPr bwMode="auto">
          <a:xfrm>
            <a:off x="1057275" y="2820988"/>
            <a:ext cx="4062413" cy="2538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5" descr="china">
            <a:extLst>
              <a:ext uri="{FF2B5EF4-FFF2-40B4-BE49-F238E27FC236}">
                <a16:creationId xmlns:a16="http://schemas.microsoft.com/office/drawing/2014/main" id="{19D7E739-29E1-16AD-3EBC-6424F0713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0" t="35756" r="17995" b="26477"/>
          <a:stretch>
            <a:fillRect/>
          </a:stretch>
        </p:blipFill>
        <p:spPr bwMode="auto">
          <a:xfrm>
            <a:off x="5719763" y="2820988"/>
            <a:ext cx="1744662" cy="2522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>
            <a:extLst>
              <a:ext uri="{FF2B5EF4-FFF2-40B4-BE49-F238E27FC236}">
                <a16:creationId xmlns:a16="http://schemas.microsoft.com/office/drawing/2014/main" id="{E6810326-1C07-E6C7-A132-C8DD1D7E8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177800"/>
            <a:ext cx="6402388" cy="857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RENACIMIENTO, 1508, </a:t>
            </a:r>
            <a:r>
              <a:rPr lang="en-US" altLang="es-MX" dirty="0" err="1"/>
              <a:t>Roselli</a:t>
            </a:r>
            <a:r>
              <a:rPr lang="en-US" altLang="es-MX" dirty="0"/>
              <a:t> primer </a:t>
            </a:r>
            <a:r>
              <a:rPr lang="en-US" altLang="es-MX" dirty="0" err="1"/>
              <a:t>mapa</a:t>
            </a:r>
            <a:r>
              <a:rPr lang="en-US" altLang="es-MX" dirty="0"/>
              <a:t> global </a:t>
            </a:r>
          </a:p>
        </p:txBody>
      </p:sp>
      <p:pic>
        <p:nvPicPr>
          <p:cNvPr id="41987" name="Picture 8" descr="h_map09">
            <a:extLst>
              <a:ext uri="{FF2B5EF4-FFF2-40B4-BE49-F238E27FC236}">
                <a16:creationId xmlns:a16="http://schemas.microsoft.com/office/drawing/2014/main" id="{84694EC0-B05B-1CF0-047E-B7213387C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81200"/>
            <a:ext cx="7091363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id="{1803E3E7-ECAC-7980-296E-4AD5847290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557213"/>
            <a:ext cx="6858000" cy="857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 err="1"/>
              <a:t>MAPas</a:t>
            </a:r>
            <a:r>
              <a:rPr lang="en-US" altLang="es-MX" dirty="0"/>
              <a:t> de las  17-19 </a:t>
            </a:r>
            <a:r>
              <a:rPr lang="en-US" altLang="es-MX" dirty="0" err="1"/>
              <a:t>Centurias</a:t>
            </a:r>
            <a:endParaRPr lang="en-US" altLang="es-MX" dirty="0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744A66F5-EE17-BC8B-6152-C571DA3D54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4688" y="1004888"/>
            <a:ext cx="6858000" cy="4157662"/>
          </a:xfrm>
        </p:spPr>
        <p:txBody>
          <a:bodyPr/>
          <a:lstStyle/>
          <a:p>
            <a:pPr marL="457200" indent="-457200"/>
            <a:r>
              <a:rPr lang="en-US" altLang="es-MX"/>
              <a:t>Mapa Van Kuelen (1720), basada en Proyección de Mercator.</a:t>
            </a:r>
          </a:p>
          <a:p>
            <a:pPr marL="742950" lvl="1" indent="-400050"/>
            <a:endParaRPr lang="en-US" altLang="es-MX"/>
          </a:p>
          <a:p>
            <a:pPr marL="457200" indent="-457200"/>
            <a:endParaRPr lang="en-US" altLang="es-MX"/>
          </a:p>
        </p:txBody>
      </p:sp>
      <p:pic>
        <p:nvPicPr>
          <p:cNvPr id="43012" name="Picture 4" descr="h_map10">
            <a:extLst>
              <a:ext uri="{FF2B5EF4-FFF2-40B4-BE49-F238E27FC236}">
                <a16:creationId xmlns:a16="http://schemas.microsoft.com/office/drawing/2014/main" id="{882B17A7-EE2E-9EC9-14E0-E897D49DA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2974975"/>
            <a:ext cx="4824412" cy="2835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E47DC372-709C-0745-20E4-673EEF61B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914400"/>
            <a:ext cx="6858000" cy="857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dirty="0"/>
              <a:t>California y </a:t>
            </a:r>
            <a:r>
              <a:rPr lang="en-US" altLang="es-MX" dirty="0" err="1"/>
              <a:t>baja</a:t>
            </a:r>
            <a:r>
              <a:rPr lang="en-US" altLang="es-MX" dirty="0"/>
              <a:t> California </a:t>
            </a:r>
            <a:r>
              <a:rPr lang="en-US" altLang="es-MX" dirty="0" err="1"/>
              <a:t>como</a:t>
            </a:r>
            <a:r>
              <a:rPr lang="en-US" altLang="es-MX" dirty="0"/>
              <a:t> </a:t>
            </a:r>
            <a:r>
              <a:rPr lang="en-US" altLang="es-MX" dirty="0" err="1"/>
              <a:t>una</a:t>
            </a:r>
            <a:r>
              <a:rPr lang="en-US" altLang="es-MX" dirty="0"/>
              <a:t> </a:t>
            </a:r>
            <a:r>
              <a:rPr lang="en-US" altLang="es-MX" dirty="0" err="1"/>
              <a:t>isla</a:t>
            </a:r>
            <a:r>
              <a:rPr lang="en-US" altLang="es-MX" dirty="0"/>
              <a:t> (1650)</a:t>
            </a:r>
          </a:p>
        </p:txBody>
      </p:sp>
      <p:pic>
        <p:nvPicPr>
          <p:cNvPr id="44035" name="Picture 5" descr="Image:Island of California.jpg">
            <a:hlinkClick r:id="rId2"/>
            <a:extLst>
              <a:ext uri="{FF2B5EF4-FFF2-40B4-BE49-F238E27FC236}">
                <a16:creationId xmlns:a16="http://schemas.microsoft.com/office/drawing/2014/main" id="{A521ECC2-7651-ED23-8FCA-9EDC551D4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7400"/>
            <a:ext cx="5029200" cy="3441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74F6378-B2CA-1DF3-5176-76CB03A27A3D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381000"/>
            <a:ext cx="68580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s-MX" dirty="0" err="1"/>
              <a:t>MAPas</a:t>
            </a:r>
            <a:r>
              <a:rPr lang="en-US" altLang="es-MX" dirty="0"/>
              <a:t> de las  17-19 </a:t>
            </a:r>
            <a:r>
              <a:rPr lang="en-US" altLang="es-MX" dirty="0" err="1"/>
              <a:t>Centurias</a:t>
            </a:r>
            <a:endParaRPr lang="en-US" altLang="es-MX" dirty="0"/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1888AA76-2BAE-CBA3-2C90-D09A8FB4D7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6935788" cy="85725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sz="2800" dirty="0" err="1"/>
              <a:t>Primeros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Mapas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temáticos</a:t>
            </a:r>
            <a:br>
              <a:rPr lang="en-US" altLang="es-MX" sz="2800" dirty="0"/>
            </a:br>
            <a:r>
              <a:rPr lang="en-US" altLang="es-MX" sz="2800" dirty="0" err="1"/>
              <a:t>Mapa</a:t>
            </a:r>
            <a:r>
              <a:rPr lang="en-US" altLang="es-MX" sz="2800" dirty="0"/>
              <a:t> </a:t>
            </a:r>
            <a:r>
              <a:rPr lang="en-US" altLang="es-MX" sz="2800" dirty="0" err="1"/>
              <a:t>Geológico</a:t>
            </a:r>
            <a:r>
              <a:rPr lang="en-US" altLang="es-MX" sz="2800" dirty="0"/>
              <a:t> del john smith 1815</a:t>
            </a:r>
          </a:p>
        </p:txBody>
      </p:sp>
      <p:pic>
        <p:nvPicPr>
          <p:cNvPr id="45059" name="Picture 6" descr="Image:Smith map.jpg">
            <a:hlinkClick r:id="rId2"/>
            <a:extLst>
              <a:ext uri="{FF2B5EF4-FFF2-40B4-BE49-F238E27FC236}">
                <a16:creationId xmlns:a16="http://schemas.microsoft.com/office/drawing/2014/main" id="{A8FB3BC9-113E-49B2-189C-D60AB1B7F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314450"/>
            <a:ext cx="3579813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C28587F3-0B80-0401-3877-3AE1E7A77C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65113"/>
            <a:ext cx="8458200" cy="85725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s-MX" sz="2400" dirty="0" err="1"/>
              <a:t>Primeros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mapas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temáticos</a:t>
            </a:r>
            <a:br>
              <a:rPr lang="en-US" altLang="es-MX" sz="2400" dirty="0"/>
            </a:br>
            <a:r>
              <a:rPr lang="en-US" altLang="es-MX" sz="2400" dirty="0" err="1"/>
              <a:t>mapa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migraciones</a:t>
            </a:r>
            <a:r>
              <a:rPr lang="en-US" altLang="es-MX" sz="2400" dirty="0"/>
              <a:t> de Minard (1862). </a:t>
            </a:r>
            <a:br>
              <a:rPr lang="en-US" altLang="es-MX" sz="2400" dirty="0"/>
            </a:br>
            <a:r>
              <a:rPr lang="en-US" altLang="es-MX" sz="2400" dirty="0" err="1"/>
              <a:t>Incluye</a:t>
            </a:r>
            <a:r>
              <a:rPr lang="en-US" altLang="es-MX" sz="2400" dirty="0"/>
              <a:t> magnitude, </a:t>
            </a:r>
            <a:r>
              <a:rPr lang="en-US" altLang="es-MX" sz="2400" dirty="0" err="1"/>
              <a:t>localización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dirección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nacionalidad</a:t>
            </a:r>
            <a:r>
              <a:rPr lang="en-US" altLang="es-MX" sz="2400" dirty="0"/>
              <a:t> y </a:t>
            </a:r>
            <a:r>
              <a:rPr lang="en-US" altLang="es-MX" sz="2400" dirty="0" err="1"/>
              <a:t>grupo</a:t>
            </a:r>
            <a:r>
              <a:rPr lang="en-US" altLang="es-MX" sz="2400" dirty="0"/>
              <a:t> racial</a:t>
            </a:r>
          </a:p>
        </p:txBody>
      </p:sp>
      <p:pic>
        <p:nvPicPr>
          <p:cNvPr id="46083" name="Picture 5" descr="minard">
            <a:extLst>
              <a:ext uri="{FF2B5EF4-FFF2-40B4-BE49-F238E27FC236}">
                <a16:creationId xmlns:a16="http://schemas.microsoft.com/office/drawing/2014/main" id="{6FCC0940-5B9B-3C5C-50C3-399B9D048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31975"/>
            <a:ext cx="6096000" cy="4624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3624BCE2-92D1-365D-82F1-0A886717D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2538" y="152400"/>
            <a:ext cx="5657850" cy="32385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altLang="es-ES" sz="2400" dirty="0"/>
              <a:t>CARTOGRAFÍA y </a:t>
            </a:r>
            <a:r>
              <a:rPr lang="es-ES" altLang="es-ES" sz="2400" dirty="0" err="1"/>
              <a:t>sig</a:t>
            </a:r>
            <a:endParaRPr lang="es-ES" altLang="es-ES" sz="2400" dirty="0"/>
          </a:p>
        </p:txBody>
      </p:sp>
      <p:sp>
        <p:nvSpPr>
          <p:cNvPr id="20484" name="4 Rectángulo">
            <a:extLst>
              <a:ext uri="{FF2B5EF4-FFF2-40B4-BE49-F238E27FC236}">
                <a16:creationId xmlns:a16="http://schemas.microsoft.com/office/drawing/2014/main" id="{03BA0445-05B0-27D1-82CD-06BBD5378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813280"/>
            <a:ext cx="5670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3429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3429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Tx/>
              <a:buFontTx/>
              <a:buNone/>
            </a:pPr>
            <a:r>
              <a:rPr lang="es-ES" altLang="es-E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aparición de los Sistemas de Información Geográfica (SIG) en los años 1970 y su popularización en los 90 han revolucionado la forma de crear y manejar cartografía a través de estas herramientas informáticas que asocian elementos espaciales con bases de datos.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Tx/>
              <a:buFontTx/>
              <a:buNone/>
            </a:pPr>
            <a:endParaRPr lang="es-ES" altLang="es-ES" sz="1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Tx/>
              <a:buFontTx/>
              <a:buNone/>
            </a:pPr>
            <a:endParaRPr lang="es-ES" altLang="es-ES" sz="1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Tx/>
              <a:buFontTx/>
              <a:buNone/>
            </a:pPr>
            <a:r>
              <a:rPr lang="es-ES" altLang="es-E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SIG permiten el análisis y la gestión del territorio a través de cartografía digital de una manera rápida y efectiva.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11E39E7-8F1B-EF00-95B0-A5F9D3454E63}"/>
              </a:ext>
            </a:extLst>
          </p:cNvPr>
          <p:cNvGrpSpPr/>
          <p:nvPr/>
        </p:nvGrpSpPr>
        <p:grpSpPr>
          <a:xfrm>
            <a:off x="1143001" y="2825334"/>
            <a:ext cx="6858000" cy="2661065"/>
            <a:chOff x="1925638" y="3705225"/>
            <a:chExt cx="5483225" cy="1884363"/>
          </a:xfrm>
        </p:grpSpPr>
        <p:pic>
          <p:nvPicPr>
            <p:cNvPr id="20485" name="Imagen 50" descr="http://upload.wikimedia.org/wikipedia/commons/thumb/c/cb/PreColumbian_American_cultures.png/220px-PreColumbian_American_cultures.png">
              <a:extLst>
                <a:ext uri="{FF2B5EF4-FFF2-40B4-BE49-F238E27FC236}">
                  <a16:creationId xmlns:a16="http://schemas.microsoft.com/office/drawing/2014/main" id="{1A6BEE11-BEF4-1519-1916-E75DA3A935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8275" y="3713163"/>
              <a:ext cx="1373188" cy="186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6" name="Imagen 30" descr="http://upload.wikimedia.org/wikipedia/commons/thumb/b/be/Pacific_elevation.jpg/220px-Pacific_elevation.jpg">
              <a:extLst>
                <a:ext uri="{FF2B5EF4-FFF2-40B4-BE49-F238E27FC236}">
                  <a16:creationId xmlns:a16="http://schemas.microsoft.com/office/drawing/2014/main" id="{2A9BA924-2432-AC38-F554-B7FEB5705E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638" y="3705225"/>
              <a:ext cx="1982787" cy="1884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7" name="Imagen 40" descr="http://upload.wikimedia.org/wikipedia/commons/thumb/3/33/Moon_landing_map.jpg/220px-Moon_landing_map.jpg">
              <a:extLst>
                <a:ext uri="{FF2B5EF4-FFF2-40B4-BE49-F238E27FC236}">
                  <a16:creationId xmlns:a16="http://schemas.microsoft.com/office/drawing/2014/main" id="{E093C724-EF8F-8628-742E-C121CAE3D2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3225" y="3706813"/>
              <a:ext cx="1925638" cy="187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6927604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>
            <a:extLst>
              <a:ext uri="{FF2B5EF4-FFF2-40B4-BE49-F238E27FC236}">
                <a16:creationId xmlns:a16="http://schemas.microsoft.com/office/drawing/2014/main" id="{B85B663F-5BE0-5684-E589-861BB5643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90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/>
            <a:r>
              <a:rPr lang="es-ES_tradnl" altLang="es-MX" sz="3200" b="1">
                <a:solidFill>
                  <a:schemeClr val="tx2"/>
                </a:solidFill>
                <a:latin typeface="Times New Roman" panose="02020603050405020304" pitchFamily="18" charset="0"/>
              </a:rPr>
              <a:t>¿Qué es un Sistema de Información Geográfica?</a:t>
            </a:r>
            <a:endParaRPr lang="es-ES_tradnl" altLang="es-MX" sz="40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Rectangle 1027">
            <a:extLst>
              <a:ext uri="{FF2B5EF4-FFF2-40B4-BE49-F238E27FC236}">
                <a16:creationId xmlns:a16="http://schemas.microsoft.com/office/drawing/2014/main" id="{1609BF3D-CE94-AA80-8659-244F12FFB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438275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s-ES_tradnl" altLang="es-MX" sz="2400">
                <a:latin typeface="Times New Roman" panose="02020603050405020304" pitchFamily="18" charset="0"/>
              </a:rPr>
              <a:t>Es un conjunto de procesos manuales o computarizados usados para almacenar y manipular datos geográficamente referenciados (Aronoff )</a:t>
            </a:r>
          </a:p>
        </p:txBody>
      </p:sp>
      <p:pic>
        <p:nvPicPr>
          <p:cNvPr id="27652" name="Picture 1028">
            <a:extLst>
              <a:ext uri="{FF2B5EF4-FFF2-40B4-BE49-F238E27FC236}">
                <a16:creationId xmlns:a16="http://schemas.microsoft.com/office/drawing/2014/main" id="{AE48BB6E-F4E4-0FCB-560E-EC39710EA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703638"/>
            <a:ext cx="4786313" cy="29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Rectangle 1030">
            <a:extLst>
              <a:ext uri="{FF2B5EF4-FFF2-40B4-BE49-F238E27FC236}">
                <a16:creationId xmlns:a16="http://schemas.microsoft.com/office/drawing/2014/main" id="{19EDC27D-07ED-F227-73CD-9DDAD148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8575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s-ES_tradnl" altLang="es-MX" sz="2400">
                <a:latin typeface="Times New Roman" panose="02020603050405020304" pitchFamily="18" charset="0"/>
              </a:rPr>
              <a:t>Un SIG se compone de gente, datos disponibles georeferenciados , equipo de cómputo, software y procedimientos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1" grpId="0" autoUpdateAnimBg="0"/>
      <p:bldP spid="27654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156294A-2B98-1FFC-3E15-BC0B1E69603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57200"/>
            <a:ext cx="7772400" cy="533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altLang="es-MX" b="1"/>
              <a:t>Componentes de un SIG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0C51C4E-A129-39E0-1719-32A95354EFC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257300"/>
            <a:ext cx="7772400" cy="8001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MX"/>
              <a:t>Personas: El más importante componente de un SIG, desarrollo de procedimientos y definición de tareas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002C26E3-58F8-05E5-FD14-9A198D0FB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133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s-ES_tradnl" altLang="es-MX">
                <a:latin typeface="Times New Roman" panose="02020603050405020304" pitchFamily="18" charset="0"/>
              </a:rPr>
              <a:t>Datos Georeferenciados: afectan los resultados de cualquier consulta o análisis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3DB249E8-BE8D-5D5C-2740-FFBE7024C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2895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s-ES_tradnl" altLang="es-MX">
                <a:latin typeface="Times New Roman" panose="02020603050405020304" pitchFamily="18" charset="0"/>
              </a:rPr>
              <a:t>Hardware (Computadora): afectan la velocidad de procesos, facilidad de uso, y el tipo de resultados disponibles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7C7162D4-C57D-9012-7557-99A3E4F30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038600"/>
            <a:ext cx="7772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s-ES_tradnl" altLang="es-MX">
                <a:latin typeface="Times New Roman" panose="02020603050405020304" pitchFamily="18" charset="0"/>
              </a:rPr>
              <a:t>Software: nos solo es el SIG, también lo componen bases de datos, estadísticos, imágenes y paquetes de aplicación específica.</a:t>
            </a: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565BC5F2-3461-20D7-7B27-C257B30C2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1054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s-ES_tradnl" altLang="es-MX">
                <a:latin typeface="Times New Roman" panose="02020603050405020304" pitchFamily="18" charset="0"/>
              </a:rPr>
              <a:t>Procedimientos: ordenes para obtener respuestas correctas, una serie de pasos que deben ser seguidos.</a:t>
            </a:r>
            <a:endParaRPr lang="es-ES_tradnl" altLang="es-MX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build="p" autoUpdateAnimBg="0"/>
      <p:bldP spid="12292" grpId="0" autoUpdateAnimBg="0"/>
      <p:bldP spid="12293" grpId="0" autoUpdateAnimBg="0"/>
      <p:bldP spid="12294" grpId="0" autoUpdateAnimBg="0"/>
      <p:bldP spid="1229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>
            <a:extLst>
              <a:ext uri="{FF2B5EF4-FFF2-40B4-BE49-F238E27FC236}">
                <a16:creationId xmlns:a16="http://schemas.microsoft.com/office/drawing/2014/main" id="{911715E9-DBEA-7AC9-BD23-38BC1A3ABE6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304800"/>
            <a:ext cx="7772400" cy="381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altLang="es-MX" sz="2400" b="1"/>
              <a:t>Funciones de un SIG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FF30D50C-E556-9D86-8478-CD4E3CEC8F3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21424" y="1905000"/>
            <a:ext cx="3612376" cy="2819400"/>
          </a:xfrm>
        </p:spPr>
        <p:txBody>
          <a:bodyPr/>
          <a:lstStyle/>
          <a:p>
            <a:r>
              <a:rPr lang="es-ES_tradnl" altLang="es-MX" sz="2400" dirty="0"/>
              <a:t>Captura de datos</a:t>
            </a:r>
          </a:p>
          <a:p>
            <a:r>
              <a:rPr lang="es-ES_tradnl" altLang="es-MX" sz="2400" dirty="0"/>
              <a:t>Manipulación de datos y análisis</a:t>
            </a:r>
          </a:p>
          <a:p>
            <a:r>
              <a:rPr lang="es-ES_tradnl" altLang="es-MX" sz="2400" dirty="0"/>
              <a:t>Creación de despliegues y copias en papel </a:t>
            </a:r>
          </a:p>
          <a:p>
            <a:pPr>
              <a:buFontTx/>
              <a:buNone/>
            </a:pPr>
            <a:r>
              <a:rPr lang="es-ES_tradnl" altLang="es-MX" sz="2400" dirty="0"/>
              <a:t>(mapas y reportes)</a:t>
            </a:r>
          </a:p>
          <a:p>
            <a:pPr>
              <a:buFontTx/>
              <a:buNone/>
            </a:pPr>
            <a:endParaRPr lang="es-ES_tradnl" altLang="es-MX" sz="2400" dirty="0"/>
          </a:p>
        </p:txBody>
      </p:sp>
      <p:pic>
        <p:nvPicPr>
          <p:cNvPr id="7180" name="Picture 12">
            <a:extLst>
              <a:ext uri="{FF2B5EF4-FFF2-40B4-BE49-F238E27FC236}">
                <a16:creationId xmlns:a16="http://schemas.microsoft.com/office/drawing/2014/main" id="{5214249C-3188-313C-6FA8-FB08FD916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65" y="931317"/>
            <a:ext cx="5089617" cy="499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autoUpdateAnimBg="0"/>
      <p:bldP spid="7176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0DD18-F4A4-E14B-E6B5-356626AD7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00883"/>
            <a:ext cx="7486650" cy="1049337"/>
          </a:xfrm>
        </p:spPr>
        <p:txBody>
          <a:bodyPr>
            <a:normAutofit/>
          </a:bodyPr>
          <a:lstStyle/>
          <a:p>
            <a:r>
              <a:rPr lang="es-MX" dirty="0"/>
              <a:t>Que puedes hacer con un sistema de información geográfica</a:t>
            </a: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18E0E19A-A86F-76F0-AB97-895C4751E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57400"/>
            <a:ext cx="5715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_tradnl" altLang="es-MX" sz="2000" dirty="0"/>
              <a:t>Puedes resolver problemas del mundo real con un SIG. Usando varias fuentes, análisis y técnicas  de salidas.</a:t>
            </a:r>
          </a:p>
          <a:p>
            <a:pPr eaLnBrk="1" hangingPunct="1">
              <a:buFontTx/>
              <a:buChar char="•"/>
            </a:pPr>
            <a:r>
              <a:rPr lang="es-ES_tradnl" altLang="es-MX" sz="2000" dirty="0"/>
              <a:t>Puedes manipular tanto datos geográficos como tabulares.</a:t>
            </a:r>
          </a:p>
          <a:p>
            <a:pPr eaLnBrk="1" hangingPunct="1">
              <a:buFontTx/>
              <a:buChar char="•"/>
            </a:pPr>
            <a:r>
              <a:rPr lang="es-ES_tradnl" altLang="es-MX" sz="2000" dirty="0"/>
              <a:t>Las fuentes de </a:t>
            </a:r>
            <a:r>
              <a:rPr lang="es-ES_tradnl" altLang="es-MX" sz="2000" dirty="0" err="1"/>
              <a:t>infoemación</a:t>
            </a:r>
            <a:r>
              <a:rPr lang="es-ES_tradnl" altLang="es-MX" sz="2000" dirty="0"/>
              <a:t> </a:t>
            </a:r>
            <a:r>
              <a:rPr lang="es-ES_tradnl" altLang="es-MX" sz="2000" dirty="0" err="1"/>
              <a:t>puden</a:t>
            </a:r>
            <a:r>
              <a:rPr lang="es-ES_tradnl" altLang="es-MX" sz="2000" dirty="0"/>
              <a:t> ser:</a:t>
            </a:r>
          </a:p>
          <a:p>
            <a:pPr lvl="1" eaLnBrk="1" hangingPunct="1">
              <a:buFontTx/>
              <a:buChar char="•"/>
            </a:pPr>
            <a:r>
              <a:rPr lang="es-ES_tradnl" altLang="es-MX" sz="2000" dirty="0"/>
              <a:t>Digitalizando un mapa o registrando una imagen</a:t>
            </a:r>
          </a:p>
          <a:p>
            <a:pPr lvl="1" eaLnBrk="1" hangingPunct="1">
              <a:buFontTx/>
              <a:buChar char="•"/>
            </a:pPr>
            <a:r>
              <a:rPr lang="es-ES_tradnl" altLang="es-MX" sz="2000" dirty="0"/>
              <a:t>Convirtiendo datos digitales desde otros formatos.</a:t>
            </a:r>
          </a:p>
          <a:p>
            <a:pPr lvl="1" eaLnBrk="1" hangingPunct="1">
              <a:buFontTx/>
              <a:buChar char="•"/>
            </a:pPr>
            <a:r>
              <a:rPr lang="es-ES_tradnl" altLang="es-MX" sz="2000" dirty="0"/>
              <a:t>Introduciendo datos recopilados desde el teclados o </a:t>
            </a:r>
            <a:r>
              <a:rPr lang="es-ES_tradnl" altLang="es-MX" sz="2000" dirty="0" err="1"/>
              <a:t>leyendolos</a:t>
            </a:r>
            <a:r>
              <a:rPr lang="es-ES_tradnl" altLang="es-MX" sz="2000" dirty="0"/>
              <a:t> desde un archivo.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F83BE5-CC93-458A-FAC3-A1BB63D1A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635" y="2286000"/>
            <a:ext cx="3084547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0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>
            <a:extLst>
              <a:ext uri="{FF2B5EF4-FFF2-40B4-BE49-F238E27FC236}">
                <a16:creationId xmlns:a16="http://schemas.microsoft.com/office/drawing/2014/main" id="{7A4F88E0-3B79-ED6E-932C-76BCF6486F9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049338"/>
            <a:ext cx="7772400" cy="22860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_tradnl" altLang="es-MX" dirty="0"/>
              <a:t>Entidades espaciales:</a:t>
            </a:r>
          </a:p>
          <a:p>
            <a:r>
              <a:rPr lang="es-ES_tradnl" altLang="es-MX" dirty="0"/>
              <a:t>Puntos: adimensionales, representan ubicaciones específicas</a:t>
            </a:r>
          </a:p>
          <a:p>
            <a:r>
              <a:rPr lang="es-ES_tradnl" altLang="es-MX" dirty="0"/>
              <a:t>Líneas: una dimensión (longitud), representan caminos, ríos, vías etc.</a:t>
            </a:r>
          </a:p>
          <a:p>
            <a:r>
              <a:rPr lang="es-ES_tradnl" altLang="es-MX" dirty="0"/>
              <a:t>Áreas: bidimensionales (ancho y largo), representan lagos, caracteres cualitativos</a:t>
            </a:r>
          </a:p>
          <a:p>
            <a:r>
              <a:rPr lang="es-ES_tradnl" altLang="es-MX" dirty="0"/>
              <a:t>Superficies: tridimensionales (ancho, largo y alto), representan formas del terreno</a:t>
            </a:r>
          </a:p>
          <a:p>
            <a:endParaRPr lang="es-ES_tradnl" altLang="es-MX" dirty="0"/>
          </a:p>
          <a:p>
            <a:endParaRPr lang="es-ES_tradnl" altLang="es-MX" dirty="0"/>
          </a:p>
          <a:p>
            <a:endParaRPr lang="es-ES_tradnl" altLang="es-MX" dirty="0"/>
          </a:p>
          <a:p>
            <a:endParaRPr lang="es-ES_tradnl" altLang="es-MX" dirty="0"/>
          </a:p>
          <a:p>
            <a:endParaRPr lang="es-ES_tradnl" altLang="es-MX" dirty="0"/>
          </a:p>
          <a:p>
            <a:endParaRPr lang="es-ES_tradnl" altLang="es-MX" dirty="0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69B89FD6-7D58-B77D-0771-DF8C0155E99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147638"/>
            <a:ext cx="7772400" cy="533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altLang="es-MX" sz="2400" b="1" dirty="0"/>
              <a:t>Rasgos cartografiables y almacenamiento de datos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4FBCF5CC-AE99-4625-FFF4-6BFF20CF7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09" y="4419600"/>
            <a:ext cx="3600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>
            <a:extLst>
              <a:ext uri="{FF2B5EF4-FFF2-40B4-BE49-F238E27FC236}">
                <a16:creationId xmlns:a16="http://schemas.microsoft.com/office/drawing/2014/main" id="{F5D86603-230B-2F20-3454-B14E54824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/>
            <a:endParaRPr lang="es-ES" altLang="es-MX"/>
          </a:p>
        </p:txBody>
      </p:sp>
      <p:pic>
        <p:nvPicPr>
          <p:cNvPr id="8202" name="Picture 10">
            <a:extLst>
              <a:ext uri="{FF2B5EF4-FFF2-40B4-BE49-F238E27FC236}">
                <a16:creationId xmlns:a16="http://schemas.microsoft.com/office/drawing/2014/main" id="{47F72E8C-56CF-DF6B-F322-62C0BDEB6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572000"/>
            <a:ext cx="344414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build="p" autoUpdateAnimBg="0"/>
      <p:bldP spid="8194" grpId="0" autoUpdateAnimBg="0"/>
      <p:bldP spid="8198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>
            <a:extLst>
              <a:ext uri="{FF2B5EF4-FFF2-40B4-BE49-F238E27FC236}">
                <a16:creationId xmlns:a16="http://schemas.microsoft.com/office/drawing/2014/main" id="{A717427D-183B-84F5-68C9-28B3FC9E1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37" y="3581400"/>
            <a:ext cx="46482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endParaRPr lang="es-ES_tradnl" altLang="es-MX" sz="2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_tradnl" altLang="es-MX" sz="2800" dirty="0">
                <a:latin typeface="Times New Roman" panose="02020603050405020304" pitchFamily="18" charset="0"/>
              </a:rPr>
              <a:t>Datos no espaciales: Atributos cualitativos que califican un fenómeno (cobertura vegetal, tipo de suelo)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endParaRPr lang="es-ES_tradnl" altLang="es-MX" sz="2800" dirty="0">
              <a:latin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A2CF21-0CF8-37CD-37AE-FAB4330FE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636" y="2438400"/>
            <a:ext cx="2786063" cy="2743200"/>
          </a:xfrm>
          <a:prstGeom prst="rect">
            <a:avLst/>
          </a:prstGeom>
        </p:spPr>
      </p:pic>
      <p:sp>
        <p:nvSpPr>
          <p:cNvPr id="5" name="Rectangle 11">
            <a:extLst>
              <a:ext uri="{FF2B5EF4-FFF2-40B4-BE49-F238E27FC236}">
                <a16:creationId xmlns:a16="http://schemas.microsoft.com/office/drawing/2014/main" id="{1CA89868-0C1C-3377-85FC-8B95FFE24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37" y="2133600"/>
            <a:ext cx="4648200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_tradnl" altLang="es-MX" sz="2800" dirty="0">
                <a:latin typeface="Times New Roman" panose="02020603050405020304" pitchFamily="18" charset="0"/>
              </a:rPr>
              <a:t>Datos espaciales: Atributos medibles en la naturaleza (cuantitativos, como altitud, precipitación entre otros)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endParaRPr lang="es-ES_tradnl" altLang="es-MX" sz="2800" dirty="0">
              <a:latin typeface="Times New Roman" panose="02020603050405020304" pitchFamily="18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301EC70-FA85-4BCF-6D51-0EE688C58A9E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9144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s-ES_tradnl" altLang="es-MX" sz="2400" b="1"/>
              <a:t>Rasgos cartografiables y almacenamiento de datos</a:t>
            </a:r>
            <a:endParaRPr lang="es-ES_tradnl" alt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318681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" grpId="0" autoUpdateAnimBg="0"/>
      <p:bldP spid="6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>
            <a:extLst>
              <a:ext uri="{FF2B5EF4-FFF2-40B4-BE49-F238E27FC236}">
                <a16:creationId xmlns:a16="http://schemas.microsoft.com/office/drawing/2014/main" id="{8D3C4958-1F2D-3FA0-1B85-666673E415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533400"/>
            <a:ext cx="4271963" cy="48244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BF1FF31-F802-C35E-3B38-3D367EF5172F}"/>
              </a:ext>
            </a:extLst>
          </p:cNvPr>
          <p:cNvSpPr txBox="1"/>
          <p:nvPr/>
        </p:nvSpPr>
        <p:spPr>
          <a:xfrm>
            <a:off x="152400" y="2362200"/>
            <a:ext cx="3581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TIPOS DE REPRESENTACIÓN DIGITAL DE LOS DATOS GEORREFERENCIADOS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BF89E-433B-04DF-1A8D-AE6DE6FC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81000"/>
            <a:ext cx="6572250" cy="1049337"/>
          </a:xfrm>
        </p:spPr>
        <p:txBody>
          <a:bodyPr/>
          <a:lstStyle/>
          <a:p>
            <a:r>
              <a:rPr lang="es-MX" dirty="0"/>
              <a:t>La geografía y cartografía modernas: la geomática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5614057-4FD8-0260-B11A-D3598DC12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52600"/>
            <a:ext cx="7086600" cy="49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617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0FA59-CA47-C5DD-A72A-29ED9CBBA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Que es la geomática: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7DA0D1-31A8-D829-F4B0-A523755CE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88836"/>
            <a:ext cx="8839200" cy="3449638"/>
          </a:xfrm>
        </p:spPr>
        <p:txBody>
          <a:bodyPr/>
          <a:lstStyle/>
          <a:p>
            <a:r>
              <a:rPr lang="es-MX" sz="2400" dirty="0"/>
              <a:t>La integración de la ciencia y la tecnología de diferentes áreas:</a:t>
            </a:r>
          </a:p>
          <a:p>
            <a:r>
              <a:rPr lang="es-MX" sz="2400" dirty="0"/>
              <a:t>Geodesia y topografía, LIDAR</a:t>
            </a:r>
          </a:p>
          <a:p>
            <a:r>
              <a:rPr lang="es-MX" sz="2400" dirty="0"/>
              <a:t>Ciencias espaciales: GPS, Satélites, </a:t>
            </a:r>
          </a:p>
          <a:p>
            <a:r>
              <a:rPr lang="es-MX" sz="2400" dirty="0"/>
              <a:t>La Ciencia de Datos: (Bases de datos, Big Data)</a:t>
            </a:r>
          </a:p>
          <a:p>
            <a:r>
              <a:rPr lang="es-MX" sz="2400" dirty="0"/>
              <a:t>La </a:t>
            </a:r>
            <a:r>
              <a:rPr lang="es-MX" sz="2400" dirty="0" err="1"/>
              <a:t>Geomatemática</a:t>
            </a:r>
            <a:endParaRPr lang="es-MX" sz="2400" dirty="0"/>
          </a:p>
          <a:p>
            <a:r>
              <a:rPr lang="es-MX" sz="2400" dirty="0"/>
              <a:t>La electrónica</a:t>
            </a:r>
          </a:p>
          <a:p>
            <a:r>
              <a:rPr lang="es-MX" sz="2400" dirty="0"/>
              <a:t>La Computación (equipo, Internet, redes, Web </a:t>
            </a:r>
            <a:r>
              <a:rPr lang="es-MX" sz="2400" dirty="0" err="1"/>
              <a:t>Based</a:t>
            </a:r>
            <a:r>
              <a:rPr lang="es-MX" sz="2400" dirty="0"/>
              <a:t> Software)</a:t>
            </a:r>
          </a:p>
        </p:txBody>
      </p:sp>
    </p:spTree>
    <p:extLst>
      <p:ext uri="{BB962C8B-B14F-4D97-AF65-F5344CB8AC3E}">
        <p14:creationId xmlns:p14="http://schemas.microsoft.com/office/powerpoint/2010/main" val="9348454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89F8D1B6-BCB6-4283-44BB-1D68BFE4A7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99519"/>
            <a:ext cx="8305800" cy="18589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Google Earth</a:t>
            </a:r>
            <a:br>
              <a:rPr lang="en-US" dirty="0"/>
            </a:br>
            <a:r>
              <a:rPr lang="en-US" dirty="0"/>
              <a:t>Como </a:t>
            </a:r>
            <a:r>
              <a:rPr lang="en-US" dirty="0" err="1"/>
              <a:t>herramienta</a:t>
            </a:r>
            <a:r>
              <a:rPr lang="en-US" dirty="0"/>
              <a:t> para </a:t>
            </a:r>
            <a:r>
              <a:rPr lang="en-US" dirty="0" err="1"/>
              <a:t>estudios</a:t>
            </a:r>
            <a:r>
              <a:rPr lang="en-US" dirty="0"/>
              <a:t> </a:t>
            </a:r>
            <a:r>
              <a:rPr lang="en-US" dirty="0" err="1"/>
              <a:t>geográficos</a:t>
            </a:r>
            <a:r>
              <a:rPr lang="en-US" dirty="0"/>
              <a:t> e </a:t>
            </a:r>
            <a:r>
              <a:rPr lang="en-US" dirty="0" err="1"/>
              <a:t>históricos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EF2F175-26E2-3CD1-B4E6-0B888C856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81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/>
              <a:t>Que es Google Earth?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F9A1AD9-650E-0D46-CC3A-E8B607CF3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93787"/>
            <a:ext cx="8229600" cy="5486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Google Earth es un </a:t>
            </a:r>
            <a:r>
              <a:rPr lang="en-US" sz="2800" dirty="0" err="1"/>
              <a:t>ambiente</a:t>
            </a:r>
            <a:r>
              <a:rPr lang="en-US" sz="2800" dirty="0"/>
              <a:t> </a:t>
            </a:r>
            <a:r>
              <a:rPr lang="en-US" sz="2800" dirty="0" err="1"/>
              <a:t>basado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la Web que integra </a:t>
            </a:r>
            <a:r>
              <a:rPr lang="en-US" sz="2800" dirty="0" err="1"/>
              <a:t>imágenes</a:t>
            </a:r>
            <a:r>
              <a:rPr lang="en-US" sz="2800" dirty="0"/>
              <a:t> </a:t>
            </a:r>
            <a:r>
              <a:rPr lang="en-US" sz="2800" dirty="0" err="1"/>
              <a:t>digitales</a:t>
            </a:r>
            <a:r>
              <a:rPr lang="en-US" sz="2800" dirty="0"/>
              <a:t> con </a:t>
            </a:r>
            <a:r>
              <a:rPr lang="en-US" sz="2800" dirty="0" err="1"/>
              <a:t>información</a:t>
            </a:r>
            <a:r>
              <a:rPr lang="en-US" sz="2800" dirty="0"/>
              <a:t> digital</a:t>
            </a:r>
          </a:p>
          <a:p>
            <a:pPr eaLnBrk="1" hangingPunct="1">
              <a:defRPr/>
            </a:pPr>
            <a:r>
              <a:rPr lang="en-US" sz="2800" dirty="0" err="1"/>
              <a:t>Combina</a:t>
            </a:r>
            <a:r>
              <a:rPr lang="en-US" sz="2800" dirty="0"/>
              <a:t>: </a:t>
            </a:r>
          </a:p>
          <a:p>
            <a:pPr marL="400050" lvl="1" indent="0" eaLnBrk="1" hangingPunct="1">
              <a:buNone/>
              <a:defRPr/>
            </a:pPr>
            <a:r>
              <a:rPr lang="en-US" sz="2400" dirty="0" err="1"/>
              <a:t>Imágenes</a:t>
            </a:r>
            <a:r>
              <a:rPr lang="en-US" sz="2400" dirty="0"/>
              <a:t> de </a:t>
            </a:r>
            <a:r>
              <a:rPr lang="en-US" sz="2400" dirty="0" err="1"/>
              <a:t>satélite</a:t>
            </a:r>
            <a:r>
              <a:rPr lang="en-US" sz="2400" dirty="0"/>
              <a:t>, </a:t>
            </a:r>
            <a:r>
              <a:rPr lang="en-US" sz="2400" dirty="0" err="1"/>
              <a:t>elevaciones</a:t>
            </a:r>
            <a:r>
              <a:rPr lang="en-US" sz="2400" dirty="0"/>
              <a:t> del </a:t>
            </a:r>
            <a:r>
              <a:rPr lang="en-US" sz="2400" dirty="0" err="1"/>
              <a:t>terreno</a:t>
            </a:r>
            <a:endParaRPr lang="en-US" sz="2400" dirty="0"/>
          </a:p>
          <a:p>
            <a:pPr marL="400050" lvl="1" indent="0" eaLnBrk="1" hangingPunct="1">
              <a:buNone/>
              <a:defRPr/>
            </a:pPr>
            <a:r>
              <a:rPr lang="en-US" sz="2400" dirty="0" err="1"/>
              <a:t>Datos</a:t>
            </a:r>
            <a:r>
              <a:rPr lang="en-US" sz="2400" dirty="0"/>
              <a:t> </a:t>
            </a:r>
            <a:r>
              <a:rPr lang="en-US" sz="2400" dirty="0" err="1"/>
              <a:t>puntuales</a:t>
            </a:r>
            <a:r>
              <a:rPr lang="en-US" sz="2400" dirty="0"/>
              <a:t> de sitios</a:t>
            </a:r>
          </a:p>
          <a:p>
            <a:pPr marL="400050" lvl="1" indent="0" eaLnBrk="1" hangingPunct="1">
              <a:buNone/>
              <a:defRPr/>
            </a:pPr>
            <a:r>
              <a:rPr lang="en-US" sz="2400" dirty="0" err="1"/>
              <a:t>Rutas</a:t>
            </a:r>
            <a:r>
              <a:rPr lang="en-US" sz="2400" dirty="0"/>
              <a:t>, </a:t>
            </a:r>
            <a:r>
              <a:rPr lang="en-US" sz="2400" dirty="0" err="1"/>
              <a:t>fronteras</a:t>
            </a:r>
            <a:r>
              <a:rPr lang="en-US" sz="2400" dirty="0"/>
              <a:t>, </a:t>
            </a:r>
            <a:r>
              <a:rPr lang="en-US" sz="2400" dirty="0" err="1"/>
              <a:t>caminos</a:t>
            </a:r>
            <a:endParaRPr lang="en-US" sz="2400" dirty="0"/>
          </a:p>
          <a:p>
            <a:pPr marL="400050" lvl="1" indent="0" eaLnBrk="1" hangingPunct="1">
              <a:buNone/>
              <a:defRPr/>
            </a:pPr>
            <a:r>
              <a:rPr lang="en-US" sz="2400" dirty="0" err="1"/>
              <a:t>Fotos</a:t>
            </a:r>
            <a:r>
              <a:rPr lang="en-US" sz="2400" dirty="0"/>
              <a:t> </a:t>
            </a:r>
            <a:r>
              <a:rPr lang="en-US" sz="2400" dirty="0" err="1"/>
              <a:t>georreferenciadas</a:t>
            </a:r>
            <a:endParaRPr lang="en-US" sz="2400" dirty="0"/>
          </a:p>
          <a:p>
            <a:pPr marL="400050" lvl="1" indent="0" eaLnBrk="1" hangingPunct="1">
              <a:buNone/>
              <a:defRPr/>
            </a:pPr>
            <a:r>
              <a:rPr lang="en-US" sz="2400" dirty="0" err="1"/>
              <a:t>Información</a:t>
            </a:r>
            <a:r>
              <a:rPr lang="en-US" sz="2400" dirty="0"/>
              <a:t> textual</a:t>
            </a:r>
          </a:p>
          <a:p>
            <a:pPr marL="400050" lvl="1" indent="0" eaLnBrk="1" hangingPunct="1">
              <a:buNone/>
              <a:defRPr/>
            </a:pPr>
            <a:r>
              <a:rPr lang="en-US" sz="2400" dirty="0"/>
              <a:t>Zonas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cualidad</a:t>
            </a:r>
            <a:r>
              <a:rPr lang="en-US" sz="2400" dirty="0"/>
              <a:t> </a:t>
            </a:r>
            <a:r>
              <a:rPr lang="en-US" sz="2400" dirty="0" err="1"/>
              <a:t>específica</a:t>
            </a:r>
            <a:endParaRPr lang="en-US" sz="2400" dirty="0"/>
          </a:p>
          <a:p>
            <a:pPr marL="0" indent="0" eaLnBrk="1" hangingPunct="1">
              <a:buNone/>
              <a:defRPr/>
            </a:pPr>
            <a:r>
              <a:rPr lang="en-US" sz="2800" dirty="0" err="1"/>
              <a:t>Todo</a:t>
            </a:r>
            <a:r>
              <a:rPr lang="en-US" sz="2800" dirty="0"/>
              <a:t> </a:t>
            </a:r>
            <a:r>
              <a:rPr lang="en-US" sz="2800" dirty="0" err="1"/>
              <a:t>ello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un motor de </a:t>
            </a:r>
            <a:r>
              <a:rPr lang="en-US" sz="2800" dirty="0" err="1"/>
              <a:t>búsqueda</a:t>
            </a:r>
            <a:r>
              <a:rPr lang="en-US" sz="2800" dirty="0"/>
              <a:t>: Google Search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AB37332-9F3D-484F-1349-2EA0D71508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/>
              <a:t>Que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permite</a:t>
            </a:r>
            <a:r>
              <a:rPr lang="en-US" sz="4000" dirty="0"/>
              <a:t> </a:t>
            </a:r>
            <a:r>
              <a:rPr lang="en-US" sz="4000" dirty="0" err="1"/>
              <a:t>hacer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 </a:t>
            </a:r>
            <a:r>
              <a:rPr lang="en-US" sz="4000" dirty="0" err="1"/>
              <a:t>geografía</a:t>
            </a:r>
            <a:r>
              <a:rPr lang="en-US" sz="4000" dirty="0"/>
              <a:t> e </a:t>
            </a:r>
            <a:r>
              <a:rPr lang="en-US" sz="4000" dirty="0" err="1"/>
              <a:t>historia</a:t>
            </a:r>
            <a:r>
              <a:rPr lang="en-US" sz="4000" dirty="0"/>
              <a:t>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878E98B-E96D-3105-BFEB-AD1DF86B06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763000" cy="5334000"/>
          </a:xfrm>
        </p:spPr>
        <p:txBody>
          <a:bodyPr/>
          <a:lstStyle/>
          <a:p>
            <a:pPr>
              <a:defRPr/>
            </a:pPr>
            <a:r>
              <a:rPr lang="en-US" sz="2800" dirty="0" err="1"/>
              <a:t>Visualizar</a:t>
            </a:r>
            <a:r>
              <a:rPr lang="en-US" sz="2800" dirty="0"/>
              <a:t> las </a:t>
            </a:r>
            <a:r>
              <a:rPr lang="en-US" sz="2800" dirty="0" err="1"/>
              <a:t>características</a:t>
            </a:r>
            <a:r>
              <a:rPr lang="en-US" sz="2800" dirty="0"/>
              <a:t> del </a:t>
            </a:r>
            <a:r>
              <a:rPr lang="en-US" sz="2800" dirty="0" err="1"/>
              <a:t>espacio</a:t>
            </a:r>
            <a:r>
              <a:rPr lang="en-US" sz="2800" dirty="0"/>
              <a:t> </a:t>
            </a:r>
            <a:r>
              <a:rPr lang="en-US" sz="2800" dirty="0" err="1"/>
              <a:t>geográfico</a:t>
            </a:r>
            <a:r>
              <a:rPr lang="en-US" sz="2800" dirty="0"/>
              <a:t>: </a:t>
            </a:r>
            <a:r>
              <a:rPr lang="en-US" sz="2800" dirty="0" err="1"/>
              <a:t>ubicación</a:t>
            </a:r>
            <a:r>
              <a:rPr lang="en-US" sz="2800" dirty="0"/>
              <a:t>, relieve, </a:t>
            </a:r>
            <a:r>
              <a:rPr lang="en-US" sz="2800" dirty="0" err="1"/>
              <a:t>tamaño</a:t>
            </a:r>
            <a:r>
              <a:rPr lang="en-US" sz="2800" dirty="0"/>
              <a:t> de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elementos</a:t>
            </a:r>
            <a:r>
              <a:rPr lang="en-US" sz="2800" dirty="0"/>
              <a:t>,  </a:t>
            </a:r>
            <a:r>
              <a:rPr lang="en-US" sz="2800" dirty="0" err="1"/>
              <a:t>cobertura</a:t>
            </a:r>
            <a:r>
              <a:rPr lang="en-US" sz="2800" dirty="0"/>
              <a:t> de </a:t>
            </a:r>
            <a:r>
              <a:rPr lang="en-US" sz="2800" dirty="0" err="1"/>
              <a:t>suelo</a:t>
            </a:r>
            <a:r>
              <a:rPr lang="en-US" sz="2800" dirty="0"/>
              <a:t>, etc.</a:t>
            </a:r>
          </a:p>
          <a:p>
            <a:pPr>
              <a:defRPr/>
            </a:pPr>
            <a:r>
              <a:rPr lang="en-US" sz="2800" dirty="0" err="1"/>
              <a:t>Analizar</a:t>
            </a:r>
            <a:r>
              <a:rPr lang="en-US" sz="2800" dirty="0"/>
              <a:t> </a:t>
            </a:r>
            <a:r>
              <a:rPr lang="en-US" sz="2800" dirty="0" err="1"/>
              <a:t>relaciones</a:t>
            </a:r>
            <a:r>
              <a:rPr lang="en-US" sz="2800" dirty="0"/>
              <a:t> de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elementos</a:t>
            </a:r>
            <a:r>
              <a:rPr lang="en-US" sz="2800" dirty="0"/>
              <a:t> </a:t>
            </a:r>
            <a:r>
              <a:rPr lang="en-US" sz="2800" dirty="0" err="1"/>
              <a:t>geográficos</a:t>
            </a:r>
            <a:r>
              <a:rPr lang="en-US" sz="2800" dirty="0"/>
              <a:t>: </a:t>
            </a:r>
            <a:r>
              <a:rPr lang="en-US" sz="2800" dirty="0" err="1"/>
              <a:t>proximidad</a:t>
            </a:r>
            <a:r>
              <a:rPr lang="en-US" sz="2800" dirty="0"/>
              <a:t>, </a:t>
            </a:r>
            <a:r>
              <a:rPr lang="en-US" sz="2800" dirty="0" err="1"/>
              <a:t>adyacencia</a:t>
            </a:r>
            <a:r>
              <a:rPr lang="en-US" sz="2800" dirty="0"/>
              <a:t>, </a:t>
            </a:r>
            <a:r>
              <a:rPr lang="en-US" sz="2800" dirty="0" err="1"/>
              <a:t>distancia</a:t>
            </a:r>
            <a:r>
              <a:rPr lang="en-US" sz="2800" dirty="0"/>
              <a:t>, </a:t>
            </a:r>
            <a:r>
              <a:rPr lang="en-US" sz="2800" dirty="0" err="1"/>
              <a:t>diferencia</a:t>
            </a:r>
            <a:r>
              <a:rPr lang="en-US" sz="2800" dirty="0"/>
              <a:t> de </a:t>
            </a:r>
            <a:r>
              <a:rPr lang="en-US" sz="2800" dirty="0" err="1"/>
              <a:t>altura</a:t>
            </a:r>
            <a:r>
              <a:rPr lang="en-US" sz="2800" dirty="0"/>
              <a:t> …</a:t>
            </a:r>
          </a:p>
          <a:p>
            <a:pPr>
              <a:defRPr/>
            </a:pPr>
            <a:r>
              <a:rPr lang="en-US" sz="2800" dirty="0" err="1"/>
              <a:t>Sobreponer</a:t>
            </a:r>
            <a:r>
              <a:rPr lang="en-US" sz="2800" dirty="0"/>
              <a:t> </a:t>
            </a:r>
            <a:r>
              <a:rPr lang="en-US" sz="2800" dirty="0" err="1"/>
              <a:t>información</a:t>
            </a:r>
            <a:r>
              <a:rPr lang="en-US" sz="2800" dirty="0"/>
              <a:t> </a:t>
            </a:r>
            <a:r>
              <a:rPr lang="en-US" sz="2800" dirty="0" err="1"/>
              <a:t>socioeconómica</a:t>
            </a:r>
            <a:r>
              <a:rPr lang="en-US" sz="2800" dirty="0"/>
              <a:t> y </a:t>
            </a:r>
            <a:r>
              <a:rPr lang="en-US" sz="2800" dirty="0" err="1"/>
              <a:t>demográfica</a:t>
            </a:r>
            <a:r>
              <a:rPr lang="en-US" sz="2800" dirty="0"/>
              <a:t> y </a:t>
            </a:r>
            <a:r>
              <a:rPr lang="en-US" sz="2800" dirty="0" err="1"/>
              <a:t>analizar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distribución</a:t>
            </a:r>
            <a:r>
              <a:rPr lang="en-US" sz="2800" dirty="0"/>
              <a:t> especial.</a:t>
            </a:r>
          </a:p>
          <a:p>
            <a:pPr>
              <a:defRPr/>
            </a:pPr>
            <a:r>
              <a:rPr lang="en-US" sz="2800" dirty="0" err="1"/>
              <a:t>Analizar</a:t>
            </a:r>
            <a:r>
              <a:rPr lang="en-US" sz="2800" dirty="0"/>
              <a:t> las </a:t>
            </a:r>
            <a:r>
              <a:rPr lang="en-US" sz="2800" dirty="0" err="1"/>
              <a:t>características</a:t>
            </a:r>
            <a:r>
              <a:rPr lang="en-US" sz="2800" dirty="0"/>
              <a:t> </a:t>
            </a:r>
            <a:r>
              <a:rPr lang="en-US" sz="2800" dirty="0" err="1"/>
              <a:t>físicas</a:t>
            </a:r>
            <a:r>
              <a:rPr lang="en-US" sz="2800" dirty="0"/>
              <a:t> del </a:t>
            </a:r>
            <a:r>
              <a:rPr lang="en-US" sz="2800" dirty="0" err="1"/>
              <a:t>terreno</a:t>
            </a:r>
            <a:r>
              <a:rPr lang="en-US" sz="2800" dirty="0"/>
              <a:t>: </a:t>
            </a:r>
            <a:r>
              <a:rPr lang="en-US" sz="2800" dirty="0" err="1"/>
              <a:t>geología</a:t>
            </a:r>
            <a:r>
              <a:rPr lang="en-US" sz="2800" dirty="0"/>
              <a:t>, </a:t>
            </a:r>
            <a:r>
              <a:rPr lang="en-US" sz="2800" dirty="0" err="1"/>
              <a:t>geomorfología</a:t>
            </a:r>
            <a:r>
              <a:rPr lang="en-US" sz="2800" dirty="0"/>
              <a:t>, </a:t>
            </a:r>
            <a:r>
              <a:rPr lang="en-US" sz="2800" dirty="0" err="1"/>
              <a:t>vegetación</a:t>
            </a:r>
            <a:r>
              <a:rPr lang="en-US" sz="2800" dirty="0"/>
              <a:t>, </a:t>
            </a:r>
            <a:r>
              <a:rPr lang="en-US" sz="2800" dirty="0" err="1"/>
              <a:t>aspectos</a:t>
            </a:r>
            <a:r>
              <a:rPr lang="en-US" sz="2800" dirty="0"/>
              <a:t> </a:t>
            </a:r>
            <a:r>
              <a:rPr lang="en-US" sz="2800" dirty="0" err="1"/>
              <a:t>ambientales</a:t>
            </a:r>
            <a:r>
              <a:rPr lang="en-US" sz="2800" dirty="0"/>
              <a:t>, </a:t>
            </a:r>
            <a:r>
              <a:rPr lang="en-US" sz="2800" dirty="0" err="1"/>
              <a:t>clima</a:t>
            </a:r>
            <a:r>
              <a:rPr lang="en-US" sz="2800" dirty="0"/>
              <a:t>, ..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B707D1-95C0-6295-39FF-DFC45F757F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/>
              <a:t>Que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permite</a:t>
            </a:r>
            <a:r>
              <a:rPr lang="en-US" sz="4000" dirty="0"/>
              <a:t> </a:t>
            </a:r>
            <a:r>
              <a:rPr lang="en-US" sz="4000" dirty="0" err="1"/>
              <a:t>hacer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 </a:t>
            </a:r>
            <a:r>
              <a:rPr lang="en-US" sz="4000" dirty="0" err="1"/>
              <a:t>geografía</a:t>
            </a:r>
            <a:r>
              <a:rPr lang="en-US" sz="4000" dirty="0"/>
              <a:t> e </a:t>
            </a:r>
            <a:r>
              <a:rPr lang="en-US" sz="4000" dirty="0" err="1"/>
              <a:t>historia</a:t>
            </a:r>
            <a:r>
              <a:rPr lang="en-US" sz="4000" dirty="0"/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2CD665-0044-31B9-04D3-1D358D64E58E}"/>
              </a:ext>
            </a:extLst>
          </p:cNvPr>
          <p:cNvSpPr txBox="1">
            <a:spLocks noChangeArrowheads="1"/>
          </p:cNvSpPr>
          <p:nvPr/>
        </p:nvSpPr>
        <p:spPr>
          <a:xfrm>
            <a:off x="190500" y="1752600"/>
            <a:ext cx="8763000" cy="4419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defRPr/>
            </a:pPr>
            <a:r>
              <a:rPr lang="en-US" sz="2800" kern="0" dirty="0" err="1"/>
              <a:t>Ubicar</a:t>
            </a:r>
            <a:r>
              <a:rPr lang="en-US" sz="2800" kern="0" dirty="0"/>
              <a:t> </a:t>
            </a:r>
            <a:r>
              <a:rPr lang="en-US" sz="2800" kern="0" dirty="0" err="1"/>
              <a:t>el</a:t>
            </a:r>
            <a:r>
              <a:rPr lang="en-US" sz="2800" kern="0" dirty="0"/>
              <a:t> sitio de </a:t>
            </a:r>
            <a:r>
              <a:rPr lang="en-US" sz="2800" kern="0" dirty="0" err="1"/>
              <a:t>los</a:t>
            </a:r>
            <a:r>
              <a:rPr lang="en-US" sz="2800" kern="0" dirty="0"/>
              <a:t> </a:t>
            </a:r>
            <a:r>
              <a:rPr lang="en-US" sz="2800" kern="0" dirty="0" err="1"/>
              <a:t>eventos</a:t>
            </a:r>
            <a:r>
              <a:rPr lang="en-US" sz="2800" kern="0" dirty="0"/>
              <a:t> </a:t>
            </a:r>
            <a:r>
              <a:rPr lang="en-US" sz="2800" kern="0" dirty="0" err="1"/>
              <a:t>históricos</a:t>
            </a:r>
            <a:endParaRPr lang="en-US" sz="2800" kern="0" dirty="0"/>
          </a:p>
          <a:p>
            <a:pPr>
              <a:defRPr/>
            </a:pPr>
            <a:r>
              <a:rPr lang="en-US" sz="2800" kern="0" dirty="0" err="1"/>
              <a:t>Analizar</a:t>
            </a:r>
            <a:r>
              <a:rPr lang="en-US" sz="2800" kern="0" dirty="0"/>
              <a:t> las </a:t>
            </a:r>
            <a:r>
              <a:rPr lang="en-US" sz="2800" kern="0" dirty="0" err="1"/>
              <a:t>condicionantes</a:t>
            </a:r>
            <a:r>
              <a:rPr lang="en-US" sz="2800" kern="0" dirty="0"/>
              <a:t> </a:t>
            </a:r>
            <a:r>
              <a:rPr lang="en-US" sz="2800" kern="0" dirty="0" err="1"/>
              <a:t>geográficas</a:t>
            </a:r>
            <a:r>
              <a:rPr lang="en-US" sz="2800" kern="0" dirty="0"/>
              <a:t> de </a:t>
            </a:r>
            <a:r>
              <a:rPr lang="en-US" sz="2800" kern="0" dirty="0" err="1"/>
              <a:t>los</a:t>
            </a:r>
            <a:r>
              <a:rPr lang="en-US" sz="2800" kern="0" dirty="0"/>
              <a:t> </a:t>
            </a:r>
            <a:r>
              <a:rPr lang="en-US" sz="2800" kern="0" dirty="0" err="1"/>
              <a:t>eventos</a:t>
            </a:r>
            <a:r>
              <a:rPr lang="en-US" sz="2800" kern="0" dirty="0"/>
              <a:t> </a:t>
            </a:r>
            <a:r>
              <a:rPr lang="en-US" sz="2800" kern="0" dirty="0" err="1"/>
              <a:t>históricos</a:t>
            </a:r>
            <a:endParaRPr lang="en-US" sz="2800" kern="0" dirty="0"/>
          </a:p>
          <a:p>
            <a:pPr>
              <a:defRPr/>
            </a:pPr>
            <a:r>
              <a:rPr lang="en-US" sz="2800" kern="0" dirty="0" err="1"/>
              <a:t>Analizar</a:t>
            </a:r>
            <a:r>
              <a:rPr lang="en-US" sz="2800" kern="0" dirty="0"/>
              <a:t> </a:t>
            </a:r>
            <a:r>
              <a:rPr lang="en-US" sz="2800" kern="0" dirty="0" err="1"/>
              <a:t>los</a:t>
            </a:r>
            <a:r>
              <a:rPr lang="en-US" sz="2800" kern="0" dirty="0"/>
              <a:t> </a:t>
            </a:r>
            <a:r>
              <a:rPr lang="en-US" sz="2800" kern="0" dirty="0" err="1"/>
              <a:t>movimientos</a:t>
            </a:r>
            <a:r>
              <a:rPr lang="en-US" sz="2800" kern="0" dirty="0"/>
              <a:t> </a:t>
            </a:r>
            <a:r>
              <a:rPr lang="en-US" sz="2800" kern="0" dirty="0" err="1"/>
              <a:t>migratorios</a:t>
            </a:r>
            <a:r>
              <a:rPr lang="en-US" sz="2800" kern="0" dirty="0"/>
              <a:t> </a:t>
            </a:r>
            <a:r>
              <a:rPr lang="en-US" sz="2800" kern="0" dirty="0" err="1"/>
              <a:t>históricos</a:t>
            </a:r>
            <a:endParaRPr lang="en-US" sz="2800" kern="0" dirty="0"/>
          </a:p>
          <a:p>
            <a:pPr>
              <a:defRPr/>
            </a:pPr>
            <a:r>
              <a:rPr lang="en-US" sz="2800" kern="0" dirty="0" err="1"/>
              <a:t>Analizar</a:t>
            </a:r>
            <a:r>
              <a:rPr lang="en-US" sz="2800" kern="0" dirty="0"/>
              <a:t> las </a:t>
            </a:r>
            <a:r>
              <a:rPr lang="en-US" sz="2800" kern="0" dirty="0" err="1"/>
              <a:t>sucesivas</a:t>
            </a:r>
            <a:r>
              <a:rPr lang="en-US" sz="2800" kern="0" dirty="0"/>
              <a:t> </a:t>
            </a:r>
            <a:r>
              <a:rPr lang="en-US" sz="2800" kern="0" dirty="0" err="1"/>
              <a:t>configuraciones</a:t>
            </a:r>
            <a:r>
              <a:rPr lang="en-US" sz="2800" kern="0" dirty="0"/>
              <a:t> de </a:t>
            </a:r>
            <a:r>
              <a:rPr lang="en-US" sz="2800" kern="0" dirty="0" err="1"/>
              <a:t>als</a:t>
            </a:r>
            <a:r>
              <a:rPr lang="en-US" sz="2800" kern="0" dirty="0"/>
              <a:t> </a:t>
            </a:r>
            <a:r>
              <a:rPr lang="en-US" sz="2800" kern="0" dirty="0" err="1"/>
              <a:t>fronteras</a:t>
            </a:r>
            <a:r>
              <a:rPr lang="en-US" sz="2800" kern="0" dirty="0"/>
              <a:t> </a:t>
            </a:r>
            <a:r>
              <a:rPr lang="en-US" sz="2800" kern="0" dirty="0" err="1"/>
              <a:t>asociadas</a:t>
            </a:r>
            <a:r>
              <a:rPr lang="en-US" sz="2800" kern="0" dirty="0"/>
              <a:t> a </a:t>
            </a:r>
            <a:r>
              <a:rPr lang="en-US" sz="2800" kern="0" dirty="0" err="1"/>
              <a:t>eventos</a:t>
            </a:r>
            <a:r>
              <a:rPr lang="en-US" sz="2800" kern="0" dirty="0"/>
              <a:t> </a:t>
            </a:r>
            <a:r>
              <a:rPr lang="en-US" sz="2800" kern="0" dirty="0" err="1"/>
              <a:t>históricos</a:t>
            </a:r>
            <a:endParaRPr lang="en-US" sz="2800" kern="0" dirty="0"/>
          </a:p>
          <a:p>
            <a:pPr>
              <a:defRPr/>
            </a:pPr>
            <a:r>
              <a:rPr lang="en-US" sz="2800" kern="0" dirty="0" err="1"/>
              <a:t>Analizar</a:t>
            </a:r>
            <a:r>
              <a:rPr lang="en-US" sz="2800" kern="0" dirty="0"/>
              <a:t> las </a:t>
            </a:r>
            <a:r>
              <a:rPr lang="en-US" sz="2800" kern="0" dirty="0" err="1"/>
              <a:t>características</a:t>
            </a:r>
            <a:r>
              <a:rPr lang="en-US" sz="2800" kern="0" dirty="0"/>
              <a:t> del </a:t>
            </a:r>
            <a:r>
              <a:rPr lang="en-US" sz="2800" kern="0" dirty="0" err="1"/>
              <a:t>terreno</a:t>
            </a:r>
            <a:r>
              <a:rPr lang="en-US" sz="2800" kern="0" dirty="0"/>
              <a:t> </a:t>
            </a:r>
            <a:r>
              <a:rPr lang="en-US" sz="2800" kern="0" dirty="0" err="1"/>
              <a:t>donde</a:t>
            </a:r>
            <a:r>
              <a:rPr lang="en-US" sz="2800" kern="0" dirty="0"/>
              <a:t> </a:t>
            </a:r>
            <a:r>
              <a:rPr lang="en-US" sz="2800" kern="0" dirty="0" err="1"/>
              <a:t>ocurrieron</a:t>
            </a:r>
            <a:r>
              <a:rPr lang="en-US" sz="2800" kern="0" dirty="0"/>
              <a:t> </a:t>
            </a:r>
            <a:r>
              <a:rPr lang="en-US" sz="2800" kern="0" dirty="0" err="1"/>
              <a:t>eventos</a:t>
            </a:r>
            <a:r>
              <a:rPr lang="en-US" sz="2800" kern="0" dirty="0"/>
              <a:t> </a:t>
            </a:r>
            <a:r>
              <a:rPr lang="en-US" sz="2800" kern="0" dirty="0" err="1"/>
              <a:t>historicos</a:t>
            </a:r>
            <a:r>
              <a:rPr lang="en-US" sz="2800" kern="0" dirty="0"/>
              <a:t> y </a:t>
            </a:r>
            <a:r>
              <a:rPr lang="en-US" sz="2800" kern="0" dirty="0" err="1"/>
              <a:t>su</a:t>
            </a:r>
            <a:r>
              <a:rPr lang="en-US" sz="2800" kern="0" dirty="0"/>
              <a:t> </a:t>
            </a:r>
            <a:r>
              <a:rPr lang="en-US" sz="2800" kern="0" dirty="0" err="1"/>
              <a:t>influencia</a:t>
            </a:r>
            <a:endParaRPr 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1764136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3 Imagen" descr="historia4_960x648_d7586193.jpg">
            <a:extLst>
              <a:ext uri="{FF2B5EF4-FFF2-40B4-BE49-F238E27FC236}">
                <a16:creationId xmlns:a16="http://schemas.microsoft.com/office/drawing/2014/main" id="{01A52DB9-03E3-FE5A-7D1E-747861334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D004A548-8099-D58B-AAD2-71EB79EF0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071813"/>
            <a:ext cx="5729288" cy="714375"/>
          </a:xfrm>
        </p:spPr>
        <p:txBody>
          <a:bodyPr rtlCol="0">
            <a:normAutofit fontScale="62500" lnSpcReduction="20000"/>
          </a:bodyPr>
          <a:lstStyle/>
          <a:p>
            <a:pPr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s-E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SU ATENCIÓN 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1265</TotalTime>
  <Words>1191</Words>
  <Application>Microsoft Office PowerPoint</Application>
  <PresentationFormat>Presentación en pantalla (4:3)</PresentationFormat>
  <Paragraphs>138</Paragraphs>
  <Slides>46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2" baseType="lpstr">
      <vt:lpstr>Arial</vt:lpstr>
      <vt:lpstr>Gill Sans MT</vt:lpstr>
      <vt:lpstr>Times New Roman</vt:lpstr>
      <vt:lpstr>Verdana</vt:lpstr>
      <vt:lpstr>Wingdings</vt:lpstr>
      <vt:lpstr>Galería</vt:lpstr>
      <vt:lpstr>Sistemas de Información Geográfica en la enseñanza de Geografía e Historia.  Uso de google earth</vt:lpstr>
      <vt:lpstr>Una reflexión inicial</vt:lpstr>
      <vt:lpstr>CARTOGRAFÍA</vt:lpstr>
      <vt:lpstr>CARTOGRAFÍA</vt:lpstr>
      <vt:lpstr>CARTOGRAFÍA</vt:lpstr>
      <vt:lpstr>Dos cosas diferentes  que  se relacionan</vt:lpstr>
      <vt:lpstr>Presentación de PowerPoint</vt:lpstr>
      <vt:lpstr>EJEMPLO DE UBICAR Y LOCALIZAR GEOGRÁFICAMENTE </vt:lpstr>
      <vt:lpstr>El hombre ha utilizado los mapas como evidencia y memoria de los hechos históricos.</vt:lpstr>
      <vt:lpstr>HISTORIA DE LOS MAPAS </vt:lpstr>
      <vt:lpstr>Kwazulu-Natal, AFRICA</vt:lpstr>
      <vt:lpstr>MESOPOTAMIA, 2300, A.C.</vt:lpstr>
      <vt:lpstr>BABILONIA </vt:lpstr>
      <vt:lpstr>MAPAS DE EGIPTO, 1300 AC</vt:lpstr>
      <vt:lpstr>MAPAS DE GRECIA. </vt:lpstr>
      <vt:lpstr>Mapas romanos, 335 dc camino peutinger</vt:lpstr>
      <vt:lpstr>MAPA DE PTOLOMEO, 150 D.C. </vt:lpstr>
      <vt:lpstr>1456, Al-Idrisi,  tiene como centro la meca</vt:lpstr>
      <vt:lpstr>Mapa psalter. 1260</vt:lpstr>
      <vt:lpstr>MAPA DE Giovanni ContarinI, 1506</vt:lpstr>
      <vt:lpstr>VIAJE DE MAGALLANES 1544, Battista Agnese</vt:lpstr>
      <vt:lpstr>Mercator ArcticO, 1595</vt:lpstr>
      <vt:lpstr>Tenochtitlan, Codex Mendoza, c. 1541</vt:lpstr>
      <vt:lpstr>MAPA DE De lisle, 1718</vt:lpstr>
      <vt:lpstr>Mapas china, 1140 dc cada gratícula representa cerca de 50 km</vt:lpstr>
      <vt:lpstr>Mapas de china, 1470 dc.  Desde corea a europa</vt:lpstr>
      <vt:lpstr>RENACIMIENTO, 1508, Roselli primer mapa global </vt:lpstr>
      <vt:lpstr>MAPas de las  17-19 Centurias</vt:lpstr>
      <vt:lpstr>California y baja California como una isla (1650)</vt:lpstr>
      <vt:lpstr>Primeros Mapas temáticos Mapa Geológico del john smith 1815</vt:lpstr>
      <vt:lpstr>Primeros mapas temáticos mapa de migraciones de Minard (1862).  Incluye magnitude, localización, dirección, nacionalidad y grupo racial</vt:lpstr>
      <vt:lpstr>CARTOGRAFÍA y sig</vt:lpstr>
      <vt:lpstr>Presentación de PowerPoint</vt:lpstr>
      <vt:lpstr>Componentes de un SIG</vt:lpstr>
      <vt:lpstr>Funciones de un SIG</vt:lpstr>
      <vt:lpstr>Que puedes hacer con un sistema de información geográfica</vt:lpstr>
      <vt:lpstr>Rasgos cartografiables y almacenamiento de datos</vt:lpstr>
      <vt:lpstr>Presentación de PowerPoint</vt:lpstr>
      <vt:lpstr>Presentación de PowerPoint</vt:lpstr>
      <vt:lpstr>La geografía y cartografía modernas: la geomática</vt:lpstr>
      <vt:lpstr>Que es la geomática:</vt:lpstr>
      <vt:lpstr>Google Earth Como herramienta para estudios geográficos e históricos</vt:lpstr>
      <vt:lpstr>Que es Google Earth?</vt:lpstr>
      <vt:lpstr>Que nos permite hacer en  geografía e historia?</vt:lpstr>
      <vt:lpstr>Que nos permite hacer en  geografía e historia?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Historical Mapping</dc:title>
  <dc:subject/>
  <dc:creator>CBunin</dc:creator>
  <cp:lastModifiedBy>JOSE ISMAEL MINJAREZ SOSA</cp:lastModifiedBy>
  <cp:revision>52</cp:revision>
  <dcterms:created xsi:type="dcterms:W3CDTF">2007-06-19T16:17:23Z</dcterms:created>
  <dcterms:modified xsi:type="dcterms:W3CDTF">2022-05-26T22:04:07Z</dcterms:modified>
</cp:coreProperties>
</file>