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38"/>
  </p:notesMasterIdLst>
  <p:handoutMasterIdLst>
    <p:handoutMasterId r:id="rId39"/>
  </p:handoutMasterIdLst>
  <p:sldIdLst>
    <p:sldId id="281" r:id="rId2"/>
    <p:sldId id="257" r:id="rId3"/>
    <p:sldId id="261" r:id="rId4"/>
    <p:sldId id="262" r:id="rId5"/>
    <p:sldId id="285" r:id="rId6"/>
    <p:sldId id="282" r:id="rId7"/>
    <p:sldId id="284" r:id="rId8"/>
    <p:sldId id="265" r:id="rId9"/>
    <p:sldId id="267" r:id="rId10"/>
    <p:sldId id="268" r:id="rId11"/>
    <p:sldId id="270" r:id="rId12"/>
    <p:sldId id="269" r:id="rId13"/>
    <p:sldId id="283" r:id="rId14"/>
    <p:sldId id="272" r:id="rId15"/>
    <p:sldId id="273" r:id="rId16"/>
    <p:sldId id="274" r:id="rId17"/>
    <p:sldId id="276" r:id="rId18"/>
    <p:sldId id="277" r:id="rId19"/>
    <p:sldId id="308" r:id="rId20"/>
    <p:sldId id="278" r:id="rId21"/>
    <p:sldId id="311" r:id="rId22"/>
    <p:sldId id="312" r:id="rId23"/>
    <p:sldId id="310" r:id="rId24"/>
    <p:sldId id="286" r:id="rId25"/>
    <p:sldId id="287" r:id="rId26"/>
    <p:sldId id="292" r:id="rId27"/>
    <p:sldId id="293" r:id="rId28"/>
    <p:sldId id="294" r:id="rId29"/>
    <p:sldId id="296" r:id="rId30"/>
    <p:sldId id="300" r:id="rId31"/>
    <p:sldId id="313" r:id="rId32"/>
    <p:sldId id="303" r:id="rId33"/>
    <p:sldId id="304" r:id="rId34"/>
    <p:sldId id="305" r:id="rId35"/>
    <p:sldId id="306" r:id="rId36"/>
    <p:sldId id="307" r:id="rId37"/>
  </p:sldIdLst>
  <p:sldSz cx="9144000" cy="6858000" type="screen4x3"/>
  <p:notesSz cx="6858000" cy="9144000"/>
  <p:defaultTextStyle>
    <a:defPPr>
      <a:defRPr lang="es-P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86420" autoAdjust="0"/>
  </p:normalViewPr>
  <p:slideViewPr>
    <p:cSldViewPr>
      <p:cViewPr varScale="1">
        <p:scale>
          <a:sx n="114" d="100"/>
          <a:sy n="114" d="100"/>
        </p:scale>
        <p:origin x="155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5.xml"/><Relationship Id="rId1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E6544A0-E456-47B1-B767-B75C5FCDE65A}" type="slidenum">
              <a:rPr lang="es-PR"/>
              <a:pPr>
                <a:defRPr/>
              </a:pPr>
              <a:t>‹Nº›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27976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PR" noProof="0"/>
              <a:t>Click to edit Master text styles</a:t>
            </a:r>
          </a:p>
          <a:p>
            <a:pPr lvl="1"/>
            <a:r>
              <a:rPr lang="es-PR" noProof="0"/>
              <a:t>Second level</a:t>
            </a:r>
          </a:p>
          <a:p>
            <a:pPr lvl="2"/>
            <a:r>
              <a:rPr lang="es-PR" noProof="0"/>
              <a:t>Third level</a:t>
            </a:r>
          </a:p>
          <a:p>
            <a:pPr lvl="3"/>
            <a:r>
              <a:rPr lang="es-PR" noProof="0"/>
              <a:t>Fourth level</a:t>
            </a:r>
          </a:p>
          <a:p>
            <a:pPr lvl="4"/>
            <a:r>
              <a:rPr lang="es-PR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C282B60-0D99-4601-9321-439FF945A8E3}" type="slidenum">
              <a:rPr lang="es-PR"/>
              <a:pPr>
                <a:defRPr/>
              </a:pPr>
              <a:t>‹Nº›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701424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E4032F-7D39-4705-B995-8787BBC66047}" type="slidenum">
              <a:rPr lang="es-PR" smtClean="0"/>
              <a:pPr eaLnBrk="1" hangingPunct="1"/>
              <a:t>2</a:t>
            </a:fld>
            <a:endParaRPr lang="es-PR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5C36ADC-4223-4912-8555-C8C4EBD1FA96}" type="slidenum">
              <a:rPr lang="es-PR" smtClean="0"/>
              <a:pPr eaLnBrk="1" hangingPunct="1"/>
              <a:t>3</a:t>
            </a:fld>
            <a:endParaRPr lang="es-P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FF0B28-8617-49AB-9066-88DCE0CCFD13}" type="slidenum">
              <a:rPr lang="es-PR" smtClean="0"/>
              <a:pPr eaLnBrk="1" hangingPunct="1"/>
              <a:t>4</a:t>
            </a:fld>
            <a:endParaRPr lang="es-PR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708819-8832-4844-9459-1E6F6A03BB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013921-1D17-49A0-B340-83135389B66A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20E04-0825-43BD-9AF7-6C77F684C72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DE156-02DA-42F7-8303-F009E77B699A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3CEE2E-8016-48F6-96E2-5E09650E80F6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0824B0-1C59-4919-9D0C-DE70AE967B17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67C41-61B9-4757-8F97-6CA88312AAB3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D5951-817F-4A9D-AD05-25C80AAF4D72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09C1FA-3563-4337-8F10-8C1B0886BDD9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C16F11-1102-45EF-B49D-FFEF839F15BC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3BBAC-36EF-4B5C-8030-13BC65EDA59A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8AF10-24E4-4001-B7BB-4E235A66AAB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81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6B2EC-C630-4030-8588-ACA56D88B38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29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87CB-77A1-405C-86B4-D5512FFF28A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2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B295C72-B974-473F-B7DC-71F8D60A0DE3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2 Marcador de texto"/>
          <p:cNvSpPr>
            <a:spLocks noGrp="1"/>
          </p:cNvSpPr>
          <p:nvPr>
            <p:ph type="body" idx="1"/>
          </p:nvPr>
        </p:nvSpPr>
        <p:spPr>
          <a:xfrm>
            <a:off x="5029200" y="4953000"/>
            <a:ext cx="3124200" cy="674688"/>
          </a:xfrm>
        </p:spPr>
        <p:txBody>
          <a:bodyPr/>
          <a:lstStyle/>
          <a:p>
            <a:pPr algn="r" eaLnBrk="1" hangingPunct="1"/>
            <a:r>
              <a:rPr lang="es-MX" dirty="0"/>
              <a:t>Semestre 2022-2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0600" y="1676400"/>
            <a:ext cx="7772400" cy="8382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s-MX" sz="4400" dirty="0">
                <a:solidFill>
                  <a:schemeClr val="tx1"/>
                </a:solidFill>
              </a:rPr>
              <a:t>GEOLOGIA AMBIENTAL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853519" y="5562600"/>
            <a:ext cx="4572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err="1">
                <a:solidFill>
                  <a:schemeClr val="bg1"/>
                </a:solidFill>
              </a:rPr>
              <a:t>Prof</a:t>
            </a:r>
            <a:r>
              <a:rPr lang="es-MX" sz="2000" b="1" dirty="0">
                <a:solidFill>
                  <a:schemeClr val="bg1"/>
                </a:solidFill>
              </a:rPr>
              <a:t>: Ismael Minjarez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90500"/>
            <a:ext cx="7010400" cy="5143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dirty="0"/>
              <a:t>Deformación de rocas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47700" y="904874"/>
            <a:ext cx="8305800" cy="5762626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s-PR" sz="2800" dirty="0"/>
              <a:t>Cambios en forma y/o volumen de la roca</a:t>
            </a:r>
          </a:p>
          <a:p>
            <a:pPr eaLnBrk="1" hangingPunct="1"/>
            <a:r>
              <a:rPr lang="es-PR" sz="2800" dirty="0"/>
              <a:t>Causado por esfuerzos </a:t>
            </a:r>
          </a:p>
          <a:p>
            <a:pPr lvl="1" eaLnBrk="1" hangingPunct="1"/>
            <a:r>
              <a:rPr lang="es-PR" sz="2400" dirty="0"/>
              <a:t>Esfuerzo </a:t>
            </a:r>
          </a:p>
          <a:p>
            <a:pPr lvl="1" eaLnBrk="1" hangingPunct="1"/>
            <a:r>
              <a:rPr lang="es-PR" sz="2400" dirty="0"/>
              <a:t>Depende de la dirección que venga la fuerza</a:t>
            </a:r>
          </a:p>
          <a:p>
            <a:pPr lvl="1" eaLnBrk="1" hangingPunct="1"/>
            <a:endParaRPr lang="es-PR" sz="2400" dirty="0"/>
          </a:p>
          <a:p>
            <a:pPr eaLnBrk="1" hangingPunct="1"/>
            <a:r>
              <a:rPr lang="es-PR" sz="2800" dirty="0"/>
              <a:t>Producida por tres tipos de fuerzas</a:t>
            </a:r>
          </a:p>
          <a:p>
            <a:pPr lvl="1" eaLnBrk="1" hangingPunct="1"/>
            <a:r>
              <a:rPr lang="es-PR" sz="2400" dirty="0"/>
              <a:t>Compresión: Esfuerzos convergentes </a:t>
            </a:r>
          </a:p>
          <a:p>
            <a:pPr lvl="1" eaLnBrk="1" hangingPunct="1"/>
            <a:endParaRPr lang="es-PR" sz="2400" dirty="0"/>
          </a:p>
          <a:p>
            <a:pPr lvl="1" eaLnBrk="1" hangingPunct="1"/>
            <a:endParaRPr lang="es-PR" sz="2400" dirty="0"/>
          </a:p>
          <a:p>
            <a:pPr lvl="1" eaLnBrk="1" hangingPunct="1"/>
            <a:r>
              <a:rPr lang="es-PR" sz="2400" dirty="0"/>
              <a:t>Extensión: Esfuerzos divergentes</a:t>
            </a:r>
          </a:p>
          <a:p>
            <a:pPr lvl="1" eaLnBrk="1" hangingPunct="1"/>
            <a:endParaRPr lang="es-PR" sz="2400" dirty="0"/>
          </a:p>
          <a:p>
            <a:pPr lvl="1" eaLnBrk="1" hangingPunct="1"/>
            <a:endParaRPr lang="es-PR" sz="2400" dirty="0"/>
          </a:p>
          <a:p>
            <a:pPr lvl="1" eaLnBrk="1" hangingPunct="1"/>
            <a:endParaRPr lang="es-PR" sz="2400" dirty="0"/>
          </a:p>
          <a:p>
            <a:pPr lvl="1" eaLnBrk="1" hangingPunct="1"/>
            <a:r>
              <a:rPr lang="es-PR" sz="2400" dirty="0"/>
              <a:t>Cizalla: Fuerzas paralelas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809923-96E8-89E6-1BCC-71E68F904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4449166"/>
            <a:ext cx="2714625" cy="94198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996274-EA1E-2B75-1975-A3AD184AE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3157413"/>
            <a:ext cx="1807828" cy="11399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AF606B8-AD95-E610-D4BF-669D361DE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799" y="5652484"/>
            <a:ext cx="2750803" cy="8043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915400" cy="1219200"/>
          </a:xfrm>
        </p:spPr>
        <p:txBody>
          <a:bodyPr/>
          <a:lstStyle/>
          <a:p>
            <a:pPr eaLnBrk="1" hangingPunct="1"/>
            <a:r>
              <a:rPr lang="es-PR" sz="4000" dirty="0"/>
              <a:t>Factores que gobiernan la deformación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534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PR" sz="2800" dirty="0"/>
              <a:t>Tipo de fuerza aplicado</a:t>
            </a:r>
          </a:p>
          <a:p>
            <a:pPr eaLnBrk="1" hangingPunct="1">
              <a:lnSpc>
                <a:spcPct val="90000"/>
              </a:lnSpc>
            </a:pPr>
            <a:r>
              <a:rPr lang="es-PR" sz="2800" dirty="0"/>
              <a:t>Temperatura</a:t>
            </a:r>
          </a:p>
          <a:p>
            <a:pPr eaLnBrk="1" hangingPunct="1">
              <a:lnSpc>
                <a:spcPct val="90000"/>
              </a:lnSpc>
            </a:pPr>
            <a:r>
              <a:rPr lang="es-PR" sz="2800" dirty="0"/>
              <a:t>Tiempo</a:t>
            </a:r>
          </a:p>
          <a:p>
            <a:pPr lvl="1" eaLnBrk="1" hangingPunct="1">
              <a:lnSpc>
                <a:spcPct val="90000"/>
              </a:lnSpc>
            </a:pPr>
            <a:r>
              <a:rPr lang="es-PR" sz="2400" dirty="0"/>
              <a:t>Esfuerzo  pequeño en mucho tiempo – deformación </a:t>
            </a:r>
            <a:r>
              <a:rPr lang="es-PR" sz="2400" dirty="0" err="1"/>
              <a:t>plastica</a:t>
            </a:r>
            <a:endParaRPr lang="es-PR" sz="2400" dirty="0"/>
          </a:p>
          <a:p>
            <a:pPr lvl="1" eaLnBrk="1" hangingPunct="1">
              <a:lnSpc>
                <a:spcPct val="90000"/>
              </a:lnSpc>
            </a:pPr>
            <a:r>
              <a:rPr lang="es-PR" sz="2400" dirty="0"/>
              <a:t>Esfuerzo considerable  por poco tiempo producirá fractura</a:t>
            </a:r>
          </a:p>
          <a:p>
            <a:pPr lvl="1" eaLnBrk="1" hangingPunct="1">
              <a:lnSpc>
                <a:spcPct val="90000"/>
              </a:lnSpc>
            </a:pPr>
            <a:endParaRPr lang="es-PR" sz="2400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P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/>
              <a:t>Tipos de Deformación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4495800" cy="5410200"/>
          </a:xfrm>
        </p:spPr>
        <p:txBody>
          <a:bodyPr/>
          <a:lstStyle/>
          <a:p>
            <a:pPr eaLnBrk="1" hangingPunct="1"/>
            <a:r>
              <a:rPr lang="en-US" sz="2400" dirty="0" err="1"/>
              <a:t>Depende</a:t>
            </a:r>
            <a:r>
              <a:rPr lang="en-US" sz="2400" dirty="0"/>
              <a:t> de la </a:t>
            </a:r>
            <a:r>
              <a:rPr lang="en-US" sz="2400" dirty="0" err="1"/>
              <a:t>respuesta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tenga</a:t>
            </a:r>
            <a:r>
              <a:rPr lang="en-US" sz="2400" dirty="0"/>
              <a:t> la </a:t>
            </a:r>
            <a:r>
              <a:rPr lang="en-US" sz="2400" dirty="0" err="1"/>
              <a:t>roca</a:t>
            </a:r>
            <a:r>
              <a:rPr lang="en-US" sz="2400" dirty="0"/>
              <a:t> a la </a:t>
            </a:r>
            <a:r>
              <a:rPr lang="en-US" sz="2400" dirty="0" err="1"/>
              <a:t>fuerza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se le </a:t>
            </a:r>
            <a:r>
              <a:rPr lang="en-US" sz="2400" dirty="0" err="1"/>
              <a:t>aplica</a:t>
            </a:r>
            <a:endParaRPr lang="en-US" sz="2400" dirty="0"/>
          </a:p>
          <a:p>
            <a:pPr eaLnBrk="1" hangingPunct="1"/>
            <a:r>
              <a:rPr lang="en-US" sz="2400" dirty="0" err="1"/>
              <a:t>Tipos</a:t>
            </a:r>
            <a:r>
              <a:rPr lang="en-US" sz="2400" dirty="0"/>
              <a:t>:</a:t>
            </a:r>
          </a:p>
          <a:p>
            <a:pPr lvl="1" eaLnBrk="1" hangingPunct="1"/>
            <a:r>
              <a:rPr lang="en-US" sz="2400" b="1" u="sng" dirty="0" err="1"/>
              <a:t>Deformación</a:t>
            </a:r>
            <a:r>
              <a:rPr lang="en-US" sz="2400" b="1" u="sng" dirty="0"/>
              <a:t> </a:t>
            </a:r>
            <a:r>
              <a:rPr lang="en-US" sz="2400" b="1" u="sng" dirty="0" err="1"/>
              <a:t>elástica</a:t>
            </a:r>
            <a:endParaRPr lang="en-US" sz="2400" b="1" u="sng" dirty="0"/>
          </a:p>
          <a:p>
            <a:pPr lvl="2" eaLnBrk="1" hangingPunct="1"/>
            <a:r>
              <a:rPr lang="en-US" dirty="0"/>
              <a:t>Al </a:t>
            </a:r>
            <a:r>
              <a:rPr lang="en-US" dirty="0" err="1"/>
              <a:t>liberarse</a:t>
            </a:r>
            <a:r>
              <a:rPr lang="en-US" dirty="0"/>
              <a:t> del </a:t>
            </a:r>
            <a:r>
              <a:rPr lang="en-US" dirty="0" err="1"/>
              <a:t>esfuerzo</a:t>
            </a:r>
            <a:r>
              <a:rPr lang="en-US" dirty="0"/>
              <a:t>, la </a:t>
            </a:r>
            <a:r>
              <a:rPr lang="en-US" dirty="0" err="1"/>
              <a:t>roca</a:t>
            </a:r>
            <a:r>
              <a:rPr lang="en-US" dirty="0"/>
              <a:t> </a:t>
            </a:r>
            <a:r>
              <a:rPr lang="en-US" dirty="0" err="1"/>
              <a:t>vuelve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forma original (</a:t>
            </a:r>
            <a:r>
              <a:rPr lang="en-US" dirty="0" err="1"/>
              <a:t>rx</a:t>
            </a:r>
            <a:r>
              <a:rPr lang="en-US" dirty="0"/>
              <a:t>, </a:t>
            </a:r>
            <a:r>
              <a:rPr lang="en-US" dirty="0" err="1"/>
              <a:t>máficas</a:t>
            </a:r>
            <a:r>
              <a:rPr lang="en-US" dirty="0"/>
              <a:t>)</a:t>
            </a:r>
          </a:p>
          <a:p>
            <a:pPr lvl="1" eaLnBrk="1" hangingPunct="1"/>
            <a:r>
              <a:rPr lang="en-US" sz="2400" b="1" u="sng" dirty="0" err="1"/>
              <a:t>Deformación</a:t>
            </a:r>
            <a:r>
              <a:rPr lang="en-US" sz="2400" b="1" u="sng" dirty="0"/>
              <a:t> </a:t>
            </a:r>
            <a:r>
              <a:rPr lang="en-US" sz="2400" b="1" u="sng" dirty="0" err="1"/>
              <a:t>plástica</a:t>
            </a:r>
            <a:endParaRPr lang="en-US" sz="2400" b="1" u="sng" dirty="0"/>
          </a:p>
          <a:p>
            <a:pPr lvl="2" eaLnBrk="1" hangingPunct="1"/>
            <a:r>
              <a:rPr lang="en-US" dirty="0"/>
              <a:t>El </a:t>
            </a:r>
            <a:r>
              <a:rPr lang="en-US" dirty="0" err="1"/>
              <a:t>esfuerzo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tan </a:t>
            </a:r>
            <a:r>
              <a:rPr lang="en-US" dirty="0" err="1"/>
              <a:t>fuerte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la </a:t>
            </a:r>
            <a:r>
              <a:rPr lang="en-US" dirty="0" err="1"/>
              <a:t>roca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la </a:t>
            </a:r>
            <a:r>
              <a:rPr lang="en-US" dirty="0" err="1"/>
              <a:t>roca</a:t>
            </a:r>
            <a:r>
              <a:rPr lang="en-US" dirty="0"/>
              <a:t> se </a:t>
            </a:r>
            <a:r>
              <a:rPr lang="en-US" dirty="0" err="1"/>
              <a:t>dobla</a:t>
            </a:r>
            <a:r>
              <a:rPr lang="en-US" dirty="0"/>
              <a:t> o se </a:t>
            </a:r>
            <a:r>
              <a:rPr lang="en-US" dirty="0" err="1"/>
              <a:t>fractura</a:t>
            </a:r>
            <a:r>
              <a:rPr lang="en-US" dirty="0"/>
              <a:t> </a:t>
            </a:r>
            <a:r>
              <a:rPr lang="en-US" dirty="0" err="1"/>
              <a:t>permanentemente</a:t>
            </a:r>
            <a:r>
              <a:rPr lang="en-US" dirty="0"/>
              <a:t> (</a:t>
            </a:r>
            <a:r>
              <a:rPr lang="en-US" dirty="0" err="1"/>
              <a:t>yeso</a:t>
            </a:r>
            <a:r>
              <a:rPr lang="en-US" dirty="0"/>
              <a:t>, </a:t>
            </a:r>
            <a:r>
              <a:rPr lang="en-US" dirty="0" err="1"/>
              <a:t>mármol</a:t>
            </a:r>
            <a:r>
              <a:rPr lang="en-US" dirty="0"/>
              <a:t>, </a:t>
            </a:r>
            <a:r>
              <a:rPr lang="en-US" dirty="0" err="1"/>
              <a:t>lutitas</a:t>
            </a:r>
            <a:r>
              <a:rPr lang="en-US" dirty="0"/>
              <a:t>)</a:t>
            </a:r>
          </a:p>
          <a:p>
            <a:pPr eaLnBrk="1" hangingPunct="1"/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49" y="1295400"/>
            <a:ext cx="174307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19600"/>
            <a:ext cx="200977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152400" y="-228600"/>
            <a:ext cx="8229600" cy="1143000"/>
          </a:xfrm>
        </p:spPr>
        <p:txBody>
          <a:bodyPr/>
          <a:lstStyle/>
          <a:p>
            <a:pPr eaLnBrk="1" hangingPunct="1"/>
            <a:r>
              <a:rPr lang="es-MX" sz="4000"/>
              <a:t>Tipos de deformación plástica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idx="1"/>
          </p:nvPr>
        </p:nvSpPr>
        <p:spPr>
          <a:xfrm>
            <a:off x="457200" y="2435225"/>
            <a:ext cx="4724400" cy="22145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MX" sz="2800" dirty="0"/>
              <a:t>Dúctil.- cuando la roca se dobla sin romperse</a:t>
            </a:r>
          </a:p>
          <a:p>
            <a:pPr eaLnBrk="1" hangingPunct="1"/>
            <a:endParaRPr lang="es-MX" sz="2800" dirty="0"/>
          </a:p>
          <a:p>
            <a:pPr eaLnBrk="1" hangingPunct="1"/>
            <a:r>
              <a:rPr lang="es-MX" sz="2800" dirty="0"/>
              <a:t>Frágil.- cuando la roca se rompe.</a:t>
            </a:r>
          </a:p>
        </p:txBody>
      </p:sp>
      <p:grpSp>
        <p:nvGrpSpPr>
          <p:cNvPr id="15364" name="8 Grupo"/>
          <p:cNvGrpSpPr>
            <a:grpSpLocks/>
          </p:cNvGrpSpPr>
          <p:nvPr/>
        </p:nvGrpSpPr>
        <p:grpSpPr bwMode="auto">
          <a:xfrm>
            <a:off x="5537200" y="909638"/>
            <a:ext cx="3024188" cy="5486400"/>
            <a:chOff x="6089153" y="909935"/>
            <a:chExt cx="2456490" cy="5486400"/>
          </a:xfrm>
        </p:grpSpPr>
        <p:pic>
          <p:nvPicPr>
            <p:cNvPr id="1536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99"/>
            <a:stretch>
              <a:fillRect/>
            </a:stretch>
          </p:blipFill>
          <p:spPr bwMode="auto">
            <a:xfrm>
              <a:off x="6171352" y="909935"/>
              <a:ext cx="2310062" cy="5486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3 Rectángulo"/>
            <p:cNvSpPr/>
            <p:nvPr/>
          </p:nvSpPr>
          <p:spPr>
            <a:xfrm>
              <a:off x="6711811" y="2429816"/>
              <a:ext cx="1447800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4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</a:rPr>
                <a:t>Frágil</a:t>
              </a:r>
            </a:p>
          </p:txBody>
        </p:sp>
        <p:sp>
          <p:nvSpPr>
            <p:cNvPr id="5" name="4 Rectángulo"/>
            <p:cNvSpPr/>
            <p:nvPr/>
          </p:nvSpPr>
          <p:spPr>
            <a:xfrm>
              <a:off x="6602483" y="4188767"/>
              <a:ext cx="1943160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24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</a:rPr>
                <a:t>Frágil-dúctil</a:t>
              </a:r>
            </a:p>
          </p:txBody>
        </p:sp>
        <p:sp>
          <p:nvSpPr>
            <p:cNvPr id="6" name="5 Rectángulo"/>
            <p:cNvSpPr/>
            <p:nvPr/>
          </p:nvSpPr>
          <p:spPr>
            <a:xfrm>
              <a:off x="6193150" y="5934670"/>
              <a:ext cx="103906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24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</a:rPr>
                <a:t>Dúctil</a:t>
              </a:r>
            </a:p>
          </p:txBody>
        </p:sp>
        <p:sp>
          <p:nvSpPr>
            <p:cNvPr id="7" name="6 Rectángulo"/>
            <p:cNvSpPr/>
            <p:nvPr/>
          </p:nvSpPr>
          <p:spPr>
            <a:xfrm>
              <a:off x="6136721" y="2475983"/>
              <a:ext cx="670887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</a:rPr>
                <a:t>11 km</a:t>
              </a: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6089153" y="4334136"/>
              <a:ext cx="62265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</a:rPr>
                <a:t>16 km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5 Título"/>
          <p:cNvSpPr>
            <a:spLocks noGrp="1"/>
          </p:cNvSpPr>
          <p:nvPr>
            <p:ph type="title"/>
          </p:nvPr>
        </p:nvSpPr>
        <p:spPr>
          <a:xfrm>
            <a:off x="1565275" y="533400"/>
            <a:ext cx="7010400" cy="838200"/>
          </a:xfrm>
        </p:spPr>
        <p:txBody>
          <a:bodyPr/>
          <a:lstStyle/>
          <a:p>
            <a:pPr eaLnBrk="1" hangingPunct="1"/>
            <a:r>
              <a:rPr lang="es-MX" dirty="0"/>
              <a:t>Esfuerzo y deformación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1798638"/>
            <a:ext cx="6719887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8" name="6 CuadroTexto"/>
          <p:cNvSpPr txBox="1">
            <a:spLocks noChangeArrowheads="1"/>
          </p:cNvSpPr>
          <p:nvPr/>
        </p:nvSpPr>
        <p:spPr bwMode="auto">
          <a:xfrm>
            <a:off x="762000" y="2438400"/>
            <a:ext cx="1196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Extensión</a:t>
            </a:r>
          </a:p>
        </p:txBody>
      </p:sp>
      <p:sp>
        <p:nvSpPr>
          <p:cNvPr id="16389" name="9 CuadroTexto"/>
          <p:cNvSpPr txBox="1">
            <a:spLocks noChangeArrowheads="1"/>
          </p:cNvSpPr>
          <p:nvPr/>
        </p:nvSpPr>
        <p:spPr bwMode="auto">
          <a:xfrm>
            <a:off x="550863" y="3670300"/>
            <a:ext cx="142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Compresión</a:t>
            </a:r>
          </a:p>
        </p:txBody>
      </p:sp>
      <p:sp>
        <p:nvSpPr>
          <p:cNvPr id="16390" name="10 CuadroTexto"/>
          <p:cNvSpPr txBox="1">
            <a:spLocks noChangeArrowheads="1"/>
          </p:cNvSpPr>
          <p:nvPr/>
        </p:nvSpPr>
        <p:spPr bwMode="auto">
          <a:xfrm>
            <a:off x="739775" y="5029200"/>
            <a:ext cx="877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Cizalla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362200"/>
            <a:ext cx="4267200" cy="1362075"/>
          </a:xfrm>
        </p:spPr>
        <p:txBody>
          <a:bodyPr/>
          <a:lstStyle/>
          <a:p>
            <a:pPr eaLnBrk="1" hangingPunct="1">
              <a:defRPr/>
            </a:pPr>
            <a:r>
              <a:rPr lang="es-MX" dirty="0">
                <a:solidFill>
                  <a:schemeClr val="tx1"/>
                </a:solidFill>
              </a:rPr>
              <a:t>Deformación </a:t>
            </a:r>
            <a:br>
              <a:rPr lang="es-MX" dirty="0">
                <a:solidFill>
                  <a:schemeClr val="tx1"/>
                </a:solidFill>
              </a:rPr>
            </a:br>
            <a:r>
              <a:rPr lang="es-MX" dirty="0">
                <a:solidFill>
                  <a:schemeClr val="tx1"/>
                </a:solidFill>
              </a:rPr>
              <a:t>dúctil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77875"/>
            <a:ext cx="349567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PR" sz="4000" dirty="0"/>
              <a:t>Pliegues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65238"/>
            <a:ext cx="4038600" cy="4525962"/>
          </a:xfrm>
        </p:spPr>
        <p:txBody>
          <a:bodyPr/>
          <a:lstStyle/>
          <a:p>
            <a:pPr eaLnBrk="1" hangingPunct="1"/>
            <a:r>
              <a:rPr lang="es-PR" dirty="0"/>
              <a:t>Asociado mayormente con fuerzas de compresión</a:t>
            </a:r>
          </a:p>
          <a:p>
            <a:pPr eaLnBrk="1" hangingPunct="1"/>
            <a:r>
              <a:rPr lang="es-PR" dirty="0"/>
              <a:t>Permanente</a:t>
            </a:r>
          </a:p>
          <a:p>
            <a:pPr eaLnBrk="1" hangingPunct="1"/>
            <a:r>
              <a:rPr lang="es-PR" dirty="0"/>
              <a:t>Se reconocen 2 tipos principales:</a:t>
            </a:r>
          </a:p>
          <a:p>
            <a:pPr lvl="1" eaLnBrk="1" hangingPunct="1"/>
            <a:r>
              <a:rPr lang="es-PR" sz="3200" dirty="0"/>
              <a:t>Anticlinales</a:t>
            </a:r>
          </a:p>
          <a:p>
            <a:pPr lvl="1" eaLnBrk="1" hangingPunct="1"/>
            <a:r>
              <a:rPr lang="es-PR" sz="3200" dirty="0"/>
              <a:t>Sinclinales</a:t>
            </a:r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1752600"/>
            <a:ext cx="4038600" cy="2884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es-PR" sz="3600" dirty="0"/>
              <a:t>Pliegues: Anticlinales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"/>
            <a:ext cx="4648200" cy="2133600"/>
          </a:xfrm>
        </p:spPr>
        <p:txBody>
          <a:bodyPr/>
          <a:lstStyle/>
          <a:p>
            <a:pPr eaLnBrk="1" hangingPunct="1">
              <a:defRPr/>
            </a:pPr>
            <a:r>
              <a:rPr lang="es-PR" dirty="0"/>
              <a:t>Doblado hacia arriba </a:t>
            </a:r>
          </a:p>
          <a:p>
            <a:pPr eaLnBrk="1" hangingPunct="1">
              <a:defRPr/>
            </a:pPr>
            <a:r>
              <a:rPr lang="es-PR" dirty="0"/>
              <a:t>Forma de cresta (arco)</a:t>
            </a:r>
          </a:p>
          <a:p>
            <a:pPr eaLnBrk="1" hangingPunct="1">
              <a:defRPr/>
            </a:pPr>
            <a:r>
              <a:rPr lang="es-PR" dirty="0"/>
              <a:t>Roca mas antigua abajo</a:t>
            </a:r>
          </a:p>
          <a:p>
            <a:pPr marL="0" indent="0" eaLnBrk="1" hangingPunct="1">
              <a:buFontTx/>
              <a:buNone/>
              <a:defRPr/>
            </a:pPr>
            <a:endParaRPr lang="es-PR" dirty="0"/>
          </a:p>
        </p:txBody>
      </p:sp>
      <p:pic>
        <p:nvPicPr>
          <p:cNvPr id="22533" name="Picture 17" descr="anticline_fol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66800"/>
            <a:ext cx="38862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80004"/>
            <a:ext cx="5638800" cy="377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0" y="35417"/>
            <a:ext cx="4876800" cy="792162"/>
          </a:xfrm>
        </p:spPr>
        <p:txBody>
          <a:bodyPr/>
          <a:lstStyle/>
          <a:p>
            <a:pPr algn="r" eaLnBrk="1" hangingPunct="1"/>
            <a:r>
              <a:rPr lang="es-PR" sz="3600" dirty="0"/>
              <a:t>Pliegues : Sinclinales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45" y="228600"/>
            <a:ext cx="4038600" cy="1828800"/>
          </a:xfrm>
        </p:spPr>
        <p:txBody>
          <a:bodyPr/>
          <a:lstStyle/>
          <a:p>
            <a:pPr eaLnBrk="1" hangingPunct="1"/>
            <a:r>
              <a:rPr lang="es-PR" dirty="0"/>
              <a:t>Doblado hacia abajo</a:t>
            </a:r>
          </a:p>
          <a:p>
            <a:pPr eaLnBrk="1" hangingPunct="1"/>
            <a:r>
              <a:rPr lang="es-PR" dirty="0"/>
              <a:t>Roca mas joven abajo</a:t>
            </a:r>
          </a:p>
          <a:p>
            <a:pPr eaLnBrk="1" hangingPunct="1">
              <a:buFontTx/>
              <a:buNone/>
            </a:pPr>
            <a:endParaRPr lang="es-PR" dirty="0"/>
          </a:p>
          <a:p>
            <a:pPr eaLnBrk="1" hangingPunct="1">
              <a:buFontTx/>
              <a:buNone/>
            </a:pPr>
            <a:endParaRPr lang="es-PR" sz="3600" dirty="0"/>
          </a:p>
        </p:txBody>
      </p:sp>
      <p:pic>
        <p:nvPicPr>
          <p:cNvPr id="23556" name="Picture 5" descr="Synclin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5619" y="838200"/>
            <a:ext cx="4038600" cy="2182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5214634" cy="371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s-PR" sz="4000"/>
              <a:t>Posición de Pliegues</a:t>
            </a:r>
          </a:p>
        </p:txBody>
      </p:sp>
      <p:pic>
        <p:nvPicPr>
          <p:cNvPr id="25603" name="Picture 12" descr="Buckshr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1524000"/>
            <a:ext cx="2047875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1447800"/>
            <a:ext cx="2660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5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447800"/>
            <a:ext cx="2671763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6" name="Picture 15" descr="fold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938588"/>
            <a:ext cx="4038600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7" name="Picture 9" descr="recumbent_fold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62400"/>
            <a:ext cx="452437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288576" y="6448425"/>
            <a:ext cx="518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Simétricos, Asimétricos, volcados y </a:t>
            </a:r>
            <a:r>
              <a:rPr lang="es-ES" dirty="0" err="1"/>
              <a:t>recumbentes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s-PR" sz="4000"/>
              <a:t>Pliegues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8610600" cy="4525963"/>
          </a:xfrm>
        </p:spPr>
        <p:txBody>
          <a:bodyPr/>
          <a:lstStyle/>
          <a:p>
            <a:pPr eaLnBrk="1" hangingPunct="1"/>
            <a:r>
              <a:rPr lang="es-PR" sz="2800" dirty="0" err="1"/>
              <a:t>Puedenb</a:t>
            </a:r>
            <a:r>
              <a:rPr lang="es-PR" sz="2800" dirty="0"/>
              <a:t> extenderse por grandes zonas formando cadenas de montañas</a:t>
            </a:r>
          </a:p>
        </p:txBody>
      </p:sp>
      <p:pic>
        <p:nvPicPr>
          <p:cNvPr id="2458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5"/>
          <a:stretch>
            <a:fillRect/>
          </a:stretch>
        </p:blipFill>
        <p:spPr>
          <a:xfrm>
            <a:off x="228600" y="3579813"/>
            <a:ext cx="8686800" cy="284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76200" y="3962400"/>
            <a:ext cx="4191000" cy="1362075"/>
          </a:xfrm>
        </p:spPr>
        <p:txBody>
          <a:bodyPr/>
          <a:lstStyle/>
          <a:p>
            <a:pPr eaLnBrk="1" hangingPunct="1">
              <a:defRPr/>
            </a:pPr>
            <a:r>
              <a:rPr lang="es-MX" dirty="0"/>
              <a:t>Deformación frágil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345281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5" descr="45%20Joints%20viewed%20from%20lunch%20sit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770788"/>
            <a:ext cx="3402031" cy="3812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PR" sz="4000" dirty="0"/>
              <a:t>Juntas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066800"/>
            <a:ext cx="5867400" cy="914400"/>
          </a:xfrm>
        </p:spPr>
        <p:txBody>
          <a:bodyPr>
            <a:noAutofit/>
          </a:bodyPr>
          <a:lstStyle/>
          <a:p>
            <a:r>
              <a:rPr lang="es-ES" sz="2800" dirty="0"/>
              <a:t>Son rompimientos a lo largo de los cuales la cohesión del material se ha perdido y se registra como planos o superficies de discontinuidad.</a:t>
            </a:r>
            <a:endParaRPr lang="es-PR" sz="2800" dirty="0"/>
          </a:p>
          <a:p>
            <a:pPr eaLnBrk="1" hangingPunct="1">
              <a:defRPr/>
            </a:pPr>
            <a:r>
              <a:rPr lang="es-PR" sz="2800" dirty="0"/>
              <a:t>Fracturas que no causan movimiento en las rocas</a:t>
            </a:r>
          </a:p>
          <a:p>
            <a:pPr eaLnBrk="1" hangingPunct="1">
              <a:defRPr/>
            </a:pPr>
            <a:r>
              <a:rPr lang="es-PR" sz="2800" dirty="0"/>
              <a:t>Son comunes en las rocas ígneas y debidas a enfriamiento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PR"/>
              <a:t>Fallas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PR" dirty="0"/>
              <a:t>Fracturas que causan movimiento en las rocas</a:t>
            </a:r>
          </a:p>
          <a:p>
            <a:pPr eaLnBrk="1" hangingPunct="1">
              <a:lnSpc>
                <a:spcPct val="90000"/>
              </a:lnSpc>
            </a:pPr>
            <a:r>
              <a:rPr lang="es-PR" dirty="0"/>
              <a:t>La roca se divide en bloques</a:t>
            </a:r>
          </a:p>
          <a:p>
            <a:pPr eaLnBrk="1" hangingPunct="1">
              <a:lnSpc>
                <a:spcPct val="90000"/>
              </a:lnSpc>
            </a:pPr>
            <a:r>
              <a:rPr lang="es-PR" dirty="0"/>
              <a:t>Tipos de fallas:</a:t>
            </a:r>
          </a:p>
          <a:p>
            <a:pPr lvl="1" eaLnBrk="1" hangingPunct="1">
              <a:lnSpc>
                <a:spcPct val="90000"/>
              </a:lnSpc>
            </a:pPr>
            <a:r>
              <a:rPr lang="es-PR" dirty="0"/>
              <a:t>Normales</a:t>
            </a:r>
          </a:p>
          <a:p>
            <a:pPr lvl="1" eaLnBrk="1" hangingPunct="1">
              <a:lnSpc>
                <a:spcPct val="90000"/>
              </a:lnSpc>
            </a:pPr>
            <a:r>
              <a:rPr lang="es-PR" dirty="0"/>
              <a:t>A rumbo </a:t>
            </a:r>
          </a:p>
          <a:p>
            <a:pPr lvl="1" eaLnBrk="1" hangingPunct="1">
              <a:lnSpc>
                <a:spcPct val="90000"/>
              </a:lnSpc>
            </a:pPr>
            <a:r>
              <a:rPr lang="es-PR" dirty="0"/>
              <a:t>Inversas</a:t>
            </a:r>
          </a:p>
        </p:txBody>
      </p:sp>
      <p:pic>
        <p:nvPicPr>
          <p:cNvPr id="29700" name="Picture 8" descr="faul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9800"/>
            <a:ext cx="4124325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914400"/>
          </a:xfrm>
        </p:spPr>
        <p:txBody>
          <a:bodyPr/>
          <a:lstStyle/>
          <a:p>
            <a:pPr eaLnBrk="1" hangingPunct="1"/>
            <a:r>
              <a:rPr lang="es-PR" sz="3600"/>
              <a:t>Terminología de fallas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0"/>
            <a:ext cx="9220200" cy="1447800"/>
          </a:xfrm>
        </p:spPr>
        <p:txBody>
          <a:bodyPr/>
          <a:lstStyle/>
          <a:p>
            <a:pPr eaLnBrk="1" hangingPunct="1"/>
            <a:r>
              <a:rPr lang="es-PR" sz="2400" dirty="0"/>
              <a:t>Plano de la falla .- plano por donde pasa la falla</a:t>
            </a:r>
          </a:p>
          <a:p>
            <a:pPr eaLnBrk="1" hangingPunct="1"/>
            <a:r>
              <a:rPr lang="es-PR" sz="2400" dirty="0"/>
              <a:t>Bloque de techo.-bloque de la roca que esta frente al plano de la falla</a:t>
            </a:r>
          </a:p>
          <a:p>
            <a:pPr eaLnBrk="1" hangingPunct="1"/>
            <a:r>
              <a:rPr lang="es-PR" sz="2400" dirty="0"/>
              <a:t>Bloque de piso- bloque de roca que esta detrás del plano de la falla</a:t>
            </a:r>
          </a:p>
        </p:txBody>
      </p:sp>
      <p:grpSp>
        <p:nvGrpSpPr>
          <p:cNvPr id="30724" name="3 Grupo"/>
          <p:cNvGrpSpPr>
            <a:grpSpLocks/>
          </p:cNvGrpSpPr>
          <p:nvPr/>
        </p:nvGrpSpPr>
        <p:grpSpPr bwMode="auto">
          <a:xfrm>
            <a:off x="381000" y="2286000"/>
            <a:ext cx="7693025" cy="4219575"/>
            <a:chOff x="381000" y="2286000"/>
            <a:chExt cx="7693569" cy="4219575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0" r="14330"/>
            <a:stretch>
              <a:fillRect/>
            </a:stretch>
          </p:blipFill>
          <p:spPr bwMode="auto">
            <a:xfrm>
              <a:off x="1481070" y="2286000"/>
              <a:ext cx="5528326" cy="4219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726" name="2 CuadroTexto"/>
            <p:cNvSpPr txBox="1">
              <a:spLocks noChangeArrowheads="1"/>
            </p:cNvSpPr>
            <p:nvPr/>
          </p:nvSpPr>
          <p:spPr bwMode="auto">
            <a:xfrm>
              <a:off x="381000" y="3507312"/>
              <a:ext cx="9669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MX"/>
                <a:t>Bloque </a:t>
              </a:r>
            </a:p>
            <a:p>
              <a:pPr eaLnBrk="1" hangingPunct="1"/>
              <a:r>
                <a:rPr lang="es-MX"/>
                <a:t>de piso</a:t>
              </a:r>
            </a:p>
          </p:txBody>
        </p:sp>
        <p:sp>
          <p:nvSpPr>
            <p:cNvPr id="30727" name="10 CuadroTexto"/>
            <p:cNvSpPr txBox="1">
              <a:spLocks noChangeArrowheads="1"/>
            </p:cNvSpPr>
            <p:nvPr/>
          </p:nvSpPr>
          <p:spPr bwMode="auto">
            <a:xfrm>
              <a:off x="7005045" y="3013381"/>
              <a:ext cx="106952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MX" dirty="0"/>
                <a:t>Bloque </a:t>
              </a:r>
            </a:p>
            <a:p>
              <a:pPr eaLnBrk="1" hangingPunct="1"/>
              <a:r>
                <a:rPr lang="es-MX" dirty="0"/>
                <a:t>de techo</a:t>
              </a:r>
            </a:p>
          </p:txBody>
        </p:sp>
      </p:grpSp>
      <p:sp>
        <p:nvSpPr>
          <p:cNvPr id="2" name="1 Elipse"/>
          <p:cNvSpPr/>
          <p:nvPr/>
        </p:nvSpPr>
        <p:spPr>
          <a:xfrm>
            <a:off x="1480992" y="5105400"/>
            <a:ext cx="2971800" cy="152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7010400" cy="838200"/>
          </a:xfrm>
        </p:spPr>
        <p:txBody>
          <a:bodyPr/>
          <a:lstStyle/>
          <a:p>
            <a:pPr eaLnBrk="1" hangingPunct="1"/>
            <a:r>
              <a:rPr lang="es-PR" sz="4000"/>
              <a:t>Falla: Normal</a:t>
            </a:r>
          </a:p>
        </p:txBody>
      </p:sp>
      <p:pic>
        <p:nvPicPr>
          <p:cNvPr id="3174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743200"/>
            <a:ext cx="4038600" cy="2886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7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228600" y="1371600"/>
            <a:ext cx="9067800" cy="76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s-PR" sz="2400" dirty="0"/>
              <a:t>Causada por la fuerza de tensión</a:t>
            </a:r>
          </a:p>
          <a:p>
            <a:pPr eaLnBrk="1" hangingPunct="1">
              <a:defRPr/>
            </a:pPr>
            <a:r>
              <a:rPr lang="es-PR" sz="2400" dirty="0"/>
              <a:t>Bloque de techo se mueve hacia abajo con respecto a bloque de piso</a:t>
            </a:r>
          </a:p>
        </p:txBody>
      </p:sp>
      <p:pic>
        <p:nvPicPr>
          <p:cNvPr id="3174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39"/>
          <a:stretch>
            <a:fillRect/>
          </a:stretch>
        </p:blipFill>
        <p:spPr bwMode="auto">
          <a:xfrm>
            <a:off x="4114800" y="2590800"/>
            <a:ext cx="4603750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792163"/>
          </a:xfrm>
        </p:spPr>
        <p:txBody>
          <a:bodyPr/>
          <a:lstStyle/>
          <a:p>
            <a:pPr eaLnBrk="1" hangingPunct="1"/>
            <a:r>
              <a:rPr lang="es-PR" sz="4000"/>
              <a:t>Falla: Inversa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9144000" cy="990600"/>
          </a:xfrm>
        </p:spPr>
        <p:txBody>
          <a:bodyPr/>
          <a:lstStyle/>
          <a:p>
            <a:pPr eaLnBrk="1" hangingPunct="1"/>
            <a:r>
              <a:rPr lang="es-PR" sz="2400"/>
              <a:t>Causada por compresión</a:t>
            </a:r>
          </a:p>
          <a:p>
            <a:pPr eaLnBrk="1" hangingPunct="1"/>
            <a:r>
              <a:rPr lang="es-PR" sz="2400"/>
              <a:t>Bloque de techo se mueve hacia arriba con respecto a bloque de piso</a:t>
            </a:r>
          </a:p>
          <a:p>
            <a:pPr eaLnBrk="1" hangingPunct="1"/>
            <a:endParaRPr lang="es-PR" sz="2800"/>
          </a:p>
        </p:txBody>
      </p:sp>
      <p:pic>
        <p:nvPicPr>
          <p:cNvPr id="337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743200"/>
            <a:ext cx="3473450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394652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>
          <a:xfrm>
            <a:off x="1219200" y="-14288"/>
            <a:ext cx="7010400" cy="838201"/>
          </a:xfrm>
        </p:spPr>
        <p:txBody>
          <a:bodyPr/>
          <a:lstStyle/>
          <a:p>
            <a:r>
              <a:rPr lang="es-MX"/>
              <a:t>Cabalgadura</a:t>
            </a:r>
          </a:p>
        </p:txBody>
      </p:sp>
      <p:sp>
        <p:nvSpPr>
          <p:cNvPr id="34819" name="2 Marcador de contenido"/>
          <p:cNvSpPr>
            <a:spLocks noGrp="1"/>
          </p:cNvSpPr>
          <p:nvPr>
            <p:ph idx="1"/>
          </p:nvPr>
        </p:nvSpPr>
        <p:spPr>
          <a:xfrm>
            <a:off x="228600" y="762000"/>
            <a:ext cx="8915400" cy="1447800"/>
          </a:xfrm>
        </p:spPr>
        <p:txBody>
          <a:bodyPr>
            <a:normAutofit lnSpcReduction="10000"/>
          </a:bodyPr>
          <a:lstStyle/>
          <a:p>
            <a:r>
              <a:rPr lang="es-MX" sz="2800" dirty="0"/>
              <a:t>Falla inversa de bajo ángulo (menor de 45 grados) y de gran </a:t>
            </a:r>
            <a:r>
              <a:rPr lang="es-MX" sz="2800" dirty="0" err="1"/>
              <a:t>desplazmiento</a:t>
            </a:r>
            <a:r>
              <a:rPr lang="es-MX" sz="2800" dirty="0"/>
              <a:t>.</a:t>
            </a:r>
          </a:p>
          <a:p>
            <a:r>
              <a:rPr lang="es-MX" sz="2800" dirty="0"/>
              <a:t>Responsables de la formación de cadenas de montañas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7010400" cy="4339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"/>
            <a:ext cx="8229600" cy="6397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PR" sz="4000" dirty="0"/>
              <a:t>Fallas a rumbo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400" y="685800"/>
            <a:ext cx="8839200" cy="1143000"/>
          </a:xfrm>
        </p:spPr>
        <p:txBody>
          <a:bodyPr/>
          <a:lstStyle/>
          <a:p>
            <a:pPr eaLnBrk="1" hangingPunct="1"/>
            <a:r>
              <a:rPr lang="es-PR" sz="2800" dirty="0"/>
              <a:t>Se mueven en dirección al rumbo (</a:t>
            </a:r>
          </a:p>
          <a:p>
            <a:pPr eaLnBrk="1" hangingPunct="1"/>
            <a:r>
              <a:rPr lang="es-PR" sz="2800" dirty="0"/>
              <a:t>Dos tipos: “Izquierda o </a:t>
            </a:r>
            <a:r>
              <a:rPr lang="es-PR" sz="2800" dirty="0" err="1"/>
              <a:t>sinestral</a:t>
            </a:r>
            <a:r>
              <a:rPr lang="es-PR" sz="2800" dirty="0"/>
              <a:t>” y “Derecha o </a:t>
            </a:r>
            <a:r>
              <a:rPr lang="es-PR" sz="2800" dirty="0" err="1"/>
              <a:t>dextral</a:t>
            </a:r>
            <a:r>
              <a:rPr lang="es-PR" sz="2800" dirty="0"/>
              <a:t>”</a:t>
            </a:r>
          </a:p>
          <a:p>
            <a:pPr eaLnBrk="1" hangingPunct="1">
              <a:buFontTx/>
              <a:buNone/>
            </a:pPr>
            <a:endParaRPr lang="es-PR" sz="2800" dirty="0"/>
          </a:p>
        </p:txBody>
      </p:sp>
      <p:pic>
        <p:nvPicPr>
          <p:cNvPr id="35844" name="Picture 5" descr="strik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451100"/>
            <a:ext cx="5791200" cy="4076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28600" y="2438400"/>
            <a:ext cx="25908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3810000" y="2590800"/>
            <a:ext cx="1752600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pic>
        <p:nvPicPr>
          <p:cNvPr id="3584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2141538"/>
            <a:ext cx="3560762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8 Grupo"/>
          <p:cNvGrpSpPr/>
          <p:nvPr/>
        </p:nvGrpSpPr>
        <p:grpSpPr>
          <a:xfrm>
            <a:off x="828841" y="685800"/>
            <a:ext cx="7093763" cy="5571547"/>
            <a:chOff x="500034" y="3582509"/>
            <a:chExt cx="4643470" cy="2489697"/>
          </a:xfrm>
        </p:grpSpPr>
        <p:pic>
          <p:nvPicPr>
            <p:cNvPr id="6" name="Picture 2" descr="C:\Users\EDER\Desktop\af1-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  <a:lum bright="-10000"/>
            </a:blip>
            <a:srcRect t="50872"/>
            <a:stretch/>
          </p:blipFill>
          <p:spPr bwMode="auto">
            <a:xfrm>
              <a:off x="500034" y="3582509"/>
              <a:ext cx="4643470" cy="2010898"/>
            </a:xfrm>
            <a:prstGeom prst="rect">
              <a:avLst/>
            </a:prstGeom>
            <a:noFill/>
          </p:spPr>
        </p:pic>
        <p:sp>
          <p:nvSpPr>
            <p:cNvPr id="7" name="5 Rectángulo"/>
            <p:cNvSpPr/>
            <p:nvPr/>
          </p:nvSpPr>
          <p:spPr>
            <a:xfrm>
              <a:off x="2714612" y="3714752"/>
              <a:ext cx="1643074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1200" dirty="0" err="1">
                  <a:solidFill>
                    <a:schemeClr val="tx1"/>
                  </a:solidFill>
                </a:rPr>
                <a:t>DEXTRAL</a:t>
              </a:r>
              <a:endParaRPr lang="es-MX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6 Rectángulo"/>
            <p:cNvSpPr/>
            <p:nvPr/>
          </p:nvSpPr>
          <p:spPr>
            <a:xfrm>
              <a:off x="1000100" y="3714752"/>
              <a:ext cx="1643074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1200" dirty="0" err="1">
                  <a:solidFill>
                    <a:schemeClr val="tx1"/>
                  </a:solidFill>
                </a:rPr>
                <a:t>SINISTRAL</a:t>
              </a:r>
              <a:endParaRPr lang="es-MX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7 Rectángulo"/>
            <p:cNvSpPr/>
            <p:nvPr/>
          </p:nvSpPr>
          <p:spPr>
            <a:xfrm>
              <a:off x="1428728" y="5214950"/>
              <a:ext cx="3071834" cy="857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1200" dirty="0">
                  <a:solidFill>
                    <a:schemeClr val="tx1"/>
                  </a:solidFill>
                </a:rPr>
                <a:t>http://www.hp1039.jishin.go.jp/eqchreng/figures/af1-2.jpg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1259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7392" y="228600"/>
            <a:ext cx="7010400" cy="838200"/>
          </a:xfrm>
        </p:spPr>
        <p:txBody>
          <a:bodyPr>
            <a:normAutofit/>
          </a:bodyPr>
          <a:lstStyle/>
          <a:p>
            <a:r>
              <a:rPr lang="es-MX" dirty="0"/>
              <a:t>FALLAS A RUMBO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5990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/>
              <a:t>Algunas atraviesan la litósfera y acomodan el movimiento entre dos grandes placas de corteza, a estas se les llama </a:t>
            </a:r>
            <a:r>
              <a:rPr lang="es-MX" i="1" dirty="0"/>
              <a:t>fallas transformantes</a:t>
            </a:r>
            <a:r>
              <a:rPr lang="es-MX" dirty="0"/>
              <a:t>.</a:t>
            </a:r>
          </a:p>
        </p:txBody>
      </p:sp>
      <p:grpSp>
        <p:nvGrpSpPr>
          <p:cNvPr id="6" name="5 Grupo"/>
          <p:cNvGrpSpPr/>
          <p:nvPr/>
        </p:nvGrpSpPr>
        <p:grpSpPr>
          <a:xfrm>
            <a:off x="190472" y="3786190"/>
            <a:ext cx="4000528" cy="2912136"/>
            <a:chOff x="428595" y="3786190"/>
            <a:chExt cx="4084955" cy="2912136"/>
          </a:xfrm>
        </p:grpSpPr>
        <p:pic>
          <p:nvPicPr>
            <p:cNvPr id="8194" name="Picture 2" descr="C:\Users\EDER\Documents\My Scans\scan0035.jpg"/>
            <p:cNvPicPr>
              <a:picLocks noChangeAspect="1" noChangeArrowheads="1"/>
            </p:cNvPicPr>
            <p:nvPr/>
          </p:nvPicPr>
          <p:blipFill>
            <a:blip r:embed="rId2" cstate="print"/>
            <a:srcRect l="13227" t="6154" r="13179" b="66277"/>
            <a:stretch>
              <a:fillRect/>
            </a:stretch>
          </p:blipFill>
          <p:spPr bwMode="auto">
            <a:xfrm>
              <a:off x="428595" y="3786190"/>
              <a:ext cx="4084955" cy="2643206"/>
            </a:xfrm>
            <a:prstGeom prst="rect">
              <a:avLst/>
            </a:prstGeom>
            <a:noFill/>
          </p:spPr>
        </p:pic>
        <p:sp>
          <p:nvSpPr>
            <p:cNvPr id="5" name="4 Rectángulo"/>
            <p:cNvSpPr/>
            <p:nvPr/>
          </p:nvSpPr>
          <p:spPr>
            <a:xfrm>
              <a:off x="1428728" y="6357958"/>
              <a:ext cx="2411406" cy="340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err="1">
                  <a:solidFill>
                    <a:schemeClr val="tx1"/>
                  </a:solidFill>
                </a:rPr>
                <a:t>Strahler</a:t>
              </a:r>
              <a:r>
                <a:rPr lang="es-MX" sz="1200" dirty="0">
                  <a:solidFill>
                    <a:schemeClr val="tx1"/>
                  </a:solidFill>
                </a:rPr>
                <a:t>, A. N.; 1992</a:t>
              </a: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3810791" y="3661572"/>
            <a:ext cx="5333241" cy="3196452"/>
            <a:chOff x="3810791" y="3661572"/>
            <a:chExt cx="5333241" cy="3196452"/>
          </a:xfrm>
        </p:grpSpPr>
        <p:pic>
          <p:nvPicPr>
            <p:cNvPr id="8196" name="Picture 4" descr="C:\Users\EDER\Desktop\Captura20.JPG"/>
            <p:cNvPicPr>
              <a:picLocks noChangeAspect="1" noChangeArrowheads="1"/>
            </p:cNvPicPr>
            <p:nvPr/>
          </p:nvPicPr>
          <p:blipFill>
            <a:blip r:embed="rId3" cstate="print"/>
            <a:srcRect l="19646" t="1670" r="32293" b="14922"/>
            <a:stretch>
              <a:fillRect/>
            </a:stretch>
          </p:blipFill>
          <p:spPr bwMode="auto">
            <a:xfrm>
              <a:off x="7072298" y="3661572"/>
              <a:ext cx="2071734" cy="2722351"/>
            </a:xfrm>
            <a:prstGeom prst="rect">
              <a:avLst/>
            </a:prstGeom>
            <a:noFill/>
          </p:spPr>
        </p:pic>
        <p:grpSp>
          <p:nvGrpSpPr>
            <p:cNvPr id="10" name="9 Grupo"/>
            <p:cNvGrpSpPr/>
            <p:nvPr/>
          </p:nvGrpSpPr>
          <p:grpSpPr>
            <a:xfrm>
              <a:off x="3810791" y="3933120"/>
              <a:ext cx="4404547" cy="2924904"/>
              <a:chOff x="3810791" y="3933120"/>
              <a:chExt cx="4404547" cy="2924904"/>
            </a:xfrm>
          </p:grpSpPr>
          <p:pic>
            <p:nvPicPr>
              <p:cNvPr id="8195" name="Picture 3" descr="C:\Users\EDER\Desktop\Captura19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DFD9CD"/>
                  </a:clrFrom>
                  <a:clrTo>
                    <a:srgbClr val="DFD9CD">
                      <a:alpha val="0"/>
                    </a:srgbClr>
                  </a:clrTo>
                </a:clrChange>
              </a:blip>
              <a:srcRect l="565" t="1342" r="4802" b="14765"/>
              <a:stretch>
                <a:fillRect/>
              </a:stretch>
            </p:blipFill>
            <p:spPr bwMode="auto">
              <a:xfrm>
                <a:off x="3810791" y="3933120"/>
                <a:ext cx="3254715" cy="2428892"/>
              </a:xfrm>
              <a:prstGeom prst="rect">
                <a:avLst/>
              </a:prstGeom>
              <a:noFill/>
            </p:spPr>
          </p:pic>
          <p:sp>
            <p:nvSpPr>
              <p:cNvPr id="9" name="8 Rectángulo"/>
              <p:cNvSpPr/>
              <p:nvPr/>
            </p:nvSpPr>
            <p:spPr>
              <a:xfrm>
                <a:off x="5786446" y="6215082"/>
                <a:ext cx="2428892" cy="64294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1200" dirty="0" err="1">
                    <a:solidFill>
                      <a:schemeClr val="tx1"/>
                    </a:solidFill>
                  </a:rPr>
                  <a:t>Tarbuck</a:t>
                </a:r>
                <a:r>
                  <a:rPr lang="es-MX" sz="1200" dirty="0">
                    <a:solidFill>
                      <a:schemeClr val="tx1"/>
                    </a:solidFill>
                  </a:rPr>
                  <a:t> y </a:t>
                </a:r>
                <a:r>
                  <a:rPr lang="es-MX" sz="1200" dirty="0" err="1">
                    <a:solidFill>
                      <a:schemeClr val="tx1"/>
                    </a:solidFill>
                  </a:rPr>
                  <a:t>Lutgens</a:t>
                </a:r>
                <a:r>
                  <a:rPr lang="es-MX" sz="1200" dirty="0">
                    <a:solidFill>
                      <a:schemeClr val="tx1"/>
                    </a:solidFill>
                  </a:rPr>
                  <a:t>, 2000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9919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010400" cy="838200"/>
          </a:xfrm>
        </p:spPr>
        <p:txBody>
          <a:bodyPr/>
          <a:lstStyle/>
          <a:p>
            <a:r>
              <a:rPr lang="es-MX"/>
              <a:t>Fallas a Rumbo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4746625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47800"/>
            <a:ext cx="3228975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810000"/>
            <a:ext cx="77724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MX" sz="3200" dirty="0"/>
              <a:t>Escala de las deformaciones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5113338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648200"/>
            <a:ext cx="41656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3 CuadroTexto"/>
          <p:cNvSpPr txBox="1">
            <a:spLocks noChangeArrowheads="1"/>
          </p:cNvSpPr>
          <p:nvPr/>
        </p:nvSpPr>
        <p:spPr bwMode="auto">
          <a:xfrm>
            <a:off x="5562600" y="1524000"/>
            <a:ext cx="20462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2800" dirty="0"/>
              <a:t>Cadena de </a:t>
            </a:r>
          </a:p>
          <a:p>
            <a:pPr eaLnBrk="1" hangingPunct="1"/>
            <a:r>
              <a:rPr lang="es-MX" sz="2800" dirty="0"/>
              <a:t>montañas</a:t>
            </a:r>
          </a:p>
        </p:txBody>
      </p:sp>
      <p:sp>
        <p:nvSpPr>
          <p:cNvPr id="37894" name="7 CuadroTexto"/>
          <p:cNvSpPr txBox="1">
            <a:spLocks noChangeArrowheads="1"/>
          </p:cNvSpPr>
          <p:nvPr/>
        </p:nvSpPr>
        <p:spPr bwMode="auto">
          <a:xfrm>
            <a:off x="838200" y="5099050"/>
            <a:ext cx="27478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sz="2800" dirty="0"/>
              <a:t>Lámina delgada</a:t>
            </a:r>
          </a:p>
          <a:p>
            <a:pPr eaLnBrk="1" hangingPunct="1"/>
            <a:r>
              <a:rPr lang="es-MX" sz="2800" dirty="0"/>
              <a:t>De roca</a:t>
            </a:r>
          </a:p>
          <a:p>
            <a:pPr eaLnBrk="1" hangingPunct="1"/>
            <a:r>
              <a:rPr lang="es-MX" sz="2800" dirty="0"/>
              <a:t>(foliaciones)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3 Título"/>
          <p:cNvSpPr>
            <a:spLocks noGrp="1"/>
          </p:cNvSpPr>
          <p:nvPr>
            <p:ph type="title"/>
          </p:nvPr>
        </p:nvSpPr>
        <p:spPr>
          <a:xfrm>
            <a:off x="609600" y="609600"/>
            <a:ext cx="8305800" cy="838200"/>
          </a:xfrm>
        </p:spPr>
        <p:txBody>
          <a:bodyPr/>
          <a:lstStyle/>
          <a:p>
            <a:pPr eaLnBrk="1" hangingPunct="1"/>
            <a:r>
              <a:rPr lang="es-MX"/>
              <a:t>Deformación y Tectonica de placas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1828800"/>
            <a:ext cx="8229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PR" dirty="0"/>
              <a:t>Montañas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2209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PR" sz="2400" dirty="0"/>
              <a:t>Terreno significativamente mas alto que otros (&gt;700 metros)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R" sz="2400" dirty="0"/>
              <a:t>Sierras: grupo de montañas que tienen el mismo origen y misma edad.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R" sz="2400" dirty="0"/>
              <a:t>Sistema de montañas:  Conjunto de sierras (Sierra Madre, Montañas Rocosas, Apalaches)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PR" sz="2400" dirty="0"/>
              <a:t>Orogénesis: estudio del origen y formación de montañas</a:t>
            </a: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480695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sz="4000">
                <a:cs typeface="Arial" charset="0"/>
              </a:rPr>
              <a:t>¿</a:t>
            </a:r>
            <a:r>
              <a:rPr lang="es-PR" sz="4000"/>
              <a:t>Cómo se forman las montañas?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8229600" cy="2895600"/>
          </a:xfrm>
        </p:spPr>
        <p:txBody>
          <a:bodyPr/>
          <a:lstStyle/>
          <a:p>
            <a:pPr eaLnBrk="1" hangingPunct="1"/>
            <a:r>
              <a:rPr lang="es-PR" dirty="0"/>
              <a:t>Por fuerza de deformación</a:t>
            </a:r>
          </a:p>
          <a:p>
            <a:pPr eaLnBrk="1" hangingPunct="1"/>
            <a:r>
              <a:rPr lang="es-PR" dirty="0"/>
              <a:t>Por:</a:t>
            </a:r>
          </a:p>
          <a:p>
            <a:pPr lvl="1" eaLnBrk="1" hangingPunct="1"/>
            <a:r>
              <a:rPr lang="es-PR" dirty="0"/>
              <a:t>“</a:t>
            </a:r>
            <a:r>
              <a:rPr lang="es-PR" dirty="0" err="1"/>
              <a:t>hot</a:t>
            </a:r>
            <a:r>
              <a:rPr lang="es-PR" dirty="0"/>
              <a:t> spots”</a:t>
            </a:r>
          </a:p>
          <a:p>
            <a:pPr lvl="1" eaLnBrk="1" hangingPunct="1"/>
            <a:r>
              <a:rPr lang="es-PR" dirty="0"/>
              <a:t>Vulcanismo</a:t>
            </a:r>
          </a:p>
          <a:p>
            <a:pPr lvl="1" eaLnBrk="1" hangingPunct="1"/>
            <a:r>
              <a:rPr lang="es-PR" dirty="0"/>
              <a:t>Deformación regional</a:t>
            </a:r>
          </a:p>
        </p:txBody>
      </p:sp>
      <p:pic>
        <p:nvPicPr>
          <p:cNvPr id="4096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05200"/>
            <a:ext cx="4648200" cy="309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1750"/>
            <a:ext cx="82296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sz="4000"/>
              <a:t>Formación de Montañas: Deformación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762000"/>
            <a:ext cx="8229600" cy="1981200"/>
          </a:xfrm>
        </p:spPr>
        <p:txBody>
          <a:bodyPr/>
          <a:lstStyle/>
          <a:p>
            <a:pPr eaLnBrk="1" hangingPunct="1"/>
            <a:r>
              <a:rPr lang="es-PR" sz="2800" dirty="0"/>
              <a:t>Fuerzas de compresión (la mayoría) por convergencia de dos placas tectónicas (2 placas oceánicas, 2 continentales o una oceánica con una continental)</a:t>
            </a:r>
          </a:p>
          <a:p>
            <a:pPr eaLnBrk="1" hangingPunct="1"/>
            <a:r>
              <a:rPr lang="es-PR" sz="2800" dirty="0"/>
              <a:t>Ejemplos: </a:t>
            </a:r>
            <a:r>
              <a:rPr lang="es-PR" sz="2800" dirty="0" err="1"/>
              <a:t>Himalayas</a:t>
            </a:r>
            <a:r>
              <a:rPr lang="es-PR" sz="2800" dirty="0"/>
              <a:t>, Andes, </a:t>
            </a:r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743200"/>
            <a:ext cx="5281612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17"/>
          <p:cNvSpPr>
            <a:spLocks noGrp="1" noChangeArrowheads="1"/>
          </p:cNvSpPr>
          <p:nvPr>
            <p:ph type="title"/>
          </p:nvPr>
        </p:nvSpPr>
        <p:spPr>
          <a:xfrm>
            <a:off x="228600" y="2271215"/>
            <a:ext cx="4343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PR" sz="2800" dirty="0"/>
              <a:t>Formación de Montañas: Deformación </a:t>
            </a:r>
            <a:br>
              <a:rPr lang="es-PR" sz="2800" dirty="0"/>
            </a:br>
            <a:r>
              <a:rPr lang="es-PR" sz="2800" dirty="0"/>
              <a:t>por compresión: </a:t>
            </a:r>
            <a:r>
              <a:rPr lang="es-PR" sz="2800" dirty="0" err="1"/>
              <a:t>Himalayas</a:t>
            </a:r>
            <a:br>
              <a:rPr lang="es-PR" sz="2800" dirty="0"/>
            </a:br>
            <a:br>
              <a:rPr lang="es-PR" sz="2800" dirty="0"/>
            </a:br>
            <a:r>
              <a:rPr lang="es-PR" sz="2800" dirty="0"/>
              <a:t>Choque entre la Placa </a:t>
            </a:r>
            <a:r>
              <a:rPr lang="es-PR" sz="2800" dirty="0" err="1"/>
              <a:t>Euroasíarica</a:t>
            </a:r>
            <a:r>
              <a:rPr lang="es-PR" sz="2800" dirty="0"/>
              <a:t> y la India</a:t>
            </a:r>
            <a:endParaRPr lang="en-US" sz="2800" dirty="0"/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12" y="152400"/>
            <a:ext cx="3611964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PR" sz="4000"/>
              <a:t>Formación de Montañas: Deformación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429000" cy="3787775"/>
          </a:xfrm>
        </p:spPr>
        <p:txBody>
          <a:bodyPr/>
          <a:lstStyle/>
          <a:p>
            <a:pPr eaLnBrk="1" hangingPunct="1"/>
            <a:r>
              <a:rPr lang="es-PR" sz="2800" dirty="0" err="1"/>
              <a:t>Fallamiento</a:t>
            </a:r>
            <a:r>
              <a:rPr lang="es-PR" sz="2800" dirty="0"/>
              <a:t>  de Bloques</a:t>
            </a:r>
          </a:p>
          <a:p>
            <a:pPr lvl="1" eaLnBrk="1" hangingPunct="1"/>
            <a:r>
              <a:rPr lang="es-PR" sz="2400" dirty="0"/>
              <a:t>Fallas normales elevan la superficie de la corteza, creando montañas</a:t>
            </a:r>
          </a:p>
          <a:p>
            <a:pPr lvl="2" eaLnBrk="1" hangingPunct="1"/>
            <a:r>
              <a:rPr lang="es-PR" sz="2000" dirty="0"/>
              <a:t>Sierra Nevada, EU</a:t>
            </a:r>
          </a:p>
          <a:p>
            <a:pPr lvl="2" eaLnBrk="1" hangingPunct="1"/>
            <a:r>
              <a:rPr lang="es-PR" sz="2000" dirty="0"/>
              <a:t>Sonora</a:t>
            </a:r>
          </a:p>
        </p:txBody>
      </p:sp>
      <p:sp>
        <p:nvSpPr>
          <p:cNvPr id="45060" name="1 Marcador de contenido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4038600" cy="4525963"/>
          </a:xfrm>
        </p:spPr>
        <p:txBody>
          <a:bodyPr/>
          <a:lstStyle/>
          <a:p>
            <a:pPr eaLnBrk="1" hangingPunct="1"/>
            <a:endParaRPr lang="es-MX"/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71600"/>
            <a:ext cx="5162550" cy="488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baet_rMjA5Q/TPLIC1MjByI/AAAAAAAAAAw/PA72wo2a3oI/s1600/fisiografi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1000"/>
            <a:ext cx="4724400" cy="607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831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PR" sz="4000" dirty="0"/>
              <a:t>Formación de Montañas: Placas Divergentes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848600" cy="4530725"/>
          </a:xfrm>
        </p:spPr>
        <p:txBody>
          <a:bodyPr/>
          <a:lstStyle/>
          <a:p>
            <a:pPr eaLnBrk="1" hangingPunct="1"/>
            <a:r>
              <a:rPr lang="es-PR" sz="2800"/>
              <a:t>Dorsales oceánicas  del Atlántico</a:t>
            </a:r>
          </a:p>
        </p:txBody>
      </p:sp>
      <p:pic>
        <p:nvPicPr>
          <p:cNvPr id="46084" name="Picture 6" descr="midocean_r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209800"/>
            <a:ext cx="357505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750"/>
            <a:ext cx="8229600" cy="7302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PR" dirty="0"/>
              <a:t>Evolución de Continentes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-28575" y="1066800"/>
            <a:ext cx="3533775" cy="5257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es-PR" dirty="0"/>
              <a:t>Mientras que los océanos se crean y crecen  en las zonas de extensión, La formación y crecimiento de los continentes esta basada en la actividad en zonas de subducción.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es-PR" dirty="0"/>
              <a:t>En ellas, se agrega nueva corteza debido al vulcanismo o a deformaciones asociadas.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es-PR" dirty="0"/>
              <a:t>Asimismo, las colisiones entre continentes y entre estos y arcos de islas, hacen  crezcan.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endParaRPr lang="es-PR" sz="2000" dirty="0"/>
          </a:p>
          <a:p>
            <a:pPr eaLnBrk="1" hangingPunct="1">
              <a:defRPr/>
            </a:pPr>
            <a:endParaRPr lang="es-PR" sz="2400" dirty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00199"/>
            <a:ext cx="53340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pPr eaLnBrk="1" hangingPunct="1"/>
            <a:r>
              <a:rPr lang="es-PR" sz="4000"/>
              <a:t>Evolución de Continentes</a:t>
            </a:r>
            <a:endParaRPr lang="en-US" sz="400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3810000" cy="5105400"/>
          </a:xfrm>
        </p:spPr>
        <p:txBody>
          <a:bodyPr/>
          <a:lstStyle/>
          <a:p>
            <a:pPr eaLnBrk="1" hangingPunct="1"/>
            <a:r>
              <a:rPr lang="en-US" sz="2800" dirty="0" err="1"/>
              <a:t>Cuando</a:t>
            </a:r>
            <a:r>
              <a:rPr lang="en-US" sz="2800" dirty="0"/>
              <a:t> bases </a:t>
            </a:r>
            <a:r>
              <a:rPr lang="en-US" sz="2800" dirty="0" err="1"/>
              <a:t>granodioriticas</a:t>
            </a:r>
            <a:r>
              <a:rPr lang="en-US" sz="2800" dirty="0"/>
              <a:t> (</a:t>
            </a:r>
            <a:r>
              <a:rPr lang="en-US" sz="2800" dirty="0" err="1"/>
              <a:t>composicion</a:t>
            </a:r>
            <a:r>
              <a:rPr lang="en-US" sz="2800" dirty="0"/>
              <a:t> de arcos de </a:t>
            </a:r>
            <a:r>
              <a:rPr lang="en-US" sz="2800" dirty="0" err="1"/>
              <a:t>islas</a:t>
            </a:r>
            <a:r>
              <a:rPr lang="en-US" sz="2800" dirty="0"/>
              <a:t> </a:t>
            </a:r>
            <a:r>
              <a:rPr lang="en-US" sz="2800" dirty="0" err="1"/>
              <a:t>volcanicas</a:t>
            </a:r>
            <a:r>
              <a:rPr lang="en-US" sz="2800" dirty="0"/>
              <a:t> y </a:t>
            </a:r>
            <a:r>
              <a:rPr lang="en-US" sz="2800" dirty="0" err="1"/>
              <a:t>continentes</a:t>
            </a:r>
            <a:r>
              <a:rPr lang="en-US" sz="2800" dirty="0"/>
              <a:t>) </a:t>
            </a:r>
            <a:r>
              <a:rPr lang="en-US" sz="2800" dirty="0" err="1"/>
              <a:t>chocan</a:t>
            </a:r>
            <a:r>
              <a:rPr lang="en-US" sz="2800" dirty="0"/>
              <a:t> </a:t>
            </a:r>
            <a:r>
              <a:rPr lang="en-US" sz="2800" dirty="0" err="1"/>
              <a:t>crean</a:t>
            </a:r>
            <a:r>
              <a:rPr lang="en-US" sz="2800" dirty="0"/>
              <a:t> </a:t>
            </a:r>
            <a:r>
              <a:rPr lang="en-US" sz="2800" dirty="0" err="1"/>
              <a:t>cratones</a:t>
            </a:r>
            <a:r>
              <a:rPr lang="en-US" sz="2800" dirty="0"/>
              <a:t>.</a:t>
            </a:r>
          </a:p>
          <a:p>
            <a:pPr lvl="1" eaLnBrk="1" hangingPunct="1"/>
            <a:r>
              <a:rPr lang="en-US" sz="2400" dirty="0" err="1"/>
              <a:t>Cratones</a:t>
            </a:r>
            <a:r>
              <a:rPr lang="en-US" sz="2400" dirty="0"/>
              <a:t> – base de </a:t>
            </a:r>
            <a:r>
              <a:rPr lang="en-US" sz="2400" dirty="0" err="1"/>
              <a:t>todos</a:t>
            </a:r>
            <a:r>
              <a:rPr lang="en-US" sz="2400" dirty="0"/>
              <a:t> los </a:t>
            </a:r>
            <a:r>
              <a:rPr lang="en-US" sz="2400" dirty="0" err="1"/>
              <a:t>continentes</a:t>
            </a:r>
            <a:r>
              <a:rPr lang="en-US" sz="2400" dirty="0"/>
              <a:t> de </a:t>
            </a:r>
            <a:r>
              <a:rPr lang="en-US" sz="2400" dirty="0" err="1"/>
              <a:t>composicion</a:t>
            </a:r>
            <a:r>
              <a:rPr lang="en-US" sz="2400" dirty="0"/>
              <a:t> </a:t>
            </a:r>
            <a:r>
              <a:rPr lang="en-US" sz="2400" dirty="0" err="1"/>
              <a:t>granodioritica</a:t>
            </a:r>
            <a:endParaRPr lang="en-US" sz="2400" dirty="0"/>
          </a:p>
          <a:p>
            <a:pPr lvl="1" eaLnBrk="1" hangingPunct="1"/>
            <a:r>
              <a:rPr lang="en-US" sz="2400" dirty="0" err="1"/>
              <a:t>Cratones</a:t>
            </a:r>
            <a:r>
              <a:rPr lang="en-US" sz="2400" dirty="0"/>
              <a:t> </a:t>
            </a:r>
            <a:r>
              <a:rPr lang="en-US" sz="2400" dirty="0" err="1"/>
              <a:t>expuestos</a:t>
            </a:r>
            <a:r>
              <a:rPr lang="en-US" sz="2400" dirty="0"/>
              <a:t> = escudos </a:t>
            </a:r>
            <a:r>
              <a:rPr lang="en-US" sz="2400" dirty="0" err="1"/>
              <a:t>continentales</a:t>
            </a:r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2"/>
          <a:stretch>
            <a:fillRect/>
          </a:stretch>
        </p:blipFill>
        <p:spPr bwMode="auto">
          <a:xfrm>
            <a:off x="5072063" y="1371600"/>
            <a:ext cx="3222625" cy="465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1750"/>
            <a:ext cx="7010400" cy="838200"/>
          </a:xfrm>
        </p:spPr>
        <p:txBody>
          <a:bodyPr/>
          <a:lstStyle/>
          <a:p>
            <a:pPr eaLnBrk="1" hangingPunct="1"/>
            <a:r>
              <a:rPr lang="en-US"/>
              <a:t>Escudos continentales</a:t>
            </a:r>
          </a:p>
        </p:txBody>
      </p:sp>
      <p:pic>
        <p:nvPicPr>
          <p:cNvPr id="49155" name="Picture 5" descr="Distribution of Shields, Supracrustal flat-lying sedimentary rocks, and folded mountain belt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8486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Título"/>
          <p:cNvSpPr>
            <a:spLocks noGrp="1"/>
          </p:cNvSpPr>
          <p:nvPr>
            <p:ph type="title"/>
          </p:nvPr>
        </p:nvSpPr>
        <p:spPr>
          <a:xfrm>
            <a:off x="512763" y="0"/>
            <a:ext cx="8229600" cy="838200"/>
          </a:xfrm>
        </p:spPr>
        <p:txBody>
          <a:bodyPr/>
          <a:lstStyle/>
          <a:p>
            <a:pPr eaLnBrk="1" hangingPunct="1"/>
            <a:r>
              <a:rPr lang="es-MX"/>
              <a:t>Preguntas?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25" y="914400"/>
            <a:ext cx="4060825" cy="551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ja">
  <a:themeElements>
    <a:clrScheme name="Paj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1075</TotalTime>
  <Words>801</Words>
  <Application>Microsoft Office PowerPoint</Application>
  <PresentationFormat>Presentación en pantalla (4:3)</PresentationFormat>
  <Paragraphs>144</Paragraphs>
  <Slides>36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0" baseType="lpstr">
      <vt:lpstr>Arial</vt:lpstr>
      <vt:lpstr>Tw Cen MT</vt:lpstr>
      <vt:lpstr>Wingdings</vt:lpstr>
      <vt:lpstr>Paja</vt:lpstr>
      <vt:lpstr>GEOLOGIA AMBIENTAL</vt:lpstr>
      <vt:lpstr>Deformación de rocas</vt:lpstr>
      <vt:lpstr>Factores que gobiernan la deformación</vt:lpstr>
      <vt:lpstr>Tipos de Deformación </vt:lpstr>
      <vt:lpstr>Tipos de deformación plástica</vt:lpstr>
      <vt:lpstr>Esfuerzo y deformación</vt:lpstr>
      <vt:lpstr>Deformación  dúctil</vt:lpstr>
      <vt:lpstr>Pliegues </vt:lpstr>
      <vt:lpstr>Pliegues: Anticlinales</vt:lpstr>
      <vt:lpstr>Pliegues : Sinclinales</vt:lpstr>
      <vt:lpstr>Posición de Pliegues</vt:lpstr>
      <vt:lpstr>Pliegues</vt:lpstr>
      <vt:lpstr>Deformación frágil</vt:lpstr>
      <vt:lpstr>Juntas</vt:lpstr>
      <vt:lpstr>Fallas</vt:lpstr>
      <vt:lpstr>Terminología de fallas</vt:lpstr>
      <vt:lpstr>Falla: Normal</vt:lpstr>
      <vt:lpstr>Falla: Inversa</vt:lpstr>
      <vt:lpstr>Cabalgadura</vt:lpstr>
      <vt:lpstr>Fallas a rumbo</vt:lpstr>
      <vt:lpstr>Presentación de PowerPoint</vt:lpstr>
      <vt:lpstr>FALLAS A RUMBO</vt:lpstr>
      <vt:lpstr>Fallas a Rumbo</vt:lpstr>
      <vt:lpstr>Escala de las deformaciones</vt:lpstr>
      <vt:lpstr>Deformación y Tectonica de placas</vt:lpstr>
      <vt:lpstr>Montañas</vt:lpstr>
      <vt:lpstr>¿Cómo se forman las montañas?</vt:lpstr>
      <vt:lpstr>Formación de Montañas: Deformación</vt:lpstr>
      <vt:lpstr>Formación de Montañas: Deformación  por compresión: Himalayas  Choque entre la Placa Euroasíarica y la India</vt:lpstr>
      <vt:lpstr>Formación de Montañas: Deformación</vt:lpstr>
      <vt:lpstr>Presentación de PowerPoint</vt:lpstr>
      <vt:lpstr>Formación de Montañas: Placas Divergentes</vt:lpstr>
      <vt:lpstr>Evolución de Continentes</vt:lpstr>
      <vt:lpstr>Evolución de Continentes</vt:lpstr>
      <vt:lpstr>Escudos continentales</vt:lpstr>
      <vt:lpstr>Preguntas?</vt:lpstr>
    </vt:vector>
  </TitlesOfParts>
  <Company>uprm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Deformacion</dc:title>
  <dc:creator>Elia</dc:creator>
  <cp:lastModifiedBy>JOSE ISMAEL MINJAREZ SOSA</cp:lastModifiedBy>
  <cp:revision>52</cp:revision>
  <dcterms:created xsi:type="dcterms:W3CDTF">2004-09-29T01:56:46Z</dcterms:created>
  <dcterms:modified xsi:type="dcterms:W3CDTF">2022-08-16T17:37:43Z</dcterms:modified>
</cp:coreProperties>
</file>