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8" r:id="rId1"/>
  </p:sldMasterIdLst>
  <p:notesMasterIdLst>
    <p:notesMasterId r:id="rId55"/>
  </p:notesMasterIdLst>
  <p:sldIdLst>
    <p:sldId id="301" r:id="rId2"/>
    <p:sldId id="304" r:id="rId3"/>
    <p:sldId id="306" r:id="rId4"/>
    <p:sldId id="256" r:id="rId5"/>
    <p:sldId id="303" r:id="rId6"/>
    <p:sldId id="257" r:id="rId7"/>
    <p:sldId id="258" r:id="rId8"/>
    <p:sldId id="259" r:id="rId9"/>
    <p:sldId id="260" r:id="rId10"/>
    <p:sldId id="294" r:id="rId11"/>
    <p:sldId id="300" r:id="rId12"/>
    <p:sldId id="270" r:id="rId13"/>
    <p:sldId id="452" r:id="rId14"/>
    <p:sldId id="365" r:id="rId15"/>
    <p:sldId id="366" r:id="rId16"/>
    <p:sldId id="367" r:id="rId17"/>
    <p:sldId id="368" r:id="rId18"/>
    <p:sldId id="369" r:id="rId19"/>
    <p:sldId id="316" r:id="rId20"/>
    <p:sldId id="386" r:id="rId21"/>
    <p:sldId id="317" r:id="rId22"/>
    <p:sldId id="376" r:id="rId23"/>
    <p:sldId id="384" r:id="rId24"/>
    <p:sldId id="378" r:id="rId25"/>
    <p:sldId id="391" r:id="rId26"/>
    <p:sldId id="392" r:id="rId27"/>
    <p:sldId id="395" r:id="rId28"/>
    <p:sldId id="396" r:id="rId29"/>
    <p:sldId id="288" r:id="rId30"/>
    <p:sldId id="402" r:id="rId31"/>
    <p:sldId id="403" r:id="rId32"/>
    <p:sldId id="404" r:id="rId33"/>
    <p:sldId id="405" r:id="rId34"/>
    <p:sldId id="406" r:id="rId35"/>
    <p:sldId id="414" r:id="rId36"/>
    <p:sldId id="415" r:id="rId37"/>
    <p:sldId id="416" r:id="rId38"/>
    <p:sldId id="419" r:id="rId39"/>
    <p:sldId id="326" r:id="rId40"/>
    <p:sldId id="325" r:id="rId41"/>
    <p:sldId id="422" r:id="rId42"/>
    <p:sldId id="423" r:id="rId43"/>
    <p:sldId id="426" r:id="rId44"/>
    <p:sldId id="319" r:id="rId45"/>
    <p:sldId id="420" r:id="rId46"/>
    <p:sldId id="421" r:id="rId47"/>
    <p:sldId id="428" r:id="rId48"/>
    <p:sldId id="430" r:id="rId49"/>
    <p:sldId id="437" r:id="rId50"/>
    <p:sldId id="444" r:id="rId51"/>
    <p:sldId id="447" r:id="rId52"/>
    <p:sldId id="449" r:id="rId53"/>
    <p:sldId id="451" r:id="rId5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a:ea typeface="+mn-ea"/>
        <a:cs typeface="+mn-cs"/>
      </a:defRPr>
    </a:lvl1pPr>
    <a:lvl2pPr marL="457200" algn="l" rtl="0" eaLnBrk="0" fontAlgn="base" hangingPunct="0">
      <a:spcBef>
        <a:spcPct val="0"/>
      </a:spcBef>
      <a:spcAft>
        <a:spcPct val="0"/>
      </a:spcAft>
      <a:defRPr sz="2400" kern="1200">
        <a:solidFill>
          <a:schemeClr val="tx1"/>
        </a:solidFill>
        <a:latin typeface="Times"/>
        <a:ea typeface="+mn-ea"/>
        <a:cs typeface="+mn-cs"/>
      </a:defRPr>
    </a:lvl2pPr>
    <a:lvl3pPr marL="914400" algn="l" rtl="0" eaLnBrk="0" fontAlgn="base" hangingPunct="0">
      <a:spcBef>
        <a:spcPct val="0"/>
      </a:spcBef>
      <a:spcAft>
        <a:spcPct val="0"/>
      </a:spcAft>
      <a:defRPr sz="2400" kern="1200">
        <a:solidFill>
          <a:schemeClr val="tx1"/>
        </a:solidFill>
        <a:latin typeface="Times"/>
        <a:ea typeface="+mn-ea"/>
        <a:cs typeface="+mn-cs"/>
      </a:defRPr>
    </a:lvl3pPr>
    <a:lvl4pPr marL="1371600" algn="l" rtl="0" eaLnBrk="0" fontAlgn="base" hangingPunct="0">
      <a:spcBef>
        <a:spcPct val="0"/>
      </a:spcBef>
      <a:spcAft>
        <a:spcPct val="0"/>
      </a:spcAft>
      <a:defRPr sz="2400" kern="1200">
        <a:solidFill>
          <a:schemeClr val="tx1"/>
        </a:solidFill>
        <a:latin typeface="Times"/>
        <a:ea typeface="+mn-ea"/>
        <a:cs typeface="+mn-cs"/>
      </a:defRPr>
    </a:lvl4pPr>
    <a:lvl5pPr marL="1828800" algn="l" rtl="0" eaLnBrk="0" fontAlgn="base" hangingPunct="0">
      <a:spcBef>
        <a:spcPct val="0"/>
      </a:spcBef>
      <a:spcAft>
        <a:spcPct val="0"/>
      </a:spcAft>
      <a:defRPr sz="2400" kern="1200">
        <a:solidFill>
          <a:schemeClr val="tx1"/>
        </a:solidFill>
        <a:latin typeface="Times"/>
        <a:ea typeface="+mn-ea"/>
        <a:cs typeface="+mn-cs"/>
      </a:defRPr>
    </a:lvl5pPr>
    <a:lvl6pPr marL="2286000" algn="l" defTabSz="914400" rtl="0" eaLnBrk="1" latinLnBrk="0" hangingPunct="1">
      <a:defRPr sz="2400" kern="1200">
        <a:solidFill>
          <a:schemeClr val="tx1"/>
        </a:solidFill>
        <a:latin typeface="Times"/>
        <a:ea typeface="+mn-ea"/>
        <a:cs typeface="+mn-cs"/>
      </a:defRPr>
    </a:lvl6pPr>
    <a:lvl7pPr marL="2743200" algn="l" defTabSz="914400" rtl="0" eaLnBrk="1" latinLnBrk="0" hangingPunct="1">
      <a:defRPr sz="2400" kern="1200">
        <a:solidFill>
          <a:schemeClr val="tx1"/>
        </a:solidFill>
        <a:latin typeface="Times"/>
        <a:ea typeface="+mn-ea"/>
        <a:cs typeface="+mn-cs"/>
      </a:defRPr>
    </a:lvl7pPr>
    <a:lvl8pPr marL="3200400" algn="l" defTabSz="914400" rtl="0" eaLnBrk="1" latinLnBrk="0" hangingPunct="1">
      <a:defRPr sz="2400" kern="1200">
        <a:solidFill>
          <a:schemeClr val="tx1"/>
        </a:solidFill>
        <a:latin typeface="Times"/>
        <a:ea typeface="+mn-ea"/>
        <a:cs typeface="+mn-cs"/>
      </a:defRPr>
    </a:lvl8pPr>
    <a:lvl9pPr marL="3657600" algn="l" defTabSz="914400" rtl="0" eaLnBrk="1" latinLnBrk="0" hangingPunct="1">
      <a:defRPr sz="2400" kern="1200">
        <a:solidFill>
          <a:schemeClr val="tx1"/>
        </a:solidFill>
        <a:latin typeface="Times"/>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2787"/>
    <p:restoredTop sz="90929"/>
  </p:normalViewPr>
  <p:slideViewPr>
    <p:cSldViewPr>
      <p:cViewPr varScale="1">
        <p:scale>
          <a:sx n="104" d="100"/>
          <a:sy n="104" d="100"/>
        </p:scale>
        <p:origin x="142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74" d="100"/>
        <a:sy n="174"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577621-B0D6-43CC-B792-A51127F57322}" type="datetimeFigureOut">
              <a:rPr lang="es-MX" smtClean="0"/>
              <a:t>17/08/2022</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7B2728-3473-4ADE-899E-CC880579514B}" type="slidenum">
              <a:rPr lang="es-MX" smtClean="0"/>
              <a:t>‹Nº›</a:t>
            </a:fld>
            <a:endParaRPr lang="es-MX"/>
          </a:p>
        </p:txBody>
      </p:sp>
    </p:spTree>
    <p:extLst>
      <p:ext uri="{BB962C8B-B14F-4D97-AF65-F5344CB8AC3E}">
        <p14:creationId xmlns:p14="http://schemas.microsoft.com/office/powerpoint/2010/main" val="3667580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pPr>
              <a:defRPr/>
            </a:pPr>
            <a:fld id="{14C92EF2-BFE6-40C8-A338-0F07C2D6F56D}" type="slidenum">
              <a:rPr lang="es-MX" smtClean="0"/>
              <a:pPr>
                <a:defRPr/>
              </a:pPr>
              <a:t>14</a:t>
            </a:fld>
            <a:endParaRPr lang="es-MX"/>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pPr>
              <a:defRPr/>
            </a:pPr>
            <a:fld id="{14C92EF2-BFE6-40C8-A338-0F07C2D6F56D}" type="slidenum">
              <a:rPr lang="es-MX" smtClean="0"/>
              <a:pPr>
                <a:defRPr/>
              </a:pPr>
              <a:t>15</a:t>
            </a:fld>
            <a:endParaRPr lang="es-MX"/>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pPr>
              <a:defRPr/>
            </a:pPr>
            <a:fld id="{14C92EF2-BFE6-40C8-A338-0F07C2D6F56D}" type="slidenum">
              <a:rPr lang="es-MX" smtClean="0"/>
              <a:pPr>
                <a:defRPr/>
              </a:pPr>
              <a:t>22</a:t>
            </a:fld>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432560" y="359898"/>
            <a:ext cx="7406640" cy="1472184"/>
          </a:xfrm>
        </p:spPr>
        <p:txBody>
          <a:bodyPr anchor="b"/>
          <a:lstStyle>
            <a:lvl1pPr algn="l">
              <a:defRPr/>
            </a:lvl1pPr>
            <a:extLst/>
          </a:lstStyle>
          <a:p>
            <a:r>
              <a:rPr kumimoji="0" lang="es-ES"/>
              <a:t>Haga clic para modificar el estilo de título del patrón</a:t>
            </a:r>
            <a:endParaRPr kumimoji="0"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7" name="6 Marcador de fecha"/>
          <p:cNvSpPr>
            <a:spLocks noGrp="1"/>
          </p:cNvSpPr>
          <p:nvPr>
            <p:ph type="dt" sz="half" idx="10"/>
          </p:nvPr>
        </p:nvSpPr>
        <p:spPr/>
        <p:txBody>
          <a:bodyPr/>
          <a:lstStyle/>
          <a:p>
            <a:endParaRPr lang="en-US"/>
          </a:p>
        </p:txBody>
      </p:sp>
      <p:sp>
        <p:nvSpPr>
          <p:cNvPr id="20" name="19 Marcador de pie de página"/>
          <p:cNvSpPr>
            <a:spLocks noGrp="1"/>
          </p:cNvSpPr>
          <p:nvPr>
            <p:ph type="ftr" sz="quarter" idx="11"/>
          </p:nvPr>
        </p:nvSpPr>
        <p:spPr/>
        <p:txBody>
          <a:bodyPr/>
          <a:lstStyle/>
          <a:p>
            <a:endParaRPr lang="en-US"/>
          </a:p>
        </p:txBody>
      </p:sp>
      <p:sp>
        <p:nvSpPr>
          <p:cNvPr id="10" name="9 Marcador de número de diapositiva"/>
          <p:cNvSpPr>
            <a:spLocks noGrp="1"/>
          </p:cNvSpPr>
          <p:nvPr>
            <p:ph type="sldNum" sz="quarter" idx="12"/>
          </p:nvPr>
        </p:nvSpPr>
        <p:spPr/>
        <p:txBody>
          <a:bodyPr/>
          <a:lstStyle/>
          <a:p>
            <a:fld id="{B0D8B12E-D08E-4804-9023-DDE3F5CB7F43}" type="slidenum">
              <a:rPr lang="en-US" smtClean="0"/>
              <a:pPr/>
              <a:t>‹Nº›</a:t>
            </a:fld>
            <a:endParaRPr lang="en-US"/>
          </a:p>
        </p:txBody>
      </p:sp>
      <p:sp>
        <p:nvSpPr>
          <p:cNvPr id="8"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8 Elipse"/>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159F3C19-446A-48FE-9E3C-9A8E64A44805}"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72A3E9D-3058-46CD-9F72-C7252D0EB0E7}" type="slidenum">
              <a:rPr lang="en-US" smtClean="0"/>
              <a:pPr/>
              <a:t>‹Nº›</a:t>
            </a:fld>
            <a:endParaRPr lang="en-US"/>
          </a:p>
        </p:txBody>
      </p:sp>
      <p:sp>
        <p:nvSpPr>
          <p:cNvPr id="10" name="9 Rectángulo"/>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8 Elipse"/>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62192287-6B9D-43DA-BF89-B1E1E5E3AB8A}"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endParaRPr lang="en-US"/>
          </a:p>
        </p:txBody>
      </p:sp>
      <p:sp>
        <p:nvSpPr>
          <p:cNvPr id="8" name="7 Marcador de pie de página"/>
          <p:cNvSpPr>
            <a:spLocks noGrp="1"/>
          </p:cNvSpPr>
          <p:nvPr>
            <p:ph type="ftr" sz="quarter" idx="11"/>
          </p:nvPr>
        </p:nvSpPr>
        <p:spPr/>
        <p:txBody>
          <a:bodyPr/>
          <a:lstStyle/>
          <a:p>
            <a:endParaRPr lang="en-US"/>
          </a:p>
        </p:txBody>
      </p:sp>
      <p:sp>
        <p:nvSpPr>
          <p:cNvPr id="9" name="8 Marcador de número de diapositiva"/>
          <p:cNvSpPr>
            <a:spLocks noGrp="1"/>
          </p:cNvSpPr>
          <p:nvPr>
            <p:ph type="sldNum" sz="quarter" idx="12"/>
          </p:nvPr>
        </p:nvSpPr>
        <p:spPr/>
        <p:txBody>
          <a:bodyPr/>
          <a:lstStyle/>
          <a:p>
            <a:fld id="{28899D3E-3301-4E5A-81B7-FF5A3D2D2D1C}"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nchor="ct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p:txBody>
          <a:bodyPr/>
          <a:lstStyle/>
          <a:p>
            <a:fld id="{F75E6239-51AB-4A5F-9EF2-B34868B054E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Marcador de fecha"/>
          <p:cNvSpPr>
            <a:spLocks noGrp="1"/>
          </p:cNvSpPr>
          <p:nvPr>
            <p:ph type="dt" sz="half" idx="10"/>
          </p:nvPr>
        </p:nvSpPr>
        <p:spPr/>
        <p:txBody>
          <a:bodyPr/>
          <a:lstStyle/>
          <a:p>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p:txBody>
          <a:bodyPr/>
          <a:lstStyle/>
          <a:p>
            <a:fld id="{928C9270-6A35-4F0F-A058-3E3F9390344C}" type="slidenum">
              <a:rPr lang="en-US" smtClean="0"/>
              <a:pPr/>
              <a:t>‹Nº›</a:t>
            </a:fld>
            <a:endParaRPr lang="en-US"/>
          </a:p>
        </p:txBody>
      </p:sp>
      <p:sp>
        <p:nvSpPr>
          <p:cNvPr id="6" name="5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7966626B-C99C-456E-82B2-4923BF88C360}"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76335F30-A224-4B89-8711-DF5E40E54983}" type="slidenum">
              <a:rPr lang="en-US" smtClean="0"/>
              <a:pPr/>
              <a:t>‹Nº›</a:t>
            </a:fld>
            <a:endParaRPr lang="en-US"/>
          </a:p>
        </p:txBody>
      </p:sp>
      <p:sp>
        <p:nvSpPr>
          <p:cNvPr id="8"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s-ES"/>
              <a:t>Haga clic en el icono para agregar una imagen</a:t>
            </a:r>
            <a:endParaRPr kumimoji="0" lang="en-US" dirty="0"/>
          </a:p>
        </p:txBody>
      </p:sp>
      <p:sp>
        <p:nvSpPr>
          <p:cNvPr id="9" name="8 Proceso"/>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Proceso"/>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559A51C0-A472-45CF-898A-44EC78FF5F50}"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1143000" y="274640"/>
            <a:ext cx="55626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B8992ACE-51C1-41E1-BDE6-36107BD6E0F2}" type="slidenum">
              <a:rPr lang="en-US" smtClean="0"/>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p:cNvSpPr>
            <a:spLocks noGrp="1"/>
          </p:cNvSpPr>
          <p:nvPr>
            <p:ph type="body" idx="10"/>
          </p:nvPr>
        </p:nvSpPr>
        <p:spPr>
          <a:xfrm>
            <a:off x="0" y="3740785"/>
            <a:ext cx="9144000" cy="1212215"/>
          </a:xfrm>
          <a:prstGeom prst="rect">
            <a:avLst/>
          </a:prstGeom>
          <a:noFill/>
          <a:ln w="0" cmpd="sng">
            <a:noFill/>
            <a:prstDash val="solid"/>
          </a:ln>
        </p:spPr>
        <p:txBody>
          <a:bodyPr lIns="0" tIns="0" rIns="0" bIns="0" anchor="t"/>
          <a:lstStyle/>
          <a:p>
            <a:r>
              <a:rPr lang="en-US"/>
              <a:t>Semestre 20 10-1</a:t>
            </a:r>
          </a:p>
        </p:txBody>
      </p:sp>
    </p:spTree>
    <p:extLst>
      <p:ext uri="{BB962C8B-B14F-4D97-AF65-F5344CB8AC3E}">
        <p14:creationId xmlns:p14="http://schemas.microsoft.com/office/powerpoint/2010/main" val="3656365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4648200" y="1600200"/>
            <a:ext cx="4038600" cy="21859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4648200" y="3938588"/>
            <a:ext cx="4038600" cy="218757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fecha"/>
          <p:cNvSpPr>
            <a:spLocks noGrp="1"/>
          </p:cNvSpPr>
          <p:nvPr>
            <p:ph type="dt" sz="half" idx="10"/>
          </p:nvPr>
        </p:nvSpPr>
        <p:spPr>
          <a:xfrm>
            <a:off x="457200" y="6245225"/>
            <a:ext cx="2133600" cy="476250"/>
          </a:xfrm>
        </p:spPr>
        <p:txBody>
          <a:bodyPr/>
          <a:lstStyle>
            <a:lvl1pPr>
              <a:defRPr/>
            </a:lvl1pPr>
          </a:lstStyle>
          <a:p>
            <a:endParaRPr lang="en-US"/>
          </a:p>
        </p:txBody>
      </p:sp>
      <p:sp>
        <p:nvSpPr>
          <p:cNvPr id="7" name="6 Marcador de pie de página"/>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7 Marcador de número de diapositiva"/>
          <p:cNvSpPr>
            <a:spLocks noGrp="1"/>
          </p:cNvSpPr>
          <p:nvPr>
            <p:ph type="sldNum" sz="quarter" idx="12"/>
          </p:nvPr>
        </p:nvSpPr>
        <p:spPr>
          <a:xfrm>
            <a:off x="6553200" y="6245225"/>
            <a:ext cx="2133600" cy="476250"/>
          </a:xfrm>
        </p:spPr>
        <p:txBody>
          <a:bodyPr/>
          <a:lstStyle>
            <a:lvl1pPr>
              <a:defRPr/>
            </a:lvl1pPr>
          </a:lstStyle>
          <a:p>
            <a:fld id="{13055381-5D64-4851-B0BD-046A1F698256}" type="slidenum">
              <a:rPr lang="en-US"/>
              <a:pPr/>
              <a:t>‹Nº›</a:t>
            </a:fld>
            <a:endParaRPr lang="en-US"/>
          </a:p>
        </p:txBody>
      </p:sp>
    </p:spTree>
    <p:extLst>
      <p:ext uri="{BB962C8B-B14F-4D97-AF65-F5344CB8AC3E}">
        <p14:creationId xmlns:p14="http://schemas.microsoft.com/office/powerpoint/2010/main" val="1835768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40_1_">
    <p:bg>
      <p:bgPr>
        <a:solidFill>
          <a:schemeClr val="bg1">
            <a:alpha val="0"/>
          </a:schemeClr>
        </a:solidFill>
        <a:effectLst/>
      </p:bgPr>
    </p:bg>
    <p:spTree>
      <p:nvGrpSpPr>
        <p:cNvPr id="1" name=""/>
        <p:cNvGrpSpPr/>
        <p:nvPr/>
      </p:nvGrpSpPr>
      <p:grpSpPr>
        <a:xfrm>
          <a:off x="0" y="0"/>
          <a:ext cx="0" cy="0"/>
          <a:chOff x="0" y="0"/>
          <a:chExt cx="0" cy="0"/>
        </a:xfrm>
      </p:grpSpPr>
      <p:sp>
        <p:nvSpPr>
          <p:cNvPr id="49" name="48 Marcador de texto"/>
          <p:cNvSpPr>
            <a:spLocks noGrp="1"/>
          </p:cNvSpPr>
          <p:nvPr>
            <p:ph type="body" idx="10"/>
          </p:nvPr>
        </p:nvSpPr>
        <p:spPr>
          <a:xfrm>
            <a:off x="1155065" y="2142490"/>
            <a:ext cx="6667500" cy="2585085"/>
          </a:xfrm>
          <a:prstGeom prst="rect">
            <a:avLst/>
          </a:prstGeom>
          <a:solidFill>
            <a:srgbClr val="636263"/>
          </a:solidFill>
          <a:ln w="0" cmpd="sng">
            <a:noFill/>
            <a:prstDash val="solid"/>
          </a:ln>
        </p:spPr>
        <p:txBody>
          <a:bodyPr lIns="0" tIns="0" rIns="0" bIns="0" anchor="t"/>
          <a:lstStyle/>
          <a:p>
            <a:pPr algn="l"/>
            <a:r>
              <a:rPr lang="en-US" sz="100"/>
              <a:t> </a:t>
            </a:r>
          </a:p>
        </p:txBody>
      </p:sp>
      <p:sp>
        <p:nvSpPr>
          <p:cNvPr id="50" name="49 Marcador de texto"/>
          <p:cNvSpPr>
            <a:spLocks noGrp="1"/>
          </p:cNvSpPr>
          <p:nvPr>
            <p:ph type="body" idx="10"/>
          </p:nvPr>
        </p:nvSpPr>
        <p:spPr>
          <a:xfrm>
            <a:off x="1155065" y="1651000"/>
            <a:ext cx="6667500" cy="3076575"/>
          </a:xfrm>
          <a:prstGeom prst="rect">
            <a:avLst/>
          </a:prstGeom>
          <a:solidFill>
            <a:srgbClr val="636263"/>
          </a:solidFill>
          <a:ln w="0" cmpd="sng">
            <a:noFill/>
            <a:prstDash val="solid"/>
          </a:ln>
        </p:spPr>
        <p:txBody>
          <a:bodyPr lIns="0" tIns="0" rIns="0" bIns="0" anchor="t"/>
          <a:lstStyle/>
          <a:p>
            <a:pPr algn="l"/>
            <a:r>
              <a:rPr lang="en-US" sz="100"/>
              <a:t> </a:t>
            </a:r>
          </a:p>
        </p:txBody>
      </p:sp>
      <p:sp>
        <p:nvSpPr>
          <p:cNvPr id="51" name="50 Marcador de texto"/>
          <p:cNvSpPr>
            <a:spLocks noGrp="1"/>
          </p:cNvSpPr>
          <p:nvPr>
            <p:ph type="body" idx="10"/>
          </p:nvPr>
        </p:nvSpPr>
        <p:spPr>
          <a:xfrm>
            <a:off x="1155065" y="1651000"/>
            <a:ext cx="6667500" cy="491490"/>
          </a:xfrm>
          <a:prstGeom prst="rect">
            <a:avLst/>
          </a:prstGeom>
          <a:noFill/>
          <a:ln w="0" cmpd="sng">
            <a:noFill/>
            <a:prstDash val="solid"/>
          </a:ln>
        </p:spPr>
        <p:txBody>
          <a:bodyPr lIns="0" tIns="182880" rIns="0" bIns="0" anchor="t"/>
          <a:lstStyle/>
          <a:p>
            <a:pPr marL="274320" marR="0" indent="0" algn="l">
              <a:lnSpc>
                <a:spcPct val="73919"/>
              </a:lnSpc>
              <a:spcAft>
                <a:spcPts val="0"/>
              </a:spcAft>
            </a:pPr>
            <a:r>
              <a:rPr lang="en-US" sz="2750" b="1" spc="0">
                <a:solidFill>
                  <a:srgbClr val="CC0000"/>
                </a:solidFill>
                <a:latin typeface="Arial" panose="22635452340000000000" pitchFamily="2"/>
              </a:rPr>
              <a:t>Metamorfismo</a:t>
            </a:r>
          </a:p>
        </p:txBody>
      </p:sp>
      <p:sp>
        <p:nvSpPr>
          <p:cNvPr id="52" name="51 Marcador de texto"/>
          <p:cNvSpPr>
            <a:spLocks noGrp="1"/>
          </p:cNvSpPr>
          <p:nvPr>
            <p:ph type="body" idx="10"/>
          </p:nvPr>
        </p:nvSpPr>
        <p:spPr>
          <a:xfrm>
            <a:off x="1276985" y="4727575"/>
            <a:ext cx="5193665" cy="1060450"/>
          </a:xfrm>
          <a:prstGeom prst="rect">
            <a:avLst/>
          </a:prstGeom>
          <a:solidFill>
            <a:srgbClr val="636263"/>
          </a:solidFill>
          <a:ln w="0" cmpd="sng">
            <a:noFill/>
            <a:prstDash val="solid"/>
          </a:ln>
        </p:spPr>
        <p:txBody>
          <a:bodyPr lIns="0" tIns="0" rIns="0" bIns="0" anchor="t"/>
          <a:lstStyle/>
          <a:p>
            <a:pPr marL="182880" marR="0" indent="0" algn="l">
              <a:lnSpc>
                <a:spcPts val="600"/>
              </a:lnSpc>
              <a:spcAft>
                <a:spcPts val="0"/>
              </a:spcAft>
              <a:tabLst>
                <a:tab pos="3039110" algn="r"/>
              </a:tabLst>
            </a:pPr>
            <a:r>
              <a:rPr lang="en-US" sz="600" b="1" u="sng" spc="2960">
                <a:solidFill>
                  <a:srgbClr val="000000"/>
                </a:solidFill>
                <a:latin typeface="Arial" panose="22635452340000000000" pitchFamily="2"/>
              </a:rPr>
              <a:t>i </a:t>
            </a:r>
            <a:r>
              <a:rPr lang="en-US" sz="650" b="1" spc="2960">
                <a:solidFill>
                  <a:srgbClr val="000000"/>
                </a:solidFill>
                <a:latin typeface="Verdana" panose="22635452340000000000" pitchFamily="2"/>
              </a:rPr>
              <a:t>	</a:t>
            </a:r>
            <a:r>
              <a:rPr lang="en-US" sz="650" b="1" spc="0">
                <a:solidFill>
                  <a:srgbClr val="000000"/>
                </a:solidFill>
                <a:latin typeface="Verdana" panose="22635452340000000000" pitchFamily="2"/>
              </a:rPr>
              <a:t>LI</a:t>
            </a:r>
          </a:p>
          <a:p>
            <a:pPr marL="0" marR="0" indent="0" algn="l">
              <a:lnSpc>
                <a:spcPts val="4100"/>
              </a:lnSpc>
              <a:spcBef>
                <a:spcPts val="0"/>
              </a:spcBef>
              <a:spcAft>
                <a:spcPts val="0"/>
              </a:spcAft>
            </a:pPr>
            <a:r>
              <a:rPr lang="en-US" sz="9700" b="1" spc="0">
                <a:solidFill>
                  <a:srgbClr val="003399"/>
                </a:solidFill>
                <a:latin typeface="Arial" panose="22635452340000000000" pitchFamily="2"/>
              </a:rPr>
              <a:t>1</a:t>
            </a:r>
            <a:r>
              <a:rPr lang="en-US" sz="1300" b="1" spc="0">
                <a:solidFill>
                  <a:srgbClr val="000000"/>
                </a:solidFill>
                <a:latin typeface="Tahoma" panose="22635452340000000000" pitchFamily="2"/>
              </a:rPr>
              <a:t> Roca</a:t>
            </a:r>
          </a:p>
          <a:p>
            <a:pPr marL="182880" marR="0" indent="91440" algn="l">
              <a:lnSpc>
                <a:spcPct val="95999"/>
              </a:lnSpc>
              <a:spcBef>
                <a:spcPts val="0"/>
              </a:spcBef>
              <a:spcAft>
                <a:spcPts val="0"/>
              </a:spcAft>
              <a:buFont typeface="Symbol"/>
              <a:buChar char="-"/>
              <a:tabLst>
                <a:tab pos="2018030" algn="l"/>
              </a:tabLst>
            </a:pPr>
            <a:r>
              <a:rPr lang="en-US" sz="1300" b="1" spc="0">
                <a:solidFill>
                  <a:srgbClr val="000000"/>
                </a:solidFill>
                <a:latin typeface="Tahoma" panose="22635452340000000000" pitchFamily="2"/>
              </a:rPr>
              <a:t>sedimentaria</a:t>
            </a:r>
            <a:r>
              <a:rPr lang="en-US" sz="5400" b="1" spc="0">
                <a:solidFill>
                  <a:srgbClr val="FF0000"/>
                </a:solidFill>
                <a:latin typeface="Arial" panose="22635452340000000000" pitchFamily="2"/>
              </a:rPr>
              <a:t>	r</a:t>
            </a:r>
            <a:r>
              <a:rPr lang="en-US" sz="1500" b="1" spc="0">
                <a:solidFill>
                  <a:srgbClr val="000000"/>
                </a:solidFill>
                <a:latin typeface="Arial" panose="22635452340000000000" pitchFamily="2"/>
              </a:rPr>
              <a:t> Temperatura</a:t>
            </a:r>
          </a:p>
          <a:p>
            <a:pPr marL="320040" marR="0" indent="0" algn="l">
              <a:lnSpc>
                <a:spcPts val="900"/>
              </a:lnSpc>
              <a:spcBef>
                <a:spcPts val="0"/>
              </a:spcBef>
              <a:spcAft>
                <a:spcPts val="0"/>
              </a:spcAft>
              <a:tabLst>
                <a:tab pos="4974590" algn="r"/>
              </a:tabLst>
            </a:pPr>
            <a:r>
              <a:rPr lang="en-US" sz="1300" b="1" spc="-60">
                <a:solidFill>
                  <a:srgbClr val="000000"/>
                </a:solidFill>
                <a:latin typeface="Tahoma" panose="22635452340000000000" pitchFamily="2"/>
              </a:rPr>
              <a:t>gnea	</a:t>
            </a:r>
            <a:r>
              <a:rPr lang="en-US" sz="1300" b="1" spc="0">
                <a:solidFill>
                  <a:srgbClr val="000000"/>
                </a:solidFill>
                <a:latin typeface="Tahoma" panose="22635452340000000000" pitchFamily="2"/>
              </a:rPr>
              <a:t>Gneis</a:t>
            </a:r>
          </a:p>
          <a:p>
            <a:pPr marL="0" marR="91440" indent="0" algn="r">
              <a:lnSpc>
                <a:spcPct val="95999"/>
              </a:lnSpc>
              <a:spcBef>
                <a:spcPts val="0"/>
              </a:spcBef>
              <a:spcAft>
                <a:spcPts val="0"/>
              </a:spcAft>
            </a:pPr>
            <a:r>
              <a:rPr lang="en-US" sz="1300" b="1" spc="0">
                <a:solidFill>
                  <a:srgbClr val="000000"/>
                </a:solidFill>
                <a:latin typeface="Tahoma" panose="22635452340000000000" pitchFamily="2"/>
              </a:rPr>
              <a:t>Marmol</a:t>
            </a:r>
          </a:p>
          <a:p>
            <a:pPr marL="182880" marR="0" indent="91440" algn="l">
              <a:lnSpc>
                <a:spcPts val="300"/>
              </a:lnSpc>
              <a:spcBef>
                <a:spcPts val="0"/>
              </a:spcBef>
              <a:spcAft>
                <a:spcPts val="0"/>
              </a:spcAft>
              <a:buFont typeface="Symbol"/>
              <a:buChar char="-"/>
            </a:pPr>
            <a:r>
              <a:rPr lang="en-US" sz="1300" b="1" spc="0">
                <a:solidFill>
                  <a:srgbClr val="000000"/>
                </a:solidFill>
                <a:latin typeface="Tahoma" panose="22635452340000000000" pitchFamily="2"/>
              </a:rPr>
              <a:t>i</a:t>
            </a:r>
          </a:p>
          <a:p>
            <a:pPr marL="182880" marR="0" indent="0" algn="l">
              <a:lnSpc>
                <a:spcPts val="1200"/>
              </a:lnSpc>
              <a:spcBef>
                <a:spcPts val="0"/>
              </a:spcBef>
              <a:spcAft>
                <a:spcPts val="0"/>
              </a:spcAft>
              <a:tabLst>
                <a:tab pos="2246630" algn="l"/>
                <a:tab pos="5191125" algn="r"/>
              </a:tabLst>
            </a:pPr>
            <a:r>
              <a:rPr lang="en-US" sz="1300" b="1" spc="-60">
                <a:solidFill>
                  <a:srgbClr val="000000"/>
                </a:solidFill>
                <a:latin typeface="Tahoma" panose="22635452340000000000" pitchFamily="2"/>
              </a:rPr>
              <a:t>-metameirfica	</a:t>
            </a:r>
            <a:r>
              <a:rPr lang="en-US" sz="1500" b="1" spc="-100">
                <a:solidFill>
                  <a:srgbClr val="000000"/>
                </a:solidFill>
                <a:latin typeface="Arial" panose="22635452340000000000" pitchFamily="2"/>
              </a:rPr>
              <a:t>PresiOn	</a:t>
            </a:r>
            <a:r>
              <a:rPr lang="en-US" sz="1300" b="1" spc="0">
                <a:solidFill>
                  <a:srgbClr val="000000"/>
                </a:solidFill>
                <a:latin typeface="Tahoma" panose="22635452340000000000" pitchFamily="2"/>
              </a:rPr>
              <a:t>Esquisto</a:t>
            </a:r>
          </a:p>
          <a:p>
            <a:pPr marL="0" marR="297180" indent="0" algn="r">
              <a:lnSpc>
                <a:spcPts val="500"/>
              </a:lnSpc>
              <a:spcBef>
                <a:spcPts val="0"/>
              </a:spcBef>
              <a:spcAft>
                <a:spcPts val="0"/>
              </a:spcAft>
            </a:pPr>
            <a:r>
              <a:rPr lang="en-US" sz="1200" b="1" spc="50" baseline="-25000">
                <a:solidFill>
                  <a:srgbClr val="000000"/>
                </a:solidFill>
                <a:latin typeface="Tahoma" panose="22635452340000000000" pitchFamily="2"/>
              </a:rPr>
              <a:t>Fait</a:t>
            </a:r>
            <a:r>
              <a:rPr lang="en-US" sz="1300" b="1" spc="0">
                <a:solidFill>
                  <a:srgbClr val="000000"/>
                </a:solidFill>
                <a:latin typeface="Tahoma" panose="22635452340000000000" pitchFamily="2"/>
              </a:rPr>
              <a:t>,</a:t>
            </a:r>
          </a:p>
          <a:p>
            <a:pPr marL="0" marR="251460" indent="0" algn="r">
              <a:lnSpc>
                <a:spcPts val="1100"/>
              </a:lnSpc>
              <a:spcBef>
                <a:spcPts val="0"/>
              </a:spcBef>
              <a:spcAft>
                <a:spcPts val="0"/>
              </a:spcAft>
            </a:pPr>
            <a:r>
              <a:rPr lang="en-US" sz="1300" b="1" spc="-10">
                <a:solidFill>
                  <a:srgbClr val="000000"/>
                </a:solidFill>
                <a:latin typeface="Tahoma" panose="22635452340000000000" pitchFamily="2"/>
              </a:rPr>
              <a:t>eta-</a:t>
            </a:r>
          </a:p>
        </p:txBody>
      </p:sp>
      <p:sp>
        <p:nvSpPr>
          <p:cNvPr id="55" name="54 Marcador de texto"/>
          <p:cNvSpPr>
            <a:spLocks noGrp="1"/>
          </p:cNvSpPr>
          <p:nvPr>
            <p:ph type="body" idx="10"/>
          </p:nvPr>
        </p:nvSpPr>
        <p:spPr>
          <a:xfrm>
            <a:off x="1450975" y="2194560"/>
            <a:ext cx="1923415" cy="484505"/>
          </a:xfrm>
          <a:prstGeom prst="rect">
            <a:avLst/>
          </a:prstGeom>
          <a:solidFill>
            <a:srgbClr val="0A3B8E"/>
          </a:solidFill>
          <a:ln w="0" cmpd="sng">
            <a:noFill/>
            <a:prstDash val="solid"/>
          </a:ln>
        </p:spPr>
        <p:txBody>
          <a:bodyPr lIns="0" tIns="137160" rIns="0" bIns="0" anchor="t"/>
          <a:lstStyle/>
          <a:p>
            <a:pPr marL="0" marR="0" indent="0" algn="l">
              <a:lnSpc>
                <a:spcPct val="80639"/>
              </a:lnSpc>
              <a:spcAft>
                <a:spcPts val="540"/>
              </a:spcAft>
            </a:pPr>
            <a:r>
              <a:rPr lang="en-US" sz="1750" b="1" spc="0">
                <a:solidFill>
                  <a:srgbClr val="000000"/>
                </a:solidFill>
                <a:latin typeface="Arial" panose="22635452340000000000" pitchFamily="2"/>
              </a:rPr>
              <a:t>Roca de Partida</a:t>
            </a:r>
          </a:p>
        </p:txBody>
      </p:sp>
      <p:sp>
        <p:nvSpPr>
          <p:cNvPr id="56" name="55 Marcador de texto"/>
          <p:cNvSpPr>
            <a:spLocks noGrp="1"/>
          </p:cNvSpPr>
          <p:nvPr>
            <p:ph type="body" idx="10"/>
          </p:nvPr>
        </p:nvSpPr>
        <p:spPr>
          <a:xfrm>
            <a:off x="3590290" y="2249170"/>
            <a:ext cx="1572895" cy="372110"/>
          </a:xfrm>
          <a:prstGeom prst="rect">
            <a:avLst/>
          </a:prstGeom>
          <a:solidFill>
            <a:srgbClr val="FDFD7D"/>
          </a:solidFill>
          <a:ln w="0" cmpd="sng">
            <a:noFill/>
            <a:prstDash val="solid"/>
          </a:ln>
        </p:spPr>
        <p:txBody>
          <a:bodyPr lIns="0" tIns="91440" rIns="0" bIns="0" anchor="t"/>
          <a:lstStyle/>
          <a:p>
            <a:pPr marL="0" marR="0" indent="0" algn="l">
              <a:lnSpc>
                <a:spcPct val="81599"/>
              </a:lnSpc>
              <a:spcAft>
                <a:spcPts val="360"/>
              </a:spcAft>
            </a:pPr>
            <a:r>
              <a:rPr lang="en-US" sz="1750" b="1" spc="-10">
                <a:solidFill>
                  <a:srgbClr val="000000"/>
                </a:solidFill>
                <a:latin typeface="Arial" panose="22635452340000000000" pitchFamily="2"/>
              </a:rPr>
              <a:t>Metamorrismo</a:t>
            </a:r>
          </a:p>
        </p:txBody>
      </p:sp>
    </p:spTree>
    <p:extLst>
      <p:ext uri="{BB962C8B-B14F-4D97-AF65-F5344CB8AC3E}">
        <p14:creationId xmlns:p14="http://schemas.microsoft.com/office/powerpoint/2010/main" val="2115313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a:t>Haga clic para modificar el estilo de título del patrón</a:t>
            </a:r>
            <a:endParaRPr lang="es-MX"/>
          </a:p>
        </p:txBody>
      </p:sp>
      <p:sp>
        <p:nvSpPr>
          <p:cNvPr id="3" name="2 Marcador de texto"/>
          <p:cNvSpPr>
            <a:spLocks noGrp="1"/>
          </p:cNvSpPr>
          <p:nvPr>
            <p:ph type="body" sz="half" idx="1"/>
          </p:nvPr>
        </p:nvSpPr>
        <p:spPr>
          <a:xfrm>
            <a:off x="457200" y="1600200"/>
            <a:ext cx="40386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600200"/>
            <a:ext cx="40386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a:xfrm>
            <a:off x="457200" y="6245225"/>
            <a:ext cx="2133600" cy="476250"/>
          </a:xfrm>
        </p:spPr>
        <p:txBody>
          <a:bodyPr/>
          <a:lstStyle>
            <a:lvl1pPr>
              <a:defRPr/>
            </a:lvl1pPr>
          </a:lstStyle>
          <a:p>
            <a:endParaRPr lang="en-US"/>
          </a:p>
        </p:txBody>
      </p:sp>
      <p:sp>
        <p:nvSpPr>
          <p:cNvPr id="6" name="5 Marcador de pie de página"/>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6 Marcador de número de diapositiva"/>
          <p:cNvSpPr>
            <a:spLocks noGrp="1"/>
          </p:cNvSpPr>
          <p:nvPr>
            <p:ph type="sldNum" sz="quarter" idx="12"/>
          </p:nvPr>
        </p:nvSpPr>
        <p:spPr>
          <a:xfrm>
            <a:off x="6553200" y="6245225"/>
            <a:ext cx="2133600" cy="476250"/>
          </a:xfrm>
        </p:spPr>
        <p:txBody>
          <a:bodyPr/>
          <a:lstStyle>
            <a:lvl1pPr>
              <a:defRPr/>
            </a:lvl1pPr>
          </a:lstStyle>
          <a:p>
            <a:fld id="{263B7379-9C79-47B8-B5FF-D55CE775F58E}" type="slidenum">
              <a:rPr lang="en-US"/>
              <a:pPr/>
              <a:t>‹Nº›</a:t>
            </a:fld>
            <a:endParaRPr lang="en-US"/>
          </a:p>
        </p:txBody>
      </p:sp>
    </p:spTree>
    <p:extLst>
      <p:ext uri="{BB962C8B-B14F-4D97-AF65-F5344CB8AC3E}">
        <p14:creationId xmlns:p14="http://schemas.microsoft.com/office/powerpoint/2010/main" val="1794032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59_1_">
    <p:spTree>
      <p:nvGrpSpPr>
        <p:cNvPr id="1" name=""/>
        <p:cNvGrpSpPr/>
        <p:nvPr/>
      </p:nvGrpSpPr>
      <p:grpSpPr>
        <a:xfrm>
          <a:off x="0" y="0"/>
          <a:ext cx="0" cy="0"/>
          <a:chOff x="0" y="0"/>
          <a:chExt cx="0" cy="0"/>
        </a:xfrm>
      </p:grpSpPr>
      <p:sp>
        <p:nvSpPr>
          <p:cNvPr id="172" name="171 Marcador de texto"/>
          <p:cNvSpPr>
            <a:spLocks noGrp="1"/>
          </p:cNvSpPr>
          <p:nvPr>
            <p:ph type="body" idx="10"/>
          </p:nvPr>
        </p:nvSpPr>
        <p:spPr>
          <a:xfrm>
            <a:off x="603250" y="1380490"/>
            <a:ext cx="7132320" cy="424180"/>
          </a:xfrm>
          <a:prstGeom prst="rect">
            <a:avLst/>
          </a:prstGeom>
          <a:noFill/>
          <a:ln w="0" cmpd="sng">
            <a:noFill/>
            <a:prstDash val="solid"/>
          </a:ln>
        </p:spPr>
        <p:txBody>
          <a:bodyPr lIns="0" tIns="0" rIns="0" bIns="0" anchor="t"/>
          <a:lstStyle/>
          <a:p>
            <a:pPr marL="0" marR="0" indent="0" algn="ctr">
              <a:lnSpc>
                <a:spcPct val="76799"/>
              </a:lnSpc>
              <a:spcAft>
                <a:spcPts val="0"/>
              </a:spcAft>
            </a:pPr>
            <a:r>
              <a:rPr lang="en-US" sz="3600" spc="-30">
                <a:solidFill>
                  <a:srgbClr val="000000"/>
                </a:solidFill>
                <a:latin typeface="Times New Roman" panose="22635452340000000000" pitchFamily="1"/>
              </a:rPr>
              <a:t>Tipos de sedimentos y su roca formada</a:t>
            </a:r>
          </a:p>
        </p:txBody>
      </p:sp>
      <p:sp>
        <p:nvSpPr>
          <p:cNvPr id="173" name="172 Marcador de texto"/>
          <p:cNvSpPr>
            <a:spLocks noGrp="1"/>
          </p:cNvSpPr>
          <p:nvPr>
            <p:ph type="body" idx="10"/>
          </p:nvPr>
        </p:nvSpPr>
        <p:spPr>
          <a:xfrm>
            <a:off x="97790" y="5751830"/>
            <a:ext cx="8046720" cy="353060"/>
          </a:xfrm>
          <a:prstGeom prst="rect">
            <a:avLst/>
          </a:prstGeom>
          <a:noFill/>
          <a:ln w="0" cmpd="sng">
            <a:noFill/>
            <a:prstDash val="solid"/>
          </a:ln>
        </p:spPr>
        <p:txBody>
          <a:bodyPr lIns="0" tIns="0" rIns="0" bIns="0" anchor="t"/>
          <a:lstStyle/>
          <a:p>
            <a:pPr marL="0" marR="0" indent="0" algn="l">
              <a:lnSpc>
                <a:spcPct val="128639"/>
              </a:lnSpc>
              <a:spcAft>
                <a:spcPts val="0"/>
              </a:spcAft>
              <a:tabLst>
                <a:tab pos="2566035" algn="l"/>
                <a:tab pos="4926330" algn="l"/>
                <a:tab pos="8043545" algn="r"/>
              </a:tabLst>
            </a:pPr>
            <a:r>
              <a:rPr lang="en-US" sz="1800" spc="-80">
                <a:solidFill>
                  <a:srgbClr val="000000"/>
                </a:solidFill>
                <a:latin typeface="Times New Roman" panose="22635452340000000000" pitchFamily="1"/>
              </a:rPr>
              <a:t>Conglomerado	</a:t>
            </a:r>
            <a:r>
              <a:rPr lang="en-US" sz="1800" spc="-70">
                <a:solidFill>
                  <a:srgbClr val="000000"/>
                </a:solidFill>
                <a:latin typeface="Times New Roman" panose="22635452340000000000" pitchFamily="1"/>
              </a:rPr>
              <a:t>Arenisca	</a:t>
            </a:r>
            <a:r>
              <a:rPr lang="en-US" sz="1800" spc="-80">
                <a:solidFill>
                  <a:srgbClr val="000000"/>
                </a:solidFill>
                <a:latin typeface="Times New Roman" panose="22635452340000000000" pitchFamily="1"/>
              </a:rPr>
              <a:t>Lodolita	</a:t>
            </a:r>
            <a:r>
              <a:rPr lang="en-US" sz="1800" spc="0">
                <a:solidFill>
                  <a:srgbClr val="000000"/>
                </a:solidFill>
                <a:latin typeface="Times New Roman" panose="22635452340000000000" pitchFamily="1"/>
              </a:rPr>
              <a:t>Lutita</a:t>
            </a:r>
          </a:p>
        </p:txBody>
      </p:sp>
    </p:spTree>
    <p:extLst>
      <p:ext uri="{BB962C8B-B14F-4D97-AF65-F5344CB8AC3E}">
        <p14:creationId xmlns:p14="http://schemas.microsoft.com/office/powerpoint/2010/main" val="41501723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61_1_">
    <p:spTree>
      <p:nvGrpSpPr>
        <p:cNvPr id="1" name=""/>
        <p:cNvGrpSpPr/>
        <p:nvPr/>
      </p:nvGrpSpPr>
      <p:grpSpPr>
        <a:xfrm>
          <a:off x="0" y="0"/>
          <a:ext cx="0" cy="0"/>
          <a:chOff x="0" y="0"/>
          <a:chExt cx="0" cy="0"/>
        </a:xfrm>
      </p:grpSpPr>
      <p:sp>
        <p:nvSpPr>
          <p:cNvPr id="187" name="186 Marcador de texto"/>
          <p:cNvSpPr>
            <a:spLocks noGrp="1"/>
          </p:cNvSpPr>
          <p:nvPr>
            <p:ph type="body" idx="10"/>
          </p:nvPr>
        </p:nvSpPr>
        <p:spPr>
          <a:xfrm>
            <a:off x="0" y="405130"/>
            <a:ext cx="8473440" cy="6452870"/>
          </a:xfrm>
          <a:prstGeom prst="rect">
            <a:avLst/>
          </a:prstGeom>
          <a:solidFill>
            <a:srgbClr val="FFFFFE"/>
          </a:solidFill>
          <a:ln w="0" cmpd="sng">
            <a:noFill/>
            <a:prstDash val="solid"/>
          </a:ln>
        </p:spPr>
        <p:txBody>
          <a:bodyPr lIns="0" tIns="0" rIns="0" bIns="0" anchor="t"/>
          <a:lstStyle/>
          <a:p>
            <a:pPr algn="l"/>
            <a:r>
              <a:rPr lang="en-US" sz="100"/>
              <a:t> </a:t>
            </a:r>
          </a:p>
        </p:txBody>
      </p:sp>
      <p:sp>
        <p:nvSpPr>
          <p:cNvPr id="190" name="189 Marcador de texto"/>
          <p:cNvSpPr>
            <a:spLocks noGrp="1"/>
          </p:cNvSpPr>
          <p:nvPr>
            <p:ph type="body" idx="10"/>
          </p:nvPr>
        </p:nvSpPr>
        <p:spPr>
          <a:xfrm>
            <a:off x="4102735" y="6434455"/>
            <a:ext cx="1322705" cy="374650"/>
          </a:xfrm>
          <a:prstGeom prst="rect">
            <a:avLst/>
          </a:prstGeom>
          <a:noFill/>
          <a:ln w="0" cmpd="sng">
            <a:noFill/>
            <a:prstDash val="solid"/>
          </a:ln>
        </p:spPr>
        <p:txBody>
          <a:bodyPr lIns="0" tIns="0" rIns="0" bIns="0" anchor="t"/>
          <a:lstStyle/>
          <a:p>
            <a:pPr marL="0" marR="0" indent="0" algn="ctr">
              <a:lnSpc>
                <a:spcPts val="3400"/>
              </a:lnSpc>
              <a:spcAft>
                <a:spcPts val="0"/>
              </a:spcAft>
            </a:pPr>
            <a:r>
              <a:rPr lang="en-US" sz="4000" spc="-65">
                <a:solidFill>
                  <a:srgbClr val="000000"/>
                </a:solidFill>
                <a:latin typeface="Times New Roman" panose="22635452340000000000" pitchFamily="1"/>
              </a:rPr>
              <a:t>cuarzo</a:t>
            </a:r>
          </a:p>
        </p:txBody>
      </p:sp>
    </p:spTree>
    <p:extLst>
      <p:ext uri="{BB962C8B-B14F-4D97-AF65-F5344CB8AC3E}">
        <p14:creationId xmlns:p14="http://schemas.microsoft.com/office/powerpoint/2010/main" val="3301199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Elipse"/>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4 Marcador de título"/>
          <p:cNvSpPr>
            <a:spLocks noGrp="1"/>
          </p:cNvSpPr>
          <p:nvPr>
            <p:ph type="title"/>
          </p:nvPr>
        </p:nvSpPr>
        <p:spPr>
          <a:xfrm>
            <a:off x="1435608" y="274638"/>
            <a:ext cx="7498080" cy="1143000"/>
          </a:xfrm>
          <a:prstGeom prst="rect">
            <a:avLst/>
          </a:prstGeom>
        </p:spPr>
        <p:txBody>
          <a:bodyPr anchor="ctr">
            <a:normAutofit/>
          </a:bodyPr>
          <a:lstStyle/>
          <a:p>
            <a:r>
              <a:rPr kumimoji="0" lang="es-ES"/>
              <a:t>Haga clic para modificar el estilo de título del patrón</a:t>
            </a:r>
            <a:endParaRPr kumimoji="0" lang="en-US"/>
          </a:p>
        </p:txBody>
      </p:sp>
      <p:sp>
        <p:nvSpPr>
          <p:cNvPr id="9" name="8 Marcador de texto"/>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endParaRPr lang="en-US"/>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21 Marcador de número de diapositiva"/>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C4EF917-0D8C-42B1-B195-C119091FCF9E}" type="slidenum">
              <a:rPr lang="en-US" smtClean="0"/>
              <a:pPr/>
              <a:t>‹Nº›</a:t>
            </a:fld>
            <a:endParaRPr lang="en-US"/>
          </a:p>
        </p:txBody>
      </p:sp>
      <p:sp>
        <p:nvSpPr>
          <p:cNvPr id="15" name="14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1" r:id="rId12"/>
    <p:sldLayoutId id="2147483702" r:id="rId13"/>
    <p:sldLayoutId id="2147483703" r:id="rId14"/>
    <p:sldLayoutId id="2147483704" r:id="rId15"/>
    <p:sldLayoutId id="2147483705" r:id="rId16"/>
    <p:sldLayoutId id="2147483706" r:id="rId17"/>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png"/><Relationship Id="rId1" Type="http://schemas.openxmlformats.org/officeDocument/2006/relationships/slideLayout" Target="../slideLayouts/slideLayout14.xml"/><Relationship Id="rId4" Type="http://schemas.openxmlformats.org/officeDocument/2006/relationships/image" Target="../media/image36.wmf"/></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3.xml"/><Relationship Id="rId5" Type="http://schemas.openxmlformats.org/officeDocument/2006/relationships/image" Target="../media/image43.png"/><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4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2.xml"/><Relationship Id="rId4" Type="http://schemas.openxmlformats.org/officeDocument/2006/relationships/image" Target="../media/image72.png"/></Relationships>
</file>

<file path=ppt/slides/_rels/slide5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13.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5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a:t>GEOLOGIA AMBIENTAL</a:t>
            </a:r>
          </a:p>
        </p:txBody>
      </p:sp>
      <p:sp>
        <p:nvSpPr>
          <p:cNvPr id="5" name="4 Marcador de texto"/>
          <p:cNvSpPr>
            <a:spLocks noGrp="1"/>
          </p:cNvSpPr>
          <p:nvPr>
            <p:ph type="body" idx="1"/>
          </p:nvPr>
        </p:nvSpPr>
        <p:spPr>
          <a:xfrm>
            <a:off x="2760857" y="3573016"/>
            <a:ext cx="6400800" cy="1509712"/>
          </a:xfrm>
        </p:spPr>
        <p:txBody>
          <a:bodyPr/>
          <a:lstStyle/>
          <a:p>
            <a:pPr algn="ctr"/>
            <a:r>
              <a:rPr lang="es-MX" dirty="0"/>
              <a:t>Semestre 2022-2</a:t>
            </a:r>
          </a:p>
          <a:p>
            <a:endParaRPr lang="es-MX" dirty="0"/>
          </a:p>
          <a:p>
            <a:endParaRPr lang="es-MX" dirty="0"/>
          </a:p>
          <a:p>
            <a:endParaRPr lang="es-MX" dirty="0"/>
          </a:p>
        </p:txBody>
      </p:sp>
      <p:sp>
        <p:nvSpPr>
          <p:cNvPr id="2" name="1 CuadroTexto"/>
          <p:cNvSpPr txBox="1"/>
          <p:nvPr/>
        </p:nvSpPr>
        <p:spPr>
          <a:xfrm>
            <a:off x="2627784" y="6021288"/>
            <a:ext cx="5760640" cy="461665"/>
          </a:xfrm>
          <a:prstGeom prst="rect">
            <a:avLst/>
          </a:prstGeom>
          <a:noFill/>
        </p:spPr>
        <p:txBody>
          <a:bodyPr wrap="square" rtlCol="0">
            <a:spAutoFit/>
          </a:bodyPr>
          <a:lstStyle/>
          <a:p>
            <a:pPr algn="ctr"/>
            <a:r>
              <a:rPr lang="es-MX" dirty="0" err="1"/>
              <a:t>Prof</a:t>
            </a:r>
            <a:r>
              <a:rPr lang="es-MX" dirty="0"/>
              <a:t>: Ismael Minjárez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Un repaso de la constitución de la Materia</a:t>
            </a:r>
          </a:p>
        </p:txBody>
      </p:sp>
      <p:sp>
        <p:nvSpPr>
          <p:cNvPr id="3" name="2 Marcador de contenido"/>
          <p:cNvSpPr>
            <a:spLocks noGrp="1"/>
          </p:cNvSpPr>
          <p:nvPr>
            <p:ph idx="1"/>
          </p:nvPr>
        </p:nvSpPr>
        <p:spPr>
          <a:xfrm>
            <a:off x="457200" y="1219200"/>
            <a:ext cx="8229600" cy="2497832"/>
          </a:xfrm>
        </p:spPr>
        <p:txBody>
          <a:bodyPr>
            <a:noAutofit/>
          </a:bodyPr>
          <a:lstStyle/>
          <a:p>
            <a:r>
              <a:rPr lang="es-MX" sz="2000" dirty="0"/>
              <a:t>Los átomos son las partículas mas pequeñas de un elemento que retiene todas sus características.  Dos a más átomos forman una molécula.</a:t>
            </a:r>
          </a:p>
          <a:p>
            <a:endParaRPr lang="es-MX" sz="2000" dirty="0"/>
          </a:p>
          <a:p>
            <a:r>
              <a:rPr lang="es-MX" sz="2000" dirty="0"/>
              <a:t>Ion es una partícula cargada eléctricamente. Dependiendo si  le faltan o sobran electrones  a la estructura se dice que está cargado negativa o positivamente.</a:t>
            </a:r>
          </a:p>
          <a:p>
            <a:endParaRPr lang="es-MX"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789040"/>
            <a:ext cx="3878428" cy="251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3982573"/>
            <a:ext cx="3240360" cy="212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8100392" y="5661248"/>
            <a:ext cx="982961" cy="461665"/>
          </a:xfrm>
          <a:prstGeom prst="rect">
            <a:avLst/>
          </a:prstGeom>
          <a:noFill/>
        </p:spPr>
        <p:txBody>
          <a:bodyPr wrap="none" rtlCol="0">
            <a:spAutoFit/>
          </a:bodyPr>
          <a:lstStyle/>
          <a:p>
            <a:r>
              <a:rPr lang="es-MX" dirty="0"/>
              <a:t>ION +</a:t>
            </a:r>
          </a:p>
        </p:txBody>
      </p:sp>
    </p:spTree>
    <p:extLst>
      <p:ext uri="{BB962C8B-B14F-4D97-AF65-F5344CB8AC3E}">
        <p14:creationId xmlns:p14="http://schemas.microsoft.com/office/powerpoint/2010/main" val="1554278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Los Compuestos</a:t>
            </a:r>
          </a:p>
        </p:txBody>
      </p:sp>
      <p:sp>
        <p:nvSpPr>
          <p:cNvPr id="3" name="2 Marcador de contenido"/>
          <p:cNvSpPr>
            <a:spLocks noGrp="1"/>
          </p:cNvSpPr>
          <p:nvPr>
            <p:ph idx="1"/>
          </p:nvPr>
        </p:nvSpPr>
        <p:spPr/>
        <p:txBody>
          <a:bodyPr/>
          <a:lstStyle/>
          <a:p>
            <a:r>
              <a:rPr lang="es-MX" dirty="0"/>
              <a:t>Los compuestos están formados por la unión de dos o más elementos</a:t>
            </a:r>
          </a:p>
          <a:p>
            <a:r>
              <a:rPr lang="es-MX" dirty="0"/>
              <a:t>Por ejemplo:</a:t>
            </a:r>
          </a:p>
          <a:p>
            <a:pPr lvl="1"/>
            <a:r>
              <a:rPr lang="es-MX" dirty="0"/>
              <a:t>El cloruro de sodio</a:t>
            </a:r>
          </a:p>
          <a:p>
            <a:pPr lvl="1"/>
            <a:r>
              <a:rPr lang="es-MX" dirty="0"/>
              <a:t>Permanganato de potasio</a:t>
            </a:r>
          </a:p>
          <a:p>
            <a:pPr lvl="1"/>
            <a:r>
              <a:rPr lang="es-MX" dirty="0"/>
              <a:t>Aluminosilicatos de fierro</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4509120"/>
            <a:ext cx="3347864" cy="2185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3338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p:cNvPicPr>
            <a:picLocks noChangeAspect="1" noChangeArrowheads="1"/>
          </p:cNvPicPr>
          <p:nvPr/>
        </p:nvPicPr>
        <p:blipFill>
          <a:blip r:embed="rId2" cstate="print"/>
          <a:srcRect/>
          <a:stretch>
            <a:fillRect/>
          </a:stretch>
        </p:blipFill>
        <p:spPr bwMode="auto">
          <a:xfrm>
            <a:off x="1859699" y="1628800"/>
            <a:ext cx="6432714" cy="4824536"/>
          </a:xfrm>
          <a:prstGeom prst="rect">
            <a:avLst/>
          </a:prstGeom>
          <a:noFill/>
          <a:ln w="9525">
            <a:noFill/>
            <a:miter lim="800000"/>
            <a:headEnd/>
            <a:tailEnd/>
          </a:ln>
          <a:effectLst/>
        </p:spPr>
      </p:pic>
      <p:sp>
        <p:nvSpPr>
          <p:cNvPr id="2050" name="Rectangle 2"/>
          <p:cNvSpPr>
            <a:spLocks noGrp="1" noChangeArrowheads="1"/>
          </p:cNvSpPr>
          <p:nvPr>
            <p:ph type="ctrTitle"/>
          </p:nvPr>
        </p:nvSpPr>
        <p:spPr>
          <a:xfrm>
            <a:off x="1691680" y="485800"/>
            <a:ext cx="7772400" cy="1143000"/>
          </a:xfrm>
        </p:spPr>
        <p:txBody>
          <a:bodyPr/>
          <a:lstStyle/>
          <a:p>
            <a:r>
              <a:rPr lang="es-ES_tradnl" sz="4000" dirty="0"/>
              <a:t>Minerales</a:t>
            </a:r>
          </a:p>
        </p:txBody>
      </p:sp>
      <p:sp>
        <p:nvSpPr>
          <p:cNvPr id="3" name="CuadroTexto 2">
            <a:extLst>
              <a:ext uri="{FF2B5EF4-FFF2-40B4-BE49-F238E27FC236}">
                <a16:creationId xmlns:a16="http://schemas.microsoft.com/office/drawing/2014/main" id="{D4FF289F-E75C-3CFB-F8F2-A4E3ABDF35CC}"/>
              </a:ext>
            </a:extLst>
          </p:cNvPr>
          <p:cNvSpPr txBox="1"/>
          <p:nvPr/>
        </p:nvSpPr>
        <p:spPr>
          <a:xfrm>
            <a:off x="1721792" y="173831"/>
            <a:ext cx="6162575" cy="584775"/>
          </a:xfrm>
          <a:prstGeom prst="rect">
            <a:avLst/>
          </a:prstGeom>
          <a:noFill/>
        </p:spPr>
        <p:txBody>
          <a:bodyPr wrap="square">
            <a:spAutoFit/>
          </a:bodyPr>
          <a:lstStyle/>
          <a:p>
            <a:r>
              <a:rPr lang="es-MX" sz="3200" dirty="0"/>
              <a:t>Los materiales que forman la Tierra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692696"/>
          </a:xfrm>
        </p:spPr>
        <p:txBody>
          <a:bodyPr>
            <a:normAutofit fontScale="90000"/>
          </a:bodyPr>
          <a:lstStyle/>
          <a:p>
            <a:r>
              <a:rPr lang="es-MX" dirty="0"/>
              <a:t>Los Minerales</a:t>
            </a:r>
          </a:p>
        </p:txBody>
      </p:sp>
      <p:sp>
        <p:nvSpPr>
          <p:cNvPr id="3" name="2 Marcador de contenido"/>
          <p:cNvSpPr>
            <a:spLocks noGrp="1"/>
          </p:cNvSpPr>
          <p:nvPr>
            <p:ph idx="1"/>
          </p:nvPr>
        </p:nvSpPr>
        <p:spPr>
          <a:xfrm>
            <a:off x="323528" y="1124744"/>
            <a:ext cx="8229600" cy="3505944"/>
          </a:xfrm>
        </p:spPr>
        <p:txBody>
          <a:bodyPr>
            <a:normAutofit fontScale="77500" lnSpcReduction="20000"/>
          </a:bodyPr>
          <a:lstStyle/>
          <a:p>
            <a:r>
              <a:rPr lang="es-MX" dirty="0"/>
              <a:t>Los minerales son el actor principal de todos los eventos geológicos:</a:t>
            </a:r>
          </a:p>
          <a:p>
            <a:endParaRPr lang="es-MX" dirty="0"/>
          </a:p>
          <a:p>
            <a:r>
              <a:rPr lang="es-MX" dirty="0"/>
              <a:t>Se crean en los más diversos medios: en el fondo del mar, como parte de las actividades orgánicas de los seres vivos,  en las cámaras magmáticas, en las trincheras de subducción, en el suelo, en las lagunas desecadas, etcétera.</a:t>
            </a:r>
          </a:p>
          <a:p>
            <a:endParaRPr lang="es-MX" dirty="0"/>
          </a:p>
          <a:p>
            <a:r>
              <a:rPr lang="es-MX" dirty="0"/>
              <a:t>Los eventos geológicos como la erosión los destruyen y transforman en otros minerales.</a:t>
            </a:r>
          </a:p>
        </p:txBody>
      </p:sp>
      <p:pic>
        <p:nvPicPr>
          <p:cNvPr id="1027" name="Picture 3"/>
          <p:cNvPicPr>
            <a:picLocks noChangeAspect="1" noChangeArrowheads="1"/>
          </p:cNvPicPr>
          <p:nvPr/>
        </p:nvPicPr>
        <p:blipFill>
          <a:blip r:embed="rId2" cstate="print"/>
          <a:srcRect/>
          <a:stretch>
            <a:fillRect/>
          </a:stretch>
        </p:blipFill>
        <p:spPr bwMode="auto">
          <a:xfrm>
            <a:off x="6228184" y="4347170"/>
            <a:ext cx="2619375" cy="196215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76400" y="260648"/>
            <a:ext cx="7696200" cy="838200"/>
          </a:xfrm>
        </p:spPr>
        <p:txBody>
          <a:bodyPr/>
          <a:lstStyle/>
          <a:p>
            <a:r>
              <a:rPr lang="es-ES_tradnl" dirty="0"/>
              <a:t>¿Que es un Mineral</a:t>
            </a:r>
            <a:r>
              <a:rPr lang="en-US" dirty="0"/>
              <a:t>?</a:t>
            </a:r>
          </a:p>
        </p:txBody>
      </p:sp>
      <p:sp>
        <p:nvSpPr>
          <p:cNvPr id="5123" name="Rectangle 3"/>
          <p:cNvSpPr>
            <a:spLocks noGrp="1" noChangeArrowheads="1"/>
          </p:cNvSpPr>
          <p:nvPr>
            <p:ph idx="1"/>
          </p:nvPr>
        </p:nvSpPr>
        <p:spPr>
          <a:xfrm>
            <a:off x="2590800" y="1447800"/>
            <a:ext cx="4038600" cy="5410200"/>
          </a:xfrm>
        </p:spPr>
        <p:txBody>
          <a:bodyPr>
            <a:normAutofit fontScale="92500"/>
          </a:bodyPr>
          <a:lstStyle/>
          <a:p>
            <a:pPr>
              <a:lnSpc>
                <a:spcPct val="90000"/>
              </a:lnSpc>
            </a:pPr>
            <a:r>
              <a:rPr lang="es-ES_tradnl" dirty="0"/>
              <a:t>Compuesto químico</a:t>
            </a:r>
          </a:p>
          <a:p>
            <a:pPr>
              <a:lnSpc>
                <a:spcPct val="90000"/>
              </a:lnSpc>
            </a:pPr>
            <a:r>
              <a:rPr lang="es-ES_tradnl" dirty="0"/>
              <a:t>Es un sólido inorgánico </a:t>
            </a:r>
          </a:p>
          <a:p>
            <a:pPr>
              <a:lnSpc>
                <a:spcPct val="90000"/>
              </a:lnSpc>
            </a:pPr>
            <a:r>
              <a:rPr lang="es-ES_tradnl" dirty="0"/>
              <a:t>que ocurre naturalmente, </a:t>
            </a:r>
          </a:p>
          <a:p>
            <a:pPr>
              <a:lnSpc>
                <a:spcPct val="90000"/>
              </a:lnSpc>
            </a:pPr>
            <a:r>
              <a:rPr lang="es-ES_tradnl" dirty="0"/>
              <a:t>con una composición química definida que puede ser expresada con una fórmula y</a:t>
            </a:r>
          </a:p>
          <a:p>
            <a:pPr>
              <a:lnSpc>
                <a:spcPct val="90000"/>
              </a:lnSpc>
            </a:pPr>
            <a:r>
              <a:rPr lang="es-ES_tradnl" dirty="0"/>
              <a:t>cuyos átomos poseen una estructura interna definida.</a:t>
            </a:r>
          </a:p>
        </p:txBody>
      </p:sp>
      <p:pic>
        <p:nvPicPr>
          <p:cNvPr id="5124" name="Picture 4"/>
          <p:cNvPicPr>
            <a:picLocks noChangeAspect="1" noChangeArrowheads="1"/>
          </p:cNvPicPr>
          <p:nvPr/>
        </p:nvPicPr>
        <p:blipFill>
          <a:blip r:embed="rId2" cstate="print"/>
          <a:srcRect/>
          <a:stretch>
            <a:fillRect/>
          </a:stretch>
        </p:blipFill>
        <p:spPr bwMode="auto">
          <a:xfrm>
            <a:off x="1265833" y="1287178"/>
            <a:ext cx="1386880" cy="2497093"/>
          </a:xfrm>
          <a:prstGeom prst="rect">
            <a:avLst/>
          </a:prstGeom>
          <a:noFill/>
          <a:ln w="9525">
            <a:noFill/>
            <a:miter lim="800000"/>
            <a:headEnd/>
            <a:tailEnd/>
          </a:ln>
          <a:effectLst/>
        </p:spPr>
      </p:pic>
      <p:pic>
        <p:nvPicPr>
          <p:cNvPr id="5126" name="Picture 6"/>
          <p:cNvPicPr>
            <a:picLocks noChangeAspect="1" noChangeArrowheads="1"/>
          </p:cNvPicPr>
          <p:nvPr/>
        </p:nvPicPr>
        <p:blipFill>
          <a:blip r:embed="rId3" cstate="print"/>
          <a:srcRect/>
          <a:stretch>
            <a:fillRect/>
          </a:stretch>
        </p:blipFill>
        <p:spPr bwMode="auto">
          <a:xfrm>
            <a:off x="1265833" y="4437112"/>
            <a:ext cx="1386880" cy="2116088"/>
          </a:xfrm>
          <a:prstGeom prst="rect">
            <a:avLst/>
          </a:prstGeom>
          <a:noFill/>
          <a:ln w="9525">
            <a:noFill/>
            <a:miter lim="800000"/>
            <a:headEnd/>
            <a:tailEnd/>
          </a:ln>
          <a:effectLst/>
        </p:spPr>
      </p:pic>
      <p:pic>
        <p:nvPicPr>
          <p:cNvPr id="5127" name="Picture 7"/>
          <p:cNvPicPr>
            <a:picLocks noChangeAspect="1" noChangeArrowheads="1"/>
          </p:cNvPicPr>
          <p:nvPr/>
        </p:nvPicPr>
        <p:blipFill>
          <a:blip r:embed="rId4" cstate="print"/>
          <a:srcRect/>
          <a:stretch>
            <a:fillRect/>
          </a:stretch>
        </p:blipFill>
        <p:spPr bwMode="auto">
          <a:xfrm>
            <a:off x="6629400" y="990600"/>
            <a:ext cx="2184400" cy="2565400"/>
          </a:xfrm>
          <a:prstGeom prst="rect">
            <a:avLst/>
          </a:prstGeom>
          <a:noFill/>
          <a:ln w="9525">
            <a:noFill/>
            <a:miter lim="800000"/>
            <a:headEnd/>
            <a:tailEnd/>
          </a:ln>
          <a:effectLst/>
        </p:spPr>
      </p:pic>
      <p:pic>
        <p:nvPicPr>
          <p:cNvPr id="5128" name="Picture 8"/>
          <p:cNvPicPr>
            <a:picLocks noChangeAspect="1" noChangeArrowheads="1"/>
          </p:cNvPicPr>
          <p:nvPr/>
        </p:nvPicPr>
        <p:blipFill>
          <a:blip r:embed="rId5" cstate="print"/>
          <a:srcRect/>
          <a:stretch>
            <a:fillRect/>
          </a:stretch>
        </p:blipFill>
        <p:spPr bwMode="auto">
          <a:xfrm>
            <a:off x="6781800" y="3810000"/>
            <a:ext cx="1982788" cy="2667000"/>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Grp="1" noChangeArrowheads="1"/>
          </p:cNvSpPr>
          <p:nvPr>
            <p:ph idx="1"/>
          </p:nvPr>
        </p:nvSpPr>
        <p:spPr>
          <a:xfrm>
            <a:off x="592857" y="188640"/>
            <a:ext cx="8534400" cy="3096344"/>
          </a:xfrm>
        </p:spPr>
        <p:txBody>
          <a:bodyPr>
            <a:normAutofit/>
          </a:bodyPr>
          <a:lstStyle/>
          <a:p>
            <a:pPr>
              <a:lnSpc>
                <a:spcPct val="90000"/>
              </a:lnSpc>
            </a:pPr>
            <a:r>
              <a:rPr lang="es-ES_tradnl" dirty="0"/>
              <a:t>Los Minerales están compuestos de uno o mas elementos.</a:t>
            </a:r>
          </a:p>
          <a:p>
            <a:pPr>
              <a:lnSpc>
                <a:spcPct val="90000"/>
              </a:lnSpc>
            </a:pPr>
            <a:endParaRPr lang="es-ES_tradnl" dirty="0"/>
          </a:p>
          <a:p>
            <a:pPr>
              <a:lnSpc>
                <a:spcPct val="90000"/>
              </a:lnSpc>
            </a:pPr>
            <a:r>
              <a:rPr lang="es-ES_tradnl" dirty="0"/>
              <a:t>Cuando un mineral crece en un espacio abierto los átomos o iones se arreglan de forma geométrica produciendo cristales.</a:t>
            </a:r>
          </a:p>
        </p:txBody>
      </p:sp>
      <p:pic>
        <p:nvPicPr>
          <p:cNvPr id="2050" name="Picture 2"/>
          <p:cNvPicPr>
            <a:picLocks noChangeAspect="1" noChangeArrowheads="1"/>
          </p:cNvPicPr>
          <p:nvPr/>
        </p:nvPicPr>
        <p:blipFill>
          <a:blip r:embed="rId2" cstate="print"/>
          <a:srcRect/>
          <a:stretch>
            <a:fillRect/>
          </a:stretch>
        </p:blipFill>
        <p:spPr bwMode="auto">
          <a:xfrm>
            <a:off x="3707904" y="3640359"/>
            <a:ext cx="3644627" cy="3217641"/>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s-ES_tradnl"/>
              <a:t>Estructura cristalina</a:t>
            </a:r>
            <a:endParaRPr lang="en-US"/>
          </a:p>
        </p:txBody>
      </p:sp>
      <p:sp>
        <p:nvSpPr>
          <p:cNvPr id="6147" name="Rectangle 3"/>
          <p:cNvSpPr>
            <a:spLocks noGrp="1" noChangeArrowheads="1"/>
          </p:cNvSpPr>
          <p:nvPr>
            <p:ph idx="1"/>
          </p:nvPr>
        </p:nvSpPr>
        <p:spPr>
          <a:xfrm>
            <a:off x="457200" y="1219200"/>
            <a:ext cx="8229600" cy="1993776"/>
          </a:xfrm>
        </p:spPr>
        <p:txBody>
          <a:bodyPr>
            <a:normAutofit fontScale="85000" lnSpcReduction="20000"/>
          </a:bodyPr>
          <a:lstStyle/>
          <a:p>
            <a:r>
              <a:rPr lang="es-ES_tradnl" dirty="0"/>
              <a:t>La estructura interna ordenada de los minerales. </a:t>
            </a:r>
          </a:p>
          <a:p>
            <a:endParaRPr lang="es-ES_tradnl" dirty="0"/>
          </a:p>
          <a:p>
            <a:r>
              <a:rPr lang="es-ES_tradnl" dirty="0"/>
              <a:t>Cada mineral produce un arreglo único de átomos y iones en tres dimensiones, análogo a huellas digitales que sirven para identificar el mismo.</a:t>
            </a:r>
          </a:p>
        </p:txBody>
      </p:sp>
      <p:pic>
        <p:nvPicPr>
          <p:cNvPr id="3074" name="Picture 2"/>
          <p:cNvPicPr>
            <a:picLocks noChangeAspect="1" noChangeArrowheads="1"/>
          </p:cNvPicPr>
          <p:nvPr/>
        </p:nvPicPr>
        <p:blipFill>
          <a:blip r:embed="rId2" cstate="print"/>
          <a:srcRect/>
          <a:stretch>
            <a:fillRect/>
          </a:stretch>
        </p:blipFill>
        <p:spPr bwMode="auto">
          <a:xfrm>
            <a:off x="4211960" y="3212976"/>
            <a:ext cx="4572000" cy="3429000"/>
          </a:xfrm>
          <a:prstGeom prst="rect">
            <a:avLst/>
          </a:prstGeom>
          <a:noFill/>
          <a:ln w="9525">
            <a:noFill/>
            <a:miter lim="800000"/>
            <a:headEnd/>
            <a:tailEnd/>
          </a:ln>
        </p:spPr>
      </p:pic>
      <p:sp>
        <p:nvSpPr>
          <p:cNvPr id="5" name="4 CuadroTexto"/>
          <p:cNvSpPr txBox="1"/>
          <p:nvPr/>
        </p:nvSpPr>
        <p:spPr>
          <a:xfrm>
            <a:off x="1691680" y="4509120"/>
            <a:ext cx="1072730" cy="461665"/>
          </a:xfrm>
          <a:prstGeom prst="rect">
            <a:avLst/>
          </a:prstGeom>
          <a:noFill/>
        </p:spPr>
        <p:txBody>
          <a:bodyPr wrap="none" rtlCol="0">
            <a:spAutoFit/>
          </a:bodyPr>
          <a:lstStyle/>
          <a:p>
            <a:r>
              <a:rPr lang="es-MX" dirty="0"/>
              <a:t>Cuarzo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r>
              <a:rPr lang="es-ES_tradnl"/>
              <a:t>Grupos Principales de Minerales</a:t>
            </a:r>
            <a:endParaRPr lang="en-US"/>
          </a:p>
        </p:txBody>
      </p:sp>
      <p:sp>
        <p:nvSpPr>
          <p:cNvPr id="7171" name="Rectangle 3"/>
          <p:cNvSpPr>
            <a:spLocks noGrp="1" noChangeArrowheads="1"/>
          </p:cNvSpPr>
          <p:nvPr>
            <p:ph idx="1"/>
          </p:nvPr>
        </p:nvSpPr>
        <p:spPr>
          <a:xfrm>
            <a:off x="457200" y="1651248"/>
            <a:ext cx="8229600" cy="4154016"/>
          </a:xfrm>
        </p:spPr>
        <p:txBody>
          <a:bodyPr>
            <a:normAutofit fontScale="92500" lnSpcReduction="20000"/>
          </a:bodyPr>
          <a:lstStyle/>
          <a:p>
            <a:pPr>
              <a:lnSpc>
                <a:spcPct val="90000"/>
              </a:lnSpc>
            </a:pPr>
            <a:r>
              <a:rPr lang="es-ES_tradnl" dirty="0"/>
              <a:t>1- Silicatos; contienen sílice, oxigeno, y otros elementos.</a:t>
            </a:r>
          </a:p>
          <a:p>
            <a:pPr>
              <a:lnSpc>
                <a:spcPct val="90000"/>
              </a:lnSpc>
            </a:pPr>
            <a:endParaRPr lang="es-ES_tradnl" dirty="0"/>
          </a:p>
          <a:p>
            <a:pPr>
              <a:lnSpc>
                <a:spcPct val="90000"/>
              </a:lnSpc>
            </a:pPr>
            <a:r>
              <a:rPr lang="es-ES_tradnl" dirty="0"/>
              <a:t>2- Carbonatos; contienen carbón, oxigeno, calcio y otros elementos.</a:t>
            </a:r>
          </a:p>
          <a:p>
            <a:pPr>
              <a:lnSpc>
                <a:spcPct val="90000"/>
              </a:lnSpc>
            </a:pPr>
            <a:endParaRPr lang="es-ES_tradnl" dirty="0"/>
          </a:p>
          <a:p>
            <a:pPr>
              <a:lnSpc>
                <a:spcPct val="90000"/>
              </a:lnSpc>
            </a:pPr>
            <a:r>
              <a:rPr lang="es-ES_tradnl" dirty="0"/>
              <a:t>3- Óxidos; oxigeno y otros átomos.</a:t>
            </a:r>
          </a:p>
          <a:p>
            <a:pPr>
              <a:lnSpc>
                <a:spcPct val="90000"/>
              </a:lnSpc>
            </a:pPr>
            <a:endParaRPr lang="es-ES_tradnl" dirty="0"/>
          </a:p>
          <a:p>
            <a:pPr>
              <a:lnSpc>
                <a:spcPct val="90000"/>
              </a:lnSpc>
            </a:pPr>
            <a:r>
              <a:rPr lang="es-ES_tradnl" dirty="0"/>
              <a:t>4- Sulfatos; contienen sulfuro, oxigeno y otros átomos.</a:t>
            </a:r>
          </a:p>
          <a:p>
            <a:pPr>
              <a:lnSpc>
                <a:spcPct val="90000"/>
              </a:lnSpc>
            </a:pPr>
            <a:endParaRPr lang="es-ES_tradnl" dirty="0"/>
          </a:p>
          <a:p>
            <a:pPr>
              <a:lnSpc>
                <a:spcPct val="90000"/>
              </a:lnSpc>
            </a:pPr>
            <a:endParaRPr lang="es-ES_tradnl"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MyData\PROJECTS\TARBUCK\Earth, 8e\IRCD\Jpgs\ch01-10_571905_1\Chapter03\03_18.jpg"/>
          <p:cNvPicPr>
            <a:picLocks noChangeAspect="1" noChangeArrowheads="1"/>
          </p:cNvPicPr>
          <p:nvPr/>
        </p:nvPicPr>
        <p:blipFill>
          <a:blip r:embed="rId2" cstate="print"/>
          <a:srcRect/>
          <a:stretch>
            <a:fillRect/>
          </a:stretch>
        </p:blipFill>
        <p:spPr bwMode="auto">
          <a:xfrm>
            <a:off x="1691680" y="2097038"/>
            <a:ext cx="6126584" cy="4760962"/>
          </a:xfrm>
          <a:prstGeom prst="rect">
            <a:avLst/>
          </a:prstGeom>
          <a:noFill/>
        </p:spPr>
      </p:pic>
      <p:sp>
        <p:nvSpPr>
          <p:cNvPr id="3" name="CuadroTexto 2">
            <a:extLst>
              <a:ext uri="{FF2B5EF4-FFF2-40B4-BE49-F238E27FC236}">
                <a16:creationId xmlns:a16="http://schemas.microsoft.com/office/drawing/2014/main" id="{2068FED8-72BB-E087-EA13-274B376C5853}"/>
              </a:ext>
            </a:extLst>
          </p:cNvPr>
          <p:cNvSpPr txBox="1"/>
          <p:nvPr/>
        </p:nvSpPr>
        <p:spPr>
          <a:xfrm>
            <a:off x="2123728" y="620688"/>
            <a:ext cx="6408712" cy="1089529"/>
          </a:xfrm>
          <a:prstGeom prst="rect">
            <a:avLst/>
          </a:prstGeom>
          <a:noFill/>
        </p:spPr>
        <p:txBody>
          <a:bodyPr wrap="square">
            <a:spAutoFit/>
          </a:bodyPr>
          <a:lstStyle/>
          <a:p>
            <a:pPr>
              <a:lnSpc>
                <a:spcPct val="90000"/>
              </a:lnSpc>
            </a:pPr>
            <a:r>
              <a:rPr lang="es-ES_tradnl" dirty="0"/>
              <a:t>Debido a que sílice y oxigeno son elementos abundantes en la Corteza Terrestre,  los silicatos son un 90% de los minerales que la componen.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MyData\PROJECTS\TARBUCK\Earth, 8e\IRCD\Jpgs\ch01-10_571905_1\Chapter03\03_06.jpg"/>
          <p:cNvPicPr>
            <a:picLocks noChangeAspect="1" noChangeArrowheads="1"/>
          </p:cNvPicPr>
          <p:nvPr/>
        </p:nvPicPr>
        <p:blipFill>
          <a:blip r:embed="rId2" cstate="print"/>
          <a:srcRect/>
          <a:stretch>
            <a:fillRect/>
          </a:stretch>
        </p:blipFill>
        <p:spPr bwMode="auto">
          <a:xfrm>
            <a:off x="-7218" y="878632"/>
            <a:ext cx="5874122" cy="3153861"/>
          </a:xfrm>
          <a:prstGeom prst="rect">
            <a:avLst/>
          </a:prstGeom>
          <a:noFill/>
        </p:spPr>
      </p:pic>
      <p:sp>
        <p:nvSpPr>
          <p:cNvPr id="48131" name="Text Box 3"/>
          <p:cNvSpPr txBox="1">
            <a:spLocks noChangeArrowheads="1"/>
          </p:cNvSpPr>
          <p:nvPr/>
        </p:nvSpPr>
        <p:spPr bwMode="auto">
          <a:xfrm>
            <a:off x="0" y="116632"/>
            <a:ext cx="7020272" cy="762000"/>
          </a:xfrm>
          <a:prstGeom prst="rect">
            <a:avLst/>
          </a:prstGeom>
          <a:noFill/>
          <a:ln w="9525">
            <a:noFill/>
            <a:miter lim="800000"/>
            <a:headEnd/>
            <a:tailEnd/>
          </a:ln>
          <a:effectLst/>
        </p:spPr>
        <p:txBody>
          <a:bodyPr wrap="square">
            <a:spAutoFit/>
          </a:bodyPr>
          <a:lstStyle/>
          <a:p>
            <a:pPr>
              <a:spcBef>
                <a:spcPct val="50000"/>
              </a:spcBef>
            </a:pPr>
            <a:r>
              <a:rPr lang="es-ES_tradnl" sz="4400" dirty="0"/>
              <a:t>La Forma de los Cristales</a:t>
            </a:r>
          </a:p>
        </p:txBody>
      </p:sp>
      <p:pic>
        <p:nvPicPr>
          <p:cNvPr id="2" name="Imagen 1">
            <a:extLst>
              <a:ext uri="{FF2B5EF4-FFF2-40B4-BE49-F238E27FC236}">
                <a16:creationId xmlns:a16="http://schemas.microsoft.com/office/drawing/2014/main" id="{B5DEE0C7-4C4B-1245-AD7E-AB6A7A1E4AE6}"/>
              </a:ext>
            </a:extLst>
          </p:cNvPr>
          <p:cNvPicPr>
            <a:picLocks noChangeAspect="1"/>
          </p:cNvPicPr>
          <p:nvPr/>
        </p:nvPicPr>
        <p:blipFill>
          <a:blip r:embed="rId3"/>
          <a:stretch>
            <a:fillRect/>
          </a:stretch>
        </p:blipFill>
        <p:spPr>
          <a:xfrm>
            <a:off x="5687616" y="3501008"/>
            <a:ext cx="3456384" cy="360739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4283968" y="3645024"/>
            <a:ext cx="3201169" cy="2937834"/>
          </a:xfrm>
          <a:prstGeom prst="rect">
            <a:avLst/>
          </a:prstGeom>
          <a:noFill/>
          <a:ln w="9525">
            <a:noFill/>
            <a:miter lim="800000"/>
            <a:headEnd/>
            <a:tailEnd/>
          </a:ln>
        </p:spPr>
      </p:pic>
      <p:sp>
        <p:nvSpPr>
          <p:cNvPr id="17410" name="Rectangle 2"/>
          <p:cNvSpPr>
            <a:spLocks noGrp="1" noChangeArrowheads="1"/>
          </p:cNvSpPr>
          <p:nvPr>
            <p:ph type="title"/>
          </p:nvPr>
        </p:nvSpPr>
        <p:spPr/>
        <p:txBody>
          <a:bodyPr>
            <a:normAutofit fontScale="90000"/>
          </a:bodyPr>
          <a:lstStyle/>
          <a:p>
            <a:r>
              <a:rPr lang="es-ES_tradnl"/>
              <a:t>¿Como identificamos los minerales</a:t>
            </a:r>
            <a:r>
              <a:rPr lang="en-US"/>
              <a:t>?</a:t>
            </a:r>
          </a:p>
        </p:txBody>
      </p:sp>
      <p:sp>
        <p:nvSpPr>
          <p:cNvPr id="17411" name="Rectangle 3"/>
          <p:cNvSpPr>
            <a:spLocks noGrp="1" noChangeArrowheads="1"/>
          </p:cNvSpPr>
          <p:nvPr>
            <p:ph idx="1"/>
          </p:nvPr>
        </p:nvSpPr>
        <p:spPr/>
        <p:txBody>
          <a:bodyPr/>
          <a:lstStyle/>
          <a:p>
            <a:r>
              <a:rPr lang="es-ES_tradnl" dirty="0"/>
              <a:t>Las características químicas de los minerales resultan en combinaciones únicas de propiedades químicas y físicas que se pueden utilizar para identificar los minerales.</a:t>
            </a:r>
          </a:p>
          <a:p>
            <a:r>
              <a:rPr lang="es-ES_tradnl" dirty="0"/>
              <a:t>Color, traza, dureza, lustre, clivaje, fractura, olor y sabor, efervescencia, y forma cristalina.</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1FAF96-6479-C544-01DC-9D50695B442E}"/>
              </a:ext>
            </a:extLst>
          </p:cNvPr>
          <p:cNvSpPr>
            <a:spLocks noGrp="1"/>
          </p:cNvSpPr>
          <p:nvPr>
            <p:ph type="title"/>
          </p:nvPr>
        </p:nvSpPr>
        <p:spPr/>
        <p:txBody>
          <a:bodyPr/>
          <a:lstStyle/>
          <a:p>
            <a:r>
              <a:rPr lang="es-MX" dirty="0"/>
              <a:t>Propiedades de los minerales</a:t>
            </a:r>
          </a:p>
        </p:txBody>
      </p:sp>
      <p:sp>
        <p:nvSpPr>
          <p:cNvPr id="3" name="Marcador de contenido 2">
            <a:extLst>
              <a:ext uri="{FF2B5EF4-FFF2-40B4-BE49-F238E27FC236}">
                <a16:creationId xmlns:a16="http://schemas.microsoft.com/office/drawing/2014/main" id="{C65D491C-5B53-7A97-AD5B-E167A3445A41}"/>
              </a:ext>
            </a:extLst>
          </p:cNvPr>
          <p:cNvSpPr>
            <a:spLocks noGrp="1"/>
          </p:cNvSpPr>
          <p:nvPr>
            <p:ph idx="1"/>
          </p:nvPr>
        </p:nvSpPr>
        <p:spPr>
          <a:xfrm>
            <a:off x="1331640" y="1771674"/>
            <a:ext cx="4000488" cy="4800600"/>
          </a:xfrm>
        </p:spPr>
        <p:txBody>
          <a:bodyPr>
            <a:normAutofit fontScale="92500" lnSpcReduction="20000"/>
          </a:bodyPr>
          <a:lstStyle/>
          <a:p>
            <a:r>
              <a:rPr lang="es-MX" dirty="0"/>
              <a:t>COLOR</a:t>
            </a:r>
          </a:p>
          <a:p>
            <a:r>
              <a:rPr lang="es-MX" dirty="0"/>
              <a:t>TRAZA O RAYA</a:t>
            </a:r>
          </a:p>
          <a:p>
            <a:r>
              <a:rPr lang="es-MX" dirty="0"/>
              <a:t>DUREZA</a:t>
            </a:r>
          </a:p>
          <a:p>
            <a:r>
              <a:rPr lang="es-MX" dirty="0"/>
              <a:t>LUSTRE</a:t>
            </a:r>
          </a:p>
          <a:p>
            <a:r>
              <a:rPr lang="es-MX" dirty="0"/>
              <a:t>CLIVAJE</a:t>
            </a:r>
          </a:p>
          <a:p>
            <a:r>
              <a:rPr lang="es-MX" dirty="0"/>
              <a:t>FRACTURA</a:t>
            </a:r>
          </a:p>
          <a:p>
            <a:r>
              <a:rPr lang="es-MX" dirty="0"/>
              <a:t>OLOR Y SABOR</a:t>
            </a:r>
          </a:p>
          <a:p>
            <a:r>
              <a:rPr lang="es-MX" dirty="0"/>
              <a:t>EFERVECENCIA</a:t>
            </a:r>
          </a:p>
          <a:p>
            <a:r>
              <a:rPr lang="es-MX" dirty="0"/>
              <a:t>FORMA CRISTALINA</a:t>
            </a:r>
          </a:p>
          <a:p>
            <a:r>
              <a:rPr lang="es-MX" dirty="0"/>
              <a:t>MAGNETISMO</a:t>
            </a:r>
          </a:p>
          <a:p>
            <a:endParaRPr lang="es-MX" dirty="0"/>
          </a:p>
          <a:p>
            <a:endParaRPr lang="es-MX" dirty="0"/>
          </a:p>
          <a:p>
            <a:endParaRPr lang="es-MX" dirty="0"/>
          </a:p>
          <a:p>
            <a:endParaRPr lang="es-MX" dirty="0"/>
          </a:p>
          <a:p>
            <a:endParaRPr lang="es-MX" dirty="0"/>
          </a:p>
        </p:txBody>
      </p:sp>
      <p:pic>
        <p:nvPicPr>
          <p:cNvPr id="5" name="Imagen 4">
            <a:extLst>
              <a:ext uri="{FF2B5EF4-FFF2-40B4-BE49-F238E27FC236}">
                <a16:creationId xmlns:a16="http://schemas.microsoft.com/office/drawing/2014/main" id="{8F9B08B4-D38F-A44F-35A2-26D206FF54EC}"/>
              </a:ext>
            </a:extLst>
          </p:cNvPr>
          <p:cNvPicPr>
            <a:picLocks noChangeAspect="1"/>
          </p:cNvPicPr>
          <p:nvPr/>
        </p:nvPicPr>
        <p:blipFill>
          <a:blip r:embed="rId2"/>
          <a:stretch>
            <a:fillRect/>
          </a:stretch>
        </p:blipFill>
        <p:spPr>
          <a:xfrm>
            <a:off x="7092872" y="1165069"/>
            <a:ext cx="1828959" cy="1213209"/>
          </a:xfrm>
          <a:prstGeom prst="rect">
            <a:avLst/>
          </a:prstGeom>
        </p:spPr>
      </p:pic>
      <p:pic>
        <p:nvPicPr>
          <p:cNvPr id="6" name="Imagen 5">
            <a:extLst>
              <a:ext uri="{FF2B5EF4-FFF2-40B4-BE49-F238E27FC236}">
                <a16:creationId xmlns:a16="http://schemas.microsoft.com/office/drawing/2014/main" id="{929CD7B4-0023-4E41-30BA-95905CDC08F2}"/>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5831080" y="1200173"/>
            <a:ext cx="1223245" cy="1143000"/>
          </a:xfrm>
          <a:prstGeom prst="rect">
            <a:avLst/>
          </a:prstGeom>
        </p:spPr>
      </p:pic>
    </p:spTree>
    <p:extLst>
      <p:ext uri="{BB962C8B-B14F-4D97-AF65-F5344CB8AC3E}">
        <p14:creationId xmlns:p14="http://schemas.microsoft.com/office/powerpoint/2010/main" val="2725748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srcRect/>
          <a:stretch>
            <a:fillRect/>
          </a:stretch>
        </p:blipFill>
        <p:spPr bwMode="auto">
          <a:xfrm>
            <a:off x="4211960" y="1124744"/>
            <a:ext cx="2928958" cy="1955079"/>
          </a:xfrm>
          <a:prstGeom prst="rect">
            <a:avLst/>
          </a:prstGeom>
          <a:noFill/>
          <a:ln w="9525">
            <a:noFill/>
            <a:miter lim="800000"/>
            <a:headEnd/>
            <a:tailEnd/>
          </a:ln>
          <a:effectLst/>
        </p:spPr>
      </p:pic>
      <p:pic>
        <p:nvPicPr>
          <p:cNvPr id="7" name="Picture 4"/>
          <p:cNvPicPr>
            <a:picLocks noChangeAspect="1" noChangeArrowheads="1"/>
          </p:cNvPicPr>
          <p:nvPr/>
        </p:nvPicPr>
        <p:blipFill>
          <a:blip r:embed="rId4"/>
          <a:srcRect/>
          <a:stretch>
            <a:fillRect/>
          </a:stretch>
        </p:blipFill>
        <p:spPr bwMode="auto">
          <a:xfrm>
            <a:off x="5690255" y="2762507"/>
            <a:ext cx="2214558" cy="2214558"/>
          </a:xfrm>
          <a:prstGeom prst="rect">
            <a:avLst/>
          </a:prstGeom>
          <a:noFill/>
          <a:ln w="9525">
            <a:noFill/>
            <a:miter lim="800000"/>
            <a:headEnd/>
            <a:tailEnd/>
          </a:ln>
          <a:effectLst/>
        </p:spPr>
      </p:pic>
      <p:pic>
        <p:nvPicPr>
          <p:cNvPr id="6" name="Picture 3"/>
          <p:cNvPicPr>
            <a:picLocks noChangeAspect="1" noChangeArrowheads="1"/>
          </p:cNvPicPr>
          <p:nvPr/>
        </p:nvPicPr>
        <p:blipFill>
          <a:blip r:embed="rId5"/>
          <a:srcRect b="8450"/>
          <a:stretch>
            <a:fillRect/>
          </a:stretch>
        </p:blipFill>
        <p:spPr bwMode="auto">
          <a:xfrm>
            <a:off x="6898101" y="905119"/>
            <a:ext cx="2245899" cy="1857388"/>
          </a:xfrm>
          <a:prstGeom prst="rect">
            <a:avLst/>
          </a:prstGeom>
          <a:noFill/>
          <a:ln w="9525">
            <a:noFill/>
            <a:miter lim="800000"/>
            <a:headEnd/>
            <a:tailEnd/>
          </a:ln>
          <a:effectLst/>
        </p:spPr>
      </p:pic>
      <p:sp>
        <p:nvSpPr>
          <p:cNvPr id="78850" name="Rectangle 2"/>
          <p:cNvSpPr>
            <a:spLocks noGrp="1" noChangeArrowheads="1"/>
          </p:cNvSpPr>
          <p:nvPr>
            <p:ph type="title"/>
          </p:nvPr>
        </p:nvSpPr>
        <p:spPr>
          <a:xfrm>
            <a:off x="457200" y="404664"/>
            <a:ext cx="5233055" cy="2058419"/>
          </a:xfrm>
        </p:spPr>
        <p:txBody>
          <a:bodyPr>
            <a:normAutofit/>
          </a:bodyPr>
          <a:lstStyle/>
          <a:p>
            <a:pPr algn="l"/>
            <a:r>
              <a:rPr lang="en-US" dirty="0"/>
              <a:t>¿</a:t>
            </a:r>
            <a:r>
              <a:rPr lang="en-US" dirty="0" err="1"/>
              <a:t>Qué</a:t>
            </a:r>
            <a:r>
              <a:rPr lang="en-US" dirty="0"/>
              <a:t> </a:t>
            </a:r>
            <a:r>
              <a:rPr lang="en-US" dirty="0" err="1"/>
              <a:t>es</a:t>
            </a:r>
            <a:r>
              <a:rPr lang="en-US" dirty="0"/>
              <a:t> </a:t>
            </a:r>
            <a:r>
              <a:rPr lang="en-US" dirty="0" err="1"/>
              <a:t>una</a:t>
            </a:r>
            <a:r>
              <a:rPr lang="en-US" dirty="0"/>
              <a:t> </a:t>
            </a:r>
            <a:r>
              <a:rPr lang="en-US" dirty="0" err="1"/>
              <a:t>roca</a:t>
            </a:r>
            <a:r>
              <a:rPr lang="en-US" dirty="0"/>
              <a:t>?</a:t>
            </a:r>
          </a:p>
        </p:txBody>
      </p:sp>
      <p:sp>
        <p:nvSpPr>
          <p:cNvPr id="78851" name="Rectangle 3"/>
          <p:cNvSpPr>
            <a:spLocks noGrp="1" noChangeArrowheads="1"/>
          </p:cNvSpPr>
          <p:nvPr>
            <p:ph idx="1"/>
          </p:nvPr>
        </p:nvSpPr>
        <p:spPr>
          <a:xfrm>
            <a:off x="0" y="2564904"/>
            <a:ext cx="4788024" cy="3048000"/>
          </a:xfrm>
        </p:spPr>
        <p:txBody>
          <a:bodyPr>
            <a:normAutofit fontScale="85000" lnSpcReduction="20000"/>
          </a:bodyPr>
          <a:lstStyle/>
          <a:p>
            <a:r>
              <a:rPr lang="en-US" dirty="0"/>
              <a:t>Un </a:t>
            </a:r>
            <a:r>
              <a:rPr lang="en-US" dirty="0" err="1"/>
              <a:t>agregado</a:t>
            </a:r>
            <a:r>
              <a:rPr lang="en-US" dirty="0"/>
              <a:t> de </a:t>
            </a:r>
            <a:r>
              <a:rPr lang="en-US" dirty="0" err="1"/>
              <a:t>minerales</a:t>
            </a:r>
            <a:r>
              <a:rPr lang="en-US" dirty="0"/>
              <a:t> (1 o </a:t>
            </a:r>
            <a:r>
              <a:rPr lang="en-US" dirty="0" err="1"/>
              <a:t>más</a:t>
            </a:r>
            <a:r>
              <a:rPr lang="en-US" dirty="0"/>
              <a:t>)</a:t>
            </a:r>
          </a:p>
          <a:p>
            <a:r>
              <a:rPr lang="en-US" dirty="0"/>
              <a:t>Mineral: </a:t>
            </a:r>
          </a:p>
          <a:p>
            <a:pPr lvl="1"/>
            <a:r>
              <a:rPr lang="en-US" dirty="0" err="1"/>
              <a:t>Sólido</a:t>
            </a:r>
            <a:endParaRPr lang="en-US" dirty="0"/>
          </a:p>
          <a:p>
            <a:pPr lvl="1"/>
            <a:r>
              <a:rPr lang="en-US" dirty="0" err="1"/>
              <a:t>Naturalmente</a:t>
            </a:r>
            <a:r>
              <a:rPr lang="en-US" dirty="0"/>
              <a:t> </a:t>
            </a:r>
            <a:r>
              <a:rPr lang="en-US" dirty="0" err="1"/>
              <a:t>formado</a:t>
            </a:r>
            <a:endParaRPr lang="en-US" dirty="0"/>
          </a:p>
          <a:p>
            <a:pPr lvl="1"/>
            <a:r>
              <a:rPr lang="en-US" dirty="0" err="1"/>
              <a:t>Inorgánico</a:t>
            </a:r>
            <a:endParaRPr lang="en-US" dirty="0"/>
          </a:p>
          <a:p>
            <a:pPr lvl="1"/>
            <a:r>
              <a:rPr lang="en-US" dirty="0" err="1"/>
              <a:t>Composición</a:t>
            </a:r>
            <a:r>
              <a:rPr lang="en-US" dirty="0"/>
              <a:t> </a:t>
            </a:r>
            <a:r>
              <a:rPr lang="en-US" dirty="0" err="1"/>
              <a:t>química</a:t>
            </a:r>
            <a:r>
              <a:rPr lang="en-US" dirty="0"/>
              <a:t> y </a:t>
            </a:r>
            <a:r>
              <a:rPr lang="en-US" dirty="0" err="1"/>
              <a:t>estructura</a:t>
            </a:r>
            <a:r>
              <a:rPr lang="en-US" dirty="0"/>
              <a:t> </a:t>
            </a:r>
            <a:r>
              <a:rPr lang="en-US" dirty="0" err="1"/>
              <a:t>cristalina</a:t>
            </a:r>
            <a:r>
              <a:rPr lang="en-US" dirty="0"/>
              <a:t> </a:t>
            </a:r>
            <a:r>
              <a:rPr lang="en-US" dirty="0" err="1"/>
              <a:t>definidas</a:t>
            </a:r>
            <a:endParaRPr lang="en-US" dirty="0"/>
          </a:p>
          <a:p>
            <a:pPr lvl="1"/>
            <a:endParaRPr lang="en-US" dirty="0"/>
          </a:p>
        </p:txBody>
      </p:sp>
      <p:pic>
        <p:nvPicPr>
          <p:cNvPr id="8" name="Picture 5"/>
          <p:cNvPicPr>
            <a:picLocks noChangeAspect="1" noChangeArrowheads="1"/>
          </p:cNvPicPr>
          <p:nvPr/>
        </p:nvPicPr>
        <p:blipFill>
          <a:blip r:embed="rId6"/>
          <a:srcRect/>
          <a:stretch>
            <a:fillRect/>
          </a:stretch>
        </p:blipFill>
        <p:spPr bwMode="auto">
          <a:xfrm>
            <a:off x="4788024" y="4766448"/>
            <a:ext cx="4125380" cy="2095046"/>
          </a:xfrm>
          <a:prstGeom prst="rect">
            <a:avLst/>
          </a:prstGeom>
          <a:noFill/>
          <a:ln w="9525">
            <a:noFill/>
            <a:miter lim="800000"/>
            <a:headEnd/>
            <a:tailEnd/>
          </a:ln>
          <a:effectLst/>
        </p:spPr>
      </p:pic>
    </p:spTree>
    <p:extLst>
      <p:ext uri="{BB962C8B-B14F-4D97-AF65-F5344CB8AC3E}">
        <p14:creationId xmlns:p14="http://schemas.microsoft.com/office/powerpoint/2010/main" val="63269124"/>
      </p:ext>
    </p:extLst>
  </p:cSld>
  <p:clrMapOvr>
    <a:masterClrMapping/>
  </p:clrMapOvr>
  <p:transition>
    <p:cove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Rocas</a:t>
            </a:r>
          </a:p>
        </p:txBody>
      </p:sp>
      <p:sp>
        <p:nvSpPr>
          <p:cNvPr id="3" name="2 Marcador de contenido"/>
          <p:cNvSpPr>
            <a:spLocks noGrp="1"/>
          </p:cNvSpPr>
          <p:nvPr>
            <p:ph idx="1"/>
          </p:nvPr>
        </p:nvSpPr>
        <p:spPr/>
        <p:txBody>
          <a:bodyPr>
            <a:normAutofit/>
          </a:bodyPr>
          <a:lstStyle/>
          <a:p>
            <a:pPr marL="319088" lvl="1" indent="-319088">
              <a:spcBef>
                <a:spcPts val="700"/>
              </a:spcBef>
              <a:buClr>
                <a:schemeClr val="accent2"/>
              </a:buClr>
              <a:buSzPct val="60000"/>
              <a:buFont typeface="Wingdings" pitchFamily="2" charset="2"/>
              <a:buChar char=""/>
            </a:pPr>
            <a:r>
              <a:rPr lang="en-US" dirty="0"/>
              <a:t>Hay </a:t>
            </a:r>
            <a:r>
              <a:rPr lang="en-US" dirty="0" err="1"/>
              <a:t>cerca</a:t>
            </a:r>
            <a:r>
              <a:rPr lang="en-US" dirty="0"/>
              <a:t> de 3,500 </a:t>
            </a:r>
            <a:r>
              <a:rPr lang="en-US" dirty="0" err="1"/>
              <a:t>minerales</a:t>
            </a:r>
            <a:r>
              <a:rPr lang="en-US" dirty="0"/>
              <a:t>.  </a:t>
            </a:r>
          </a:p>
          <a:p>
            <a:pPr marL="319088" lvl="1" indent="-319088">
              <a:spcBef>
                <a:spcPts val="700"/>
              </a:spcBef>
              <a:buClr>
                <a:schemeClr val="accent2"/>
              </a:buClr>
              <a:buSzPct val="60000"/>
              <a:buFont typeface="Wingdings" pitchFamily="2" charset="2"/>
              <a:buChar char=""/>
            </a:pPr>
            <a:r>
              <a:rPr lang="en-US" dirty="0"/>
              <a:t>Solo </a:t>
            </a:r>
            <a:r>
              <a:rPr lang="en-US" dirty="0" err="1"/>
              <a:t>una</a:t>
            </a:r>
            <a:r>
              <a:rPr lang="en-US" dirty="0"/>
              <a:t> </a:t>
            </a:r>
            <a:r>
              <a:rPr lang="en-US" dirty="0" err="1"/>
              <a:t>docena</a:t>
            </a:r>
            <a:r>
              <a:rPr lang="en-US" dirty="0"/>
              <a:t> </a:t>
            </a:r>
            <a:r>
              <a:rPr lang="en-US" dirty="0" err="1"/>
              <a:t>constituye</a:t>
            </a:r>
            <a:r>
              <a:rPr lang="en-US" dirty="0"/>
              <a:t> la </a:t>
            </a:r>
            <a:r>
              <a:rPr lang="en-US" dirty="0" err="1"/>
              <a:t>mayoría</a:t>
            </a:r>
            <a:r>
              <a:rPr lang="en-US" dirty="0"/>
              <a:t> de </a:t>
            </a:r>
            <a:r>
              <a:rPr lang="en-US" dirty="0" err="1"/>
              <a:t>las</a:t>
            </a:r>
            <a:r>
              <a:rPr lang="en-US" dirty="0"/>
              <a:t> </a:t>
            </a:r>
            <a:r>
              <a:rPr lang="en-US" dirty="0" err="1"/>
              <a:t>rocas</a:t>
            </a:r>
            <a:r>
              <a:rPr lang="en-US" dirty="0"/>
              <a:t> de la </a:t>
            </a:r>
            <a:r>
              <a:rPr lang="en-US" dirty="0" err="1"/>
              <a:t>corteza</a:t>
            </a:r>
            <a:r>
              <a:rPr lang="en-US" dirty="0"/>
              <a:t>. </a:t>
            </a:r>
          </a:p>
          <a:p>
            <a:pPr marL="319088" lvl="1" indent="-319088">
              <a:spcBef>
                <a:spcPts val="700"/>
              </a:spcBef>
              <a:buClr>
                <a:schemeClr val="accent2"/>
              </a:buClr>
              <a:buSzPct val="60000"/>
              <a:buFont typeface="Wingdings" pitchFamily="2" charset="2"/>
              <a:buChar char=""/>
            </a:pPr>
            <a:r>
              <a:rPr lang="es-ES" dirty="0"/>
              <a:t>El O y el Si tienen el 73% del peso.</a:t>
            </a:r>
          </a:p>
          <a:p>
            <a:r>
              <a:rPr lang="es-ES" dirty="0"/>
              <a:t>Los grupos de minerales más comunes son los silicatos.</a:t>
            </a:r>
          </a:p>
        </p:txBody>
      </p:sp>
    </p:spTree>
    <p:extLst>
      <p:ext uri="{BB962C8B-B14F-4D97-AF65-F5344CB8AC3E}">
        <p14:creationId xmlns:p14="http://schemas.microsoft.com/office/powerpoint/2010/main" val="425633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Tipos de Rocas</a:t>
            </a:r>
          </a:p>
        </p:txBody>
      </p:sp>
      <p:sp>
        <p:nvSpPr>
          <p:cNvPr id="3" name="2 Marcador de contenido"/>
          <p:cNvSpPr>
            <a:spLocks noGrp="1"/>
          </p:cNvSpPr>
          <p:nvPr>
            <p:ph idx="1"/>
          </p:nvPr>
        </p:nvSpPr>
        <p:spPr/>
        <p:txBody>
          <a:bodyPr/>
          <a:lstStyle/>
          <a:p>
            <a:r>
              <a:rPr lang="es-ES" dirty="0"/>
              <a:t>Los geólogos reconocen tres grupos importantes de rocas: </a:t>
            </a:r>
          </a:p>
          <a:p>
            <a:endParaRPr lang="es-ES" dirty="0"/>
          </a:p>
          <a:p>
            <a:pPr lvl="1"/>
            <a:r>
              <a:rPr lang="es-ES" dirty="0"/>
              <a:t>Ígneas</a:t>
            </a:r>
          </a:p>
          <a:p>
            <a:pPr lvl="1"/>
            <a:r>
              <a:rPr lang="es-ES" dirty="0"/>
              <a:t>Sedimentarias</a:t>
            </a:r>
          </a:p>
          <a:p>
            <a:pPr lvl="1"/>
            <a:r>
              <a:rPr lang="es-ES" dirty="0"/>
              <a:t>Metamórficas</a:t>
            </a:r>
          </a:p>
        </p:txBody>
      </p:sp>
    </p:spTree>
    <p:extLst>
      <p:ext uri="{BB962C8B-B14F-4D97-AF65-F5344CB8AC3E}">
        <p14:creationId xmlns:p14="http://schemas.microsoft.com/office/powerpoint/2010/main" val="3636029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10"/>
          <p:cNvSpPr txBox="1">
            <a:spLocks/>
          </p:cNvSpPr>
          <p:nvPr/>
        </p:nvSpPr>
        <p:spPr>
          <a:xfrm>
            <a:off x="2123728" y="764704"/>
            <a:ext cx="4826000" cy="1098550"/>
          </a:xfrm>
          <a:prstGeom prst="rect">
            <a:avLst/>
          </a:prstGeom>
        </p:spPr>
        <p:txBody>
          <a:bodyPr vert="horz" lIns="0" tIns="0" rIns="0" bIns="0" anchor="b"/>
          <a:lstStyle/>
          <a:p>
            <a:pPr marL="0" marR="0" lvl="0" indent="0" algn="ctr" defTabSz="914400" rtl="0" eaLnBrk="1" fontAlgn="auto" latinLnBrk="0" hangingPunct="1">
              <a:lnSpc>
                <a:spcPct val="95999"/>
              </a:lnSpc>
              <a:spcBef>
                <a:spcPts val="0"/>
              </a:spcBef>
              <a:spcAft>
                <a:spcPts val="1260"/>
              </a:spcAft>
              <a:buClrTx/>
              <a:buSzTx/>
              <a:buFontTx/>
              <a:buNone/>
              <a:tabLst/>
              <a:defRPr/>
            </a:pPr>
            <a:r>
              <a:rPr kumimoji="0" lang="en-US" sz="6000" b="1" i="0" u="none" strike="noStrike" kern="1200" cap="none" spc="-204" normalizeH="0" baseline="0" noProof="0" dirty="0" err="1">
                <a:ln>
                  <a:noFill/>
                </a:ln>
                <a:solidFill>
                  <a:srgbClr val="B1494A"/>
                </a:solidFill>
                <a:effectLst/>
                <a:uLnTx/>
                <a:uFillTx/>
                <a:latin typeface="Arial" panose="22635452340000000000" pitchFamily="2"/>
                <a:ea typeface="+mn-ea"/>
                <a:cs typeface="+mn-cs"/>
              </a:rPr>
              <a:t>Rocas</a:t>
            </a:r>
            <a:r>
              <a:rPr kumimoji="0" lang="en-US" sz="6000" b="1" i="0" u="none" strike="noStrike" kern="1200" cap="none" spc="-204" normalizeH="0" baseline="0" noProof="0" dirty="0">
                <a:ln>
                  <a:noFill/>
                </a:ln>
                <a:solidFill>
                  <a:srgbClr val="B1494A"/>
                </a:solidFill>
                <a:effectLst/>
                <a:uLnTx/>
                <a:uFillTx/>
                <a:latin typeface="Arial" panose="22635452340000000000" pitchFamily="2"/>
                <a:ea typeface="+mn-ea"/>
                <a:cs typeface="+mn-cs"/>
              </a:rPr>
              <a:t> </a:t>
            </a:r>
            <a:r>
              <a:rPr kumimoji="0" lang="en-US" sz="6000" b="1" i="0" u="none" strike="noStrike" kern="1200" cap="none" spc="-204" normalizeH="0" baseline="0" noProof="0" dirty="0" err="1">
                <a:ln>
                  <a:noFill/>
                </a:ln>
                <a:solidFill>
                  <a:srgbClr val="B1494A"/>
                </a:solidFill>
                <a:effectLst/>
                <a:uLnTx/>
                <a:uFillTx/>
                <a:latin typeface="Arial" panose="22635452340000000000" pitchFamily="2"/>
                <a:ea typeface="+mn-ea"/>
                <a:cs typeface="+mn-cs"/>
              </a:rPr>
              <a:t>Igneas</a:t>
            </a:r>
            <a:endParaRPr kumimoji="0" lang="en-US" sz="6000" b="1" i="0" u="none" strike="noStrike" kern="1200" cap="none" spc="-204" normalizeH="0" baseline="0" noProof="0" dirty="0">
              <a:ln>
                <a:noFill/>
              </a:ln>
              <a:solidFill>
                <a:srgbClr val="B1494A"/>
              </a:solidFill>
              <a:effectLst/>
              <a:uLnTx/>
              <a:uFillTx/>
              <a:latin typeface="Arial" panose="22635452340000000000" pitchFamily="2"/>
              <a:ea typeface="+mn-ea"/>
              <a:cs typeface="+mn-cs"/>
            </a:endParaRPr>
          </a:p>
        </p:txBody>
      </p:sp>
      <p:pic>
        <p:nvPicPr>
          <p:cNvPr id="5" name="Picture 7" descr="04_01"/>
          <p:cNvPicPr>
            <a:picLocks noChangeAspect="1" noChangeArrowheads="1"/>
          </p:cNvPicPr>
          <p:nvPr/>
        </p:nvPicPr>
        <p:blipFill>
          <a:blip r:embed="rId2" cstate="print"/>
          <a:srcRect b="4541"/>
          <a:stretch>
            <a:fillRect/>
          </a:stretch>
        </p:blipFill>
        <p:spPr bwMode="auto">
          <a:xfrm>
            <a:off x="899592" y="2132856"/>
            <a:ext cx="7315200" cy="4176464"/>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0"/>
            <a:ext cx="8229600" cy="1143000"/>
          </a:xfrm>
        </p:spPr>
        <p:txBody>
          <a:bodyPr/>
          <a:lstStyle/>
          <a:p>
            <a:r>
              <a:rPr lang="es-MX" dirty="0"/>
              <a:t>Roca </a:t>
            </a:r>
            <a:r>
              <a:rPr lang="es-MX" dirty="0" err="1"/>
              <a:t>Ignea</a:t>
            </a:r>
            <a:endParaRPr lang="es-MX" dirty="0"/>
          </a:p>
        </p:txBody>
      </p:sp>
      <p:sp>
        <p:nvSpPr>
          <p:cNvPr id="4" name="Marcador de texto 50"/>
          <p:cNvSpPr>
            <a:spLocks noGrp="1"/>
          </p:cNvSpPr>
          <p:nvPr>
            <p:ph idx="1"/>
          </p:nvPr>
        </p:nvSpPr>
        <p:spPr>
          <a:xfrm>
            <a:off x="755576" y="1340768"/>
            <a:ext cx="8229600" cy="1440160"/>
          </a:xfrm>
        </p:spPr>
        <p:txBody>
          <a:bodyPr/>
          <a:lstStyle/>
          <a:p>
            <a:pPr marL="0" indent="0" eaLnBrk="1" fontAlgn="auto" hangingPunct="1">
              <a:lnSpc>
                <a:spcPct val="95999"/>
              </a:lnSpc>
              <a:spcBef>
                <a:spcPts val="0"/>
              </a:spcBef>
              <a:spcAft>
                <a:spcPts val="0"/>
              </a:spcAft>
              <a:buFontTx/>
              <a:buNone/>
              <a:defRPr/>
            </a:pPr>
            <a:r>
              <a:rPr lang="en-US" sz="3600" b="1" i="1" dirty="0">
                <a:solidFill>
                  <a:schemeClr val="accent3"/>
                </a:solidFill>
                <a:latin typeface="Arial" panose="22635452340000000000" pitchFamily="2"/>
              </a:rPr>
              <a:t>Roca </a:t>
            </a:r>
            <a:r>
              <a:rPr lang="en-US" sz="3600" b="1" i="1" dirty="0" err="1">
                <a:solidFill>
                  <a:schemeClr val="accent3"/>
                </a:solidFill>
                <a:latin typeface="Arial" panose="22635452340000000000" pitchFamily="2"/>
              </a:rPr>
              <a:t>derivada</a:t>
            </a:r>
            <a:r>
              <a:rPr lang="en-US" sz="3600" b="1" i="1" dirty="0">
                <a:solidFill>
                  <a:schemeClr val="accent3"/>
                </a:solidFill>
                <a:latin typeface="Arial" panose="22635452340000000000" pitchFamily="2"/>
              </a:rPr>
              <a:t> del Magma</a:t>
            </a:r>
          </a:p>
          <a:p>
            <a:pPr marL="502920" indent="0" eaLnBrk="1" fontAlgn="auto" hangingPunct="1">
              <a:lnSpc>
                <a:spcPct val="95999"/>
              </a:lnSpc>
              <a:spcBef>
                <a:spcPts val="900"/>
              </a:spcBef>
              <a:spcAft>
                <a:spcPts val="0"/>
              </a:spcAft>
              <a:buFontTx/>
              <a:buNone/>
              <a:defRPr/>
            </a:pPr>
            <a:r>
              <a:rPr lang="en-US" sz="3600" b="1" i="1" dirty="0">
                <a:solidFill>
                  <a:schemeClr val="accent3"/>
                </a:solidFill>
                <a:latin typeface="Arial" panose="22635452340000000000" pitchFamily="2"/>
              </a:rPr>
              <a:t>Magma</a:t>
            </a:r>
            <a:r>
              <a:rPr lang="en-US" sz="3600" b="1" dirty="0">
                <a:solidFill>
                  <a:schemeClr val="accent3"/>
                </a:solidFill>
                <a:latin typeface="Arial" panose="22635452340000000000" pitchFamily="2"/>
              </a:rPr>
              <a:t> = Roca </a:t>
            </a:r>
            <a:r>
              <a:rPr lang="en-US" sz="3600" b="1" dirty="0" err="1">
                <a:solidFill>
                  <a:schemeClr val="accent3"/>
                </a:solidFill>
                <a:latin typeface="Arial" panose="22635452340000000000" pitchFamily="2"/>
              </a:rPr>
              <a:t>fundida</a:t>
            </a:r>
            <a:endParaRPr lang="en-US" sz="3600" b="1" dirty="0">
              <a:solidFill>
                <a:schemeClr val="accent3"/>
              </a:solidFill>
              <a:latin typeface="Arial" panose="22635452340000000000" pitchFamily="2"/>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8326" y="2780928"/>
            <a:ext cx="4743450" cy="375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Image.jpg"/>
          <p:cNvPicPr>
            <a:picLocks noChangeAspect="1" noChangeArrowheads="1"/>
          </p:cNvPicPr>
          <p:nvPr/>
        </p:nvPicPr>
        <p:blipFill>
          <a:blip r:embed="rId2" cstate="print"/>
          <a:srcRect l="19844" b="21391"/>
          <a:stretch>
            <a:fillRect/>
          </a:stretch>
        </p:blipFill>
        <p:spPr bwMode="auto">
          <a:xfrm>
            <a:off x="323528" y="1635163"/>
            <a:ext cx="6094460" cy="3587674"/>
          </a:xfrm>
          <a:prstGeom prst="rect">
            <a:avLst/>
          </a:prstGeom>
          <a:noFill/>
          <a:ln w="9525">
            <a:noFill/>
            <a:miter lim="800000"/>
            <a:headEnd/>
            <a:tailEnd/>
          </a:ln>
        </p:spPr>
      </p:pic>
      <p:sp>
        <p:nvSpPr>
          <p:cNvPr id="71" name="Marcador de texto 70"/>
          <p:cNvSpPr>
            <a:spLocks noGrp="1"/>
          </p:cNvSpPr>
          <p:nvPr>
            <p:ph type="body" idx="10"/>
          </p:nvPr>
        </p:nvSpPr>
        <p:spPr>
          <a:xfrm>
            <a:off x="323528" y="34320"/>
            <a:ext cx="9073008" cy="1506537"/>
          </a:xfrm>
        </p:spPr>
        <p:txBody>
          <a:bodyPr vert="horz" wrap="square" numCol="1" anchorCtr="0" compatLnSpc="1">
            <a:prstTxWarp prst="textNoShape">
              <a:avLst/>
            </a:prstTxWarp>
            <a:normAutofit fontScale="92500" lnSpcReduction="10000"/>
          </a:bodyPr>
          <a:lstStyle/>
          <a:p>
            <a:pPr marL="0" indent="0" eaLnBrk="1" hangingPunct="1">
              <a:lnSpc>
                <a:spcPct val="96000"/>
              </a:lnSpc>
              <a:spcBef>
                <a:spcPct val="0"/>
              </a:spcBef>
              <a:buFontTx/>
              <a:buNone/>
            </a:pPr>
            <a:r>
              <a:rPr lang="en-US" sz="2800" b="1" dirty="0">
                <a:solidFill>
                  <a:srgbClr val="403052"/>
                </a:solidFill>
              </a:rPr>
              <a:t>A </a:t>
            </a:r>
            <a:r>
              <a:rPr lang="en-US" sz="2800" b="1" dirty="0" err="1">
                <a:solidFill>
                  <a:srgbClr val="403052"/>
                </a:solidFill>
              </a:rPr>
              <a:t>profundidades</a:t>
            </a:r>
            <a:r>
              <a:rPr lang="en-US" sz="2800" b="1" dirty="0">
                <a:solidFill>
                  <a:srgbClr val="403052"/>
                </a:solidFill>
              </a:rPr>
              <a:t> de 30-90 km = </a:t>
            </a:r>
            <a:r>
              <a:rPr lang="en-US" sz="2800" b="1" dirty="0" err="1">
                <a:solidFill>
                  <a:srgbClr val="403052"/>
                </a:solidFill>
              </a:rPr>
              <a:t>Suficiente</a:t>
            </a:r>
            <a:endParaRPr lang="en-US" sz="2800" b="1" dirty="0">
              <a:solidFill>
                <a:srgbClr val="403052"/>
              </a:solidFill>
            </a:endParaRPr>
          </a:p>
          <a:p>
            <a:pPr marL="0" indent="0" eaLnBrk="1" hangingPunct="1">
              <a:lnSpc>
                <a:spcPct val="96000"/>
              </a:lnSpc>
              <a:spcBef>
                <a:spcPct val="0"/>
              </a:spcBef>
              <a:buFontTx/>
              <a:buNone/>
            </a:pPr>
            <a:r>
              <a:rPr lang="en-US" sz="2800" b="1" dirty="0" err="1">
                <a:solidFill>
                  <a:srgbClr val="403052"/>
                </a:solidFill>
              </a:rPr>
              <a:t>calor</a:t>
            </a:r>
            <a:r>
              <a:rPr lang="en-US" sz="2800" b="1" dirty="0">
                <a:solidFill>
                  <a:srgbClr val="403052"/>
                </a:solidFill>
              </a:rPr>
              <a:t> </a:t>
            </a:r>
            <a:r>
              <a:rPr lang="en-US" sz="2800" b="1" dirty="0" err="1">
                <a:solidFill>
                  <a:srgbClr val="403052"/>
                </a:solidFill>
              </a:rPr>
              <a:t>para</a:t>
            </a:r>
            <a:r>
              <a:rPr lang="en-US" sz="2800" b="1" dirty="0">
                <a:solidFill>
                  <a:srgbClr val="403052"/>
                </a:solidFill>
              </a:rPr>
              <a:t> </a:t>
            </a:r>
            <a:r>
              <a:rPr lang="en-US" sz="2800" b="1" dirty="0" err="1">
                <a:solidFill>
                  <a:srgbClr val="403052"/>
                </a:solidFill>
              </a:rPr>
              <a:t>fundir</a:t>
            </a:r>
            <a:r>
              <a:rPr lang="en-US" sz="2800" b="1" dirty="0">
                <a:solidFill>
                  <a:srgbClr val="403052"/>
                </a:solidFill>
              </a:rPr>
              <a:t> </a:t>
            </a:r>
            <a:r>
              <a:rPr lang="en-US" sz="2800" b="1" dirty="0" err="1">
                <a:solidFill>
                  <a:srgbClr val="403052"/>
                </a:solidFill>
              </a:rPr>
              <a:t>las</a:t>
            </a:r>
            <a:r>
              <a:rPr lang="en-US" sz="2800" b="1" dirty="0">
                <a:solidFill>
                  <a:srgbClr val="403052"/>
                </a:solidFill>
              </a:rPr>
              <a:t> </a:t>
            </a:r>
            <a:r>
              <a:rPr lang="en-US" sz="2800" b="1" dirty="0" err="1">
                <a:solidFill>
                  <a:srgbClr val="403052"/>
                </a:solidFill>
              </a:rPr>
              <a:t>rocas</a:t>
            </a:r>
            <a:r>
              <a:rPr lang="en-US" sz="2800" b="1" dirty="0">
                <a:solidFill>
                  <a:srgbClr val="403052"/>
                </a:solidFill>
              </a:rPr>
              <a:t>.</a:t>
            </a:r>
          </a:p>
          <a:p>
            <a:pPr marL="0" indent="0" eaLnBrk="1" hangingPunct="1">
              <a:lnSpc>
                <a:spcPct val="96000"/>
              </a:lnSpc>
              <a:spcBef>
                <a:spcPct val="0"/>
              </a:spcBef>
              <a:buFontTx/>
              <a:buNone/>
            </a:pPr>
            <a:endParaRPr lang="en-US" sz="2800" b="1" dirty="0">
              <a:solidFill>
                <a:srgbClr val="403052"/>
              </a:solidFill>
            </a:endParaRPr>
          </a:p>
          <a:p>
            <a:pPr marL="0" indent="0" eaLnBrk="1" hangingPunct="1">
              <a:lnSpc>
                <a:spcPct val="96000"/>
              </a:lnSpc>
              <a:spcBef>
                <a:spcPts val="725"/>
              </a:spcBef>
              <a:spcAft>
                <a:spcPts val="1075"/>
              </a:spcAft>
              <a:buFontTx/>
              <a:buNone/>
            </a:pPr>
            <a:r>
              <a:rPr lang="en-US" sz="2800" dirty="0">
                <a:solidFill>
                  <a:srgbClr val="403052"/>
                </a:solidFill>
              </a:rPr>
              <a:t>• </a:t>
            </a:r>
            <a:r>
              <a:rPr lang="en-US" sz="2800" b="1" dirty="0" err="1">
                <a:solidFill>
                  <a:srgbClr val="403052"/>
                </a:solidFill>
              </a:rPr>
              <a:t>Formación</a:t>
            </a:r>
            <a:r>
              <a:rPr lang="en-US" sz="2800" b="1" dirty="0">
                <a:solidFill>
                  <a:srgbClr val="403052"/>
                </a:solidFill>
              </a:rPr>
              <a:t> de </a:t>
            </a:r>
            <a:r>
              <a:rPr lang="en-US" sz="2800" b="1" dirty="0" err="1">
                <a:solidFill>
                  <a:srgbClr val="403052"/>
                </a:solidFill>
              </a:rPr>
              <a:t>las</a:t>
            </a:r>
            <a:r>
              <a:rPr lang="en-US" sz="2800" b="1" dirty="0">
                <a:solidFill>
                  <a:srgbClr val="403052"/>
                </a:solidFill>
              </a:rPr>
              <a:t> </a:t>
            </a:r>
            <a:r>
              <a:rPr lang="en-US" sz="2800" b="1" dirty="0" err="1">
                <a:solidFill>
                  <a:srgbClr val="403052"/>
                </a:solidFill>
              </a:rPr>
              <a:t>cámaras</a:t>
            </a:r>
            <a:r>
              <a:rPr lang="en-US" sz="2800" b="1" dirty="0">
                <a:solidFill>
                  <a:srgbClr val="403052"/>
                </a:solidFill>
              </a:rPr>
              <a:t> </a:t>
            </a:r>
            <a:r>
              <a:rPr lang="en-US" sz="2800" b="1" dirty="0" err="1">
                <a:solidFill>
                  <a:srgbClr val="403052"/>
                </a:solidFill>
              </a:rPr>
              <a:t>magmáticas</a:t>
            </a:r>
            <a:r>
              <a:rPr lang="en-US" sz="2800" b="1" dirty="0">
                <a:solidFill>
                  <a:srgbClr val="403052"/>
                </a:solidFill>
              </a:rPr>
              <a:t>.</a:t>
            </a:r>
          </a:p>
        </p:txBody>
      </p:sp>
      <p:pic>
        <p:nvPicPr>
          <p:cNvPr id="2" name="Imagen 1">
            <a:extLst>
              <a:ext uri="{FF2B5EF4-FFF2-40B4-BE49-F238E27FC236}">
                <a16:creationId xmlns:a16="http://schemas.microsoft.com/office/drawing/2014/main" id="{02675E1E-461D-0B19-730F-7FE11231D62C}"/>
              </a:ext>
            </a:extLst>
          </p:cNvPr>
          <p:cNvPicPr>
            <a:picLocks noChangeAspect="1"/>
          </p:cNvPicPr>
          <p:nvPr/>
        </p:nvPicPr>
        <p:blipFill>
          <a:blip r:embed="rId3"/>
          <a:stretch>
            <a:fillRect/>
          </a:stretch>
        </p:blipFill>
        <p:spPr>
          <a:xfrm>
            <a:off x="6166363" y="3573016"/>
            <a:ext cx="2654109" cy="3073459"/>
          </a:xfrm>
          <a:prstGeom prst="rect">
            <a:avLst/>
          </a:prstGeom>
        </p:spPr>
      </p:pic>
      <p:sp>
        <p:nvSpPr>
          <p:cNvPr id="3" name="1 Título">
            <a:extLst>
              <a:ext uri="{FF2B5EF4-FFF2-40B4-BE49-F238E27FC236}">
                <a16:creationId xmlns:a16="http://schemas.microsoft.com/office/drawing/2014/main" id="{3F46FF2B-E295-B1A2-F312-2FD1667FEA3B}"/>
              </a:ext>
            </a:extLst>
          </p:cNvPr>
          <p:cNvSpPr txBox="1">
            <a:spLocks/>
          </p:cNvSpPr>
          <p:nvPr/>
        </p:nvSpPr>
        <p:spPr>
          <a:xfrm>
            <a:off x="1187624" y="5805264"/>
            <a:ext cx="4834880" cy="636680"/>
          </a:xfrm>
          <a:prstGeom prst="rect">
            <a:avLst/>
          </a:prstGeom>
        </p:spPr>
        <p:txBody>
          <a:bodyPr>
            <a:normAutofit fontScale="90000" lnSpcReduction="100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fontAlgn="auto">
              <a:spcAft>
                <a:spcPts val="0"/>
              </a:spcAft>
            </a:pPr>
            <a:r>
              <a:rPr lang="es-MX"/>
              <a:t>Gradiente Geotérmico</a:t>
            </a:r>
            <a:endParaRPr lang="es-MX"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Marcador de texto 75"/>
          <p:cNvSpPr>
            <a:spLocks noGrp="1"/>
          </p:cNvSpPr>
          <p:nvPr>
            <p:ph type="body" idx="10"/>
          </p:nvPr>
        </p:nvSpPr>
        <p:spPr>
          <a:xfrm>
            <a:off x="285720" y="571480"/>
            <a:ext cx="8597900" cy="3071834"/>
          </a:xfrm>
        </p:spPr>
        <p:txBody>
          <a:bodyPr>
            <a:normAutofit fontScale="92500" lnSpcReduction="10000"/>
          </a:bodyPr>
          <a:lstStyle/>
          <a:p>
            <a:pPr marL="0" indent="0" algn="r" eaLnBrk="1" fontAlgn="auto" hangingPunct="1">
              <a:lnSpc>
                <a:spcPct val="95999"/>
              </a:lnSpc>
              <a:spcBef>
                <a:spcPts val="0"/>
              </a:spcBef>
              <a:spcAft>
                <a:spcPts val="0"/>
              </a:spcAft>
              <a:buFontTx/>
              <a:buNone/>
              <a:defRPr/>
            </a:pPr>
            <a:r>
              <a:rPr lang="en-US" sz="3200" b="1" dirty="0" err="1">
                <a:solidFill>
                  <a:srgbClr val="403052"/>
                </a:solidFill>
                <a:latin typeface="Arial" panose="22635452340000000000" pitchFamily="2"/>
              </a:rPr>
              <a:t>Que</a:t>
            </a:r>
            <a:r>
              <a:rPr lang="en-US" sz="3200" b="1" dirty="0">
                <a:solidFill>
                  <a:srgbClr val="403052"/>
                </a:solidFill>
                <a:latin typeface="Arial" panose="22635452340000000000" pitchFamily="2"/>
              </a:rPr>
              <a:t> </a:t>
            </a:r>
            <a:r>
              <a:rPr lang="en-US" sz="2800" b="1" dirty="0">
                <a:solidFill>
                  <a:srgbClr val="403052"/>
                </a:solidFill>
                <a:latin typeface="Arial" panose="22635452340000000000" pitchFamily="2"/>
              </a:rPr>
              <a:t>hay</a:t>
            </a:r>
            <a:r>
              <a:rPr lang="en-US" sz="3200" b="1" dirty="0">
                <a:solidFill>
                  <a:srgbClr val="403052"/>
                </a:solidFill>
                <a:latin typeface="Arial" panose="22635452340000000000" pitchFamily="2"/>
              </a:rPr>
              <a:t> en </a:t>
            </a:r>
            <a:r>
              <a:rPr lang="en-US" sz="3200" b="1" dirty="0" err="1">
                <a:solidFill>
                  <a:srgbClr val="403052"/>
                </a:solidFill>
                <a:latin typeface="Arial" panose="22635452340000000000" pitchFamily="2"/>
              </a:rPr>
              <a:t>una</a:t>
            </a:r>
            <a:r>
              <a:rPr lang="en-US" sz="3200" b="1" dirty="0">
                <a:solidFill>
                  <a:srgbClr val="403052"/>
                </a:solidFill>
                <a:latin typeface="Arial" panose="22635452340000000000" pitchFamily="2"/>
              </a:rPr>
              <a:t> </a:t>
            </a:r>
            <a:r>
              <a:rPr lang="en-US" sz="3200" b="1" dirty="0" err="1">
                <a:solidFill>
                  <a:srgbClr val="403052"/>
                </a:solidFill>
                <a:latin typeface="Arial" panose="22635452340000000000" pitchFamily="2"/>
              </a:rPr>
              <a:t>cámara</a:t>
            </a:r>
            <a:r>
              <a:rPr lang="en-US" sz="3200" b="1" dirty="0">
                <a:solidFill>
                  <a:srgbClr val="403052"/>
                </a:solidFill>
                <a:latin typeface="Arial" panose="22635452340000000000" pitchFamily="2"/>
              </a:rPr>
              <a:t> </a:t>
            </a:r>
            <a:r>
              <a:rPr lang="en-US" sz="3200" b="1" dirty="0" err="1">
                <a:solidFill>
                  <a:srgbClr val="403052"/>
                </a:solidFill>
                <a:latin typeface="Arial" panose="22635452340000000000" pitchFamily="2"/>
              </a:rPr>
              <a:t>magmática</a:t>
            </a:r>
            <a:r>
              <a:rPr lang="en-US" sz="3200" b="1" dirty="0">
                <a:solidFill>
                  <a:srgbClr val="403052"/>
                </a:solidFill>
                <a:latin typeface="Arial" panose="22635452340000000000" pitchFamily="2"/>
              </a:rPr>
              <a:t>?</a:t>
            </a:r>
          </a:p>
          <a:p>
            <a:pPr marL="320040" indent="411480" eaLnBrk="1" fontAlgn="auto" hangingPunct="1">
              <a:lnSpc>
                <a:spcPct val="95999"/>
              </a:lnSpc>
              <a:spcBef>
                <a:spcPts val="3780"/>
              </a:spcBef>
              <a:spcAft>
                <a:spcPts val="0"/>
              </a:spcAft>
              <a:buFont typeface="Symbol"/>
              <a:buChar char="·"/>
              <a:defRPr/>
            </a:pPr>
            <a:r>
              <a:rPr lang="en-US" sz="2400" b="1" dirty="0">
                <a:solidFill>
                  <a:srgbClr val="403052"/>
                </a:solidFill>
                <a:latin typeface="Arial" panose="22635452340000000000" pitchFamily="2"/>
              </a:rPr>
              <a:t>La </a:t>
            </a:r>
            <a:r>
              <a:rPr lang="en-US" sz="2400" b="1" dirty="0" err="1">
                <a:solidFill>
                  <a:srgbClr val="403052"/>
                </a:solidFill>
                <a:latin typeface="Arial" panose="22635452340000000000" pitchFamily="2"/>
              </a:rPr>
              <a:t>mayoría</a:t>
            </a:r>
            <a:r>
              <a:rPr lang="en-US" sz="2400" b="1" dirty="0">
                <a:solidFill>
                  <a:srgbClr val="403052"/>
                </a:solidFill>
                <a:latin typeface="Arial" panose="22635452340000000000" pitchFamily="2"/>
              </a:rPr>
              <a:t> son </a:t>
            </a:r>
            <a:r>
              <a:rPr lang="en-US" sz="2400" b="1" dirty="0" err="1">
                <a:solidFill>
                  <a:srgbClr val="403052"/>
                </a:solidFill>
                <a:latin typeface="Arial" panose="22635452340000000000" pitchFamily="2"/>
              </a:rPr>
              <a:t>similares</a:t>
            </a:r>
            <a:r>
              <a:rPr lang="en-US" sz="2400" b="1" dirty="0">
                <a:solidFill>
                  <a:srgbClr val="403052"/>
                </a:solidFill>
                <a:latin typeface="Arial" panose="22635452340000000000" pitchFamily="2"/>
              </a:rPr>
              <a:t>.</a:t>
            </a:r>
          </a:p>
          <a:p>
            <a:pPr marL="320040" indent="411480" eaLnBrk="1" fontAlgn="auto" hangingPunct="1">
              <a:lnSpc>
                <a:spcPct val="95999"/>
              </a:lnSpc>
              <a:spcBef>
                <a:spcPts val="360"/>
              </a:spcBef>
              <a:spcAft>
                <a:spcPts val="0"/>
              </a:spcAft>
              <a:buFont typeface="Symbol"/>
              <a:buChar char="·"/>
              <a:defRPr/>
            </a:pPr>
            <a:r>
              <a:rPr lang="en-US" sz="2400" b="1" spc="-50" dirty="0">
                <a:solidFill>
                  <a:srgbClr val="403052"/>
                </a:solidFill>
                <a:latin typeface="Arial" panose="22635452340000000000" pitchFamily="2"/>
              </a:rPr>
              <a:t>Magma Rico en Fe, Mg, Ca, (SiO</a:t>
            </a:r>
            <a:r>
              <a:rPr lang="en-US" sz="2400" b="1" spc="-50" baseline="-25000" dirty="0">
                <a:solidFill>
                  <a:srgbClr val="403052"/>
                </a:solidFill>
                <a:latin typeface="Arial" panose="22635452340000000000" pitchFamily="2"/>
              </a:rPr>
              <a:t>4</a:t>
            </a:r>
            <a:r>
              <a:rPr lang="en-US" sz="2400" b="1" spc="-50" dirty="0">
                <a:solidFill>
                  <a:srgbClr val="403052"/>
                </a:solidFill>
                <a:latin typeface="Arial" panose="22635452340000000000" pitchFamily="2"/>
              </a:rPr>
              <a:t>)</a:t>
            </a:r>
            <a:r>
              <a:rPr lang="en-US" sz="2400" b="1" spc="-50" baseline="30000" dirty="0">
                <a:solidFill>
                  <a:srgbClr val="403052"/>
                </a:solidFill>
                <a:latin typeface="Arial" panose="22635452340000000000" pitchFamily="2"/>
              </a:rPr>
              <a:t>-4</a:t>
            </a:r>
          </a:p>
          <a:p>
            <a:pPr marL="320040" indent="411480" eaLnBrk="1" fontAlgn="auto" hangingPunct="1">
              <a:lnSpc>
                <a:spcPct val="86399"/>
              </a:lnSpc>
              <a:spcBef>
                <a:spcPts val="900"/>
              </a:spcBef>
              <a:spcAft>
                <a:spcPts val="0"/>
              </a:spcAft>
              <a:buFont typeface="Symbol"/>
              <a:buChar char="·"/>
              <a:defRPr/>
            </a:pPr>
            <a:r>
              <a:rPr lang="en-US" sz="2400" b="1" dirty="0" err="1">
                <a:solidFill>
                  <a:srgbClr val="403052"/>
                </a:solidFill>
                <a:latin typeface="Arial" panose="22635452340000000000" pitchFamily="2"/>
              </a:rPr>
              <a:t>Poco</a:t>
            </a:r>
            <a:r>
              <a:rPr lang="en-US" sz="2400" b="1" dirty="0">
                <a:solidFill>
                  <a:srgbClr val="403052"/>
                </a:solidFill>
                <a:latin typeface="Arial" panose="22635452340000000000" pitchFamily="2"/>
              </a:rPr>
              <a:t> Na, K</a:t>
            </a:r>
          </a:p>
          <a:p>
            <a:pPr marL="320040" indent="411480" eaLnBrk="1" fontAlgn="auto" hangingPunct="1">
              <a:lnSpc>
                <a:spcPct val="95999"/>
              </a:lnSpc>
              <a:spcBef>
                <a:spcPts val="1080"/>
              </a:spcBef>
              <a:spcAft>
                <a:spcPts val="0"/>
              </a:spcAft>
              <a:buFont typeface="Symbol"/>
              <a:buChar char="·"/>
              <a:defRPr/>
            </a:pPr>
            <a:r>
              <a:rPr lang="en-US" sz="2400" b="1" spc="-20" dirty="0" err="1">
                <a:solidFill>
                  <a:srgbClr val="403052"/>
                </a:solidFill>
                <a:latin typeface="Arial" panose="22635452340000000000" pitchFamily="2"/>
              </a:rPr>
              <a:t>Soluciones</a:t>
            </a:r>
            <a:r>
              <a:rPr lang="en-US" sz="2400" b="1" spc="-20" dirty="0">
                <a:solidFill>
                  <a:srgbClr val="403052"/>
                </a:solidFill>
                <a:latin typeface="Arial" panose="22635452340000000000" pitchFamily="2"/>
              </a:rPr>
              <a:t> </a:t>
            </a:r>
            <a:r>
              <a:rPr lang="en-US" sz="2400" b="1" spc="-20" dirty="0" err="1">
                <a:solidFill>
                  <a:srgbClr val="403052"/>
                </a:solidFill>
                <a:latin typeface="Arial" panose="22635452340000000000" pitchFamily="2"/>
              </a:rPr>
              <a:t>acuosas</a:t>
            </a:r>
            <a:r>
              <a:rPr lang="en-US" sz="2400" b="1" spc="-20" dirty="0">
                <a:solidFill>
                  <a:srgbClr val="403052"/>
                </a:solidFill>
                <a:latin typeface="Arial" panose="22635452340000000000" pitchFamily="2"/>
              </a:rPr>
              <a:t>,</a:t>
            </a:r>
          </a:p>
          <a:p>
            <a:pPr marL="320040" indent="411480" eaLnBrk="1" fontAlgn="auto" hangingPunct="1">
              <a:lnSpc>
                <a:spcPct val="95999"/>
              </a:lnSpc>
              <a:spcBef>
                <a:spcPts val="1080"/>
              </a:spcBef>
              <a:spcAft>
                <a:spcPts val="0"/>
              </a:spcAft>
              <a:buFont typeface="Symbol"/>
              <a:buChar char="·"/>
              <a:defRPr/>
            </a:pPr>
            <a:r>
              <a:rPr lang="en-US" sz="2400" b="1" spc="-20" dirty="0">
                <a:solidFill>
                  <a:srgbClr val="403052"/>
                </a:solidFill>
                <a:latin typeface="Arial" panose="22635452340000000000" pitchFamily="2"/>
              </a:rPr>
              <a:t>Gases ( CO</a:t>
            </a:r>
            <a:r>
              <a:rPr lang="en-US" sz="2400" b="1" spc="-20" baseline="-25000" dirty="0">
                <a:solidFill>
                  <a:srgbClr val="403052"/>
                </a:solidFill>
                <a:latin typeface="Arial" panose="22635452340000000000" pitchFamily="2"/>
              </a:rPr>
              <a:t>2</a:t>
            </a:r>
            <a:r>
              <a:rPr lang="en-US" sz="2400" b="1" spc="-20" dirty="0">
                <a:solidFill>
                  <a:srgbClr val="403052"/>
                </a:solidFill>
                <a:latin typeface="Arial" panose="22635452340000000000" pitchFamily="2"/>
              </a:rPr>
              <a:t>, </a:t>
            </a:r>
            <a:r>
              <a:rPr lang="en-US" sz="2400" b="1" dirty="0">
                <a:solidFill>
                  <a:srgbClr val="403052"/>
                </a:solidFill>
                <a:latin typeface="Arial" panose="22635452340000000000" pitchFamily="2"/>
              </a:rPr>
              <a:t>SO</a:t>
            </a:r>
            <a:r>
              <a:rPr lang="en-US" sz="2400" b="1" baseline="-25000" dirty="0">
                <a:solidFill>
                  <a:srgbClr val="403052"/>
                </a:solidFill>
                <a:latin typeface="Arial" panose="22635452340000000000" pitchFamily="2"/>
              </a:rPr>
              <a:t>2</a:t>
            </a:r>
            <a:r>
              <a:rPr lang="en-US" sz="2400" b="1" dirty="0">
                <a:solidFill>
                  <a:srgbClr val="403052"/>
                </a:solidFill>
                <a:latin typeface="Arial" panose="22635452340000000000" pitchFamily="2"/>
              </a:rPr>
              <a:t>, etc. )</a:t>
            </a:r>
          </a:p>
          <a:p>
            <a:pPr marL="320040" indent="411480" eaLnBrk="1" fontAlgn="auto" hangingPunct="1">
              <a:lnSpc>
                <a:spcPct val="95999"/>
              </a:lnSpc>
              <a:spcBef>
                <a:spcPts val="360"/>
              </a:spcBef>
              <a:spcAft>
                <a:spcPts val="8280"/>
              </a:spcAft>
              <a:buFont typeface="Symbol"/>
              <a:buChar char="·"/>
              <a:defRPr/>
            </a:pPr>
            <a:r>
              <a:rPr lang="en-US" sz="2400" b="1" dirty="0" err="1">
                <a:solidFill>
                  <a:srgbClr val="403052"/>
                </a:solidFill>
                <a:latin typeface="Arial" panose="22635452340000000000" pitchFamily="2"/>
              </a:rPr>
              <a:t>Temperatura</a:t>
            </a:r>
            <a:r>
              <a:rPr lang="en-US" sz="2400" b="1" dirty="0">
                <a:solidFill>
                  <a:srgbClr val="403052"/>
                </a:solidFill>
                <a:latin typeface="Arial" panose="22635452340000000000" pitchFamily="2"/>
              </a:rPr>
              <a:t> de </a:t>
            </a:r>
            <a:r>
              <a:rPr lang="en-US" sz="2400" b="1" dirty="0" err="1">
                <a:solidFill>
                  <a:srgbClr val="403052"/>
                </a:solidFill>
                <a:latin typeface="Arial" panose="22635452340000000000" pitchFamily="2"/>
              </a:rPr>
              <a:t>hasta</a:t>
            </a:r>
            <a:r>
              <a:rPr lang="en-US" sz="2400" b="1" dirty="0">
                <a:solidFill>
                  <a:srgbClr val="403052"/>
                </a:solidFill>
                <a:latin typeface="Arial" panose="22635452340000000000" pitchFamily="2"/>
              </a:rPr>
              <a:t> 1,500 </a:t>
            </a:r>
            <a:r>
              <a:rPr lang="en-US" sz="2400" b="1" dirty="0" err="1">
                <a:solidFill>
                  <a:srgbClr val="403052"/>
                </a:solidFill>
                <a:latin typeface="Arial" panose="22635452340000000000" pitchFamily="2"/>
              </a:rPr>
              <a:t>grados</a:t>
            </a:r>
            <a:r>
              <a:rPr lang="en-US" sz="2400" b="1" dirty="0">
                <a:solidFill>
                  <a:srgbClr val="403052"/>
                </a:solidFill>
                <a:latin typeface="Arial" panose="22635452340000000000" pitchFamily="2"/>
              </a:rPr>
              <a:t> C</a:t>
            </a:r>
          </a:p>
        </p:txBody>
      </p:sp>
      <p:pic>
        <p:nvPicPr>
          <p:cNvPr id="4098" name="Picture 2"/>
          <p:cNvPicPr>
            <a:picLocks noChangeAspect="1" noChangeArrowheads="1"/>
          </p:cNvPicPr>
          <p:nvPr/>
        </p:nvPicPr>
        <p:blipFill>
          <a:blip r:embed="rId2"/>
          <a:srcRect/>
          <a:stretch>
            <a:fillRect/>
          </a:stretch>
        </p:blipFill>
        <p:spPr bwMode="auto">
          <a:xfrm>
            <a:off x="2555776" y="3702603"/>
            <a:ext cx="3602940" cy="2762254"/>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 04_24.jpg                                                      00000189Tarbuck_IRC                    BCBBAF10:"/>
          <p:cNvPicPr>
            <a:picLocks noChangeAspect="1" noChangeArrowheads="1"/>
          </p:cNvPicPr>
          <p:nvPr/>
        </p:nvPicPr>
        <p:blipFill>
          <a:blip r:embed="rId2"/>
          <a:srcRect/>
          <a:stretch>
            <a:fillRect/>
          </a:stretch>
        </p:blipFill>
        <p:spPr bwMode="auto">
          <a:xfrm>
            <a:off x="533400" y="1041399"/>
            <a:ext cx="8410575" cy="5597525"/>
          </a:xfrm>
          <a:prstGeom prst="rect">
            <a:avLst/>
          </a:prstGeom>
          <a:noFill/>
          <a:ln w="9525">
            <a:noFill/>
            <a:miter lim="800000"/>
            <a:headEnd/>
            <a:tailEnd/>
          </a:ln>
        </p:spPr>
      </p:pic>
      <p:sp>
        <p:nvSpPr>
          <p:cNvPr id="9219" name="Text Box 3"/>
          <p:cNvSpPr txBox="1">
            <a:spLocks noChangeArrowheads="1"/>
          </p:cNvSpPr>
          <p:nvPr/>
        </p:nvSpPr>
        <p:spPr bwMode="auto">
          <a:xfrm>
            <a:off x="4143372" y="785794"/>
            <a:ext cx="5000628" cy="2862322"/>
          </a:xfrm>
          <a:prstGeom prst="rect">
            <a:avLst/>
          </a:prstGeom>
          <a:noFill/>
          <a:ln w="9525">
            <a:noFill/>
            <a:miter lim="800000"/>
            <a:headEnd/>
            <a:tailEnd/>
          </a:ln>
        </p:spPr>
        <p:txBody>
          <a:bodyPr wrap="square">
            <a:spAutoFit/>
          </a:bodyPr>
          <a:lstStyle/>
          <a:p>
            <a:pPr>
              <a:spcBef>
                <a:spcPct val="50000"/>
              </a:spcBef>
            </a:pPr>
            <a:r>
              <a:rPr lang="es-ES_tradnl" sz="2000" dirty="0"/>
              <a:t>El magma evoluciona según los minerales se van cristalizando. El magma original tiene en su composición gran variedad de minerales, pero según los primeros minerales se cristalizan la química del magma cambia. Los primeros minerales en cristalizarse son ricos en </a:t>
            </a:r>
            <a:r>
              <a:rPr lang="es-ES_tradnl" sz="2000" b="1" i="1" dirty="0">
                <a:solidFill>
                  <a:schemeClr val="accent4"/>
                </a:solidFill>
              </a:rPr>
              <a:t>hierro, magnesio y calcio</a:t>
            </a:r>
            <a:r>
              <a:rPr lang="es-ES_tradnl" sz="2000" dirty="0"/>
              <a:t> dejando un magma rico en </a:t>
            </a:r>
            <a:r>
              <a:rPr lang="es-ES_tradnl" sz="2000" b="1" i="1" dirty="0">
                <a:solidFill>
                  <a:schemeClr val="accent4"/>
                </a:solidFill>
              </a:rPr>
              <a:t>sodio, potasio y sílice.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395536" y="764704"/>
            <a:ext cx="8229600" cy="1143000"/>
          </a:xfrm>
        </p:spPr>
        <p:txBody>
          <a:bodyPr/>
          <a:lstStyle/>
          <a:p>
            <a:pPr algn="l"/>
            <a:r>
              <a:rPr lang="en-US" sz="3600" dirty="0" err="1"/>
              <a:t>Rocas</a:t>
            </a:r>
            <a:r>
              <a:rPr lang="en-US" sz="3600" dirty="0"/>
              <a:t> </a:t>
            </a:r>
            <a:r>
              <a:rPr lang="en-US" sz="3600" dirty="0" err="1"/>
              <a:t>Igneas</a:t>
            </a:r>
            <a:r>
              <a:rPr lang="en-US" sz="3600" dirty="0"/>
              <a:t>:</a:t>
            </a:r>
            <a:endParaRPr lang="en-US" dirty="0"/>
          </a:p>
        </p:txBody>
      </p:sp>
      <p:sp>
        <p:nvSpPr>
          <p:cNvPr id="87043" name="Rectangle 3"/>
          <p:cNvSpPr>
            <a:spLocks noGrp="1" noChangeArrowheads="1"/>
          </p:cNvSpPr>
          <p:nvPr>
            <p:ph idx="1"/>
          </p:nvPr>
        </p:nvSpPr>
        <p:spPr>
          <a:xfrm>
            <a:off x="35496" y="2533600"/>
            <a:ext cx="4391400" cy="3559696"/>
          </a:xfrm>
        </p:spPr>
        <p:txBody>
          <a:bodyPr>
            <a:normAutofit/>
          </a:bodyPr>
          <a:lstStyle/>
          <a:p>
            <a:r>
              <a:rPr lang="en-US" sz="3600" dirty="0"/>
              <a:t>2 </a:t>
            </a:r>
            <a:r>
              <a:rPr lang="en-US" sz="3600" dirty="0" err="1"/>
              <a:t>Grupos</a:t>
            </a:r>
            <a:r>
              <a:rPr lang="en-US" sz="3600" dirty="0"/>
              <a:t> </a:t>
            </a:r>
            <a:r>
              <a:rPr lang="en-US" sz="3600" dirty="0" err="1"/>
              <a:t>mayores</a:t>
            </a:r>
            <a:r>
              <a:rPr lang="en-US" sz="3600" dirty="0"/>
              <a:t>:</a:t>
            </a:r>
          </a:p>
          <a:p>
            <a:pPr lvl="1"/>
            <a:r>
              <a:rPr lang="en-US" sz="3200" dirty="0" err="1"/>
              <a:t>Intrusivas</a:t>
            </a:r>
            <a:r>
              <a:rPr lang="en-US" sz="3200" dirty="0"/>
              <a:t> (</a:t>
            </a:r>
            <a:r>
              <a:rPr lang="en-US" sz="3200" dirty="0" err="1"/>
              <a:t>plutónicas</a:t>
            </a:r>
            <a:r>
              <a:rPr lang="en-US" sz="3200" dirty="0"/>
              <a:t>)</a:t>
            </a:r>
          </a:p>
          <a:p>
            <a:pPr lvl="1">
              <a:spcBef>
                <a:spcPct val="50000"/>
              </a:spcBef>
            </a:pPr>
            <a:r>
              <a:rPr lang="en-US" sz="3200" dirty="0" err="1"/>
              <a:t>Extrusivas</a:t>
            </a:r>
            <a:r>
              <a:rPr lang="en-US" sz="3200" dirty="0"/>
              <a:t> (</a:t>
            </a:r>
            <a:r>
              <a:rPr lang="en-US" sz="3200" dirty="0" err="1"/>
              <a:t>volcánicas</a:t>
            </a:r>
            <a:r>
              <a:rPr lang="en-US" sz="3200" dirty="0"/>
              <a:t>)</a:t>
            </a:r>
          </a:p>
          <a:p>
            <a:pPr lvl="1"/>
            <a:endParaRPr lang="en-US" sz="3200" dirty="0"/>
          </a:p>
        </p:txBody>
      </p:sp>
      <p:pic>
        <p:nvPicPr>
          <p:cNvPr id="8194" name="Picture 2" descr="Monografias.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7" y="1628800"/>
            <a:ext cx="4392488" cy="5110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675758"/>
      </p:ext>
    </p:extLst>
  </p:cSld>
  <p:clrMapOvr>
    <a:masterClrMapping/>
  </p:clrMapOvr>
  <p:transition>
    <p:cove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0648"/>
            <a:ext cx="8229600" cy="1428768"/>
          </a:xfrm>
        </p:spPr>
        <p:txBody>
          <a:bodyPr/>
          <a:lstStyle/>
          <a:p>
            <a:r>
              <a:rPr lang="es-ES" dirty="0"/>
              <a:t>Texturas</a:t>
            </a:r>
          </a:p>
        </p:txBody>
      </p:sp>
      <p:pic>
        <p:nvPicPr>
          <p:cNvPr id="9218" name="Picture 2" descr="https://www.codelcoeduca.cl/img/proceso/exploracion/tipo_de_roca_textu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628800"/>
            <a:ext cx="8880921" cy="4656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06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a:p>
        </p:txBody>
      </p:sp>
      <p:pic>
        <p:nvPicPr>
          <p:cNvPr id="7170" name="Picture 2" descr="Monografias.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786936"/>
            <a:ext cx="8676456" cy="59544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a:spLocks noChangeArrowheads="1"/>
          </p:cNvSpPr>
          <p:nvPr/>
        </p:nvSpPr>
        <p:spPr bwMode="auto">
          <a:xfrm>
            <a:off x="251520" y="-99392"/>
            <a:ext cx="8229600" cy="1139825"/>
          </a:xfrm>
          <a:prstGeom prst="rect">
            <a:avLst/>
          </a:prstGeom>
          <a:solidFill>
            <a:schemeClr val="bg1"/>
          </a:solidFill>
          <a:ln w="9525">
            <a:noFill/>
            <a:miter lim="800000"/>
            <a:headEnd/>
            <a:tailEnd/>
          </a:ln>
          <a:effectLst/>
        </p:spPr>
        <p:txBody>
          <a:bodyPr anchor="ctr" anchorCtr="1"/>
          <a:lstStyle/>
          <a:p>
            <a:pPr algn="ctr" eaLnBrk="1" hangingPunct="1"/>
            <a:r>
              <a:rPr lang="en-US" sz="3200" b="1" dirty="0" err="1">
                <a:solidFill>
                  <a:schemeClr val="tx2"/>
                </a:solidFill>
                <a:effectLst>
                  <a:outerShdw blurRad="38100" dist="38100" dir="2700000" algn="tl">
                    <a:srgbClr val="000000"/>
                  </a:outerShdw>
                </a:effectLst>
                <a:latin typeface="Comic Sans MS" pitchFamily="66" charset="0"/>
              </a:rPr>
              <a:t>Mineralogia</a:t>
            </a:r>
            <a:r>
              <a:rPr lang="en-US" sz="3200" b="1" dirty="0">
                <a:solidFill>
                  <a:schemeClr val="tx2"/>
                </a:solidFill>
                <a:effectLst>
                  <a:outerShdw blurRad="38100" dist="38100" dir="2700000" algn="tl">
                    <a:srgbClr val="000000"/>
                  </a:outerShdw>
                </a:effectLst>
                <a:latin typeface="Comic Sans MS" pitchFamily="66" charset="0"/>
              </a:rPr>
              <a:t> de </a:t>
            </a:r>
            <a:r>
              <a:rPr lang="en-US" sz="3200" b="1" dirty="0" err="1">
                <a:solidFill>
                  <a:schemeClr val="tx2"/>
                </a:solidFill>
                <a:effectLst>
                  <a:outerShdw blurRad="38100" dist="38100" dir="2700000" algn="tl">
                    <a:srgbClr val="000000"/>
                  </a:outerShdw>
                </a:effectLst>
                <a:latin typeface="Comic Sans MS" pitchFamily="66" charset="0"/>
              </a:rPr>
              <a:t>rocas</a:t>
            </a:r>
            <a:r>
              <a:rPr lang="en-US" sz="3200" b="1" dirty="0">
                <a:solidFill>
                  <a:schemeClr val="tx2"/>
                </a:solidFill>
                <a:effectLst>
                  <a:outerShdw blurRad="38100" dist="38100" dir="2700000" algn="tl">
                    <a:srgbClr val="000000"/>
                  </a:outerShdw>
                </a:effectLst>
                <a:latin typeface="Comic Sans MS" pitchFamily="66" charset="0"/>
              </a:rPr>
              <a:t> </a:t>
            </a:r>
            <a:r>
              <a:rPr lang="en-US" sz="3200" b="1" dirty="0" err="1">
                <a:solidFill>
                  <a:schemeClr val="tx2"/>
                </a:solidFill>
                <a:effectLst>
                  <a:outerShdw blurRad="38100" dist="38100" dir="2700000" algn="tl">
                    <a:srgbClr val="000000"/>
                  </a:outerShdw>
                </a:effectLst>
                <a:latin typeface="Comic Sans MS" pitchFamily="66" charset="0"/>
              </a:rPr>
              <a:t>igneas</a:t>
            </a:r>
            <a:r>
              <a:rPr lang="en-US" sz="3200" b="1" dirty="0">
                <a:solidFill>
                  <a:schemeClr val="tx2"/>
                </a:solidFill>
                <a:effectLst>
                  <a:outerShdw blurRad="38100" dist="38100" dir="2700000" algn="tl">
                    <a:srgbClr val="000000"/>
                  </a:outerShdw>
                </a:effectLst>
                <a:latin typeface="Comic Sans MS" pitchFamily="66" charset="0"/>
              </a:rPr>
              <a:t> </a:t>
            </a:r>
            <a:r>
              <a:rPr lang="en-US" sz="3200" b="1" dirty="0" err="1">
                <a:solidFill>
                  <a:schemeClr val="tx2"/>
                </a:solidFill>
                <a:effectLst>
                  <a:outerShdw blurRad="38100" dist="38100" dir="2700000" algn="tl">
                    <a:srgbClr val="000000"/>
                  </a:outerShdw>
                </a:effectLst>
                <a:latin typeface="Comic Sans MS" pitchFamily="66" charset="0"/>
              </a:rPr>
              <a:t>comunes</a:t>
            </a:r>
            <a:r>
              <a:rPr lang="en-US" sz="3200" b="1" dirty="0">
                <a:solidFill>
                  <a:schemeClr val="tx2"/>
                </a:solidFill>
                <a:effectLst>
                  <a:outerShdw blurRad="38100" dist="38100" dir="2700000" algn="tl">
                    <a:srgbClr val="000000"/>
                  </a:outerShdw>
                </a:effectLst>
                <a:latin typeface="Comic Sans MS" pitchFamily="66" charset="0"/>
              </a:rPr>
              <a:t> y magmas a </a:t>
            </a:r>
            <a:r>
              <a:rPr lang="en-US" sz="3200" b="1" dirty="0" err="1">
                <a:solidFill>
                  <a:schemeClr val="tx2"/>
                </a:solidFill>
                <a:effectLst>
                  <a:outerShdw blurRad="38100" dist="38100" dir="2700000" algn="tl">
                    <a:srgbClr val="000000"/>
                  </a:outerShdw>
                </a:effectLst>
                <a:latin typeface="Comic Sans MS" pitchFamily="66" charset="0"/>
              </a:rPr>
              <a:t>partir</a:t>
            </a:r>
            <a:r>
              <a:rPr lang="en-US" sz="3200" b="1" dirty="0">
                <a:solidFill>
                  <a:schemeClr val="tx2"/>
                </a:solidFill>
                <a:effectLst>
                  <a:outerShdw blurRad="38100" dist="38100" dir="2700000" algn="tl">
                    <a:srgbClr val="000000"/>
                  </a:outerShdw>
                </a:effectLst>
                <a:latin typeface="Comic Sans MS" pitchFamily="66" charset="0"/>
              </a:rPr>
              <a:t> de los </a:t>
            </a:r>
            <a:r>
              <a:rPr lang="en-US" sz="3200" b="1" dirty="0" err="1">
                <a:solidFill>
                  <a:schemeClr val="tx2"/>
                </a:solidFill>
                <a:effectLst>
                  <a:outerShdw blurRad="38100" dist="38100" dir="2700000" algn="tl">
                    <a:srgbClr val="000000"/>
                  </a:outerShdw>
                </a:effectLst>
                <a:latin typeface="Comic Sans MS" pitchFamily="66" charset="0"/>
              </a:rPr>
              <a:t>que</a:t>
            </a:r>
            <a:r>
              <a:rPr lang="en-US" sz="3200" b="1" dirty="0">
                <a:solidFill>
                  <a:schemeClr val="tx2"/>
                </a:solidFill>
                <a:effectLst>
                  <a:outerShdw blurRad="38100" dist="38100" dir="2700000" algn="tl">
                    <a:srgbClr val="000000"/>
                  </a:outerShdw>
                </a:effectLst>
                <a:latin typeface="Comic Sans MS" pitchFamily="66" charset="0"/>
              </a:rPr>
              <a:t> lo </a:t>
            </a:r>
            <a:r>
              <a:rPr lang="en-US" sz="3200" b="1" dirty="0" err="1">
                <a:solidFill>
                  <a:schemeClr val="tx2"/>
                </a:solidFill>
                <a:effectLst>
                  <a:outerShdw blurRad="38100" dist="38100" dir="2700000" algn="tl">
                    <a:srgbClr val="000000"/>
                  </a:outerShdw>
                </a:effectLst>
                <a:latin typeface="Comic Sans MS" pitchFamily="66" charset="0"/>
              </a:rPr>
              <a:t>forman</a:t>
            </a:r>
            <a:endParaRPr lang="en-US" sz="3200" b="1" dirty="0">
              <a:solidFill>
                <a:schemeClr val="tx2"/>
              </a:solidFill>
              <a:effectLst>
                <a:outerShdw blurRad="38100" dist="38100" dir="2700000" algn="tl">
                  <a:srgbClr val="000000"/>
                </a:outerShdw>
              </a:effectLst>
              <a:latin typeface="Comic Sans MS" pitchFamily="66" charset="0"/>
            </a:endParaRPr>
          </a:p>
        </p:txBody>
      </p:sp>
    </p:spTree>
    <p:extLst>
      <p:ext uri="{BB962C8B-B14F-4D97-AF65-F5344CB8AC3E}">
        <p14:creationId xmlns:p14="http://schemas.microsoft.com/office/powerpoint/2010/main" val="2292973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90600" y="381000"/>
            <a:ext cx="7772400" cy="1470025"/>
          </a:xfrm>
        </p:spPr>
        <p:txBody>
          <a:bodyPr/>
          <a:lstStyle/>
          <a:p>
            <a:r>
              <a:rPr lang="en-US"/>
              <a:t>Metamorfismo y las </a:t>
            </a:r>
            <a:br>
              <a:rPr lang="en-US"/>
            </a:br>
            <a:r>
              <a:rPr lang="en-US"/>
              <a:t>Rocas Metamórficas</a:t>
            </a:r>
          </a:p>
        </p:txBody>
      </p:sp>
      <p:pic>
        <p:nvPicPr>
          <p:cNvPr id="2053" name="Picture 5" descr="metamorphic%20rock"/>
          <p:cNvPicPr>
            <a:picLocks noChangeAspect="1" noChangeArrowheads="1"/>
          </p:cNvPicPr>
          <p:nvPr/>
        </p:nvPicPr>
        <p:blipFill>
          <a:blip r:embed="rId2" cstate="print"/>
          <a:srcRect/>
          <a:stretch>
            <a:fillRect/>
          </a:stretch>
        </p:blipFill>
        <p:spPr bwMode="auto">
          <a:xfrm>
            <a:off x="2057400" y="3886200"/>
            <a:ext cx="3581400" cy="268605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09600" y="533400"/>
            <a:ext cx="8229600" cy="1066800"/>
          </a:xfrm>
        </p:spPr>
        <p:txBody>
          <a:bodyPr/>
          <a:lstStyle/>
          <a:p>
            <a:r>
              <a:rPr lang="es-PR" dirty="0"/>
              <a:t>El Ciclo de las Rocas</a:t>
            </a:r>
            <a:endParaRPr lang="en-US" dirty="0"/>
          </a:p>
        </p:txBody>
      </p:sp>
      <p:pic>
        <p:nvPicPr>
          <p:cNvPr id="4101" name="Picture 5" descr="rock_cycle_800x609"/>
          <p:cNvPicPr>
            <a:picLocks noGrp="1" noChangeAspect="1" noChangeArrowheads="1"/>
          </p:cNvPicPr>
          <p:nvPr>
            <p:ph idx="1"/>
          </p:nvPr>
        </p:nvPicPr>
        <p:blipFill>
          <a:blip r:embed="rId2" cstate="print"/>
          <a:srcRect/>
          <a:stretch>
            <a:fillRect/>
          </a:stretch>
        </p:blipFill>
        <p:spPr>
          <a:xfrm>
            <a:off x="1219200" y="1601788"/>
            <a:ext cx="6324600" cy="4811712"/>
          </a:xfrm>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50 Marcador de texto"/>
          <p:cNvSpPr>
            <a:spLocks noGrp="1"/>
          </p:cNvSpPr>
          <p:nvPr>
            <p:ph type="body" idx="10"/>
          </p:nvPr>
        </p:nvSpPr>
        <p:spPr>
          <a:xfrm>
            <a:off x="1043608" y="476672"/>
            <a:ext cx="4104456" cy="491490"/>
          </a:xfrm>
          <a:prstGeom prst="rect">
            <a:avLst/>
          </a:prstGeom>
          <a:noFill/>
          <a:ln w="0" cmpd="sng">
            <a:noFill/>
            <a:prstDash val="solid"/>
          </a:ln>
        </p:spPr>
        <p:txBody>
          <a:bodyPr lIns="0" tIns="182880" rIns="0" bIns="0" anchor="t">
            <a:normAutofit fontScale="85000" lnSpcReduction="20000"/>
          </a:bodyPr>
          <a:lstStyle/>
          <a:p>
            <a:pPr marL="274320" marR="0" indent="0" algn="l">
              <a:lnSpc>
                <a:spcPct val="73919"/>
              </a:lnSpc>
              <a:spcAft>
                <a:spcPts val="0"/>
              </a:spcAft>
            </a:pPr>
            <a:r>
              <a:rPr lang="en-US" sz="4000" b="1" spc="0" dirty="0" err="1">
                <a:solidFill>
                  <a:srgbClr val="CC0000"/>
                </a:solidFill>
                <a:latin typeface="Arial" panose="22635452340000000000" pitchFamily="2"/>
              </a:rPr>
              <a:t>Metamorfismo</a:t>
            </a:r>
            <a:endParaRPr lang="en-US" sz="4000" b="1" spc="0" dirty="0">
              <a:solidFill>
                <a:srgbClr val="CC0000"/>
              </a:solidFill>
              <a:latin typeface="Arial" panose="22635452340000000000" pitchFamily="2"/>
            </a:endParaRPr>
          </a:p>
        </p:txBody>
      </p:sp>
      <p:grpSp>
        <p:nvGrpSpPr>
          <p:cNvPr id="2" name="16 Grupo"/>
          <p:cNvGrpSpPr/>
          <p:nvPr/>
        </p:nvGrpSpPr>
        <p:grpSpPr>
          <a:xfrm>
            <a:off x="611560" y="1412776"/>
            <a:ext cx="8064896" cy="4392488"/>
            <a:chOff x="611560" y="1412776"/>
            <a:chExt cx="7416824" cy="3672408"/>
          </a:xfrm>
        </p:grpSpPr>
        <p:pic>
          <p:nvPicPr>
            <p:cNvPr id="54" name="Image.jpg"/>
            <p:cNvPicPr/>
            <p:nvPr/>
          </p:nvPicPr>
          <p:blipFill>
            <a:blip r:embed="rId2" cstate="print"/>
            <a:stretch>
              <a:fillRect/>
            </a:stretch>
          </p:blipFill>
          <p:spPr>
            <a:xfrm>
              <a:off x="611560" y="1412776"/>
              <a:ext cx="7416824" cy="3672408"/>
            </a:xfrm>
            <a:prstGeom prst="rect">
              <a:avLst/>
            </a:prstGeom>
          </p:spPr>
        </p:pic>
        <p:sp>
          <p:nvSpPr>
            <p:cNvPr id="16" name="15 CuadroTexto"/>
            <p:cNvSpPr txBox="1"/>
            <p:nvPr/>
          </p:nvSpPr>
          <p:spPr>
            <a:xfrm>
              <a:off x="611560" y="3717032"/>
              <a:ext cx="1619676" cy="771964"/>
            </a:xfrm>
            <a:prstGeom prst="rect">
              <a:avLst/>
            </a:prstGeom>
            <a:noFill/>
          </p:spPr>
          <p:txBody>
            <a:bodyPr wrap="square" rtlCol="0">
              <a:spAutoFit/>
            </a:bodyPr>
            <a:lstStyle/>
            <a:p>
              <a:r>
                <a:rPr lang="es-MX" b="1" dirty="0"/>
                <a:t>Rocas Ígneas</a:t>
              </a:r>
            </a:p>
            <a:p>
              <a:r>
                <a:rPr lang="es-MX" b="1" dirty="0"/>
                <a:t>Sedimentarias</a:t>
              </a:r>
            </a:p>
            <a:p>
              <a:endParaRPr lang="es-MX" b="1" dirty="0"/>
            </a:p>
          </p:txBody>
        </p:sp>
      </p:grpSp>
      <p:pic>
        <p:nvPicPr>
          <p:cNvPr id="6" name="Picture 5" descr="MCj0413624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0907" y="5909874"/>
            <a:ext cx="635619" cy="9553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MCj0398047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05200" y="5829533"/>
            <a:ext cx="889729" cy="8874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03238"/>
            <a:ext cx="8229600" cy="639762"/>
          </a:xfrm>
        </p:spPr>
        <p:txBody>
          <a:bodyPr/>
          <a:lstStyle/>
          <a:p>
            <a:r>
              <a:rPr lang="en-US" sz="3200" b="1" dirty="0" err="1"/>
              <a:t>Metamorfismo</a:t>
            </a:r>
            <a:endParaRPr lang="en-US" sz="3200" b="1" dirty="0"/>
          </a:p>
        </p:txBody>
      </p:sp>
      <p:sp>
        <p:nvSpPr>
          <p:cNvPr id="3075" name="Rectangle 3"/>
          <p:cNvSpPr>
            <a:spLocks noGrp="1" noChangeArrowheads="1"/>
          </p:cNvSpPr>
          <p:nvPr>
            <p:ph idx="1"/>
          </p:nvPr>
        </p:nvSpPr>
        <p:spPr>
          <a:xfrm>
            <a:off x="152400" y="1295400"/>
            <a:ext cx="8534400" cy="4114800"/>
          </a:xfrm>
        </p:spPr>
        <p:txBody>
          <a:bodyPr/>
          <a:lstStyle/>
          <a:p>
            <a:pPr>
              <a:lnSpc>
                <a:spcPct val="90000"/>
              </a:lnSpc>
            </a:pPr>
            <a:r>
              <a:rPr lang="en-US" sz="2800" dirty="0" err="1"/>
              <a:t>Proceso</a:t>
            </a:r>
            <a:r>
              <a:rPr lang="en-US" sz="2800" dirty="0"/>
              <a:t> </a:t>
            </a:r>
            <a:r>
              <a:rPr lang="en-US" sz="2800" dirty="0" err="1"/>
              <a:t>mediante</a:t>
            </a:r>
            <a:r>
              <a:rPr lang="en-US" sz="2800" dirty="0"/>
              <a:t> el </a:t>
            </a:r>
            <a:r>
              <a:rPr lang="en-US" sz="2800" dirty="0" err="1"/>
              <a:t>cual</a:t>
            </a:r>
            <a:r>
              <a:rPr lang="en-US" sz="2800" dirty="0"/>
              <a:t> </a:t>
            </a:r>
            <a:r>
              <a:rPr lang="en-US" sz="2800" dirty="0" err="1"/>
              <a:t>una</a:t>
            </a:r>
            <a:r>
              <a:rPr lang="en-US" sz="2800" dirty="0"/>
              <a:t> </a:t>
            </a:r>
            <a:r>
              <a:rPr lang="en-US" sz="2800" dirty="0" err="1"/>
              <a:t>roca</a:t>
            </a:r>
            <a:r>
              <a:rPr lang="en-US" sz="2800" dirty="0"/>
              <a:t> </a:t>
            </a:r>
            <a:r>
              <a:rPr lang="en-US" sz="2800" dirty="0" err="1"/>
              <a:t>ígnea</a:t>
            </a:r>
            <a:r>
              <a:rPr lang="en-US" sz="2800" dirty="0"/>
              <a:t> o </a:t>
            </a:r>
            <a:r>
              <a:rPr lang="en-US" sz="2800" dirty="0" err="1"/>
              <a:t>sedimentaria</a:t>
            </a:r>
            <a:r>
              <a:rPr lang="en-US" sz="2800" dirty="0"/>
              <a:t> </a:t>
            </a:r>
            <a:r>
              <a:rPr lang="en-US" sz="2800" dirty="0" err="1"/>
              <a:t>sufre</a:t>
            </a:r>
            <a:r>
              <a:rPr lang="en-US" sz="2800" dirty="0"/>
              <a:t> </a:t>
            </a:r>
            <a:r>
              <a:rPr lang="en-US" sz="2800" dirty="0" err="1"/>
              <a:t>transformaciones</a:t>
            </a:r>
            <a:r>
              <a:rPr lang="en-US" sz="2800" dirty="0"/>
              <a:t> </a:t>
            </a:r>
            <a:r>
              <a:rPr lang="en-US" sz="2800" dirty="0" err="1"/>
              <a:t>fisicas</a:t>
            </a:r>
            <a:r>
              <a:rPr lang="en-US" sz="2800" dirty="0"/>
              <a:t> y/o </a:t>
            </a:r>
            <a:r>
              <a:rPr lang="en-US" sz="2800" dirty="0" err="1"/>
              <a:t>químicas</a:t>
            </a:r>
            <a:endParaRPr lang="en-US" sz="2800" dirty="0"/>
          </a:p>
          <a:p>
            <a:pPr>
              <a:lnSpc>
                <a:spcPct val="90000"/>
              </a:lnSpc>
            </a:pPr>
            <a:r>
              <a:rPr lang="en-US" sz="2800" dirty="0"/>
              <a:t>Este </a:t>
            </a:r>
            <a:r>
              <a:rPr lang="en-US" sz="2800" dirty="0" err="1"/>
              <a:t>proceso</a:t>
            </a:r>
            <a:r>
              <a:rPr lang="en-US" sz="2800" dirty="0"/>
              <a:t> </a:t>
            </a:r>
            <a:r>
              <a:rPr lang="en-US" sz="2800" dirty="0" err="1"/>
              <a:t>ocurre</a:t>
            </a:r>
            <a:r>
              <a:rPr lang="en-US" sz="2800" dirty="0"/>
              <a:t> en la </a:t>
            </a:r>
            <a:r>
              <a:rPr lang="en-US" sz="2800" dirty="0" err="1"/>
              <a:t>corteza</a:t>
            </a:r>
            <a:endParaRPr lang="en-US" sz="2800" dirty="0"/>
          </a:p>
          <a:p>
            <a:pPr>
              <a:lnSpc>
                <a:spcPct val="90000"/>
              </a:lnSpc>
            </a:pPr>
            <a:r>
              <a:rPr lang="en-US" sz="2800" dirty="0"/>
              <a:t>El </a:t>
            </a:r>
            <a:r>
              <a:rPr lang="en-US" sz="2800" dirty="0" err="1"/>
              <a:t>metamorfismo</a:t>
            </a:r>
            <a:r>
              <a:rPr lang="en-US" sz="2800" dirty="0"/>
              <a:t> </a:t>
            </a:r>
            <a:r>
              <a:rPr lang="en-US" sz="2800" dirty="0" err="1"/>
              <a:t>depende</a:t>
            </a:r>
            <a:r>
              <a:rPr lang="en-US" sz="2800" dirty="0"/>
              <a:t> de </a:t>
            </a:r>
            <a:r>
              <a:rPr lang="en-US" sz="2800" dirty="0" err="1"/>
              <a:t>varios</a:t>
            </a:r>
            <a:r>
              <a:rPr lang="en-US" sz="2800" dirty="0"/>
              <a:t> </a:t>
            </a:r>
            <a:r>
              <a:rPr lang="en-US" sz="2800" dirty="0" err="1"/>
              <a:t>factores</a:t>
            </a:r>
            <a:r>
              <a:rPr lang="en-US" sz="2800" dirty="0"/>
              <a:t>:</a:t>
            </a:r>
          </a:p>
          <a:p>
            <a:pPr lvl="1">
              <a:lnSpc>
                <a:spcPct val="90000"/>
              </a:lnSpc>
            </a:pPr>
            <a:r>
              <a:rPr lang="en-US" sz="2400" dirty="0" err="1"/>
              <a:t>Calor</a:t>
            </a:r>
            <a:r>
              <a:rPr lang="en-US" sz="2400" dirty="0"/>
              <a:t> (</a:t>
            </a:r>
            <a:r>
              <a:rPr lang="en-US" sz="2400" dirty="0" err="1"/>
              <a:t>Temperatura</a:t>
            </a:r>
            <a:r>
              <a:rPr lang="en-US" sz="2400" dirty="0"/>
              <a:t>)</a:t>
            </a:r>
          </a:p>
          <a:p>
            <a:pPr lvl="1">
              <a:lnSpc>
                <a:spcPct val="90000"/>
              </a:lnSpc>
            </a:pPr>
            <a:r>
              <a:rPr lang="en-US" sz="2400" dirty="0" err="1"/>
              <a:t>Presión</a:t>
            </a:r>
            <a:endParaRPr lang="en-US" sz="2400" dirty="0"/>
          </a:p>
          <a:p>
            <a:pPr lvl="1">
              <a:lnSpc>
                <a:spcPct val="90000"/>
              </a:lnSpc>
            </a:pPr>
            <a:r>
              <a:rPr lang="en-US" sz="2400" dirty="0" err="1"/>
              <a:t>Presencia</a:t>
            </a:r>
            <a:r>
              <a:rPr lang="en-US" sz="2400" dirty="0"/>
              <a:t>/</a:t>
            </a:r>
            <a:r>
              <a:rPr lang="en-US" sz="2400" dirty="0" err="1"/>
              <a:t>Actividad</a:t>
            </a:r>
            <a:r>
              <a:rPr lang="en-US" sz="2400" dirty="0"/>
              <a:t> de </a:t>
            </a:r>
            <a:r>
              <a:rPr lang="en-US" sz="2400" dirty="0" err="1"/>
              <a:t>Fluidos</a:t>
            </a:r>
            <a:endParaRPr lang="en-US" sz="2400" dirty="0"/>
          </a:p>
          <a:p>
            <a:pPr lvl="1">
              <a:lnSpc>
                <a:spcPct val="90000"/>
              </a:lnSpc>
            </a:pPr>
            <a:r>
              <a:rPr lang="en-US" sz="2400" dirty="0" err="1"/>
              <a:t>Tiempo</a:t>
            </a:r>
            <a:r>
              <a:rPr lang="en-US" sz="2400" dirty="0"/>
              <a:t> – </a:t>
            </a:r>
            <a:r>
              <a:rPr lang="en-US" sz="2400" dirty="0" err="1"/>
              <a:t>más</a:t>
            </a:r>
            <a:r>
              <a:rPr lang="en-US" sz="2400" dirty="0"/>
              <a:t>, mayor la </a:t>
            </a:r>
            <a:r>
              <a:rPr lang="en-US" sz="2400" dirty="0" err="1"/>
              <a:t>metamorfización</a:t>
            </a:r>
            <a:endParaRPr lang="en-US" sz="2400" dirty="0"/>
          </a:p>
          <a:p>
            <a:pPr>
              <a:lnSpc>
                <a:spcPct val="90000"/>
              </a:lnSpc>
              <a:buFontTx/>
              <a:buNone/>
            </a:pPr>
            <a:endParaRPr lang="en-US" sz="2400" dirty="0"/>
          </a:p>
        </p:txBody>
      </p:sp>
      <p:pic>
        <p:nvPicPr>
          <p:cNvPr id="3077" name="Picture 5" descr="dynamic%20met%20copy"/>
          <p:cNvPicPr>
            <a:picLocks noChangeAspect="1" noChangeArrowheads="1"/>
          </p:cNvPicPr>
          <p:nvPr/>
        </p:nvPicPr>
        <p:blipFill>
          <a:blip r:embed="rId2" cstate="print"/>
          <a:srcRect/>
          <a:stretch>
            <a:fillRect/>
          </a:stretch>
        </p:blipFill>
        <p:spPr bwMode="auto">
          <a:xfrm>
            <a:off x="2438400" y="4953000"/>
            <a:ext cx="2857500" cy="19050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5800" y="457200"/>
            <a:ext cx="8229600" cy="609600"/>
          </a:xfrm>
        </p:spPr>
        <p:txBody>
          <a:bodyPr>
            <a:normAutofit fontScale="90000"/>
          </a:bodyPr>
          <a:lstStyle/>
          <a:p>
            <a:pPr algn="ctr"/>
            <a:r>
              <a:rPr lang="es-MX" dirty="0"/>
              <a:t>Tipos de Metamorfismo</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208809"/>
            <a:ext cx="6543929"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4865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r>
              <a:rPr lang="en-US" sz="4000"/>
              <a:t>Clasificacion de Rocas Metamorficas</a:t>
            </a:r>
          </a:p>
        </p:txBody>
      </p:sp>
      <p:sp>
        <p:nvSpPr>
          <p:cNvPr id="20483" name="Rectangle 3"/>
          <p:cNvSpPr>
            <a:spLocks noGrp="1" noChangeArrowheads="1"/>
          </p:cNvSpPr>
          <p:nvPr>
            <p:ph idx="1"/>
          </p:nvPr>
        </p:nvSpPr>
        <p:spPr/>
        <p:txBody>
          <a:bodyPr/>
          <a:lstStyle/>
          <a:p>
            <a:pPr>
              <a:lnSpc>
                <a:spcPct val="90000"/>
              </a:lnSpc>
            </a:pPr>
            <a:r>
              <a:rPr lang="en-US"/>
              <a:t>Se clasifican en dos grupos:</a:t>
            </a:r>
          </a:p>
          <a:p>
            <a:pPr lvl="1">
              <a:lnSpc>
                <a:spcPct val="90000"/>
              </a:lnSpc>
            </a:pPr>
            <a:r>
              <a:rPr lang="en-US"/>
              <a:t>Foliadas</a:t>
            </a:r>
          </a:p>
          <a:p>
            <a:pPr lvl="2">
              <a:lnSpc>
                <a:spcPct val="90000"/>
              </a:lnSpc>
            </a:pPr>
            <a:r>
              <a:rPr lang="en-US"/>
              <a:t>Formadas por calor y presión diferencial</a:t>
            </a:r>
          </a:p>
          <a:p>
            <a:pPr lvl="2">
              <a:lnSpc>
                <a:spcPct val="90000"/>
              </a:lnSpc>
            </a:pPr>
            <a:r>
              <a:rPr lang="en-US"/>
              <a:t>Tienen bandas (minerales alineados)</a:t>
            </a:r>
          </a:p>
          <a:p>
            <a:pPr lvl="1">
              <a:lnSpc>
                <a:spcPct val="90000"/>
              </a:lnSpc>
            </a:pPr>
            <a:r>
              <a:rPr lang="en-US"/>
              <a:t>No foliadas</a:t>
            </a:r>
          </a:p>
          <a:p>
            <a:pPr lvl="2">
              <a:lnSpc>
                <a:spcPct val="90000"/>
              </a:lnSpc>
            </a:pPr>
            <a:r>
              <a:rPr lang="en-US"/>
              <a:t>Consisten de un mosaico de cristales tridimensionales</a:t>
            </a:r>
          </a:p>
          <a:p>
            <a:pPr lvl="2">
              <a:lnSpc>
                <a:spcPct val="90000"/>
              </a:lnSpc>
            </a:pPr>
            <a:r>
              <a:rPr lang="en-US"/>
              <a:t>No tienen orientación </a:t>
            </a:r>
          </a:p>
          <a:p>
            <a:pPr lvl="2">
              <a:lnSpc>
                <a:spcPct val="90000"/>
              </a:lnSpc>
            </a:pPr>
            <a:r>
              <a:rPr lang="en-US"/>
              <a:t>Dos tipos:</a:t>
            </a:r>
          </a:p>
          <a:p>
            <a:pPr lvl="3">
              <a:lnSpc>
                <a:spcPct val="90000"/>
              </a:lnSpc>
            </a:pPr>
            <a:r>
              <a:rPr lang="en-US"/>
              <a:t>Las que tienen un sólo mineral (ej. Mármol)</a:t>
            </a:r>
          </a:p>
          <a:p>
            <a:pPr lvl="3">
              <a:lnSpc>
                <a:spcPct val="90000"/>
              </a:lnSpc>
            </a:pPr>
            <a:r>
              <a:rPr lang="en-US"/>
              <a:t>Las que tienen más de un mineral </a:t>
            </a:r>
          </a:p>
          <a:p>
            <a:pPr lvl="2">
              <a:lnSpc>
                <a:spcPct val="90000"/>
              </a:lnSpc>
            </a:pPr>
            <a:endParaRPr lang="en-US"/>
          </a:p>
        </p:txBody>
      </p:sp>
    </p:spTree>
    <p:extLst>
      <p:ext uri="{BB962C8B-B14F-4D97-AF65-F5344CB8AC3E}">
        <p14:creationId xmlns:p14="http://schemas.microsoft.com/office/powerpoint/2010/main" val="13488040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62000"/>
            <a:ext cx="8229600" cy="1069848"/>
          </a:xfrm>
        </p:spPr>
        <p:txBody>
          <a:bodyPr>
            <a:normAutofit fontScale="90000"/>
          </a:bodyPr>
          <a:lstStyle/>
          <a:p>
            <a:r>
              <a:rPr lang="es-MX" dirty="0"/>
              <a:t>ROCAS METAMÓRFICAS FOLIADAS</a:t>
            </a:r>
          </a:p>
        </p:txBody>
      </p:sp>
      <p:graphicFrame>
        <p:nvGraphicFramePr>
          <p:cNvPr id="3" name="2 Tabla"/>
          <p:cNvGraphicFramePr>
            <a:graphicFrameLocks noGrp="1"/>
          </p:cNvGraphicFramePr>
          <p:nvPr/>
        </p:nvGraphicFramePr>
        <p:xfrm>
          <a:off x="457200" y="1752600"/>
          <a:ext cx="7696200" cy="1371600"/>
        </p:xfrm>
        <a:graphic>
          <a:graphicData uri="http://schemas.openxmlformats.org/drawingml/2006/table">
            <a:tbl>
              <a:tblPr firstRow="1" bandRow="1">
                <a:tableStyleId>{5C22544A-7EE6-4342-B048-85BDC9FD1C3A}</a:tableStyleId>
              </a:tblPr>
              <a:tblGrid>
                <a:gridCol w="1924050">
                  <a:extLst>
                    <a:ext uri="{9D8B030D-6E8A-4147-A177-3AD203B41FA5}">
                      <a16:colId xmlns:a16="http://schemas.microsoft.com/office/drawing/2014/main" val="20000"/>
                    </a:ext>
                  </a:extLst>
                </a:gridCol>
                <a:gridCol w="1924050">
                  <a:extLst>
                    <a:ext uri="{9D8B030D-6E8A-4147-A177-3AD203B41FA5}">
                      <a16:colId xmlns:a16="http://schemas.microsoft.com/office/drawing/2014/main" val="20001"/>
                    </a:ext>
                  </a:extLst>
                </a:gridCol>
                <a:gridCol w="1924050">
                  <a:extLst>
                    <a:ext uri="{9D8B030D-6E8A-4147-A177-3AD203B41FA5}">
                      <a16:colId xmlns:a16="http://schemas.microsoft.com/office/drawing/2014/main" val="20002"/>
                    </a:ext>
                  </a:extLst>
                </a:gridCol>
                <a:gridCol w="1924050">
                  <a:extLst>
                    <a:ext uri="{9D8B030D-6E8A-4147-A177-3AD203B41FA5}">
                      <a16:colId xmlns:a16="http://schemas.microsoft.com/office/drawing/2014/main" val="20003"/>
                    </a:ext>
                  </a:extLst>
                </a:gridCol>
              </a:tblGrid>
              <a:tr h="370840">
                <a:tc gridSpan="4">
                  <a:txBody>
                    <a:bodyPr/>
                    <a:lstStyle/>
                    <a:p>
                      <a:pPr algn="ctr"/>
                      <a:r>
                        <a:rPr lang="es-MX" sz="2400" dirty="0"/>
                        <a:t>GRADO</a:t>
                      </a:r>
                      <a:r>
                        <a:rPr lang="es-MX" sz="2400" baseline="0" dirty="0"/>
                        <a:t> DE METAMORFISMO</a:t>
                      </a:r>
                      <a:endParaRPr lang="es-MX" sz="2400" dirty="0"/>
                    </a:p>
                  </a:txBody>
                  <a:tcPr/>
                </a:tc>
                <a:tc hMerge="1">
                  <a:txBody>
                    <a:bodyPr/>
                    <a:lstStyle/>
                    <a:p>
                      <a:endParaRPr lang="es-MX" dirty="0"/>
                    </a:p>
                  </a:txBody>
                  <a:tcPr/>
                </a:tc>
                <a:tc hMerge="1">
                  <a:txBody>
                    <a:bodyPr/>
                    <a:lstStyle/>
                    <a:p>
                      <a:endParaRPr lang="es-MX" dirty="0"/>
                    </a:p>
                  </a:txBody>
                  <a:tcPr/>
                </a:tc>
                <a:tc hMerge="1">
                  <a:txBody>
                    <a:bodyPr/>
                    <a:lstStyle/>
                    <a:p>
                      <a:endParaRPr lang="es-MX" dirty="0"/>
                    </a:p>
                  </a:txBody>
                  <a:tcPr/>
                </a:tc>
                <a:extLst>
                  <a:ext uri="{0D108BD9-81ED-4DB2-BD59-A6C34878D82A}">
                    <a16:rowId xmlns:a16="http://schemas.microsoft.com/office/drawing/2014/main" val="10000"/>
                  </a:ext>
                </a:extLst>
              </a:tr>
              <a:tr h="370840">
                <a:tc gridSpan="4">
                  <a:txBody>
                    <a:bodyPr/>
                    <a:lstStyle/>
                    <a:p>
                      <a:pPr algn="ctr"/>
                      <a:r>
                        <a:rPr lang="es-MX" sz="2400" dirty="0"/>
                        <a:t>MENOR GRADO----------MAYOR  GRADO</a:t>
                      </a:r>
                    </a:p>
                  </a:txBody>
                  <a:tcPr/>
                </a:tc>
                <a:tc hMerge="1">
                  <a:txBody>
                    <a:bodyPr/>
                    <a:lstStyle/>
                    <a:p>
                      <a:pPr algn="ctr"/>
                      <a:endParaRPr lang="es-MX" dirty="0"/>
                    </a:p>
                  </a:txBody>
                  <a:tcPr/>
                </a:tc>
                <a:tc hMerge="1">
                  <a:txBody>
                    <a:bodyPr/>
                    <a:lstStyle/>
                    <a:p>
                      <a:pPr algn="ctr"/>
                      <a:endParaRPr lang="es-MX" dirty="0"/>
                    </a:p>
                  </a:txBody>
                  <a:tcPr/>
                </a:tc>
                <a:tc hMerge="1">
                  <a:txBody>
                    <a:bodyPr/>
                    <a:lstStyle/>
                    <a:p>
                      <a:pPr algn="ctr"/>
                      <a:endParaRPr lang="es-MX" dirty="0"/>
                    </a:p>
                  </a:txBody>
                  <a:tcPr/>
                </a:tc>
                <a:extLst>
                  <a:ext uri="{0D108BD9-81ED-4DB2-BD59-A6C34878D82A}">
                    <a16:rowId xmlns:a16="http://schemas.microsoft.com/office/drawing/2014/main" val="10001"/>
                  </a:ext>
                </a:extLst>
              </a:tr>
              <a:tr h="370840">
                <a:tc>
                  <a:txBody>
                    <a:bodyPr/>
                    <a:lstStyle/>
                    <a:p>
                      <a:pPr algn="ctr"/>
                      <a:r>
                        <a:rPr lang="es-MX" sz="2400" dirty="0"/>
                        <a:t>PIZARRA</a:t>
                      </a:r>
                    </a:p>
                  </a:txBody>
                  <a:tcPr/>
                </a:tc>
                <a:tc>
                  <a:txBody>
                    <a:bodyPr/>
                    <a:lstStyle/>
                    <a:p>
                      <a:pPr algn="ctr"/>
                      <a:r>
                        <a:rPr lang="es-MX" sz="2400" dirty="0"/>
                        <a:t>FILITA</a:t>
                      </a:r>
                    </a:p>
                  </a:txBody>
                  <a:tcPr/>
                </a:tc>
                <a:tc>
                  <a:txBody>
                    <a:bodyPr/>
                    <a:lstStyle/>
                    <a:p>
                      <a:pPr algn="ctr"/>
                      <a:r>
                        <a:rPr lang="es-MX" sz="2400" dirty="0"/>
                        <a:t>ESQUISTO</a:t>
                      </a:r>
                    </a:p>
                  </a:txBody>
                  <a:tcPr/>
                </a:tc>
                <a:tc>
                  <a:txBody>
                    <a:bodyPr/>
                    <a:lstStyle/>
                    <a:p>
                      <a:pPr algn="ctr"/>
                      <a:r>
                        <a:rPr lang="es-MX" sz="2400" dirty="0"/>
                        <a:t>GNEISS</a:t>
                      </a:r>
                    </a:p>
                  </a:txBody>
                  <a:tcPr/>
                </a:tc>
                <a:extLst>
                  <a:ext uri="{0D108BD9-81ED-4DB2-BD59-A6C34878D82A}">
                    <a16:rowId xmlns:a16="http://schemas.microsoft.com/office/drawing/2014/main" val="10002"/>
                  </a:ext>
                </a:extLst>
              </a:tr>
            </a:tbl>
          </a:graphicData>
        </a:graphic>
      </p:graphicFrame>
      <p:pic>
        <p:nvPicPr>
          <p:cNvPr id="3074" name="Picture 2"/>
          <p:cNvPicPr>
            <a:picLocks noChangeAspect="1" noChangeArrowheads="1"/>
          </p:cNvPicPr>
          <p:nvPr/>
        </p:nvPicPr>
        <p:blipFill>
          <a:blip r:embed="rId2" cstate="print"/>
          <a:srcRect/>
          <a:stretch>
            <a:fillRect/>
          </a:stretch>
        </p:blipFill>
        <p:spPr bwMode="auto">
          <a:xfrm>
            <a:off x="2362200" y="3505200"/>
            <a:ext cx="4467225" cy="2975859"/>
          </a:xfrm>
          <a:prstGeom prst="rect">
            <a:avLst/>
          </a:prstGeom>
          <a:noFill/>
          <a:ln w="9525">
            <a:noFill/>
            <a:miter lim="800000"/>
            <a:headEnd/>
            <a:tailEnd/>
          </a:ln>
        </p:spPr>
      </p:pic>
    </p:spTree>
    <p:extLst>
      <p:ext uri="{BB962C8B-B14F-4D97-AF65-F5344CB8AC3E}">
        <p14:creationId xmlns:p14="http://schemas.microsoft.com/office/powerpoint/2010/main" val="1474626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r>
              <a:rPr lang="en-US" sz="2800" dirty="0" err="1"/>
              <a:t>Clasificación</a:t>
            </a:r>
            <a:r>
              <a:rPr lang="en-US" sz="2800" dirty="0"/>
              <a:t> de </a:t>
            </a:r>
            <a:r>
              <a:rPr lang="en-US" sz="2800" dirty="0" err="1"/>
              <a:t>Rocas</a:t>
            </a:r>
            <a:r>
              <a:rPr lang="en-US" sz="2800" dirty="0"/>
              <a:t> </a:t>
            </a:r>
            <a:r>
              <a:rPr lang="en-US" sz="2800" dirty="0" err="1"/>
              <a:t>Metamórficas</a:t>
            </a:r>
            <a:r>
              <a:rPr lang="en-US" sz="2800" dirty="0"/>
              <a:t>: </a:t>
            </a:r>
            <a:r>
              <a:rPr lang="en-US" sz="2800" dirty="0" err="1"/>
              <a:t>Foliadas</a:t>
            </a:r>
            <a:endParaRPr lang="en-US" sz="2800" dirty="0"/>
          </a:p>
        </p:txBody>
      </p:sp>
      <p:pic>
        <p:nvPicPr>
          <p:cNvPr id="1026" name="Picture 2"/>
          <p:cNvPicPr>
            <a:picLocks noChangeAspect="1" noChangeArrowheads="1"/>
          </p:cNvPicPr>
          <p:nvPr/>
        </p:nvPicPr>
        <p:blipFill>
          <a:blip r:embed="rId2" cstate="print"/>
          <a:srcRect l="28800" t="13949" r="29600" b="12820"/>
          <a:stretch>
            <a:fillRect/>
          </a:stretch>
        </p:blipFill>
        <p:spPr bwMode="auto">
          <a:xfrm>
            <a:off x="1981200" y="1981200"/>
            <a:ext cx="1600200" cy="2584938"/>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l="4678" t="6557" r="6433" b="8197"/>
          <a:stretch>
            <a:fillRect/>
          </a:stretch>
        </p:blipFill>
        <p:spPr bwMode="auto">
          <a:xfrm>
            <a:off x="5715000" y="1981200"/>
            <a:ext cx="2895600" cy="1981200"/>
          </a:xfrm>
          <a:prstGeom prst="rect">
            <a:avLst/>
          </a:prstGeom>
          <a:noFill/>
          <a:ln w="9525">
            <a:noFill/>
            <a:miter lim="800000"/>
            <a:headEnd/>
            <a:tailEnd/>
          </a:ln>
        </p:spPr>
      </p:pic>
      <p:pic>
        <p:nvPicPr>
          <p:cNvPr id="1029" name="Picture 5"/>
          <p:cNvPicPr>
            <a:picLocks noChangeAspect="1" noChangeArrowheads="1"/>
          </p:cNvPicPr>
          <p:nvPr/>
        </p:nvPicPr>
        <p:blipFill>
          <a:blip r:embed="rId4" cstate="print"/>
          <a:srcRect/>
          <a:stretch>
            <a:fillRect/>
          </a:stretch>
        </p:blipFill>
        <p:spPr bwMode="auto">
          <a:xfrm>
            <a:off x="609600" y="4724400"/>
            <a:ext cx="3152775" cy="2029241"/>
          </a:xfrm>
          <a:prstGeom prst="rect">
            <a:avLst/>
          </a:prstGeom>
          <a:noFill/>
          <a:ln w="9525">
            <a:noFill/>
            <a:miter lim="800000"/>
            <a:headEnd/>
            <a:tailEnd/>
          </a:ln>
        </p:spPr>
      </p:pic>
      <p:pic>
        <p:nvPicPr>
          <p:cNvPr id="1030" name="Picture 6"/>
          <p:cNvPicPr>
            <a:picLocks noChangeAspect="1" noChangeArrowheads="1"/>
          </p:cNvPicPr>
          <p:nvPr/>
        </p:nvPicPr>
        <p:blipFill>
          <a:blip r:embed="rId5" cstate="print"/>
          <a:srcRect/>
          <a:stretch>
            <a:fillRect/>
          </a:stretch>
        </p:blipFill>
        <p:spPr bwMode="auto">
          <a:xfrm>
            <a:off x="5381626" y="4721936"/>
            <a:ext cx="2981323" cy="1955089"/>
          </a:xfrm>
          <a:prstGeom prst="rect">
            <a:avLst/>
          </a:prstGeom>
          <a:noFill/>
          <a:ln w="9525">
            <a:noFill/>
            <a:miter lim="800000"/>
            <a:headEnd/>
            <a:tailEnd/>
          </a:ln>
        </p:spPr>
      </p:pic>
      <p:sp>
        <p:nvSpPr>
          <p:cNvPr id="15" name="14 CuadroTexto"/>
          <p:cNvSpPr txBox="1"/>
          <p:nvPr/>
        </p:nvSpPr>
        <p:spPr>
          <a:xfrm>
            <a:off x="1371600" y="1447800"/>
            <a:ext cx="1184940" cy="369332"/>
          </a:xfrm>
          <a:prstGeom prst="rect">
            <a:avLst/>
          </a:prstGeom>
          <a:noFill/>
        </p:spPr>
        <p:txBody>
          <a:bodyPr wrap="none" rtlCol="0">
            <a:spAutoFit/>
          </a:bodyPr>
          <a:lstStyle/>
          <a:p>
            <a:r>
              <a:rPr lang="es-MX" dirty="0"/>
              <a:t>PIZARRA</a:t>
            </a:r>
          </a:p>
        </p:txBody>
      </p:sp>
      <p:sp>
        <p:nvSpPr>
          <p:cNvPr id="16" name="15 CuadroTexto"/>
          <p:cNvSpPr txBox="1"/>
          <p:nvPr/>
        </p:nvSpPr>
        <p:spPr>
          <a:xfrm>
            <a:off x="5410200" y="1447800"/>
            <a:ext cx="860044" cy="369332"/>
          </a:xfrm>
          <a:prstGeom prst="rect">
            <a:avLst/>
          </a:prstGeom>
          <a:noFill/>
        </p:spPr>
        <p:txBody>
          <a:bodyPr wrap="none" rtlCol="0">
            <a:spAutoFit/>
          </a:bodyPr>
          <a:lstStyle/>
          <a:p>
            <a:r>
              <a:rPr lang="es-MX" dirty="0"/>
              <a:t>FILITA</a:t>
            </a:r>
          </a:p>
        </p:txBody>
      </p:sp>
      <p:sp>
        <p:nvSpPr>
          <p:cNvPr id="2" name="1 Rectángulo"/>
          <p:cNvSpPr/>
          <p:nvPr/>
        </p:nvSpPr>
        <p:spPr>
          <a:xfrm>
            <a:off x="3782822" y="1981200"/>
            <a:ext cx="2084578" cy="1754326"/>
          </a:xfrm>
          <a:prstGeom prst="rect">
            <a:avLst/>
          </a:prstGeom>
        </p:spPr>
        <p:txBody>
          <a:bodyPr wrap="square">
            <a:spAutoFit/>
          </a:bodyPr>
          <a:lstStyle/>
          <a:p>
            <a:r>
              <a:rPr lang="es-ES" dirty="0"/>
              <a:t>Aunque la filita parece similar a la pizarra, puede distinguirse con facilidad por su brillo satinado</a:t>
            </a:r>
          </a:p>
        </p:txBody>
      </p:sp>
      <p:sp>
        <p:nvSpPr>
          <p:cNvPr id="10" name="9 Rectángulo"/>
          <p:cNvSpPr/>
          <p:nvPr/>
        </p:nvSpPr>
        <p:spPr>
          <a:xfrm>
            <a:off x="-27178" y="2198975"/>
            <a:ext cx="2084578" cy="1200329"/>
          </a:xfrm>
          <a:prstGeom prst="rect">
            <a:avLst/>
          </a:prstGeom>
        </p:spPr>
        <p:txBody>
          <a:bodyPr wrap="square">
            <a:spAutoFit/>
          </a:bodyPr>
          <a:lstStyle/>
          <a:p>
            <a:r>
              <a:rPr lang="es-ES" dirty="0"/>
              <a:t>Los granos de la pizarra son más finos que los de la filita. No brilla.</a:t>
            </a:r>
          </a:p>
        </p:txBody>
      </p:sp>
    </p:spTree>
    <p:extLst>
      <p:ext uri="{BB962C8B-B14F-4D97-AF65-F5344CB8AC3E}">
        <p14:creationId xmlns:p14="http://schemas.microsoft.com/office/powerpoint/2010/main" val="2243336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685800" y="1371600"/>
            <a:ext cx="3234820" cy="2590800"/>
          </a:xfrm>
          <a:prstGeom prst="rect">
            <a:avLst/>
          </a:prstGeom>
          <a:noFill/>
          <a:ln w="9525">
            <a:noFill/>
            <a:miter lim="800000"/>
            <a:headEnd/>
            <a:tailEnd/>
          </a:ln>
        </p:spPr>
      </p:pic>
      <p:pic>
        <p:nvPicPr>
          <p:cNvPr id="3" name="Picture 4"/>
          <p:cNvPicPr>
            <a:picLocks noChangeAspect="1" noChangeArrowheads="1"/>
          </p:cNvPicPr>
          <p:nvPr/>
        </p:nvPicPr>
        <p:blipFill>
          <a:blip r:embed="rId3" cstate="print"/>
          <a:srcRect/>
          <a:stretch>
            <a:fillRect/>
          </a:stretch>
        </p:blipFill>
        <p:spPr bwMode="auto">
          <a:xfrm>
            <a:off x="457200" y="4495800"/>
            <a:ext cx="3028950" cy="1986321"/>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l="5021" t="6877" b="8309"/>
          <a:stretch>
            <a:fillRect/>
          </a:stretch>
        </p:blipFill>
        <p:spPr bwMode="auto">
          <a:xfrm>
            <a:off x="4953000" y="1447800"/>
            <a:ext cx="3714750" cy="2421952"/>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5257800" y="4191000"/>
            <a:ext cx="3048000" cy="2286000"/>
          </a:xfrm>
          <a:prstGeom prst="rect">
            <a:avLst/>
          </a:prstGeom>
          <a:noFill/>
          <a:ln w="9525">
            <a:noFill/>
            <a:miter lim="800000"/>
            <a:headEnd/>
            <a:tailEnd/>
          </a:ln>
        </p:spPr>
      </p:pic>
      <p:sp>
        <p:nvSpPr>
          <p:cNvPr id="6" name="5 CuadroTexto"/>
          <p:cNvSpPr txBox="1"/>
          <p:nvPr/>
        </p:nvSpPr>
        <p:spPr>
          <a:xfrm>
            <a:off x="1295400" y="762000"/>
            <a:ext cx="1373133" cy="369332"/>
          </a:xfrm>
          <a:prstGeom prst="rect">
            <a:avLst/>
          </a:prstGeom>
          <a:noFill/>
        </p:spPr>
        <p:txBody>
          <a:bodyPr wrap="none" rtlCol="0">
            <a:spAutoFit/>
          </a:bodyPr>
          <a:lstStyle/>
          <a:p>
            <a:r>
              <a:rPr lang="es-MX" dirty="0"/>
              <a:t>ESQUISTO</a:t>
            </a:r>
          </a:p>
        </p:txBody>
      </p:sp>
      <p:sp>
        <p:nvSpPr>
          <p:cNvPr id="7" name="6 CuadroTexto"/>
          <p:cNvSpPr txBox="1"/>
          <p:nvPr/>
        </p:nvSpPr>
        <p:spPr>
          <a:xfrm>
            <a:off x="6019800" y="838200"/>
            <a:ext cx="1056700" cy="369332"/>
          </a:xfrm>
          <a:prstGeom prst="rect">
            <a:avLst/>
          </a:prstGeom>
          <a:noFill/>
        </p:spPr>
        <p:txBody>
          <a:bodyPr wrap="none" rtlCol="0">
            <a:spAutoFit/>
          </a:bodyPr>
          <a:lstStyle/>
          <a:p>
            <a:r>
              <a:rPr lang="es-MX" dirty="0"/>
              <a:t>GNEISS</a:t>
            </a:r>
          </a:p>
        </p:txBody>
      </p:sp>
    </p:spTree>
    <p:extLst>
      <p:ext uri="{BB962C8B-B14F-4D97-AF65-F5344CB8AC3E}">
        <p14:creationId xmlns:p14="http://schemas.microsoft.com/office/powerpoint/2010/main" val="3264109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81000" y="533400"/>
            <a:ext cx="8229600" cy="1066800"/>
          </a:xfrm>
        </p:spPr>
        <p:txBody>
          <a:bodyPr>
            <a:normAutofit/>
          </a:bodyPr>
          <a:lstStyle/>
          <a:p>
            <a:r>
              <a:rPr lang="en-US" sz="2800" dirty="0" err="1"/>
              <a:t>Clasificación</a:t>
            </a:r>
            <a:r>
              <a:rPr lang="en-US" sz="2800" dirty="0"/>
              <a:t> de </a:t>
            </a:r>
            <a:r>
              <a:rPr lang="en-US" sz="2800" dirty="0" err="1"/>
              <a:t>Rocas</a:t>
            </a:r>
            <a:r>
              <a:rPr lang="en-US" sz="2800" dirty="0"/>
              <a:t> </a:t>
            </a:r>
            <a:r>
              <a:rPr lang="en-US" sz="2800" dirty="0" err="1"/>
              <a:t>Metamórficas</a:t>
            </a:r>
            <a:r>
              <a:rPr lang="en-US" sz="2800" dirty="0"/>
              <a:t>: No </a:t>
            </a:r>
            <a:r>
              <a:rPr lang="en-US" sz="2800" dirty="0" err="1"/>
              <a:t>Foliadas</a:t>
            </a:r>
            <a:endParaRPr lang="en-US" sz="2800" dirty="0"/>
          </a:p>
        </p:txBody>
      </p:sp>
      <p:pic>
        <p:nvPicPr>
          <p:cNvPr id="22536" name="Picture 8" descr="MARBLE%7E1"/>
          <p:cNvPicPr>
            <a:picLocks noGrp="1" noChangeAspect="1" noChangeArrowheads="1"/>
          </p:cNvPicPr>
          <p:nvPr>
            <p:ph sz="half" idx="1"/>
          </p:nvPr>
        </p:nvPicPr>
        <p:blipFill>
          <a:blip r:embed="rId2" cstate="print"/>
          <a:srcRect/>
          <a:stretch>
            <a:fillRect/>
          </a:stretch>
        </p:blipFill>
        <p:spPr>
          <a:xfrm>
            <a:off x="533400" y="1676400"/>
            <a:ext cx="2438400" cy="2298700"/>
          </a:xfrm>
          <a:noFill/>
          <a:ln/>
        </p:spPr>
      </p:pic>
      <p:sp>
        <p:nvSpPr>
          <p:cNvPr id="22538" name="Text Box 10"/>
          <p:cNvSpPr txBox="1">
            <a:spLocks noChangeArrowheads="1"/>
          </p:cNvSpPr>
          <p:nvPr/>
        </p:nvSpPr>
        <p:spPr bwMode="auto">
          <a:xfrm>
            <a:off x="0" y="4114800"/>
            <a:ext cx="3581400" cy="646331"/>
          </a:xfrm>
          <a:prstGeom prst="rect">
            <a:avLst/>
          </a:prstGeom>
          <a:noFill/>
          <a:ln w="9525">
            <a:noFill/>
            <a:miter lim="800000"/>
            <a:headEnd/>
            <a:tailEnd/>
          </a:ln>
          <a:effectLst/>
        </p:spPr>
        <p:txBody>
          <a:bodyPr wrap="square">
            <a:spAutoFit/>
          </a:bodyPr>
          <a:lstStyle/>
          <a:p>
            <a:r>
              <a:rPr lang="en-US" dirty="0" err="1"/>
              <a:t>Mármol</a:t>
            </a:r>
            <a:r>
              <a:rPr lang="en-US" dirty="0"/>
              <a:t>- antes era </a:t>
            </a:r>
            <a:r>
              <a:rPr lang="en-US" dirty="0" err="1"/>
              <a:t>una</a:t>
            </a:r>
            <a:r>
              <a:rPr lang="en-US" dirty="0"/>
              <a:t> </a:t>
            </a:r>
            <a:r>
              <a:rPr lang="en-US" dirty="0" err="1"/>
              <a:t>caliza</a:t>
            </a:r>
            <a:r>
              <a:rPr lang="en-US" dirty="0"/>
              <a:t> o </a:t>
            </a:r>
            <a:r>
              <a:rPr lang="en-US" dirty="0" err="1"/>
              <a:t>dolomita</a:t>
            </a:r>
            <a:r>
              <a:rPr lang="en-US" dirty="0"/>
              <a:t>. </a:t>
            </a:r>
            <a:r>
              <a:rPr lang="en-US" dirty="0" err="1"/>
              <a:t>Metamorfismo</a:t>
            </a:r>
            <a:r>
              <a:rPr lang="en-US" dirty="0"/>
              <a:t> variable</a:t>
            </a:r>
          </a:p>
        </p:txBody>
      </p:sp>
      <p:sp>
        <p:nvSpPr>
          <p:cNvPr id="22542" name="Text Box 14"/>
          <p:cNvSpPr txBox="1">
            <a:spLocks noChangeArrowheads="1"/>
          </p:cNvSpPr>
          <p:nvPr/>
        </p:nvSpPr>
        <p:spPr bwMode="auto">
          <a:xfrm>
            <a:off x="4495801" y="3886200"/>
            <a:ext cx="3676600" cy="1569660"/>
          </a:xfrm>
          <a:prstGeom prst="rect">
            <a:avLst/>
          </a:prstGeom>
          <a:noFill/>
          <a:ln w="9525">
            <a:noFill/>
            <a:miter lim="800000"/>
            <a:headEnd/>
            <a:tailEnd/>
          </a:ln>
          <a:effectLst/>
        </p:spPr>
        <p:txBody>
          <a:bodyPr wrap="square">
            <a:spAutoFit/>
          </a:bodyPr>
          <a:lstStyle/>
          <a:p>
            <a:r>
              <a:rPr lang="en-US" dirty="0"/>
              <a:t>CUARCITA- antes era </a:t>
            </a:r>
            <a:r>
              <a:rPr lang="en-US" dirty="0" err="1"/>
              <a:t>una</a:t>
            </a:r>
            <a:r>
              <a:rPr lang="en-US" dirty="0"/>
              <a:t> </a:t>
            </a:r>
            <a:r>
              <a:rPr lang="en-US" dirty="0" err="1"/>
              <a:t>arenisca</a:t>
            </a:r>
            <a:r>
              <a:rPr lang="en-US" dirty="0"/>
              <a:t> </a:t>
            </a:r>
            <a:r>
              <a:rPr lang="en-US" dirty="0" err="1"/>
              <a:t>rica</a:t>
            </a:r>
            <a:endParaRPr lang="en-US" dirty="0"/>
          </a:p>
          <a:p>
            <a:r>
              <a:rPr lang="en-US" dirty="0"/>
              <a:t>en </a:t>
            </a:r>
            <a:r>
              <a:rPr lang="en-US" dirty="0" err="1"/>
              <a:t>cuarzo</a:t>
            </a:r>
            <a:r>
              <a:rPr lang="en-US" dirty="0"/>
              <a:t> </a:t>
            </a:r>
            <a:r>
              <a:rPr lang="en-US" dirty="0" err="1"/>
              <a:t>Metamorfismo</a:t>
            </a:r>
            <a:r>
              <a:rPr lang="en-US" dirty="0"/>
              <a:t> </a:t>
            </a:r>
            <a:r>
              <a:rPr lang="en-US" dirty="0" err="1"/>
              <a:t>mediano</a:t>
            </a:r>
            <a:r>
              <a:rPr lang="en-US" dirty="0"/>
              <a:t> a alto</a:t>
            </a:r>
          </a:p>
        </p:txBody>
      </p:sp>
      <p:pic>
        <p:nvPicPr>
          <p:cNvPr id="4100" name="Picture 4"/>
          <p:cNvPicPr>
            <a:picLocks noChangeAspect="1" noChangeArrowheads="1"/>
          </p:cNvPicPr>
          <p:nvPr/>
        </p:nvPicPr>
        <p:blipFill>
          <a:blip r:embed="rId3" cstate="print"/>
          <a:srcRect/>
          <a:stretch>
            <a:fillRect/>
          </a:stretch>
        </p:blipFill>
        <p:spPr bwMode="auto">
          <a:xfrm>
            <a:off x="5181600" y="1524000"/>
            <a:ext cx="3048000" cy="2286000"/>
          </a:xfrm>
          <a:prstGeom prst="rect">
            <a:avLst/>
          </a:prstGeom>
          <a:noFill/>
          <a:ln w="9525">
            <a:noFill/>
            <a:miter lim="800000"/>
            <a:headEnd/>
            <a:tailEnd/>
          </a:ln>
        </p:spPr>
      </p:pic>
    </p:spTree>
    <p:extLst>
      <p:ext uri="{BB962C8B-B14F-4D97-AF65-F5344CB8AC3E}">
        <p14:creationId xmlns:p14="http://schemas.microsoft.com/office/powerpoint/2010/main" val="22412451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4800" y="116632"/>
            <a:ext cx="8686800" cy="838200"/>
          </a:xfrm>
        </p:spPr>
        <p:txBody>
          <a:bodyPr/>
          <a:lstStyle/>
          <a:p>
            <a:r>
              <a:rPr lang="es-MX" dirty="0"/>
              <a:t>ROCAS SEDIMENTARIAS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7107" y="1628800"/>
            <a:ext cx="3888432" cy="3976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57926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714209" y="0"/>
            <a:ext cx="2664512" cy="707886"/>
          </a:xfrm>
          <a:prstGeom prst="rect">
            <a:avLst/>
          </a:prstGeom>
          <a:noFill/>
        </p:spPr>
        <p:txBody>
          <a:bodyPr wrap="none" rtlCol="0">
            <a:spAutoFit/>
          </a:bodyPr>
          <a:lstStyle/>
          <a:p>
            <a:r>
              <a:rPr lang="es-MX" sz="4000" dirty="0">
                <a:solidFill>
                  <a:schemeClr val="bg2">
                    <a:lumMod val="25000"/>
                  </a:schemeClr>
                </a:solidFill>
              </a:rPr>
              <a:t>Importancia</a:t>
            </a:r>
          </a:p>
        </p:txBody>
      </p:sp>
      <p:sp>
        <p:nvSpPr>
          <p:cNvPr id="3" name="2 CuadroTexto"/>
          <p:cNvSpPr txBox="1"/>
          <p:nvPr/>
        </p:nvSpPr>
        <p:spPr>
          <a:xfrm>
            <a:off x="11832" y="707886"/>
            <a:ext cx="3912096" cy="5693866"/>
          </a:xfrm>
          <a:prstGeom prst="rect">
            <a:avLst/>
          </a:prstGeom>
          <a:noFill/>
        </p:spPr>
        <p:txBody>
          <a:bodyPr wrap="square" rtlCol="0">
            <a:spAutoFit/>
          </a:bodyPr>
          <a:lstStyle/>
          <a:p>
            <a:endParaRPr lang="es-MX" sz="2800" dirty="0"/>
          </a:p>
          <a:p>
            <a:r>
              <a:rPr lang="es-MX" sz="2400" dirty="0"/>
              <a:t>El 75% de las rocas en la superficie son sedimentarias</a:t>
            </a:r>
          </a:p>
          <a:p>
            <a:r>
              <a:rPr lang="es-MX" sz="2400" dirty="0"/>
              <a:t>Además: generan y hospedan los recursos de petróleo, gas y carbón y hospedan casi toda el agua subterránea, así como varios tipos de yacimientos minerales (oro, uranio, gemas). Asimismo son la principal materia prima de la construcción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628800"/>
            <a:ext cx="4098054" cy="3389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3714209" y="6217086"/>
            <a:ext cx="3822841" cy="369332"/>
          </a:xfrm>
          <a:prstGeom prst="rect">
            <a:avLst/>
          </a:prstGeom>
          <a:noFill/>
        </p:spPr>
        <p:txBody>
          <a:bodyPr wrap="none" rtlCol="0">
            <a:spAutoFit/>
          </a:bodyPr>
          <a:lstStyle/>
          <a:p>
            <a:r>
              <a:rPr lang="es-MX" b="1" dirty="0"/>
              <a:t>Volumen en la superficie de la Tierra</a:t>
            </a:r>
          </a:p>
        </p:txBody>
      </p:sp>
    </p:spTree>
    <p:extLst>
      <p:ext uri="{BB962C8B-B14F-4D97-AF65-F5344CB8AC3E}">
        <p14:creationId xmlns:p14="http://schemas.microsoft.com/office/powerpoint/2010/main" val="28636385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4357" y="188640"/>
            <a:ext cx="8686800" cy="838200"/>
          </a:xfrm>
        </p:spPr>
        <p:txBody>
          <a:bodyPr/>
          <a:lstStyle/>
          <a:p>
            <a:r>
              <a:rPr lang="es-MX" dirty="0"/>
              <a:t>El Ciclo de las Rocas</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299893"/>
            <a:ext cx="6648218" cy="5139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10103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457200" y="274638"/>
            <a:ext cx="8229600" cy="490066"/>
          </a:xfrm>
          <a:prstGeom prst="rect">
            <a:avLst/>
          </a:prstGeom>
        </p:spPr>
        <p:txBody>
          <a:bodyPr>
            <a:normAutofit fontScale="6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a:t>Las Rocas sedimentarias</a:t>
            </a:r>
            <a:endParaRPr lang="es-MX"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1108" y="1196752"/>
            <a:ext cx="4693340" cy="4186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arcador de contenido"/>
          <p:cNvSpPr>
            <a:spLocks noGrp="1"/>
          </p:cNvSpPr>
          <p:nvPr>
            <p:ph sz="quarter" idx="1"/>
          </p:nvPr>
        </p:nvSpPr>
        <p:spPr>
          <a:xfrm>
            <a:off x="304800" y="1340768"/>
            <a:ext cx="3619128" cy="4983832"/>
          </a:xfrm>
        </p:spPr>
        <p:txBody>
          <a:bodyPr/>
          <a:lstStyle/>
          <a:p>
            <a:r>
              <a:rPr lang="es-MX" dirty="0"/>
              <a:t>Se originan por:</a:t>
            </a:r>
          </a:p>
          <a:p>
            <a:r>
              <a:rPr lang="es-MX" dirty="0"/>
              <a:t>Consolidación de rocas meteorizadas</a:t>
            </a:r>
          </a:p>
          <a:p>
            <a:r>
              <a:rPr lang="es-MX" dirty="0"/>
              <a:t>Precipitación de iones en solución o restos de seres vivos en medios acuosos.</a:t>
            </a:r>
          </a:p>
          <a:p>
            <a:r>
              <a:rPr lang="es-MX" dirty="0"/>
              <a:t>Compactación de restos de plantas y animales.</a:t>
            </a:r>
          </a:p>
          <a:p>
            <a:endParaRPr lang="es-MX" dirty="0"/>
          </a:p>
        </p:txBody>
      </p:sp>
    </p:spTree>
    <p:extLst>
      <p:ext uri="{BB962C8B-B14F-4D97-AF65-F5344CB8AC3E}">
        <p14:creationId xmlns:p14="http://schemas.microsoft.com/office/powerpoint/2010/main" val="40253101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13" y="548680"/>
            <a:ext cx="8468324"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154846" y="5037790"/>
            <a:ext cx="9217024" cy="923330"/>
          </a:xfrm>
          <a:prstGeom prst="rect">
            <a:avLst/>
          </a:prstGeom>
        </p:spPr>
        <p:txBody>
          <a:bodyPr wrap="square">
            <a:spAutoFit/>
          </a:bodyPr>
          <a:lstStyle/>
          <a:p>
            <a:pPr algn="ctr"/>
            <a:r>
              <a:rPr lang="es-ES" dirty="0"/>
              <a:t>Turba: material orgánico, de color pardo oscuro y rico en carbono</a:t>
            </a:r>
          </a:p>
          <a:p>
            <a:pPr algn="ctr"/>
            <a:r>
              <a:rPr lang="es-ES" dirty="0"/>
              <a:t>Lignito: carbón mineral que se forma por compresión de la turba</a:t>
            </a:r>
          </a:p>
          <a:p>
            <a:pPr algn="ctr"/>
            <a:r>
              <a:rPr lang="es-ES" dirty="0"/>
              <a:t>Carbón: roca sedimentaria de color negro, muy rica en </a:t>
            </a:r>
            <a:r>
              <a:rPr lang="es-ES" b="1" i="1" dirty="0"/>
              <a:t>carbono</a:t>
            </a:r>
            <a:endParaRPr lang="es-ES" dirty="0"/>
          </a:p>
        </p:txBody>
      </p:sp>
    </p:spTree>
    <p:extLst>
      <p:ext uri="{BB962C8B-B14F-4D97-AF65-F5344CB8AC3E}">
        <p14:creationId xmlns:p14="http://schemas.microsoft.com/office/powerpoint/2010/main" val="18347921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Image.jpg"/>
          <p:cNvPicPr/>
          <p:nvPr/>
        </p:nvPicPr>
        <p:blipFill rotWithShape="1">
          <a:blip r:embed="rId2" cstate="print"/>
          <a:srcRect l="37523" b="5339"/>
          <a:stretch/>
        </p:blipFill>
        <p:spPr>
          <a:xfrm>
            <a:off x="2267744" y="3501007"/>
            <a:ext cx="4125206" cy="3231767"/>
          </a:xfrm>
          <a:prstGeom prst="rect">
            <a:avLst/>
          </a:prstGeom>
        </p:spPr>
      </p:pic>
      <p:sp>
        <p:nvSpPr>
          <p:cNvPr id="2" name="1 Título"/>
          <p:cNvSpPr>
            <a:spLocks noGrp="1"/>
          </p:cNvSpPr>
          <p:nvPr>
            <p:ph type="title"/>
          </p:nvPr>
        </p:nvSpPr>
        <p:spPr>
          <a:xfrm>
            <a:off x="251520" y="33327"/>
            <a:ext cx="8867863" cy="841248"/>
          </a:xfrm>
        </p:spPr>
        <p:txBody>
          <a:bodyPr>
            <a:noAutofit/>
          </a:bodyPr>
          <a:lstStyle/>
          <a:p>
            <a:r>
              <a:rPr lang="es-MX" sz="2600" b="1" dirty="0"/>
              <a:t>De que se originan las rocas sedimentarias?</a:t>
            </a:r>
          </a:p>
        </p:txBody>
      </p:sp>
      <p:sp>
        <p:nvSpPr>
          <p:cNvPr id="104" name="103 Marcador de texto"/>
          <p:cNvSpPr>
            <a:spLocks noGrp="1"/>
          </p:cNvSpPr>
          <p:nvPr>
            <p:ph type="body" idx="4294967295"/>
          </p:nvPr>
        </p:nvSpPr>
        <p:spPr>
          <a:xfrm>
            <a:off x="0" y="1109663"/>
            <a:ext cx="7785100" cy="2103437"/>
          </a:xfrm>
          <a:prstGeom prst="rect">
            <a:avLst/>
          </a:prstGeom>
          <a:noFill/>
          <a:ln w="0" cmpd="sng">
            <a:noFill/>
            <a:prstDash val="solid"/>
          </a:ln>
        </p:spPr>
        <p:txBody>
          <a:bodyPr lIns="0" tIns="0" rIns="0" bIns="0" anchor="t">
            <a:noAutofit/>
          </a:bodyPr>
          <a:lstStyle/>
          <a:p>
            <a:pPr marL="640080" marR="0" indent="0" algn="l">
              <a:lnSpc>
                <a:spcPct val="95999"/>
              </a:lnSpc>
              <a:spcAft>
                <a:spcPts val="0"/>
              </a:spcAft>
            </a:pPr>
            <a:r>
              <a:rPr lang="en-US" sz="2400" spc="30" dirty="0">
                <a:solidFill>
                  <a:srgbClr val="000000"/>
                </a:solidFill>
                <a:latin typeface="Times New Roman" panose="22635452340000000000" pitchFamily="1"/>
              </a:rPr>
              <a:t>De </a:t>
            </a:r>
            <a:r>
              <a:rPr lang="en-US" sz="2400" spc="30" dirty="0" err="1">
                <a:solidFill>
                  <a:srgbClr val="000000"/>
                </a:solidFill>
                <a:latin typeface="Times New Roman" panose="22635452340000000000" pitchFamily="1"/>
              </a:rPr>
              <a:t>tres</a:t>
            </a:r>
            <a:r>
              <a:rPr lang="en-US" sz="2400" spc="30" dirty="0">
                <a:solidFill>
                  <a:srgbClr val="000000"/>
                </a:solidFill>
                <a:latin typeface="Times New Roman" panose="22635452340000000000" pitchFamily="1"/>
              </a:rPr>
              <a:t> </a:t>
            </a:r>
            <a:r>
              <a:rPr lang="en-US" sz="2400" spc="30" dirty="0" err="1">
                <a:solidFill>
                  <a:srgbClr val="000000"/>
                </a:solidFill>
                <a:latin typeface="Times New Roman" panose="22635452340000000000" pitchFamily="1"/>
              </a:rPr>
              <a:t>tipos</a:t>
            </a:r>
            <a:r>
              <a:rPr lang="en-US" sz="2400" spc="30" dirty="0">
                <a:solidFill>
                  <a:srgbClr val="000000"/>
                </a:solidFill>
                <a:latin typeface="Times New Roman" panose="22635452340000000000" pitchFamily="1"/>
              </a:rPr>
              <a:t> de </a:t>
            </a:r>
            <a:r>
              <a:rPr lang="en-US" sz="2400" spc="30" dirty="0" err="1">
                <a:solidFill>
                  <a:srgbClr val="000000"/>
                </a:solidFill>
                <a:latin typeface="Times New Roman" panose="22635452340000000000" pitchFamily="1"/>
              </a:rPr>
              <a:t>sedimentos</a:t>
            </a:r>
            <a:r>
              <a:rPr lang="en-US" sz="2400" spc="30" dirty="0">
                <a:solidFill>
                  <a:srgbClr val="000000"/>
                </a:solidFill>
                <a:latin typeface="Times New Roman" panose="22635452340000000000" pitchFamily="1"/>
              </a:rPr>
              <a:t>:</a:t>
            </a:r>
          </a:p>
          <a:p>
            <a:pPr marL="640080" marR="0" indent="0" algn="l">
              <a:lnSpc>
                <a:spcPct val="95999"/>
              </a:lnSpc>
              <a:spcAft>
                <a:spcPts val="0"/>
              </a:spcAft>
            </a:pPr>
            <a:endParaRPr lang="en-US" sz="2400" spc="30" dirty="0">
              <a:solidFill>
                <a:srgbClr val="000000"/>
              </a:solidFill>
              <a:latin typeface="Times New Roman" panose="22635452340000000000" pitchFamily="1"/>
            </a:endParaRPr>
          </a:p>
          <a:p>
            <a:pPr marL="914400" marR="0" indent="0" algn="l">
              <a:lnSpc>
                <a:spcPct val="77759"/>
              </a:lnSpc>
              <a:spcBef>
                <a:spcPts val="0"/>
              </a:spcBef>
              <a:spcAft>
                <a:spcPts val="0"/>
              </a:spcAft>
            </a:pPr>
            <a:r>
              <a:rPr lang="en-US" sz="2400" spc="-40" dirty="0" err="1">
                <a:solidFill>
                  <a:srgbClr val="000000"/>
                </a:solidFill>
                <a:latin typeface="Times New Roman" panose="22635452340000000000" pitchFamily="1"/>
              </a:rPr>
              <a:t>Detriticos</a:t>
            </a:r>
            <a:r>
              <a:rPr lang="en-US" sz="2400" spc="-40" dirty="0">
                <a:solidFill>
                  <a:srgbClr val="000000"/>
                </a:solidFill>
                <a:latin typeface="Times New Roman" panose="22635452340000000000" pitchFamily="1"/>
              </a:rPr>
              <a:t>- </a:t>
            </a:r>
            <a:r>
              <a:rPr lang="en-US" sz="2400" spc="-40" dirty="0" err="1">
                <a:solidFill>
                  <a:srgbClr val="000000"/>
                </a:solidFill>
                <a:latin typeface="Times New Roman" panose="22635452340000000000" pitchFamily="1"/>
              </a:rPr>
              <a:t>derivados</a:t>
            </a:r>
            <a:r>
              <a:rPr lang="en-US" sz="2400" spc="-40" dirty="0">
                <a:solidFill>
                  <a:srgbClr val="000000"/>
                </a:solidFill>
                <a:latin typeface="Times New Roman" panose="22635452340000000000" pitchFamily="1"/>
              </a:rPr>
              <a:t> de </a:t>
            </a:r>
            <a:r>
              <a:rPr lang="en-US" sz="2400" spc="-40" dirty="0" err="1">
                <a:solidFill>
                  <a:srgbClr val="000000"/>
                </a:solidFill>
                <a:latin typeface="Times New Roman" panose="22635452340000000000" pitchFamily="1"/>
              </a:rPr>
              <a:t>intemperismo</a:t>
            </a:r>
            <a:endParaRPr lang="en-US" sz="2400" spc="-40" dirty="0">
              <a:solidFill>
                <a:srgbClr val="000000"/>
              </a:solidFill>
              <a:latin typeface="Times New Roman" panose="22635452340000000000" pitchFamily="1"/>
            </a:endParaRPr>
          </a:p>
          <a:p>
            <a:pPr marL="914400" marR="0" indent="0" algn="l">
              <a:lnSpc>
                <a:spcPct val="95999"/>
              </a:lnSpc>
              <a:spcBef>
                <a:spcPts val="900"/>
              </a:spcBef>
              <a:spcAft>
                <a:spcPts val="540"/>
              </a:spcAft>
            </a:pPr>
            <a:r>
              <a:rPr lang="en-US" sz="2400" spc="-40" dirty="0" err="1">
                <a:solidFill>
                  <a:srgbClr val="000000"/>
                </a:solidFill>
                <a:latin typeface="Times New Roman" panose="22635452340000000000" pitchFamily="1"/>
              </a:rPr>
              <a:t>Quimicos</a:t>
            </a:r>
            <a:r>
              <a:rPr lang="en-US" sz="2400" spc="-40" dirty="0">
                <a:solidFill>
                  <a:srgbClr val="000000"/>
                </a:solidFill>
                <a:latin typeface="Times New Roman" panose="22635452340000000000" pitchFamily="1"/>
              </a:rPr>
              <a:t> – </a:t>
            </a:r>
            <a:r>
              <a:rPr lang="en-US" sz="2400" spc="-40" dirty="0" err="1">
                <a:solidFill>
                  <a:srgbClr val="000000"/>
                </a:solidFill>
                <a:latin typeface="Times New Roman" panose="22635452340000000000" pitchFamily="1"/>
              </a:rPr>
              <a:t>precipitados</a:t>
            </a:r>
            <a:r>
              <a:rPr lang="en-US" sz="2400" spc="-40" dirty="0">
                <a:solidFill>
                  <a:srgbClr val="000000"/>
                </a:solidFill>
                <a:latin typeface="Times New Roman" panose="22635452340000000000" pitchFamily="1"/>
              </a:rPr>
              <a:t> </a:t>
            </a:r>
            <a:r>
              <a:rPr lang="en-US" sz="2400" spc="-40" dirty="0" err="1">
                <a:solidFill>
                  <a:srgbClr val="000000"/>
                </a:solidFill>
                <a:latin typeface="Times New Roman" panose="22635452340000000000" pitchFamily="1"/>
              </a:rPr>
              <a:t>minerales</a:t>
            </a:r>
            <a:endParaRPr lang="en-US" sz="2400" spc="-40" dirty="0">
              <a:solidFill>
                <a:srgbClr val="000000"/>
              </a:solidFill>
              <a:latin typeface="Times New Roman" panose="22635452340000000000" pitchFamily="1"/>
            </a:endParaRPr>
          </a:p>
          <a:p>
            <a:pPr marL="914400" marR="0" indent="0" algn="l">
              <a:lnSpc>
                <a:spcPct val="95999"/>
              </a:lnSpc>
              <a:spcBef>
                <a:spcPts val="900"/>
              </a:spcBef>
              <a:spcAft>
                <a:spcPts val="540"/>
              </a:spcAft>
            </a:pPr>
            <a:r>
              <a:rPr lang="en-US" sz="2400" spc="-40" dirty="0" err="1">
                <a:solidFill>
                  <a:srgbClr val="000000"/>
                </a:solidFill>
                <a:latin typeface="Times New Roman" panose="22635452340000000000" pitchFamily="1"/>
              </a:rPr>
              <a:t>Organógenos</a:t>
            </a:r>
            <a:r>
              <a:rPr lang="en-US" sz="2400" spc="-40" dirty="0">
                <a:solidFill>
                  <a:srgbClr val="000000"/>
                </a:solidFill>
                <a:latin typeface="Times New Roman" panose="22635452340000000000" pitchFamily="1"/>
              </a:rPr>
              <a:t>- </a:t>
            </a:r>
            <a:r>
              <a:rPr lang="en-US" sz="2400" spc="-40" dirty="0" err="1">
                <a:solidFill>
                  <a:srgbClr val="000000"/>
                </a:solidFill>
                <a:latin typeface="Times New Roman" panose="22635452340000000000" pitchFamily="1"/>
              </a:rPr>
              <a:t>Restos</a:t>
            </a:r>
            <a:r>
              <a:rPr lang="en-US" sz="2400" spc="-40" dirty="0">
                <a:solidFill>
                  <a:srgbClr val="000000"/>
                </a:solidFill>
                <a:latin typeface="Times New Roman" panose="22635452340000000000" pitchFamily="1"/>
              </a:rPr>
              <a:t> de </a:t>
            </a:r>
            <a:r>
              <a:rPr lang="en-US" sz="2400" spc="-40" dirty="0" err="1">
                <a:solidFill>
                  <a:srgbClr val="000000"/>
                </a:solidFill>
                <a:latin typeface="Times New Roman" panose="22635452340000000000" pitchFamily="1"/>
              </a:rPr>
              <a:t>plantas</a:t>
            </a:r>
            <a:r>
              <a:rPr lang="en-US" sz="2400" spc="-40" dirty="0">
                <a:solidFill>
                  <a:srgbClr val="000000"/>
                </a:solidFill>
                <a:latin typeface="Times New Roman" panose="22635452340000000000" pitchFamily="1"/>
              </a:rPr>
              <a:t> y </a:t>
            </a:r>
            <a:r>
              <a:rPr lang="en-US" sz="2400" spc="-40" dirty="0" err="1">
                <a:solidFill>
                  <a:srgbClr val="000000"/>
                </a:solidFill>
                <a:latin typeface="Times New Roman" panose="22635452340000000000" pitchFamily="1"/>
              </a:rPr>
              <a:t>animales</a:t>
            </a:r>
            <a:endParaRPr lang="en-US" sz="2400" spc="-40" dirty="0">
              <a:solidFill>
                <a:srgbClr val="000000"/>
              </a:solidFill>
              <a:latin typeface="Times New Roman" panose="22635452340000000000" pitchFamily="1"/>
            </a:endParaRPr>
          </a:p>
        </p:txBody>
      </p:sp>
    </p:spTree>
    <p:extLst>
      <p:ext uri="{BB962C8B-B14F-4D97-AF65-F5344CB8AC3E}">
        <p14:creationId xmlns:p14="http://schemas.microsoft.com/office/powerpoint/2010/main" val="19268967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 name="Image.jpg"/>
          <p:cNvPicPr/>
          <p:nvPr/>
        </p:nvPicPr>
        <p:blipFill rotWithShape="1">
          <a:blip r:embed="rId2" cstate="print"/>
          <a:srcRect b="13573"/>
          <a:stretch/>
        </p:blipFill>
        <p:spPr>
          <a:xfrm>
            <a:off x="323528" y="1052736"/>
            <a:ext cx="7816279" cy="4824536"/>
          </a:xfrm>
          <a:prstGeom prst="rect">
            <a:avLst/>
          </a:prstGeom>
        </p:spPr>
      </p:pic>
      <p:sp>
        <p:nvSpPr>
          <p:cNvPr id="116" name="115 Marcador de texto"/>
          <p:cNvSpPr>
            <a:spLocks noGrp="1"/>
          </p:cNvSpPr>
          <p:nvPr>
            <p:ph type="body" idx="10"/>
          </p:nvPr>
        </p:nvSpPr>
        <p:spPr>
          <a:xfrm>
            <a:off x="716161" y="476672"/>
            <a:ext cx="7366000" cy="584200"/>
          </a:xfrm>
          <a:prstGeom prst="rect">
            <a:avLst/>
          </a:prstGeom>
          <a:noFill/>
          <a:ln w="0" cmpd="sng">
            <a:noFill/>
            <a:prstDash val="solid"/>
          </a:ln>
        </p:spPr>
        <p:txBody>
          <a:bodyPr lIns="0" tIns="0" rIns="0" bIns="0" anchor="t">
            <a:normAutofit/>
          </a:bodyPr>
          <a:lstStyle/>
          <a:p>
            <a:pPr marL="2377440" marR="0" indent="0" algn="l">
              <a:lnSpc>
                <a:spcPct val="78719"/>
              </a:lnSpc>
              <a:spcAft>
                <a:spcPts val="360"/>
              </a:spcAft>
            </a:pPr>
            <a:r>
              <a:rPr lang="en-US" sz="4150" b="1" spc="0">
                <a:solidFill>
                  <a:srgbClr val="224276"/>
                </a:solidFill>
                <a:latin typeface="Verdana" panose="22635452340000000000" pitchFamily="2"/>
              </a:rPr>
              <a:t>Rocas detriticas</a:t>
            </a:r>
          </a:p>
        </p:txBody>
      </p:sp>
    </p:spTree>
    <p:extLst>
      <p:ext uri="{BB962C8B-B14F-4D97-AF65-F5344CB8AC3E}">
        <p14:creationId xmlns:p14="http://schemas.microsoft.com/office/powerpoint/2010/main" val="33506485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Image.jpg"/>
          <p:cNvPicPr/>
          <p:nvPr/>
        </p:nvPicPr>
        <p:blipFill rotWithShape="1">
          <a:blip r:embed="rId2" cstate="print"/>
          <a:srcRect l="46875" b="14169"/>
          <a:stretch/>
        </p:blipFill>
        <p:spPr>
          <a:xfrm>
            <a:off x="2627784" y="1628800"/>
            <a:ext cx="4663440" cy="4280073"/>
          </a:xfrm>
          <a:prstGeom prst="rect">
            <a:avLst/>
          </a:prstGeom>
        </p:spPr>
      </p:pic>
      <p:sp>
        <p:nvSpPr>
          <p:cNvPr id="125" name="124 Marcador de texto"/>
          <p:cNvSpPr>
            <a:spLocks noGrp="1"/>
          </p:cNvSpPr>
          <p:nvPr>
            <p:ph type="body" idx="10"/>
          </p:nvPr>
        </p:nvSpPr>
        <p:spPr>
          <a:xfrm>
            <a:off x="179512" y="237205"/>
            <a:ext cx="5976664" cy="2783190"/>
          </a:xfrm>
          <a:prstGeom prst="rect">
            <a:avLst/>
          </a:prstGeom>
          <a:noFill/>
          <a:ln w="0" cmpd="sng">
            <a:noFill/>
            <a:prstDash val="solid"/>
          </a:ln>
        </p:spPr>
        <p:txBody>
          <a:bodyPr lIns="0" tIns="0" rIns="0" bIns="0" anchor="t">
            <a:noAutofit/>
          </a:bodyPr>
          <a:lstStyle/>
          <a:p>
            <a:pPr marL="0" marR="0" indent="0" algn="just">
              <a:lnSpc>
                <a:spcPct val="81599"/>
              </a:lnSpc>
              <a:spcAft>
                <a:spcPts val="0"/>
              </a:spcAft>
            </a:pPr>
            <a:r>
              <a:rPr lang="en-US" sz="500" spc="15" dirty="0">
                <a:solidFill>
                  <a:srgbClr val="4E82BB"/>
                </a:solidFill>
                <a:latin typeface="Arial" panose="22635452340000000000" pitchFamily="2"/>
              </a:rPr>
              <a:t></a:t>
            </a:r>
            <a:r>
              <a:rPr lang="en-US" sz="3600" spc="15" dirty="0">
                <a:solidFill>
                  <a:srgbClr val="000000"/>
                </a:solidFill>
                <a:latin typeface="Times New Roman" panose="22635452340000000000" pitchFamily="1"/>
              </a:rPr>
              <a:t> </a:t>
            </a:r>
            <a:r>
              <a:rPr lang="en-US" sz="3600" spc="15" dirty="0" err="1">
                <a:solidFill>
                  <a:srgbClr val="000000"/>
                </a:solidFill>
                <a:latin typeface="Times New Roman" panose="22635452340000000000" pitchFamily="1"/>
              </a:rPr>
              <a:t>Tres</a:t>
            </a:r>
            <a:r>
              <a:rPr lang="en-US" sz="3600" spc="15" dirty="0">
                <a:solidFill>
                  <a:srgbClr val="000000"/>
                </a:solidFill>
                <a:latin typeface="Times New Roman" panose="22635452340000000000" pitchFamily="1"/>
              </a:rPr>
              <a:t> </a:t>
            </a:r>
            <a:r>
              <a:rPr lang="en-US" sz="3600" spc="15" dirty="0" err="1">
                <a:solidFill>
                  <a:srgbClr val="000000"/>
                </a:solidFill>
                <a:latin typeface="Times New Roman" panose="22635452340000000000" pitchFamily="1"/>
              </a:rPr>
              <a:t>formas</a:t>
            </a:r>
            <a:r>
              <a:rPr lang="en-US" sz="3600" spc="15" dirty="0">
                <a:solidFill>
                  <a:srgbClr val="000000"/>
                </a:solidFill>
                <a:latin typeface="Times New Roman" panose="22635452340000000000" pitchFamily="1"/>
              </a:rPr>
              <a:t> o </a:t>
            </a:r>
            <a:r>
              <a:rPr lang="en-US" sz="3600" spc="15" dirty="0" err="1">
                <a:solidFill>
                  <a:srgbClr val="000000"/>
                </a:solidFill>
                <a:latin typeface="Times New Roman" panose="22635452340000000000" pitchFamily="1"/>
              </a:rPr>
              <a:t>métodos</a:t>
            </a:r>
            <a:endParaRPr lang="en-US" sz="3600" spc="15" dirty="0">
              <a:solidFill>
                <a:srgbClr val="000000"/>
              </a:solidFill>
              <a:latin typeface="Times New Roman" panose="22635452340000000000" pitchFamily="1"/>
            </a:endParaRPr>
          </a:p>
          <a:p>
            <a:pPr marL="228600" marR="0" indent="0" algn="just">
              <a:lnSpc>
                <a:spcPct val="95999"/>
              </a:lnSpc>
              <a:spcBef>
                <a:spcPts val="720"/>
              </a:spcBef>
              <a:spcAft>
                <a:spcPts val="0"/>
              </a:spcAft>
              <a:buNone/>
            </a:pPr>
            <a:r>
              <a:rPr lang="en-US" sz="3600" spc="0" dirty="0">
                <a:solidFill>
                  <a:srgbClr val="000000"/>
                </a:solidFill>
                <a:latin typeface="Times New Roman" panose="22635452340000000000" pitchFamily="1"/>
              </a:rPr>
              <a:t>de </a:t>
            </a:r>
            <a:r>
              <a:rPr lang="en-US" sz="3600" spc="0" dirty="0" err="1">
                <a:solidFill>
                  <a:srgbClr val="000000"/>
                </a:solidFill>
                <a:latin typeface="Times New Roman" panose="22635452340000000000" pitchFamily="1"/>
              </a:rPr>
              <a:t>transporte</a:t>
            </a:r>
            <a:r>
              <a:rPr lang="en-US" sz="3600" spc="0" dirty="0">
                <a:solidFill>
                  <a:srgbClr val="000000"/>
                </a:solidFill>
                <a:latin typeface="Times New Roman" panose="22635452340000000000" pitchFamily="1"/>
              </a:rPr>
              <a:t>:</a:t>
            </a:r>
          </a:p>
          <a:p>
            <a:pPr marL="274320" marR="0" indent="0" algn="just">
              <a:lnSpc>
                <a:spcPct val="95999"/>
              </a:lnSpc>
              <a:spcBef>
                <a:spcPts val="0"/>
              </a:spcBef>
              <a:spcAft>
                <a:spcPts val="0"/>
              </a:spcAft>
            </a:pPr>
            <a:r>
              <a:rPr lang="en-US" spc="0" dirty="0" err="1">
                <a:solidFill>
                  <a:srgbClr val="000000"/>
                </a:solidFill>
                <a:latin typeface="Times New Roman" panose="22635452340000000000" pitchFamily="1"/>
              </a:rPr>
              <a:t>Gravedad</a:t>
            </a:r>
            <a:endParaRPr lang="en-US" spc="0" dirty="0">
              <a:solidFill>
                <a:srgbClr val="000000"/>
              </a:solidFill>
              <a:latin typeface="Times New Roman" panose="22635452340000000000" pitchFamily="1"/>
            </a:endParaRPr>
          </a:p>
          <a:p>
            <a:pPr marL="274320" marR="0" indent="0" algn="just">
              <a:lnSpc>
                <a:spcPct val="95999"/>
              </a:lnSpc>
              <a:spcBef>
                <a:spcPts val="0"/>
              </a:spcBef>
              <a:spcAft>
                <a:spcPts val="0"/>
              </a:spcAft>
            </a:pPr>
            <a:r>
              <a:rPr lang="en-US" spc="0" dirty="0">
                <a:solidFill>
                  <a:srgbClr val="000000"/>
                </a:solidFill>
                <a:latin typeface="Times New Roman" panose="22635452340000000000" pitchFamily="1"/>
              </a:rPr>
              <a:t>Agua</a:t>
            </a:r>
          </a:p>
          <a:p>
            <a:pPr marL="274320" marR="0" indent="0" algn="just">
              <a:lnSpc>
                <a:spcPct val="76799"/>
              </a:lnSpc>
              <a:spcBef>
                <a:spcPts val="180"/>
              </a:spcBef>
              <a:spcAft>
                <a:spcPts val="0"/>
              </a:spcAft>
            </a:pPr>
            <a:r>
              <a:rPr lang="en-US" spc="0" dirty="0" err="1">
                <a:solidFill>
                  <a:srgbClr val="000000"/>
                </a:solidFill>
                <a:latin typeface="Times New Roman" panose="22635452340000000000" pitchFamily="1"/>
              </a:rPr>
              <a:t>Viento</a:t>
            </a:r>
            <a:endParaRPr lang="en-US" spc="0" dirty="0">
              <a:solidFill>
                <a:srgbClr val="000000"/>
              </a:solidFill>
              <a:latin typeface="Times New Roman" panose="22635452340000000000" pitchFamily="1"/>
            </a:endParaRPr>
          </a:p>
          <a:p>
            <a:pPr marL="274320" marR="0" indent="0" algn="just">
              <a:lnSpc>
                <a:spcPct val="77759"/>
              </a:lnSpc>
              <a:spcBef>
                <a:spcPts val="900"/>
              </a:spcBef>
              <a:spcAft>
                <a:spcPts val="15840"/>
              </a:spcAft>
            </a:pPr>
            <a:r>
              <a:rPr lang="en-US" spc="0" dirty="0" err="1">
                <a:solidFill>
                  <a:srgbClr val="000000"/>
                </a:solidFill>
                <a:latin typeface="Times New Roman" panose="22635452340000000000" pitchFamily="1"/>
              </a:rPr>
              <a:t>Glaciares</a:t>
            </a:r>
            <a:endParaRPr lang="en-US" spc="0" dirty="0">
              <a:solidFill>
                <a:srgbClr val="000000"/>
              </a:solidFill>
              <a:latin typeface="Times New Roman" panose="22635452340000000000" pitchFamily="1"/>
            </a:endParaRPr>
          </a:p>
          <a:p>
            <a:pPr marL="274320" marR="0" indent="0" algn="just">
              <a:lnSpc>
                <a:spcPct val="77759"/>
              </a:lnSpc>
              <a:spcBef>
                <a:spcPts val="900"/>
              </a:spcBef>
              <a:spcAft>
                <a:spcPts val="15840"/>
              </a:spcAft>
            </a:pPr>
            <a:endParaRPr lang="en-US" spc="0" dirty="0">
              <a:solidFill>
                <a:srgbClr val="000000"/>
              </a:solidFill>
              <a:latin typeface="Times New Roman" panose="22635452340000000000" pitchFamily="1"/>
            </a:endParaRPr>
          </a:p>
        </p:txBody>
      </p:sp>
    </p:spTree>
    <p:extLst>
      <p:ext uri="{BB962C8B-B14F-4D97-AF65-F5344CB8AC3E}">
        <p14:creationId xmlns:p14="http://schemas.microsoft.com/office/powerpoint/2010/main" val="26867242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755576" y="404663"/>
            <a:ext cx="7010252" cy="646331"/>
          </a:xfrm>
          <a:prstGeom prst="rect">
            <a:avLst/>
          </a:prstGeom>
          <a:noFill/>
        </p:spPr>
        <p:txBody>
          <a:bodyPr wrap="none" rtlCol="0">
            <a:spAutoFit/>
          </a:bodyPr>
          <a:lstStyle/>
          <a:p>
            <a:r>
              <a:rPr lang="es-MX" sz="3600" dirty="0">
                <a:solidFill>
                  <a:schemeClr val="accent1"/>
                </a:solidFill>
              </a:rPr>
              <a:t>Sedimentos por tamaño de partícula</a:t>
            </a:r>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42" t="12986"/>
          <a:stretch/>
        </p:blipFill>
        <p:spPr bwMode="auto">
          <a:xfrm>
            <a:off x="269606" y="1209788"/>
            <a:ext cx="8702271" cy="564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29818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2644" y="116632"/>
            <a:ext cx="9111355" cy="1143000"/>
          </a:xfrm>
        </p:spPr>
        <p:txBody>
          <a:bodyPr>
            <a:normAutofit/>
          </a:bodyPr>
          <a:lstStyle/>
          <a:p>
            <a:r>
              <a:rPr lang="en-US" sz="2800" b="1" dirty="0">
                <a:cs typeface="Arial" charset="0"/>
              </a:rPr>
              <a:t>¿</a:t>
            </a:r>
            <a:r>
              <a:rPr lang="es-PR" sz="2800" b="1" dirty="0"/>
              <a:t>Cómo el sedimento se convierte en roca?</a:t>
            </a:r>
          </a:p>
        </p:txBody>
      </p:sp>
      <p:pic>
        <p:nvPicPr>
          <p:cNvPr id="4098" name="Picture 2"/>
          <p:cNvPicPr>
            <a:picLocks noChangeAspect="1" noChangeArrowheads="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0" y="1347021"/>
            <a:ext cx="4896544" cy="505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4270458" y="2146390"/>
            <a:ext cx="3969356" cy="584775"/>
          </a:xfrm>
          <a:prstGeom prst="rect">
            <a:avLst/>
          </a:prstGeom>
        </p:spPr>
        <p:txBody>
          <a:bodyPr wrap="none">
            <a:spAutoFit/>
          </a:bodyPr>
          <a:lstStyle/>
          <a:p>
            <a:r>
              <a:rPr lang="es-MX" sz="3200" u="sng" dirty="0"/>
              <a:t>Proceso de litificación:</a:t>
            </a:r>
          </a:p>
        </p:txBody>
      </p:sp>
      <p:sp>
        <p:nvSpPr>
          <p:cNvPr id="4" name="3 Rectángulo"/>
          <p:cNvSpPr/>
          <p:nvPr/>
        </p:nvSpPr>
        <p:spPr>
          <a:xfrm>
            <a:off x="4903287" y="4005063"/>
            <a:ext cx="2659702" cy="584775"/>
          </a:xfrm>
          <a:prstGeom prst="rect">
            <a:avLst/>
          </a:prstGeom>
        </p:spPr>
        <p:txBody>
          <a:bodyPr wrap="none">
            <a:spAutoFit/>
          </a:bodyPr>
          <a:lstStyle/>
          <a:p>
            <a:r>
              <a:rPr lang="es-MX" sz="3200" dirty="0"/>
              <a:t>Compactación </a:t>
            </a:r>
          </a:p>
        </p:txBody>
      </p:sp>
      <p:sp>
        <p:nvSpPr>
          <p:cNvPr id="9" name="8 Rectángulo"/>
          <p:cNvSpPr/>
          <p:nvPr/>
        </p:nvSpPr>
        <p:spPr>
          <a:xfrm>
            <a:off x="4896544" y="5336733"/>
            <a:ext cx="2351926" cy="584775"/>
          </a:xfrm>
          <a:prstGeom prst="rect">
            <a:avLst/>
          </a:prstGeom>
        </p:spPr>
        <p:txBody>
          <a:bodyPr wrap="none">
            <a:spAutoFit/>
          </a:bodyPr>
          <a:lstStyle/>
          <a:p>
            <a:r>
              <a:rPr lang="es-MX" sz="3200" dirty="0"/>
              <a:t>Cementación</a:t>
            </a:r>
          </a:p>
        </p:txBody>
      </p:sp>
    </p:spTree>
    <p:extLst>
      <p:ext uri="{BB962C8B-B14F-4D97-AF65-F5344CB8AC3E}">
        <p14:creationId xmlns:p14="http://schemas.microsoft.com/office/powerpoint/2010/main" val="10869057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Image.jpg"/>
          <p:cNvPicPr/>
          <p:nvPr/>
        </p:nvPicPr>
        <p:blipFill>
          <a:blip r:embed="rId2" cstate="print"/>
          <a:stretch>
            <a:fillRect/>
          </a:stretch>
        </p:blipFill>
        <p:spPr>
          <a:xfrm>
            <a:off x="536575" y="219710"/>
            <a:ext cx="4194175" cy="630555"/>
          </a:xfrm>
          <a:prstGeom prst="rect">
            <a:avLst/>
          </a:prstGeom>
        </p:spPr>
      </p:pic>
      <p:pic>
        <p:nvPicPr>
          <p:cNvPr id="92" name="Image.jpg"/>
          <p:cNvPicPr/>
          <p:nvPr/>
        </p:nvPicPr>
        <p:blipFill rotWithShape="1">
          <a:blip r:embed="rId3" cstate="print"/>
          <a:srcRect l="50000" b="14701"/>
          <a:stretch/>
        </p:blipFill>
        <p:spPr>
          <a:xfrm>
            <a:off x="3059832" y="2924944"/>
            <a:ext cx="4104456" cy="3627900"/>
          </a:xfrm>
          <a:prstGeom prst="rect">
            <a:avLst/>
          </a:prstGeom>
        </p:spPr>
      </p:pic>
      <p:sp>
        <p:nvSpPr>
          <p:cNvPr id="90" name="89 Marcador de texto"/>
          <p:cNvSpPr>
            <a:spLocks noGrp="1"/>
          </p:cNvSpPr>
          <p:nvPr>
            <p:ph type="body" idx="10"/>
          </p:nvPr>
        </p:nvSpPr>
        <p:spPr>
          <a:xfrm>
            <a:off x="0" y="1124744"/>
            <a:ext cx="8686800" cy="1499870"/>
          </a:xfrm>
          <a:prstGeom prst="rect">
            <a:avLst/>
          </a:prstGeom>
          <a:noFill/>
          <a:ln w="0" cmpd="sng">
            <a:noFill/>
            <a:prstDash val="solid"/>
          </a:ln>
        </p:spPr>
        <p:txBody>
          <a:bodyPr lIns="0" tIns="0" rIns="0" bIns="0" anchor="t">
            <a:noAutofit/>
          </a:bodyPr>
          <a:lstStyle/>
          <a:p>
            <a:pPr marL="1188720" marR="0" indent="0" algn="just">
              <a:lnSpc>
                <a:spcPts val="2700"/>
              </a:lnSpc>
              <a:spcAft>
                <a:spcPts val="0"/>
              </a:spcAft>
            </a:pPr>
            <a:r>
              <a:rPr lang="en-US" sz="2200" spc="0" dirty="0">
                <a:solidFill>
                  <a:srgbClr val="000000"/>
                </a:solidFill>
                <a:latin typeface="Times New Roman" panose="22635452340000000000" pitchFamily="1"/>
              </a:rPr>
              <a:t>COMPACTACIÓN:</a:t>
            </a:r>
          </a:p>
          <a:p>
            <a:pPr marL="1188720" marR="0" indent="0" algn="just">
              <a:lnSpc>
                <a:spcPts val="2200"/>
              </a:lnSpc>
              <a:spcBef>
                <a:spcPts val="900"/>
              </a:spcBef>
              <a:spcAft>
                <a:spcPts val="0"/>
              </a:spcAft>
            </a:pPr>
            <a:r>
              <a:rPr lang="en-US" sz="2200" spc="0" dirty="0">
                <a:solidFill>
                  <a:srgbClr val="000000"/>
                </a:solidFill>
                <a:latin typeface="Times New Roman" panose="22635452340000000000" pitchFamily="1"/>
              </a:rPr>
              <a:t>SEDIMENTOS DE LAS CAPAS INFERIORES SON PRESIONADOS POR ELLAS, EXPELIENDO EL AGUA Y DISMINUYENDO EL ESPACIO POROSO .</a:t>
            </a:r>
          </a:p>
        </p:txBody>
      </p:sp>
    </p:spTree>
    <p:extLst>
      <p:ext uri="{BB962C8B-B14F-4D97-AF65-F5344CB8AC3E}">
        <p14:creationId xmlns:p14="http://schemas.microsoft.com/office/powerpoint/2010/main" val="18190887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Image.jpg"/>
          <p:cNvPicPr/>
          <p:nvPr/>
        </p:nvPicPr>
        <p:blipFill>
          <a:blip r:embed="rId2" cstate="print"/>
          <a:stretch>
            <a:fillRect/>
          </a:stretch>
        </p:blipFill>
        <p:spPr>
          <a:xfrm>
            <a:off x="536575" y="146050"/>
            <a:ext cx="4194175" cy="631190"/>
          </a:xfrm>
          <a:prstGeom prst="rect">
            <a:avLst/>
          </a:prstGeom>
        </p:spPr>
      </p:pic>
      <p:pic>
        <p:nvPicPr>
          <p:cNvPr id="99" name="Image.jpg"/>
          <p:cNvPicPr/>
          <p:nvPr/>
        </p:nvPicPr>
        <p:blipFill rotWithShape="1">
          <a:blip r:embed="rId3" cstate="print"/>
          <a:srcRect l="33018" b="5881"/>
          <a:stretch/>
        </p:blipFill>
        <p:spPr>
          <a:xfrm>
            <a:off x="1942336" y="2780928"/>
            <a:ext cx="5437976" cy="3816424"/>
          </a:xfrm>
          <a:prstGeom prst="rect">
            <a:avLst/>
          </a:prstGeom>
        </p:spPr>
      </p:pic>
      <p:sp>
        <p:nvSpPr>
          <p:cNvPr id="97" name="96 Marcador de texto"/>
          <p:cNvSpPr>
            <a:spLocks noGrp="1"/>
          </p:cNvSpPr>
          <p:nvPr>
            <p:ph type="body" idx="10"/>
          </p:nvPr>
        </p:nvSpPr>
        <p:spPr>
          <a:xfrm>
            <a:off x="179512" y="1196752"/>
            <a:ext cx="8496944" cy="1512168"/>
          </a:xfrm>
          <a:prstGeom prst="rect">
            <a:avLst/>
          </a:prstGeom>
          <a:noFill/>
          <a:ln w="0" cmpd="sng">
            <a:noFill/>
            <a:prstDash val="solid"/>
          </a:ln>
        </p:spPr>
        <p:txBody>
          <a:bodyPr lIns="0" tIns="0" rIns="0" bIns="0" anchor="t">
            <a:normAutofit fontScale="92500" lnSpcReduction="10000"/>
          </a:bodyPr>
          <a:lstStyle/>
          <a:p>
            <a:pPr marL="914400" marR="0" indent="0" algn="just">
              <a:lnSpc>
                <a:spcPct val="95999"/>
              </a:lnSpc>
              <a:spcAft>
                <a:spcPts val="0"/>
              </a:spcAft>
            </a:pPr>
            <a:r>
              <a:rPr lang="en-US" sz="2000" b="1" spc="0" dirty="0">
                <a:solidFill>
                  <a:srgbClr val="000000"/>
                </a:solidFill>
                <a:latin typeface="Times New Roman" panose="22635452340000000000" pitchFamily="1"/>
              </a:rPr>
              <a:t>CEMENTACIÓN</a:t>
            </a:r>
          </a:p>
          <a:p>
            <a:pPr marL="0" marR="45720" indent="0" algn="just">
              <a:lnSpc>
                <a:spcPct val="80639"/>
              </a:lnSpc>
              <a:spcBef>
                <a:spcPts val="3420"/>
              </a:spcBef>
              <a:spcAft>
                <a:spcPts val="0"/>
              </a:spcAft>
            </a:pPr>
            <a:r>
              <a:rPr lang="en-US" sz="300" b="1" spc="20" dirty="0">
                <a:solidFill>
                  <a:srgbClr val="4F7EC2"/>
                </a:solidFill>
                <a:latin typeface="Arial" panose="22635452340000000000" pitchFamily="2"/>
              </a:rPr>
              <a:t></a:t>
            </a:r>
            <a:r>
              <a:rPr lang="en-US" sz="2000" b="1" spc="20" dirty="0">
                <a:solidFill>
                  <a:srgbClr val="000000"/>
                </a:solidFill>
                <a:latin typeface="Times New Roman" panose="22635452340000000000" pitchFamily="1"/>
              </a:rPr>
              <a:t> OCURRE CUANDO EN EL ESPACIO POROSO SE ACUMULA</a:t>
            </a:r>
          </a:p>
          <a:p>
            <a:pPr marL="0" marR="0" indent="0" algn="just">
              <a:lnSpc>
                <a:spcPct val="109439"/>
              </a:lnSpc>
              <a:spcBef>
                <a:spcPts val="0"/>
              </a:spcBef>
              <a:spcAft>
                <a:spcPts val="0"/>
              </a:spcAft>
              <a:buNone/>
            </a:pPr>
            <a:r>
              <a:rPr lang="en-US" sz="2000" b="1" spc="0" dirty="0">
                <a:solidFill>
                  <a:srgbClr val="000000"/>
                </a:solidFill>
                <a:latin typeface="Times New Roman" panose="22635452340000000000" pitchFamily="1"/>
              </a:rPr>
              <a:t>DIÓXIDO DE SILICIO, CARBONATO CÁLCICO U ÓXIDO DE </a:t>
            </a:r>
            <a:r>
              <a:rPr lang="en-US" sz="2000" b="1" spc="-10" dirty="0">
                <a:solidFill>
                  <a:srgbClr val="000000"/>
                </a:solidFill>
                <a:latin typeface="Times New Roman" panose="22635452340000000000" pitchFamily="1"/>
              </a:rPr>
              <a:t>HIERRO, QUE PRODUCE UNA ROCA COMPACTA.</a:t>
            </a:r>
          </a:p>
        </p:txBody>
      </p:sp>
    </p:spTree>
    <p:extLst>
      <p:ext uri="{BB962C8B-B14F-4D97-AF65-F5344CB8AC3E}">
        <p14:creationId xmlns:p14="http://schemas.microsoft.com/office/powerpoint/2010/main" val="39561585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Image.jpg"/>
          <p:cNvPicPr/>
          <p:nvPr/>
        </p:nvPicPr>
        <p:blipFill rotWithShape="1">
          <a:blip r:embed="rId2" cstate="print"/>
          <a:srcRect b="25294"/>
          <a:stretch/>
        </p:blipFill>
        <p:spPr>
          <a:xfrm>
            <a:off x="0" y="1380489"/>
            <a:ext cx="8778240" cy="4092055"/>
          </a:xfrm>
          <a:prstGeom prst="rect">
            <a:avLst/>
          </a:prstGeom>
        </p:spPr>
      </p:pic>
      <p:sp>
        <p:nvSpPr>
          <p:cNvPr id="173" name="172 Marcador de texto"/>
          <p:cNvSpPr>
            <a:spLocks noGrp="1"/>
          </p:cNvSpPr>
          <p:nvPr>
            <p:ph type="body" idx="10"/>
          </p:nvPr>
        </p:nvSpPr>
        <p:spPr>
          <a:xfrm>
            <a:off x="97790" y="5751830"/>
            <a:ext cx="8046720" cy="353060"/>
          </a:xfrm>
          <a:prstGeom prst="rect">
            <a:avLst/>
          </a:prstGeom>
          <a:noFill/>
          <a:ln w="0" cmpd="sng">
            <a:noFill/>
            <a:prstDash val="solid"/>
          </a:ln>
        </p:spPr>
        <p:txBody>
          <a:bodyPr lIns="0" tIns="0" rIns="0" bIns="0" anchor="t">
            <a:noAutofit/>
          </a:bodyPr>
          <a:lstStyle/>
          <a:p>
            <a:pPr marL="0" marR="0" indent="0" algn="l">
              <a:lnSpc>
                <a:spcPct val="128639"/>
              </a:lnSpc>
              <a:spcAft>
                <a:spcPts val="0"/>
              </a:spcAft>
              <a:tabLst>
                <a:tab pos="2566035" algn="l"/>
                <a:tab pos="4926330" algn="l"/>
                <a:tab pos="8043545" algn="r"/>
              </a:tabLst>
            </a:pPr>
            <a:r>
              <a:rPr lang="en-US" sz="2800" spc="-80" dirty="0" err="1">
                <a:solidFill>
                  <a:srgbClr val="000000"/>
                </a:solidFill>
                <a:latin typeface="Times New Roman" panose="22635452340000000000" pitchFamily="1"/>
              </a:rPr>
              <a:t>Conglomerado</a:t>
            </a:r>
            <a:r>
              <a:rPr lang="en-US" sz="2800" spc="-80" dirty="0">
                <a:solidFill>
                  <a:srgbClr val="000000"/>
                </a:solidFill>
                <a:latin typeface="Times New Roman" panose="22635452340000000000" pitchFamily="1"/>
              </a:rPr>
              <a:t>	</a:t>
            </a:r>
            <a:r>
              <a:rPr lang="en-US" sz="2800" spc="-70" dirty="0" err="1">
                <a:solidFill>
                  <a:srgbClr val="000000"/>
                </a:solidFill>
                <a:latin typeface="Times New Roman" panose="22635452340000000000" pitchFamily="1"/>
              </a:rPr>
              <a:t>Arenisca</a:t>
            </a:r>
            <a:r>
              <a:rPr lang="en-US" sz="2800" spc="-70" dirty="0">
                <a:solidFill>
                  <a:srgbClr val="000000"/>
                </a:solidFill>
                <a:latin typeface="Times New Roman" panose="22635452340000000000" pitchFamily="1"/>
              </a:rPr>
              <a:t>	</a:t>
            </a:r>
            <a:r>
              <a:rPr lang="en-US" sz="2800" spc="-80" dirty="0" err="1">
                <a:solidFill>
                  <a:srgbClr val="000000"/>
                </a:solidFill>
                <a:latin typeface="Times New Roman" panose="22635452340000000000" pitchFamily="1"/>
              </a:rPr>
              <a:t>Lodolita</a:t>
            </a:r>
            <a:r>
              <a:rPr lang="en-US" sz="2800" spc="-80" dirty="0">
                <a:solidFill>
                  <a:srgbClr val="000000"/>
                </a:solidFill>
                <a:latin typeface="Times New Roman" panose="22635452340000000000" pitchFamily="1"/>
              </a:rPr>
              <a:t>	</a:t>
            </a:r>
            <a:r>
              <a:rPr lang="en-US" sz="2800" spc="0" dirty="0" err="1">
                <a:solidFill>
                  <a:srgbClr val="000000"/>
                </a:solidFill>
                <a:latin typeface="Times New Roman" panose="22635452340000000000" pitchFamily="1"/>
              </a:rPr>
              <a:t>Lutita</a:t>
            </a:r>
            <a:endParaRPr lang="en-US" sz="2800" spc="0" dirty="0">
              <a:solidFill>
                <a:srgbClr val="000000"/>
              </a:solidFill>
              <a:latin typeface="Times New Roman" panose="22635452340000000000" pitchFamily="1"/>
            </a:endParaRPr>
          </a:p>
        </p:txBody>
      </p:sp>
      <p:sp>
        <p:nvSpPr>
          <p:cNvPr id="172" name="171 Marcador de texto"/>
          <p:cNvSpPr>
            <a:spLocks noGrp="1"/>
          </p:cNvSpPr>
          <p:nvPr>
            <p:ph type="body" idx="10"/>
          </p:nvPr>
        </p:nvSpPr>
        <p:spPr>
          <a:prstGeom prst="rect">
            <a:avLst/>
          </a:prstGeom>
          <a:noFill/>
          <a:ln w="0" cmpd="sng">
            <a:noFill/>
            <a:prstDash val="solid"/>
          </a:ln>
        </p:spPr>
        <p:txBody>
          <a:bodyPr lIns="0" tIns="0" rIns="0" bIns="0" anchor="t">
            <a:normAutofit fontScale="92500"/>
          </a:bodyPr>
          <a:lstStyle/>
          <a:p>
            <a:pPr marL="0" marR="0" indent="0" algn="ctr">
              <a:lnSpc>
                <a:spcPct val="76799"/>
              </a:lnSpc>
              <a:spcAft>
                <a:spcPts val="0"/>
              </a:spcAft>
            </a:pPr>
            <a:r>
              <a:rPr lang="en-US" sz="3600" spc="-30">
                <a:solidFill>
                  <a:srgbClr val="000000"/>
                </a:solidFill>
                <a:latin typeface="Times New Roman" panose="22635452340000000000" pitchFamily="1"/>
              </a:rPr>
              <a:t>Tipos de sedimentos y su roca formada</a:t>
            </a:r>
          </a:p>
        </p:txBody>
      </p:sp>
    </p:spTree>
    <p:extLst>
      <p:ext uri="{BB962C8B-B14F-4D97-AF65-F5344CB8AC3E}">
        <p14:creationId xmlns:p14="http://schemas.microsoft.com/office/powerpoint/2010/main" val="9097258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 name="Image.jpg"/>
          <p:cNvPicPr/>
          <p:nvPr/>
        </p:nvPicPr>
        <p:blipFill rotWithShape="1">
          <a:blip r:embed="rId2" cstate="print"/>
          <a:srcRect l="4381" b="11783"/>
          <a:stretch/>
        </p:blipFill>
        <p:spPr>
          <a:xfrm>
            <a:off x="178817" y="240551"/>
            <a:ext cx="1944216" cy="2420888"/>
          </a:xfrm>
          <a:prstGeom prst="rect">
            <a:avLst/>
          </a:prstGeom>
        </p:spPr>
      </p:pic>
      <p:sp>
        <p:nvSpPr>
          <p:cNvPr id="187" name="186 Marcador de texto"/>
          <p:cNvSpPr>
            <a:spLocks noGrp="1"/>
          </p:cNvSpPr>
          <p:nvPr>
            <p:ph type="body" idx="10"/>
          </p:nvPr>
        </p:nvSpPr>
        <p:spPr>
          <a:xfrm>
            <a:off x="755576" y="6096000"/>
            <a:ext cx="4752528" cy="401960"/>
          </a:xfrm>
          <a:prstGeom prst="rect">
            <a:avLst/>
          </a:prstGeom>
          <a:solidFill>
            <a:srgbClr val="FFFFFE"/>
          </a:solidFill>
          <a:ln w="0" cmpd="sng">
            <a:noFill/>
            <a:prstDash val="solid"/>
          </a:ln>
        </p:spPr>
        <p:txBody>
          <a:bodyPr lIns="0" tIns="0" rIns="0" bIns="0" anchor="t"/>
          <a:lstStyle/>
          <a:p>
            <a:pPr algn="l"/>
            <a:r>
              <a:rPr lang="en-US" sz="100"/>
              <a:t> </a:t>
            </a:r>
          </a:p>
        </p:txBody>
      </p:sp>
      <p:sp>
        <p:nvSpPr>
          <p:cNvPr id="190" name="189 Marcador de texto"/>
          <p:cNvSpPr>
            <a:spLocks noGrp="1"/>
          </p:cNvSpPr>
          <p:nvPr>
            <p:ph type="body" idx="10"/>
          </p:nvPr>
        </p:nvSpPr>
        <p:spPr>
          <a:xfrm>
            <a:off x="-19812" y="2761213"/>
            <a:ext cx="2341473" cy="374650"/>
          </a:xfrm>
          <a:prstGeom prst="rect">
            <a:avLst/>
          </a:prstGeom>
          <a:noFill/>
          <a:ln w="0" cmpd="sng">
            <a:noFill/>
            <a:prstDash val="solid"/>
          </a:ln>
        </p:spPr>
        <p:txBody>
          <a:bodyPr lIns="0" tIns="0" rIns="0" bIns="0" anchor="t">
            <a:noAutofit/>
          </a:bodyPr>
          <a:lstStyle/>
          <a:p>
            <a:pPr marL="0" marR="0" indent="0" algn="ctr">
              <a:lnSpc>
                <a:spcPts val="3400"/>
              </a:lnSpc>
              <a:spcAft>
                <a:spcPts val="0"/>
              </a:spcAft>
            </a:pPr>
            <a:r>
              <a:rPr lang="en-US" spc="-65" dirty="0" err="1">
                <a:solidFill>
                  <a:srgbClr val="000000"/>
                </a:solidFill>
                <a:latin typeface="Times New Roman" panose="22635452340000000000" pitchFamily="1"/>
              </a:rPr>
              <a:t>cuarzo</a:t>
            </a:r>
            <a:endParaRPr lang="en-US" spc="-65" dirty="0">
              <a:solidFill>
                <a:srgbClr val="000000"/>
              </a:solidFill>
              <a:latin typeface="Times New Roman" panose="22635452340000000000" pitchFamily="1"/>
            </a:endParaRPr>
          </a:p>
        </p:txBody>
      </p:sp>
      <p:pic>
        <p:nvPicPr>
          <p:cNvPr id="2" name="Imagen 1">
            <a:extLst>
              <a:ext uri="{FF2B5EF4-FFF2-40B4-BE49-F238E27FC236}">
                <a16:creationId xmlns:a16="http://schemas.microsoft.com/office/drawing/2014/main" id="{C0BACF6D-A90F-736C-46DC-5C141B0302B1}"/>
              </a:ext>
            </a:extLst>
          </p:cNvPr>
          <p:cNvPicPr>
            <a:picLocks noChangeAspect="1"/>
          </p:cNvPicPr>
          <p:nvPr/>
        </p:nvPicPr>
        <p:blipFill>
          <a:blip r:embed="rId3"/>
          <a:stretch>
            <a:fillRect/>
          </a:stretch>
        </p:blipFill>
        <p:spPr>
          <a:xfrm>
            <a:off x="2421361" y="301616"/>
            <a:ext cx="3086743" cy="2092662"/>
          </a:xfrm>
          <a:prstGeom prst="rect">
            <a:avLst/>
          </a:prstGeom>
        </p:spPr>
      </p:pic>
      <p:pic>
        <p:nvPicPr>
          <p:cNvPr id="4" name="Imagen 3">
            <a:extLst>
              <a:ext uri="{FF2B5EF4-FFF2-40B4-BE49-F238E27FC236}">
                <a16:creationId xmlns:a16="http://schemas.microsoft.com/office/drawing/2014/main" id="{FE8BE58D-FF14-04F4-5EE7-2FCCC47A6539}"/>
              </a:ext>
            </a:extLst>
          </p:cNvPr>
          <p:cNvPicPr>
            <a:picLocks noChangeAspect="1"/>
          </p:cNvPicPr>
          <p:nvPr/>
        </p:nvPicPr>
        <p:blipFill>
          <a:blip r:embed="rId4"/>
          <a:stretch>
            <a:fillRect/>
          </a:stretch>
        </p:blipFill>
        <p:spPr>
          <a:xfrm>
            <a:off x="1150925" y="3520142"/>
            <a:ext cx="3204531" cy="2189181"/>
          </a:xfrm>
          <a:prstGeom prst="rect">
            <a:avLst/>
          </a:prstGeom>
        </p:spPr>
      </p:pic>
      <p:sp>
        <p:nvSpPr>
          <p:cNvPr id="5" name="194 Marcador de texto">
            <a:extLst>
              <a:ext uri="{FF2B5EF4-FFF2-40B4-BE49-F238E27FC236}">
                <a16:creationId xmlns:a16="http://schemas.microsoft.com/office/drawing/2014/main" id="{1FFA0C08-7BA5-DDBB-83A2-7F0BDDC66336}"/>
              </a:ext>
            </a:extLst>
          </p:cNvPr>
          <p:cNvSpPr>
            <a:spLocks noGrp="1"/>
          </p:cNvSpPr>
          <p:nvPr>
            <p:ph type="body" idx="10"/>
          </p:nvPr>
        </p:nvSpPr>
        <p:spPr>
          <a:xfrm>
            <a:off x="1773385" y="5833244"/>
            <a:ext cx="1959610" cy="535940"/>
          </a:xfrm>
          <a:prstGeom prst="rect">
            <a:avLst/>
          </a:prstGeom>
          <a:noFill/>
          <a:ln w="0" cmpd="sng">
            <a:noFill/>
            <a:prstDash val="solid"/>
          </a:ln>
        </p:spPr>
        <p:txBody>
          <a:bodyPr lIns="0" tIns="0" rIns="0" bIns="0" anchor="t">
            <a:normAutofit/>
          </a:bodyPr>
          <a:lstStyle/>
          <a:p>
            <a:pPr marL="0" marR="0" indent="0" algn="ctr">
              <a:lnSpc>
                <a:spcPct val="95999"/>
              </a:lnSpc>
              <a:spcAft>
                <a:spcPts val="0"/>
              </a:spcAft>
            </a:pPr>
            <a:r>
              <a:rPr lang="en-US" sz="2400" spc="-40" dirty="0" err="1">
                <a:solidFill>
                  <a:srgbClr val="000000"/>
                </a:solidFill>
                <a:latin typeface="Times New Roman" panose="22635452340000000000" pitchFamily="1"/>
              </a:rPr>
              <a:t>Feldespato</a:t>
            </a:r>
            <a:endParaRPr lang="en-US" sz="2400" spc="-40" dirty="0">
              <a:solidFill>
                <a:srgbClr val="000000"/>
              </a:solidFill>
              <a:latin typeface="Times New Roman" panose="22635452340000000000" pitchFamily="1"/>
            </a:endParaRPr>
          </a:p>
        </p:txBody>
      </p:sp>
      <p:pic>
        <p:nvPicPr>
          <p:cNvPr id="6" name="Imagen 5">
            <a:extLst>
              <a:ext uri="{FF2B5EF4-FFF2-40B4-BE49-F238E27FC236}">
                <a16:creationId xmlns:a16="http://schemas.microsoft.com/office/drawing/2014/main" id="{4A2FF0B7-F786-7325-0457-082ED1F5E375}"/>
              </a:ext>
            </a:extLst>
          </p:cNvPr>
          <p:cNvPicPr>
            <a:picLocks noChangeAspect="1"/>
          </p:cNvPicPr>
          <p:nvPr/>
        </p:nvPicPr>
        <p:blipFill>
          <a:blip r:embed="rId5"/>
          <a:stretch>
            <a:fillRect/>
          </a:stretch>
        </p:blipFill>
        <p:spPr>
          <a:xfrm>
            <a:off x="5076056" y="3613366"/>
            <a:ext cx="3422070" cy="1955468"/>
          </a:xfrm>
          <a:prstGeom prst="rect">
            <a:avLst/>
          </a:prstGeom>
        </p:spPr>
      </p:pic>
      <p:sp>
        <p:nvSpPr>
          <p:cNvPr id="7" name="209 Marcador de texto">
            <a:extLst>
              <a:ext uri="{FF2B5EF4-FFF2-40B4-BE49-F238E27FC236}">
                <a16:creationId xmlns:a16="http://schemas.microsoft.com/office/drawing/2014/main" id="{44D01CA9-F6BA-F507-EBAA-0FD1523C0C39}"/>
              </a:ext>
            </a:extLst>
          </p:cNvPr>
          <p:cNvSpPr>
            <a:spLocks noGrp="1"/>
          </p:cNvSpPr>
          <p:nvPr>
            <p:ph type="body" idx="10"/>
          </p:nvPr>
        </p:nvSpPr>
        <p:spPr>
          <a:xfrm>
            <a:off x="5191581" y="5781767"/>
            <a:ext cx="3381985" cy="672167"/>
          </a:xfrm>
          <a:prstGeom prst="rect">
            <a:avLst/>
          </a:prstGeom>
          <a:noFill/>
          <a:ln w="0" cmpd="sng">
            <a:noFill/>
            <a:prstDash val="solid"/>
          </a:ln>
        </p:spPr>
        <p:txBody>
          <a:bodyPr lIns="0" tIns="0" rIns="0" bIns="0" anchor="t">
            <a:noAutofit/>
          </a:bodyPr>
          <a:lstStyle/>
          <a:p>
            <a:pPr marL="0" marR="0" indent="0" algn="l">
              <a:lnSpc>
                <a:spcPct val="95999"/>
              </a:lnSpc>
              <a:spcAft>
                <a:spcPts val="0"/>
              </a:spcAft>
            </a:pPr>
            <a:r>
              <a:rPr lang="en-US" sz="2400" spc="-65" dirty="0" err="1">
                <a:solidFill>
                  <a:srgbClr val="000000"/>
                </a:solidFill>
                <a:latin typeface="Times New Roman" panose="22635452340000000000" pitchFamily="1"/>
              </a:rPr>
              <a:t>Feldespato</a:t>
            </a:r>
            <a:r>
              <a:rPr lang="en-US" sz="2400" spc="-65" dirty="0">
                <a:solidFill>
                  <a:srgbClr val="000000"/>
                </a:solidFill>
                <a:latin typeface="Times New Roman" panose="22635452340000000000" pitchFamily="1"/>
              </a:rPr>
              <a:t> </a:t>
            </a:r>
            <a:r>
              <a:rPr lang="en-US" sz="2400" spc="-65" dirty="0" err="1">
                <a:solidFill>
                  <a:srgbClr val="000000"/>
                </a:solidFill>
                <a:latin typeface="Times New Roman" panose="22635452340000000000" pitchFamily="1"/>
              </a:rPr>
              <a:t>potásico</a:t>
            </a:r>
            <a:endParaRPr lang="en-US" sz="2400" spc="-65" dirty="0">
              <a:solidFill>
                <a:srgbClr val="000000"/>
              </a:solidFill>
              <a:latin typeface="Times New Roman" panose="22635452340000000000" pitchFamily="1"/>
            </a:endParaRPr>
          </a:p>
        </p:txBody>
      </p:sp>
      <p:pic>
        <p:nvPicPr>
          <p:cNvPr id="8" name="Image.jpg">
            <a:extLst>
              <a:ext uri="{FF2B5EF4-FFF2-40B4-BE49-F238E27FC236}">
                <a16:creationId xmlns:a16="http://schemas.microsoft.com/office/drawing/2014/main" id="{0AE0A0B4-87AF-0AB5-EE6B-562F2A776A4D}"/>
              </a:ext>
            </a:extLst>
          </p:cNvPr>
          <p:cNvPicPr/>
          <p:nvPr/>
        </p:nvPicPr>
        <p:blipFill rotWithShape="1">
          <a:blip r:embed="rId6" cstate="print"/>
          <a:srcRect l="14380" b="20808"/>
          <a:stretch/>
        </p:blipFill>
        <p:spPr>
          <a:xfrm>
            <a:off x="5739830" y="423463"/>
            <a:ext cx="2784167" cy="2062156"/>
          </a:xfrm>
          <a:prstGeom prst="rect">
            <a:avLst/>
          </a:prstGeom>
        </p:spPr>
      </p:pic>
      <p:sp>
        <p:nvSpPr>
          <p:cNvPr id="9" name="199 Marcador de texto">
            <a:extLst>
              <a:ext uri="{FF2B5EF4-FFF2-40B4-BE49-F238E27FC236}">
                <a16:creationId xmlns:a16="http://schemas.microsoft.com/office/drawing/2014/main" id="{46B50979-CEA3-E0F6-9F91-20BCDA47A93B}"/>
              </a:ext>
            </a:extLst>
          </p:cNvPr>
          <p:cNvSpPr>
            <a:spLocks noGrp="1"/>
          </p:cNvSpPr>
          <p:nvPr>
            <p:ph type="body" idx="10"/>
          </p:nvPr>
        </p:nvSpPr>
        <p:spPr>
          <a:xfrm>
            <a:off x="6010324" y="2723477"/>
            <a:ext cx="2243177" cy="680244"/>
          </a:xfrm>
          <a:prstGeom prst="rect">
            <a:avLst/>
          </a:prstGeom>
          <a:noFill/>
          <a:ln w="0" cmpd="sng">
            <a:noFill/>
            <a:prstDash val="solid"/>
          </a:ln>
        </p:spPr>
        <p:txBody>
          <a:bodyPr lIns="0" tIns="0" rIns="0" bIns="0" anchor="t">
            <a:normAutofit/>
          </a:bodyPr>
          <a:lstStyle/>
          <a:p>
            <a:pPr marL="0" marR="0" indent="0" algn="ctr">
              <a:lnSpc>
                <a:spcPct val="80639"/>
              </a:lnSpc>
              <a:spcAft>
                <a:spcPts val="0"/>
              </a:spcAft>
            </a:pPr>
            <a:r>
              <a:rPr lang="en-US" sz="2800" spc="-40" dirty="0" err="1">
                <a:solidFill>
                  <a:srgbClr val="000000"/>
                </a:solidFill>
                <a:latin typeface="Times New Roman" panose="22635452340000000000" pitchFamily="1"/>
              </a:rPr>
              <a:t>Arcillas</a:t>
            </a:r>
            <a:endParaRPr lang="en-US" sz="2800" spc="-40" dirty="0">
              <a:solidFill>
                <a:srgbClr val="000000"/>
              </a:solidFill>
              <a:latin typeface="Times New Roman" panose="22635452340000000000" pitchFamily="1"/>
            </a:endParaRPr>
          </a:p>
        </p:txBody>
      </p:sp>
      <p:sp>
        <p:nvSpPr>
          <p:cNvPr id="10" name="199 Marcador de texto">
            <a:extLst>
              <a:ext uri="{FF2B5EF4-FFF2-40B4-BE49-F238E27FC236}">
                <a16:creationId xmlns:a16="http://schemas.microsoft.com/office/drawing/2014/main" id="{2BF10900-11C7-798D-32C6-E46887C114FC}"/>
              </a:ext>
            </a:extLst>
          </p:cNvPr>
          <p:cNvSpPr>
            <a:spLocks noGrp="1"/>
          </p:cNvSpPr>
          <p:nvPr>
            <p:ph type="body" idx="10"/>
          </p:nvPr>
        </p:nvSpPr>
        <p:spPr>
          <a:xfrm>
            <a:off x="2555776" y="2576315"/>
            <a:ext cx="2243177" cy="680244"/>
          </a:xfrm>
          <a:prstGeom prst="rect">
            <a:avLst/>
          </a:prstGeom>
          <a:noFill/>
          <a:ln w="0" cmpd="sng">
            <a:noFill/>
            <a:prstDash val="solid"/>
          </a:ln>
        </p:spPr>
        <p:txBody>
          <a:bodyPr lIns="0" tIns="0" rIns="0" bIns="0" anchor="t">
            <a:normAutofit lnSpcReduction="10000"/>
          </a:bodyPr>
          <a:lstStyle/>
          <a:p>
            <a:pPr marL="0" marR="0" indent="0" algn="ctr">
              <a:lnSpc>
                <a:spcPct val="80639"/>
              </a:lnSpc>
              <a:spcAft>
                <a:spcPts val="0"/>
              </a:spcAft>
            </a:pPr>
            <a:r>
              <a:rPr lang="en-US" sz="2800" spc="-40" dirty="0" err="1">
                <a:solidFill>
                  <a:srgbClr val="000000"/>
                </a:solidFill>
                <a:latin typeface="Times New Roman" panose="22635452340000000000" pitchFamily="1"/>
              </a:rPr>
              <a:t>Fragmentos</a:t>
            </a:r>
            <a:r>
              <a:rPr lang="en-US" sz="2800" spc="-40" dirty="0">
                <a:solidFill>
                  <a:srgbClr val="000000"/>
                </a:solidFill>
                <a:latin typeface="Times New Roman" panose="22635452340000000000" pitchFamily="1"/>
              </a:rPr>
              <a:t> de </a:t>
            </a:r>
            <a:r>
              <a:rPr lang="en-US" sz="2800" spc="-40" dirty="0" err="1">
                <a:solidFill>
                  <a:srgbClr val="000000"/>
                </a:solidFill>
                <a:latin typeface="Times New Roman" panose="22635452340000000000" pitchFamily="1"/>
              </a:rPr>
              <a:t>roca</a:t>
            </a:r>
            <a:endParaRPr lang="en-US" sz="2800" spc="-40" dirty="0">
              <a:solidFill>
                <a:srgbClr val="000000"/>
              </a:solidFill>
              <a:latin typeface="Times New Roman" panose="22635452340000000000" pitchFamily="1"/>
            </a:endParaRPr>
          </a:p>
        </p:txBody>
      </p:sp>
      <p:sp>
        <p:nvSpPr>
          <p:cNvPr id="11" name="CuadroTexto 10">
            <a:extLst>
              <a:ext uri="{FF2B5EF4-FFF2-40B4-BE49-F238E27FC236}">
                <a16:creationId xmlns:a16="http://schemas.microsoft.com/office/drawing/2014/main" id="{58215883-FEF2-0086-F753-8EC0572504F6}"/>
              </a:ext>
            </a:extLst>
          </p:cNvPr>
          <p:cNvSpPr txBox="1"/>
          <p:nvPr/>
        </p:nvSpPr>
        <p:spPr>
          <a:xfrm>
            <a:off x="1439652" y="6101214"/>
            <a:ext cx="7272808" cy="584775"/>
          </a:xfrm>
          <a:prstGeom prst="rect">
            <a:avLst/>
          </a:prstGeom>
          <a:noFill/>
        </p:spPr>
        <p:txBody>
          <a:bodyPr wrap="square" rtlCol="0">
            <a:spAutoFit/>
          </a:bodyPr>
          <a:lstStyle/>
          <a:p>
            <a:r>
              <a:rPr lang="es-MX" sz="3200" dirty="0">
                <a:solidFill>
                  <a:schemeClr val="accent3"/>
                </a:solidFill>
              </a:rPr>
              <a:t>Constituyentes de las rocas sedimentarias</a:t>
            </a:r>
          </a:p>
        </p:txBody>
      </p:sp>
    </p:spTree>
    <p:extLst>
      <p:ext uri="{BB962C8B-B14F-4D97-AF65-F5344CB8AC3E}">
        <p14:creationId xmlns:p14="http://schemas.microsoft.com/office/powerpoint/2010/main" val="7794264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5" name="Image.jpg"/>
          <p:cNvPicPr/>
          <p:nvPr/>
        </p:nvPicPr>
        <p:blipFill>
          <a:blip r:embed="rId2" cstate="print"/>
          <a:stretch>
            <a:fillRect/>
          </a:stretch>
        </p:blipFill>
        <p:spPr>
          <a:xfrm>
            <a:off x="323528" y="139585"/>
            <a:ext cx="2520280" cy="1872207"/>
          </a:xfrm>
          <a:prstGeom prst="rect">
            <a:avLst/>
          </a:prstGeom>
        </p:spPr>
      </p:pic>
      <p:sp>
        <p:nvSpPr>
          <p:cNvPr id="256" name="255 Marcador de texto"/>
          <p:cNvSpPr>
            <a:spLocks noGrp="1"/>
          </p:cNvSpPr>
          <p:nvPr>
            <p:ph type="body" idx="10"/>
          </p:nvPr>
        </p:nvSpPr>
        <p:spPr>
          <a:xfrm>
            <a:off x="-3204864" y="2204864"/>
            <a:ext cx="6192688" cy="409094"/>
          </a:xfrm>
          <a:prstGeom prst="rect">
            <a:avLst/>
          </a:prstGeom>
          <a:noFill/>
          <a:ln w="0" cmpd="sng">
            <a:noFill/>
            <a:prstDash val="solid"/>
          </a:ln>
        </p:spPr>
        <p:txBody>
          <a:bodyPr lIns="0" tIns="0" rIns="0" bIns="0" anchor="t">
            <a:noAutofit/>
          </a:bodyPr>
          <a:lstStyle/>
          <a:p>
            <a:pPr marL="3429000" marR="0" indent="0" algn="ctr">
              <a:lnSpc>
                <a:spcPct val="95999"/>
              </a:lnSpc>
              <a:spcAft>
                <a:spcPts val="360"/>
              </a:spcAft>
            </a:pPr>
            <a:r>
              <a:rPr lang="en-US" sz="2800" spc="-40" dirty="0" err="1">
                <a:solidFill>
                  <a:srgbClr val="000000"/>
                </a:solidFill>
                <a:latin typeface="Times New Roman" panose="22635452340000000000" pitchFamily="1"/>
              </a:rPr>
              <a:t>Conglomerado</a:t>
            </a:r>
            <a:endParaRPr lang="en-US" sz="2800" spc="-40" dirty="0">
              <a:solidFill>
                <a:srgbClr val="000000"/>
              </a:solidFill>
              <a:latin typeface="Times New Roman" panose="22635452340000000000" pitchFamily="1"/>
            </a:endParaRPr>
          </a:p>
        </p:txBody>
      </p:sp>
      <p:pic>
        <p:nvPicPr>
          <p:cNvPr id="2" name="Imagen 1">
            <a:extLst>
              <a:ext uri="{FF2B5EF4-FFF2-40B4-BE49-F238E27FC236}">
                <a16:creationId xmlns:a16="http://schemas.microsoft.com/office/drawing/2014/main" id="{56D41F8B-BA2D-7AAD-578D-042B9D3E8789}"/>
              </a:ext>
            </a:extLst>
          </p:cNvPr>
          <p:cNvPicPr>
            <a:picLocks noChangeAspect="1"/>
          </p:cNvPicPr>
          <p:nvPr/>
        </p:nvPicPr>
        <p:blipFill>
          <a:blip r:embed="rId3"/>
          <a:stretch>
            <a:fillRect/>
          </a:stretch>
        </p:blipFill>
        <p:spPr>
          <a:xfrm>
            <a:off x="5292080" y="139585"/>
            <a:ext cx="3040856" cy="1811358"/>
          </a:xfrm>
          <a:prstGeom prst="rect">
            <a:avLst/>
          </a:prstGeom>
        </p:spPr>
      </p:pic>
      <p:sp>
        <p:nvSpPr>
          <p:cNvPr id="3" name="269 Marcador de texto">
            <a:extLst>
              <a:ext uri="{FF2B5EF4-FFF2-40B4-BE49-F238E27FC236}">
                <a16:creationId xmlns:a16="http://schemas.microsoft.com/office/drawing/2014/main" id="{10EA7852-DD7C-8A61-FF1E-6CB3671E6A9D}"/>
              </a:ext>
            </a:extLst>
          </p:cNvPr>
          <p:cNvSpPr txBox="1">
            <a:spLocks/>
          </p:cNvSpPr>
          <p:nvPr/>
        </p:nvSpPr>
        <p:spPr>
          <a:xfrm>
            <a:off x="5796136" y="2325100"/>
            <a:ext cx="3167097" cy="168622"/>
          </a:xfrm>
          <a:prstGeom prst="rect">
            <a:avLst/>
          </a:prstGeom>
          <a:noFill/>
          <a:ln w="0" cmpd="sng">
            <a:noFill/>
            <a:prstDash val="solid"/>
          </a:ln>
        </p:spPr>
        <p:txBody>
          <a:bodyPr lIns="0" tIns="0" rIns="0" bIns="0" anchor="t">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0" indent="0" fontAlgn="auto">
              <a:lnSpc>
                <a:spcPct val="80639"/>
              </a:lnSpc>
              <a:spcAft>
                <a:spcPts val="0"/>
              </a:spcAft>
            </a:pPr>
            <a:r>
              <a:rPr lang="en-US" sz="2800" spc="-60" dirty="0" err="1">
                <a:solidFill>
                  <a:srgbClr val="000000"/>
                </a:solidFill>
                <a:latin typeface="Times New Roman" panose="22635452340000000000" pitchFamily="1"/>
              </a:rPr>
              <a:t>Areniscas</a:t>
            </a:r>
            <a:endParaRPr lang="en-US" sz="2800" spc="-60" dirty="0">
              <a:solidFill>
                <a:srgbClr val="000000"/>
              </a:solidFill>
              <a:latin typeface="Times New Roman" panose="22635452340000000000" pitchFamily="1"/>
            </a:endParaRPr>
          </a:p>
        </p:txBody>
      </p:sp>
      <p:pic>
        <p:nvPicPr>
          <p:cNvPr id="7" name="Imagen 6">
            <a:extLst>
              <a:ext uri="{FF2B5EF4-FFF2-40B4-BE49-F238E27FC236}">
                <a16:creationId xmlns:a16="http://schemas.microsoft.com/office/drawing/2014/main" id="{9CF0ED4D-F8BC-3754-271A-972BB4F5405C}"/>
              </a:ext>
            </a:extLst>
          </p:cNvPr>
          <p:cNvPicPr>
            <a:picLocks noChangeAspect="1"/>
          </p:cNvPicPr>
          <p:nvPr/>
        </p:nvPicPr>
        <p:blipFill>
          <a:blip r:embed="rId4"/>
          <a:stretch>
            <a:fillRect/>
          </a:stretch>
        </p:blipFill>
        <p:spPr>
          <a:xfrm>
            <a:off x="251520" y="3620382"/>
            <a:ext cx="9144000" cy="3237618"/>
          </a:xfrm>
          <a:prstGeom prst="rect">
            <a:avLst/>
          </a:prstGeom>
        </p:spPr>
      </p:pic>
      <p:sp>
        <p:nvSpPr>
          <p:cNvPr id="8" name="293 Marcador de texto">
            <a:extLst>
              <a:ext uri="{FF2B5EF4-FFF2-40B4-BE49-F238E27FC236}">
                <a16:creationId xmlns:a16="http://schemas.microsoft.com/office/drawing/2014/main" id="{61F94A93-1F2D-EB3E-125D-198FDDC35F35}"/>
              </a:ext>
            </a:extLst>
          </p:cNvPr>
          <p:cNvSpPr txBox="1">
            <a:spLocks/>
          </p:cNvSpPr>
          <p:nvPr/>
        </p:nvSpPr>
        <p:spPr>
          <a:xfrm>
            <a:off x="103336" y="3159372"/>
            <a:ext cx="8229600" cy="461010"/>
          </a:xfrm>
          <a:prstGeom prst="rect">
            <a:avLst/>
          </a:prstGeom>
          <a:noFill/>
          <a:ln w="0" cmpd="sng">
            <a:noFill/>
            <a:prstDash val="solid"/>
          </a:ln>
        </p:spPr>
        <p:txBody>
          <a:bodyPr lIns="0" tIns="0" rIns="0" bIns="0" anchor="t">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1188720" indent="0" fontAlgn="auto">
              <a:lnSpc>
                <a:spcPct val="80639"/>
              </a:lnSpc>
              <a:spcAft>
                <a:spcPts val="1440"/>
              </a:spcAft>
              <a:tabLst>
                <a:tab pos="8195945" algn="r"/>
              </a:tabLst>
            </a:pPr>
            <a:r>
              <a:rPr lang="en-US" sz="2800" spc="-70" dirty="0" err="1">
                <a:solidFill>
                  <a:srgbClr val="000000"/>
                </a:solidFill>
                <a:latin typeface="Times New Roman" panose="22635452340000000000" pitchFamily="1"/>
              </a:rPr>
              <a:t>Lodolita</a:t>
            </a:r>
            <a:r>
              <a:rPr lang="en-US" sz="2800" spc="-70" dirty="0">
                <a:solidFill>
                  <a:srgbClr val="000000"/>
                </a:solidFill>
                <a:latin typeface="Times New Roman" panose="22635452340000000000" pitchFamily="1"/>
              </a:rPr>
              <a:t>	</a:t>
            </a:r>
            <a:r>
              <a:rPr lang="en-US" sz="2800" spc="-30" dirty="0" err="1">
                <a:solidFill>
                  <a:srgbClr val="000000"/>
                </a:solidFill>
                <a:latin typeface="Times New Roman" panose="22635452340000000000" pitchFamily="1"/>
              </a:rPr>
              <a:t>Arcillas</a:t>
            </a:r>
            <a:r>
              <a:rPr lang="en-US" sz="2800" spc="-30" dirty="0">
                <a:solidFill>
                  <a:srgbClr val="000000"/>
                </a:solidFill>
                <a:latin typeface="Times New Roman" panose="22635452340000000000" pitchFamily="1"/>
              </a:rPr>
              <a:t>--</a:t>
            </a:r>
            <a:r>
              <a:rPr lang="en-US" sz="2800" spc="-30" dirty="0" err="1">
                <a:solidFill>
                  <a:srgbClr val="000000"/>
                </a:solidFill>
                <a:latin typeface="Times New Roman" panose="22635452340000000000" pitchFamily="1"/>
              </a:rPr>
              <a:t>Caolinita</a:t>
            </a:r>
            <a:endParaRPr lang="en-US" sz="2800" spc="-30" dirty="0">
              <a:solidFill>
                <a:srgbClr val="000000"/>
              </a:solidFill>
              <a:latin typeface="Times New Roman" panose="22635452340000000000" pitchFamily="1"/>
            </a:endParaRPr>
          </a:p>
        </p:txBody>
      </p:sp>
      <p:sp>
        <p:nvSpPr>
          <p:cNvPr id="9" name="CuadroTexto 8">
            <a:extLst>
              <a:ext uri="{FF2B5EF4-FFF2-40B4-BE49-F238E27FC236}">
                <a16:creationId xmlns:a16="http://schemas.microsoft.com/office/drawing/2014/main" id="{D5CA3503-FCF9-ED73-200F-A16052819CB5}"/>
              </a:ext>
            </a:extLst>
          </p:cNvPr>
          <p:cNvSpPr txBox="1"/>
          <p:nvPr/>
        </p:nvSpPr>
        <p:spPr>
          <a:xfrm>
            <a:off x="2829546" y="466825"/>
            <a:ext cx="2462534" cy="954107"/>
          </a:xfrm>
          <a:prstGeom prst="rect">
            <a:avLst/>
          </a:prstGeom>
          <a:noFill/>
        </p:spPr>
        <p:txBody>
          <a:bodyPr wrap="none" rtlCol="0">
            <a:spAutoFit/>
          </a:bodyPr>
          <a:lstStyle/>
          <a:p>
            <a:r>
              <a:rPr lang="es-MX" sz="2800" dirty="0">
                <a:solidFill>
                  <a:schemeClr val="accent3"/>
                </a:solidFill>
              </a:rPr>
              <a:t>Tipos de</a:t>
            </a:r>
          </a:p>
          <a:p>
            <a:r>
              <a:rPr lang="es-MX" sz="2800" dirty="0">
                <a:solidFill>
                  <a:schemeClr val="accent3"/>
                </a:solidFill>
              </a:rPr>
              <a:t>Rocas detríticas</a:t>
            </a:r>
          </a:p>
        </p:txBody>
      </p:sp>
    </p:spTree>
    <p:extLst>
      <p:ext uri="{BB962C8B-B14F-4D97-AF65-F5344CB8AC3E}">
        <p14:creationId xmlns:p14="http://schemas.microsoft.com/office/powerpoint/2010/main" val="10360468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 name="Image.jpg"/>
          <p:cNvPicPr/>
          <p:nvPr/>
        </p:nvPicPr>
        <p:blipFill>
          <a:blip r:embed="rId2" cstate="print"/>
          <a:stretch>
            <a:fillRect/>
          </a:stretch>
        </p:blipFill>
        <p:spPr>
          <a:xfrm>
            <a:off x="560705" y="341630"/>
            <a:ext cx="7997825" cy="1143000"/>
          </a:xfrm>
          <a:prstGeom prst="rect">
            <a:avLst/>
          </a:prstGeom>
        </p:spPr>
      </p:pic>
      <p:sp>
        <p:nvSpPr>
          <p:cNvPr id="305" name="304 Marcador de texto"/>
          <p:cNvSpPr>
            <a:spLocks noGrp="1"/>
          </p:cNvSpPr>
          <p:nvPr>
            <p:ph type="body" idx="10"/>
          </p:nvPr>
        </p:nvSpPr>
        <p:spPr>
          <a:xfrm>
            <a:off x="445135" y="1604645"/>
            <a:ext cx="8229600" cy="4177665"/>
          </a:xfrm>
          <a:prstGeom prst="rect">
            <a:avLst/>
          </a:prstGeom>
          <a:noFill/>
          <a:ln w="0" cmpd="sng">
            <a:noFill/>
            <a:prstDash val="solid"/>
          </a:ln>
        </p:spPr>
        <p:txBody>
          <a:bodyPr lIns="0" tIns="0" rIns="0" bIns="0" anchor="t"/>
          <a:lstStyle/>
          <a:p>
            <a:pPr marL="228600" marR="0" indent="0" algn="l">
              <a:lnSpc>
                <a:spcPct val="95999"/>
              </a:lnSpc>
              <a:spcAft>
                <a:spcPts val="0"/>
              </a:spcAft>
            </a:pPr>
            <a:r>
              <a:rPr lang="en-US" sz="300" spc="-40" dirty="0">
                <a:solidFill>
                  <a:srgbClr val="4F81BC"/>
                </a:solidFill>
                <a:latin typeface="Arial" panose="22635452340000000000" pitchFamily="2"/>
              </a:rPr>
              <a:t></a:t>
            </a:r>
            <a:r>
              <a:rPr lang="en-US" sz="2700" spc="-40" dirty="0">
                <a:solidFill>
                  <a:srgbClr val="000000"/>
                </a:solidFill>
                <a:latin typeface="Times New Roman" panose="22635452340000000000" pitchFamily="1"/>
              </a:rPr>
              <a:t> </a:t>
            </a:r>
            <a:r>
              <a:rPr lang="en-US" sz="2700" spc="-40" dirty="0" err="1">
                <a:solidFill>
                  <a:srgbClr val="000000"/>
                </a:solidFill>
                <a:latin typeface="Times New Roman" panose="22635452340000000000" pitchFamily="1"/>
              </a:rPr>
              <a:t>Procesos</a:t>
            </a:r>
            <a:r>
              <a:rPr lang="en-US" sz="2700" spc="-40" dirty="0">
                <a:solidFill>
                  <a:srgbClr val="000000"/>
                </a:solidFill>
                <a:latin typeface="Times New Roman" panose="22635452340000000000" pitchFamily="1"/>
              </a:rPr>
              <a:t> </a:t>
            </a:r>
            <a:r>
              <a:rPr lang="en-US" sz="2700" spc="-40" dirty="0" err="1">
                <a:solidFill>
                  <a:srgbClr val="000000"/>
                </a:solidFill>
                <a:latin typeface="Times New Roman" panose="22635452340000000000" pitchFamily="1"/>
              </a:rPr>
              <a:t>inorganicos</a:t>
            </a:r>
            <a:r>
              <a:rPr lang="en-US" sz="2700" spc="-40" dirty="0">
                <a:solidFill>
                  <a:srgbClr val="000000"/>
                </a:solidFill>
                <a:latin typeface="Times New Roman" panose="22635452340000000000" pitchFamily="1"/>
              </a:rPr>
              <a:t> y/o </a:t>
            </a:r>
            <a:r>
              <a:rPr lang="en-US" sz="2700" spc="-40" dirty="0" err="1">
                <a:solidFill>
                  <a:srgbClr val="000000"/>
                </a:solidFill>
                <a:latin typeface="Times New Roman" panose="22635452340000000000" pitchFamily="1"/>
              </a:rPr>
              <a:t>organicos</a:t>
            </a:r>
            <a:r>
              <a:rPr lang="en-US" sz="2700" spc="-40" dirty="0">
                <a:solidFill>
                  <a:srgbClr val="000000"/>
                </a:solidFill>
                <a:latin typeface="Times New Roman" panose="22635452340000000000" pitchFamily="1"/>
              </a:rPr>
              <a:t> </a:t>
            </a:r>
            <a:r>
              <a:rPr lang="en-US" sz="2700" spc="-40" dirty="0" err="1">
                <a:solidFill>
                  <a:srgbClr val="000000"/>
                </a:solidFill>
                <a:latin typeface="Times New Roman" panose="22635452340000000000" pitchFamily="1"/>
              </a:rPr>
              <a:t>precipitan</a:t>
            </a:r>
            <a:r>
              <a:rPr lang="en-US" sz="2700" spc="-40" dirty="0">
                <a:solidFill>
                  <a:srgbClr val="000000"/>
                </a:solidFill>
                <a:latin typeface="Times New Roman" panose="22635452340000000000" pitchFamily="1"/>
              </a:rPr>
              <a:t> </a:t>
            </a:r>
            <a:r>
              <a:rPr lang="en-US" sz="2700" spc="-40" dirty="0" err="1">
                <a:solidFill>
                  <a:srgbClr val="000000"/>
                </a:solidFill>
                <a:latin typeface="Times New Roman" panose="22635452340000000000" pitchFamily="1"/>
              </a:rPr>
              <a:t>quimicos</a:t>
            </a:r>
            <a:endParaRPr lang="en-US" sz="2700" spc="-40" dirty="0">
              <a:solidFill>
                <a:srgbClr val="000000"/>
              </a:solidFill>
              <a:latin typeface="Times New Roman" panose="22635452340000000000" pitchFamily="1"/>
            </a:endParaRPr>
          </a:p>
          <a:p>
            <a:pPr marL="457200" marR="0" indent="0" algn="l">
              <a:lnSpc>
                <a:spcPct val="95999"/>
              </a:lnSpc>
              <a:spcBef>
                <a:spcPts val="0"/>
              </a:spcBef>
              <a:spcAft>
                <a:spcPts val="0"/>
              </a:spcAft>
              <a:buNone/>
            </a:pPr>
            <a:r>
              <a:rPr lang="en-US" sz="2700" spc="-20" dirty="0">
                <a:solidFill>
                  <a:srgbClr val="000000"/>
                </a:solidFill>
                <a:latin typeface="Times New Roman" panose="22635452340000000000" pitchFamily="1"/>
              </a:rPr>
              <a:t>de un </a:t>
            </a:r>
            <a:r>
              <a:rPr lang="en-US" sz="2700" spc="-20" dirty="0" err="1">
                <a:solidFill>
                  <a:srgbClr val="000000"/>
                </a:solidFill>
                <a:latin typeface="Times New Roman" panose="22635452340000000000" pitchFamily="1"/>
              </a:rPr>
              <a:t>líquido</a:t>
            </a:r>
            <a:r>
              <a:rPr lang="en-US" sz="2700" spc="-20" dirty="0">
                <a:solidFill>
                  <a:srgbClr val="000000"/>
                </a:solidFill>
                <a:latin typeface="Times New Roman" panose="22635452340000000000" pitchFamily="1"/>
              </a:rPr>
              <a:t>.</a:t>
            </a:r>
          </a:p>
          <a:p>
            <a:pPr marL="457200" indent="0">
              <a:lnSpc>
                <a:spcPct val="95999"/>
              </a:lnSpc>
              <a:spcBef>
                <a:spcPts val="0"/>
              </a:spcBef>
              <a:buNone/>
            </a:pPr>
            <a:r>
              <a:rPr lang="es-ES" sz="2400" dirty="0"/>
              <a:t>La evaporación y otras influencias pueden dar como resultado la sobresaturación de las soluciones y en la precipitación de minerales. </a:t>
            </a:r>
          </a:p>
          <a:p>
            <a:pPr marL="457200" indent="0">
              <a:lnSpc>
                <a:spcPct val="95999"/>
              </a:lnSpc>
              <a:spcBef>
                <a:spcPts val="0"/>
              </a:spcBef>
              <a:buNone/>
            </a:pPr>
            <a:r>
              <a:rPr lang="es-ES" sz="2400" dirty="0"/>
              <a:t>La precipitación puede producirse por la influencia de seres vivos o por procesos puramente químicos como la evaporación en el caso de las evaporitas. </a:t>
            </a:r>
            <a:br>
              <a:rPr lang="es-ES" sz="2400" dirty="0"/>
            </a:br>
            <a:endParaRPr lang="en-US" sz="2300" spc="-40" dirty="0">
              <a:solidFill>
                <a:srgbClr val="000000"/>
              </a:solidFill>
              <a:latin typeface="Times New Roman" panose="22635452340000000000" pitchFamily="1"/>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4505960"/>
            <a:ext cx="5446929" cy="2231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61657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84784"/>
            <a:ext cx="7624097" cy="4981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Título"/>
          <p:cNvSpPr>
            <a:spLocks noGrp="1"/>
          </p:cNvSpPr>
          <p:nvPr>
            <p:ph type="title"/>
          </p:nvPr>
        </p:nvSpPr>
        <p:spPr/>
        <p:txBody>
          <a:bodyPr/>
          <a:lstStyle/>
          <a:p>
            <a:r>
              <a:rPr lang="es-MX" dirty="0"/>
              <a:t>Ambientes marinos</a:t>
            </a:r>
          </a:p>
        </p:txBody>
      </p:sp>
    </p:spTree>
    <p:extLst>
      <p:ext uri="{BB962C8B-B14F-4D97-AF65-F5344CB8AC3E}">
        <p14:creationId xmlns:p14="http://schemas.microsoft.com/office/powerpoint/2010/main" val="34941343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fontScale="90000"/>
          </a:bodyPr>
          <a:lstStyle/>
          <a:p>
            <a:r>
              <a:rPr lang="en-US" sz="4000" dirty="0" err="1"/>
              <a:t>Rocas</a:t>
            </a:r>
            <a:r>
              <a:rPr lang="en-US" sz="4000" dirty="0"/>
              <a:t> </a:t>
            </a:r>
            <a:r>
              <a:rPr lang="en-US" sz="4000" dirty="0" err="1"/>
              <a:t>Sedimentarias</a:t>
            </a:r>
            <a:r>
              <a:rPr lang="en-US" sz="4000" dirty="0"/>
              <a:t> </a:t>
            </a:r>
            <a:r>
              <a:rPr lang="en-US" sz="4000" dirty="0" err="1"/>
              <a:t>Quimicas</a:t>
            </a:r>
            <a:r>
              <a:rPr lang="en-US" sz="4000" dirty="0"/>
              <a:t> o </a:t>
            </a:r>
            <a:r>
              <a:rPr lang="en-US" sz="4000" dirty="0" err="1"/>
              <a:t>Bioquimicas</a:t>
            </a:r>
            <a:r>
              <a:rPr lang="en-US" sz="4000" dirty="0"/>
              <a:t>.</a:t>
            </a:r>
          </a:p>
        </p:txBody>
      </p:sp>
      <p:pic>
        <p:nvPicPr>
          <p:cNvPr id="41992" name="Picture 8" descr="bituminous_coal"/>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b="16927"/>
          <a:stretch/>
        </p:blipFill>
        <p:spPr>
          <a:xfrm>
            <a:off x="2623975" y="1504950"/>
            <a:ext cx="3666783" cy="1768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994" name="Picture 10" descr="egypt_khufu"/>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304800" y="1447800"/>
            <a:ext cx="2416175" cy="2185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998" name="Picture 14" descr="Dolomite"/>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6380163" y="1504950"/>
            <a:ext cx="2535237" cy="1901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989" name="Picture 5" descr="rocksalt"/>
          <p:cNvPicPr>
            <a:picLocks noChangeAspect="1" noChangeArrowheads="1"/>
          </p:cNvPicPr>
          <p:nvPr/>
        </p:nvPicPr>
        <p:blipFill rotWithShape="1">
          <a:blip r:embed="rId5">
            <a:extLst>
              <a:ext uri="{28A0092B-C50C-407E-A947-70E740481C1C}">
                <a14:useLocalDpi xmlns:a14="http://schemas.microsoft.com/office/drawing/2010/main" val="0"/>
              </a:ext>
            </a:extLst>
          </a:blip>
          <a:srcRect b="12214"/>
          <a:stretch/>
        </p:blipFill>
        <p:spPr bwMode="auto">
          <a:xfrm>
            <a:off x="5796136" y="4468813"/>
            <a:ext cx="3048000" cy="155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6" descr="chert"/>
          <p:cNvPicPr>
            <a:picLocks noChangeAspect="1" noChangeArrowheads="1"/>
          </p:cNvPicPr>
          <p:nvPr/>
        </p:nvPicPr>
        <p:blipFill rotWithShape="1">
          <a:blip r:embed="rId6">
            <a:extLst>
              <a:ext uri="{28A0092B-C50C-407E-A947-70E740481C1C}">
                <a14:useLocalDpi xmlns:a14="http://schemas.microsoft.com/office/drawing/2010/main" val="0"/>
              </a:ext>
            </a:extLst>
          </a:blip>
          <a:srcRect l="22160" r="19851" b="9698"/>
          <a:stretch/>
        </p:blipFill>
        <p:spPr bwMode="auto">
          <a:xfrm>
            <a:off x="971600" y="4530725"/>
            <a:ext cx="1944216" cy="1758949"/>
          </a:xfrm>
          <a:prstGeom prst="rect">
            <a:avLst/>
          </a:prstGeom>
          <a:noFill/>
          <a:extLst>
            <a:ext uri="{909E8E84-426E-40DD-AFC4-6F175D3DCCD1}">
              <a14:hiddenFill xmlns:a14="http://schemas.microsoft.com/office/drawing/2010/main">
                <a:solidFill>
                  <a:srgbClr val="FFFFFF"/>
                </a:solidFill>
              </a14:hiddenFill>
            </a:ext>
          </a:extLst>
        </p:spPr>
      </p:pic>
      <p:sp>
        <p:nvSpPr>
          <p:cNvPr id="41996" name="Text Box 12"/>
          <p:cNvSpPr txBox="1">
            <a:spLocks noChangeArrowheads="1"/>
          </p:cNvSpPr>
          <p:nvPr/>
        </p:nvSpPr>
        <p:spPr bwMode="auto">
          <a:xfrm>
            <a:off x="885176" y="3663950"/>
            <a:ext cx="9685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err="1"/>
              <a:t>Caliza</a:t>
            </a:r>
            <a:endParaRPr lang="en-US" dirty="0"/>
          </a:p>
        </p:txBody>
      </p:sp>
      <p:sp>
        <p:nvSpPr>
          <p:cNvPr id="42000" name="Text Box 16"/>
          <p:cNvSpPr txBox="1">
            <a:spLocks noChangeArrowheads="1"/>
          </p:cNvSpPr>
          <p:nvPr/>
        </p:nvSpPr>
        <p:spPr bwMode="auto">
          <a:xfrm>
            <a:off x="7010400" y="3505200"/>
            <a:ext cx="126028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err="1"/>
              <a:t>Dolomía</a:t>
            </a:r>
            <a:endParaRPr lang="en-US" dirty="0"/>
          </a:p>
        </p:txBody>
      </p:sp>
      <p:sp>
        <p:nvSpPr>
          <p:cNvPr id="2" name="Text Box 16">
            <a:extLst>
              <a:ext uri="{FF2B5EF4-FFF2-40B4-BE49-F238E27FC236}">
                <a16:creationId xmlns:a16="http://schemas.microsoft.com/office/drawing/2014/main" id="{1CBA4D50-8598-53C3-16C5-D7E2F65460A5}"/>
              </a:ext>
            </a:extLst>
          </p:cNvPr>
          <p:cNvSpPr txBox="1">
            <a:spLocks noChangeArrowheads="1"/>
          </p:cNvSpPr>
          <p:nvPr/>
        </p:nvSpPr>
        <p:spPr bwMode="auto">
          <a:xfrm>
            <a:off x="3920428" y="3616028"/>
            <a:ext cx="10903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err="1"/>
              <a:t>Carbón</a:t>
            </a:r>
            <a:endParaRPr lang="en-US" dirty="0"/>
          </a:p>
        </p:txBody>
      </p:sp>
      <p:sp>
        <p:nvSpPr>
          <p:cNvPr id="3" name="CuadroTexto 2">
            <a:extLst>
              <a:ext uri="{FF2B5EF4-FFF2-40B4-BE49-F238E27FC236}">
                <a16:creationId xmlns:a16="http://schemas.microsoft.com/office/drawing/2014/main" id="{F120A6E4-C8BB-1AFD-E3F8-59FF6A4DBABE}"/>
              </a:ext>
            </a:extLst>
          </p:cNvPr>
          <p:cNvSpPr txBox="1"/>
          <p:nvPr/>
        </p:nvSpPr>
        <p:spPr>
          <a:xfrm>
            <a:off x="1407655" y="6463951"/>
            <a:ext cx="1260281" cy="461665"/>
          </a:xfrm>
          <a:prstGeom prst="rect">
            <a:avLst/>
          </a:prstGeom>
          <a:noFill/>
        </p:spPr>
        <p:txBody>
          <a:bodyPr wrap="none" rtlCol="0">
            <a:spAutoFit/>
          </a:bodyPr>
          <a:lstStyle/>
          <a:p>
            <a:r>
              <a:rPr lang="es-MX" dirty="0"/>
              <a:t>Pedernal</a:t>
            </a:r>
          </a:p>
        </p:txBody>
      </p:sp>
      <p:sp>
        <p:nvSpPr>
          <p:cNvPr id="4" name="CuadroTexto 3">
            <a:extLst>
              <a:ext uri="{FF2B5EF4-FFF2-40B4-BE49-F238E27FC236}">
                <a16:creationId xmlns:a16="http://schemas.microsoft.com/office/drawing/2014/main" id="{F2B47935-E64E-5184-7827-826B5A4FDF99}"/>
              </a:ext>
            </a:extLst>
          </p:cNvPr>
          <p:cNvSpPr txBox="1"/>
          <p:nvPr/>
        </p:nvSpPr>
        <p:spPr>
          <a:xfrm>
            <a:off x="6948264" y="6463951"/>
            <a:ext cx="577402" cy="461665"/>
          </a:xfrm>
          <a:prstGeom prst="rect">
            <a:avLst/>
          </a:prstGeom>
          <a:noFill/>
        </p:spPr>
        <p:txBody>
          <a:bodyPr wrap="none" rtlCol="0">
            <a:spAutoFit/>
          </a:bodyPr>
          <a:lstStyle/>
          <a:p>
            <a:r>
              <a:rPr lang="es-MX" dirty="0"/>
              <a:t>Sal</a:t>
            </a:r>
          </a:p>
        </p:txBody>
      </p:sp>
    </p:spTree>
    <p:extLst>
      <p:ext uri="{BB962C8B-B14F-4D97-AF65-F5344CB8AC3E}">
        <p14:creationId xmlns:p14="http://schemas.microsoft.com/office/powerpoint/2010/main" val="36642434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PREGUNTAS?</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1700808"/>
            <a:ext cx="4121621" cy="4310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09912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Solstice</Template>
  <TotalTime>863</TotalTime>
  <Words>1262</Words>
  <Application>Microsoft Office PowerPoint</Application>
  <PresentationFormat>Presentación en pantalla (4:3)</PresentationFormat>
  <Paragraphs>215</Paragraphs>
  <Slides>53</Slides>
  <Notes>3</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53</vt:i4>
      </vt:variant>
    </vt:vector>
  </HeadingPairs>
  <TitlesOfParts>
    <vt:vector size="65" baseType="lpstr">
      <vt:lpstr>Arial</vt:lpstr>
      <vt:lpstr>Calibri</vt:lpstr>
      <vt:lpstr>Comic Sans MS</vt:lpstr>
      <vt:lpstr>Gill Sans MT</vt:lpstr>
      <vt:lpstr>Symbol</vt:lpstr>
      <vt:lpstr>Tahoma</vt:lpstr>
      <vt:lpstr>Times</vt:lpstr>
      <vt:lpstr>Times New Roman</vt:lpstr>
      <vt:lpstr>Verdana</vt:lpstr>
      <vt:lpstr>Wingdings</vt:lpstr>
      <vt:lpstr>Wingdings 2</vt:lpstr>
      <vt:lpstr>Solsticio</vt:lpstr>
      <vt:lpstr>GEOLOGIA AMBIENTAL</vt:lpstr>
      <vt:lpstr>Un repaso de la constitución de la Materia</vt:lpstr>
      <vt:lpstr>Los Compuestos</vt:lpstr>
      <vt:lpstr>Minerales</vt:lpstr>
      <vt:lpstr>Los Minerales</vt:lpstr>
      <vt:lpstr>¿Que es un Mineral?</vt:lpstr>
      <vt:lpstr>Presentación de PowerPoint</vt:lpstr>
      <vt:lpstr>Estructura cristalina</vt:lpstr>
      <vt:lpstr>Grupos Principales de Minerales</vt:lpstr>
      <vt:lpstr>Presentación de PowerPoint</vt:lpstr>
      <vt:lpstr>Presentación de PowerPoint</vt:lpstr>
      <vt:lpstr>¿Como identificamos los minerales?</vt:lpstr>
      <vt:lpstr>Propiedades de los minerales</vt:lpstr>
      <vt:lpstr>¿Qué es una roca?</vt:lpstr>
      <vt:lpstr>Rocas</vt:lpstr>
      <vt:lpstr>Tipos de Rocas</vt:lpstr>
      <vt:lpstr>Presentación de PowerPoint</vt:lpstr>
      <vt:lpstr>Roca Ignea</vt:lpstr>
      <vt:lpstr>Presentación de PowerPoint</vt:lpstr>
      <vt:lpstr>Presentación de PowerPoint</vt:lpstr>
      <vt:lpstr>Presentación de PowerPoint</vt:lpstr>
      <vt:lpstr>Rocas Igneas:</vt:lpstr>
      <vt:lpstr>Texturas</vt:lpstr>
      <vt:lpstr>Presentación de PowerPoint</vt:lpstr>
      <vt:lpstr>Metamorfismo y las  Rocas Metamórficas</vt:lpstr>
      <vt:lpstr>El Ciclo de las Rocas</vt:lpstr>
      <vt:lpstr>Presentación de PowerPoint</vt:lpstr>
      <vt:lpstr>Metamorfismo</vt:lpstr>
      <vt:lpstr>Tipos de Metamorfismo</vt:lpstr>
      <vt:lpstr>Clasificacion de Rocas Metamorficas</vt:lpstr>
      <vt:lpstr>ROCAS METAMÓRFICAS FOLIADAS</vt:lpstr>
      <vt:lpstr>Clasificación de Rocas Metamórficas: Foliadas</vt:lpstr>
      <vt:lpstr>Presentación de PowerPoint</vt:lpstr>
      <vt:lpstr>Clasificación de Rocas Metamórficas: No Foliadas</vt:lpstr>
      <vt:lpstr>ROCAS SEDIMENTARIAS</vt:lpstr>
      <vt:lpstr>Presentación de PowerPoint</vt:lpstr>
      <vt:lpstr>El Ciclo de las Rocas</vt:lpstr>
      <vt:lpstr>Presentación de PowerPoint</vt:lpstr>
      <vt:lpstr>Presentación de PowerPoint</vt:lpstr>
      <vt:lpstr>De que se originan las rocas sedimentarias?</vt:lpstr>
      <vt:lpstr>Presentación de PowerPoint</vt:lpstr>
      <vt:lpstr>Presentación de PowerPoint</vt:lpstr>
      <vt:lpstr>Presentación de PowerPoint</vt:lpstr>
      <vt:lpstr>¿Cómo el sedimento se convierte en roca?</vt:lpstr>
      <vt:lpstr>Presentación de PowerPoint</vt:lpstr>
      <vt:lpstr>Presentación de PowerPoint</vt:lpstr>
      <vt:lpstr>Presentación de PowerPoint</vt:lpstr>
      <vt:lpstr>Presentación de PowerPoint</vt:lpstr>
      <vt:lpstr>Presentación de PowerPoint</vt:lpstr>
      <vt:lpstr>Presentación de PowerPoint</vt:lpstr>
      <vt:lpstr>Ambientes marinos</vt:lpstr>
      <vt:lpstr>Rocas Sedimentarias Quimicas o Bioquimicas.</vt:lpstr>
      <vt:lpstr>PREGUNTAS?</vt:lpstr>
    </vt:vector>
  </TitlesOfParts>
  <Company>U.P.R. - Mayaguez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Rocas y Minerales</dc:title>
  <dc:creator>Hernan Santos</dc:creator>
  <cp:lastModifiedBy>JOSE ISMAEL MINJAREZ SOSA</cp:lastModifiedBy>
  <cp:revision>45</cp:revision>
  <dcterms:created xsi:type="dcterms:W3CDTF">2003-09-12T17:57:29Z</dcterms:created>
  <dcterms:modified xsi:type="dcterms:W3CDTF">2022-08-17T16:52:37Z</dcterms:modified>
</cp:coreProperties>
</file>