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1"/>
  </p:notesMasterIdLst>
  <p:sldIdLst>
    <p:sldId id="256" r:id="rId5"/>
    <p:sldId id="271" r:id="rId6"/>
    <p:sldId id="272" r:id="rId7"/>
    <p:sldId id="629" r:id="rId8"/>
    <p:sldId id="320" r:id="rId9"/>
    <p:sldId id="259" r:id="rId10"/>
    <p:sldId id="277" r:id="rId11"/>
    <p:sldId id="635" r:id="rId12"/>
    <p:sldId id="636" r:id="rId13"/>
    <p:sldId id="280" r:id="rId14"/>
    <p:sldId id="346" r:id="rId15"/>
    <p:sldId id="347" r:id="rId16"/>
    <p:sldId id="302" r:id="rId17"/>
    <p:sldId id="624" r:id="rId18"/>
    <p:sldId id="631" r:id="rId19"/>
    <p:sldId id="278" r:id="rId20"/>
    <p:sldId id="279" r:id="rId21"/>
    <p:sldId id="281" r:id="rId22"/>
    <p:sldId id="324" r:id="rId23"/>
    <p:sldId id="317" r:id="rId24"/>
    <p:sldId id="305" r:id="rId25"/>
    <p:sldId id="314" r:id="rId26"/>
    <p:sldId id="309" r:id="rId27"/>
    <p:sldId id="307" r:id="rId28"/>
    <p:sldId id="308" r:id="rId29"/>
    <p:sldId id="332" r:id="rId30"/>
    <p:sldId id="335" r:id="rId31"/>
    <p:sldId id="328" r:id="rId32"/>
    <p:sldId id="330" r:id="rId33"/>
    <p:sldId id="331" r:id="rId34"/>
    <p:sldId id="325" r:id="rId35"/>
    <p:sldId id="340" r:id="rId36"/>
    <p:sldId id="342" r:id="rId37"/>
    <p:sldId id="341" r:id="rId38"/>
    <p:sldId id="637" r:id="rId39"/>
    <p:sldId id="627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36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5" d="100"/>
        <a:sy n="135" d="100"/>
      </p:scale>
      <p:origin x="0" y="-74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9399F-628F-4DAA-98A8-9E311B30491F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6AD69-F8D3-4F25-A91D-4F895B5B7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276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580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993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5702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3659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2790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855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3366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474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9302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1814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057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305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2196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2290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0381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5844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3515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B01E626B-9AAC-48E5-8ED8-901219041E35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84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8_1_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Marcador de texto"/>
          <p:cNvSpPr>
            <a:spLocks noGrp="1"/>
          </p:cNvSpPr>
          <p:nvPr>
            <p:ph type="body" idx="10"/>
          </p:nvPr>
        </p:nvSpPr>
        <p:spPr>
          <a:xfrm>
            <a:off x="227753" y="199390"/>
            <a:ext cx="10972800" cy="11417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>
            <a:lvl1pPr marL="0" marR="0" indent="0" algn="ctr">
              <a:lnSpc>
                <a:spcPct val="95999"/>
              </a:lnSpc>
              <a:spcAft>
                <a:spcPts val="3780"/>
              </a:spcAft>
              <a:defRPr/>
            </a:lvl1pPr>
          </a:lstStyle>
          <a:p>
            <a:pPr marL="0" marR="0" indent="0" algn="ctr">
              <a:lnSpc>
                <a:spcPct val="95999"/>
              </a:lnSpc>
              <a:spcAft>
                <a:spcPts val="3780"/>
              </a:spcAft>
            </a:pPr>
            <a:r>
              <a:rPr lang="en-US" sz="4100" b="1" spc="0">
                <a:solidFill>
                  <a:srgbClr val="224275"/>
                </a:solidFill>
                <a:latin typeface="Arial" panose="22635452340000000000" pitchFamily="2"/>
              </a:rPr>
              <a:t>La erosion da forma al paisaje</a:t>
            </a:r>
          </a:p>
        </p:txBody>
      </p:sp>
      <p:sp>
        <p:nvSpPr>
          <p:cNvPr id="33" name="32 Marcador de texto"/>
          <p:cNvSpPr>
            <a:spLocks noGrp="1"/>
          </p:cNvSpPr>
          <p:nvPr>
            <p:ph type="body" idx="10"/>
          </p:nvPr>
        </p:nvSpPr>
        <p:spPr>
          <a:xfrm>
            <a:off x="6079914" y="1414146"/>
            <a:ext cx="844973" cy="170815"/>
          </a:xfrm>
          <a:prstGeom prst="rect">
            <a:avLst/>
          </a:prstGeom>
          <a:solidFill>
            <a:srgbClr val="E6E5EA"/>
          </a:solidFill>
          <a:ln w="0" cmpd="sng">
            <a:noFill/>
            <a:prstDash val="solid"/>
          </a:ln>
        </p:spPr>
        <p:txBody>
          <a:bodyPr lIns="0" tIns="0" rIns="0" bIns="0" anchor="t"/>
          <a:lstStyle>
            <a:lvl1pPr marL="0" marR="0" indent="0" algn="l">
              <a:lnSpc>
                <a:spcPct val="88319"/>
              </a:lnSpc>
              <a:spcAft>
                <a:spcPts val="0"/>
              </a:spcAft>
              <a:defRPr/>
            </a:lvl1pPr>
          </a:lstStyle>
          <a:p>
            <a:pPr marL="0" marR="0" indent="0" algn="l">
              <a:lnSpc>
                <a:spcPct val="88319"/>
              </a:lnSpc>
              <a:spcAft>
                <a:spcPts val="0"/>
              </a:spcAft>
            </a:pPr>
            <a:r>
              <a:rPr lang="en-US" sz="1250" b="1" spc="0">
                <a:solidFill>
                  <a:srgbClr val="D8DDE4"/>
                </a:solidFill>
                <a:latin typeface="Bookman Old Style" panose="22635452340000000000" pitchFamily="2"/>
              </a:rPr>
              <a:t>OF-</a:t>
            </a:r>
          </a:p>
        </p:txBody>
      </p:sp>
    </p:spTree>
    <p:extLst>
      <p:ext uri="{BB962C8B-B14F-4D97-AF65-F5344CB8AC3E}">
        <p14:creationId xmlns:p14="http://schemas.microsoft.com/office/powerpoint/2010/main" val="289611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FFC34B6-0D17-49AF-A082-7FD2A71EFD27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CF892E4-25CD-4D4B-A221-83EF2065A9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07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0A19B-1689-44A0-8F00-C00B5E6DAA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GEOLOGIA AMBIENTAL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7625BA-2A6F-42BC-8585-AD40E71508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s-MX" dirty="0"/>
              <a:t>Semestre 2022-2</a:t>
            </a:r>
          </a:p>
          <a:p>
            <a:pPr algn="r"/>
            <a:r>
              <a:rPr lang="es-MX" dirty="0"/>
              <a:t>Prof. Ismael </a:t>
            </a:r>
            <a:r>
              <a:rPr lang="es-MX" dirty="0" err="1"/>
              <a:t>minjarez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93653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BD3CCA6-DBDC-427B-BD34-33CE6AB59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579" y="1295091"/>
            <a:ext cx="9337387" cy="5562909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364DA875-0802-4BA9-AD65-1FA02F7E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579" y="514354"/>
            <a:ext cx="8761413" cy="706964"/>
          </a:xfrm>
        </p:spPr>
        <p:txBody>
          <a:bodyPr/>
          <a:lstStyle/>
          <a:p>
            <a:r>
              <a:rPr lang="es-MX" dirty="0"/>
              <a:t>Geomorfología: El relieve de la Tierra</a:t>
            </a:r>
          </a:p>
        </p:txBody>
      </p:sp>
    </p:spTree>
    <p:extLst>
      <p:ext uri="{BB962C8B-B14F-4D97-AF65-F5344CB8AC3E}">
        <p14:creationId xmlns:p14="http://schemas.microsoft.com/office/powerpoint/2010/main" val="76603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2D07CE79-0B85-4609-9EF0-4C44F43F30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7718" y="2212238"/>
            <a:ext cx="6505996" cy="4495800"/>
          </a:xfrm>
        </p:spPr>
        <p:txBody>
          <a:bodyPr>
            <a:normAutofit/>
          </a:bodyPr>
          <a:lstStyle/>
          <a:p>
            <a:r>
              <a:rPr lang="es-ES_tradnl" altLang="es-MX" dirty="0">
                <a:solidFill>
                  <a:schemeClr val="tx1"/>
                </a:solidFill>
                <a:latin typeface="Verdana" panose="020B0604030504040204" pitchFamily="34" charset="0"/>
              </a:rPr>
              <a:t>Topografía/Batimetría: Respecto al nivel del mar actual, el promedio batimétrico y topográfico es de 3800 </a:t>
            </a:r>
            <a:r>
              <a:rPr lang="es-ES_tradnl" altLang="es-MX" dirty="0" err="1">
                <a:solidFill>
                  <a:schemeClr val="tx1"/>
                </a:solidFill>
                <a:latin typeface="Verdana" panose="020B0604030504040204" pitchFamily="34" charset="0"/>
              </a:rPr>
              <a:t>mts</a:t>
            </a:r>
            <a:r>
              <a:rPr lang="es-ES_tradnl" altLang="es-MX" dirty="0">
                <a:solidFill>
                  <a:schemeClr val="tx1"/>
                </a:solidFill>
                <a:latin typeface="Verdana" panose="020B0604030504040204" pitchFamily="34" charset="0"/>
              </a:rPr>
              <a:t> y 840 </a:t>
            </a:r>
            <a:r>
              <a:rPr lang="es-ES_tradnl" altLang="es-MX" dirty="0" err="1">
                <a:solidFill>
                  <a:schemeClr val="tx1"/>
                </a:solidFill>
                <a:latin typeface="Verdana" panose="020B0604030504040204" pitchFamily="34" charset="0"/>
              </a:rPr>
              <a:t>mts</a:t>
            </a:r>
            <a:r>
              <a:rPr lang="es-ES_tradnl" altLang="es-MX" dirty="0">
                <a:solidFill>
                  <a:schemeClr val="tx1"/>
                </a:solidFill>
                <a:latin typeface="Verdana" panose="020B0604030504040204" pitchFamily="34" charset="0"/>
              </a:rPr>
              <a:t> respectivamente</a:t>
            </a:r>
          </a:p>
          <a:p>
            <a:r>
              <a:rPr lang="es-ES_tradnl" altLang="es-MX" dirty="0">
                <a:solidFill>
                  <a:schemeClr val="tx1"/>
                </a:solidFill>
                <a:latin typeface="Verdana" panose="020B0604030504040204" pitchFamily="34" charset="0"/>
              </a:rPr>
              <a:t>Altura máx. de 8848 </a:t>
            </a:r>
            <a:r>
              <a:rPr lang="es-ES_tradnl" altLang="es-MX" dirty="0" err="1">
                <a:solidFill>
                  <a:schemeClr val="tx1"/>
                </a:solidFill>
                <a:latin typeface="Verdana" panose="020B0604030504040204" pitchFamily="34" charset="0"/>
              </a:rPr>
              <a:t>mts</a:t>
            </a:r>
            <a:r>
              <a:rPr lang="es-ES_tradnl" altLang="es-MX" dirty="0">
                <a:solidFill>
                  <a:schemeClr val="tx1"/>
                </a:solidFill>
                <a:latin typeface="Verdana" panose="020B0604030504040204" pitchFamily="34" charset="0"/>
              </a:rPr>
              <a:t> (Everest)</a:t>
            </a:r>
          </a:p>
          <a:p>
            <a:r>
              <a:rPr lang="es-ES_tradnl" altLang="es-MX" dirty="0">
                <a:solidFill>
                  <a:schemeClr val="tx1"/>
                </a:solidFill>
                <a:latin typeface="Verdana" panose="020B0604030504040204" pitchFamily="34" charset="0"/>
              </a:rPr>
              <a:t>Profundidad máx. de 11,000 </a:t>
            </a:r>
            <a:r>
              <a:rPr lang="es-ES_tradnl" altLang="es-MX" dirty="0" err="1">
                <a:solidFill>
                  <a:schemeClr val="tx1"/>
                </a:solidFill>
                <a:latin typeface="Verdana" panose="020B0604030504040204" pitchFamily="34" charset="0"/>
              </a:rPr>
              <a:t>mts</a:t>
            </a:r>
            <a:r>
              <a:rPr lang="es-ES_tradnl" altLang="es-MX" dirty="0">
                <a:solidFill>
                  <a:schemeClr val="tx1"/>
                </a:solidFill>
                <a:latin typeface="Verdana" panose="020B0604030504040204" pitchFamily="34" charset="0"/>
              </a:rPr>
              <a:t> (Mariana)</a:t>
            </a:r>
          </a:p>
          <a:p>
            <a:pPr>
              <a:buFontTx/>
              <a:buNone/>
            </a:pPr>
            <a:endParaRPr lang="es-ES_tradnl" altLang="es-MX" dirty="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es-ES_tradnl" altLang="es-MX" dirty="0">
                <a:solidFill>
                  <a:schemeClr val="tx1"/>
                </a:solidFill>
                <a:latin typeface="Verdana" panose="020B0604030504040204" pitchFamily="34" charset="0"/>
                <a:sym typeface="Wingdings" panose="05000000000000000000" pitchFamily="2" charset="2"/>
              </a:rPr>
              <a:t>Revela 2 niveles fundamentales del relieve del planeta.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lang="es-CL" altLang="es-MX" dirty="0">
                <a:solidFill>
                  <a:schemeClr val="tx1"/>
                </a:solidFill>
                <a:latin typeface="Verdana" panose="020B0604030504040204" pitchFamily="34" charset="0"/>
                <a:sym typeface="Wingdings" panose="05000000000000000000" pitchFamily="2" charset="2"/>
              </a:rPr>
              <a:t>Estos 2 niveles corresponden a continente y océano 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lang="es-CL" altLang="es-MX" dirty="0">
                <a:solidFill>
                  <a:schemeClr val="tx1"/>
                </a:solidFill>
                <a:latin typeface="Verdana" panose="020B0604030504040204" pitchFamily="34" charset="0"/>
                <a:sym typeface="Wingdings" panose="05000000000000000000" pitchFamily="2" charset="2"/>
              </a:rPr>
              <a:t>consistente con la noción de 2 tipos de corteza diferentes. Una más ligera (Continental) soportada por una capa más densa la cual formaría el fondo oceánico.</a:t>
            </a:r>
          </a:p>
          <a:p>
            <a:pPr>
              <a:buFont typeface="Wingdings" panose="05000000000000000000" pitchFamily="2" charset="2"/>
              <a:buChar char="à"/>
            </a:pPr>
            <a:endParaRPr lang="es-ES_tradnl" altLang="es-MX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D329548-020B-45F0-AE39-BAFE84B21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067" y="2349802"/>
            <a:ext cx="5066215" cy="47491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>
            <a:extLst>
              <a:ext uri="{FF2B5EF4-FFF2-40B4-BE49-F238E27FC236}">
                <a16:creationId xmlns:a16="http://schemas.microsoft.com/office/drawing/2014/main" id="{4EC2CB31-57BD-3764-B299-8FA6F4727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475" y="352426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sp>
        <p:nvSpPr>
          <p:cNvPr id="3075" name="Text Box 6">
            <a:extLst>
              <a:ext uri="{FF2B5EF4-FFF2-40B4-BE49-F238E27FC236}">
                <a16:creationId xmlns:a16="http://schemas.microsoft.com/office/drawing/2014/main" id="{18F517A9-D119-39B5-E97D-55AFD24AE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92151"/>
            <a:ext cx="793557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s-MX" sz="2400"/>
              <a:t>Geomorfología es la parte de la Geología que </a:t>
            </a:r>
          </a:p>
          <a:p>
            <a:pPr eaLnBrk="1" hangingPunct="1"/>
            <a:r>
              <a:rPr lang="es-MX" altLang="es-MX" sz="2400"/>
              <a:t>estudia las formas superficiales de la Tierra.</a:t>
            </a:r>
          </a:p>
          <a:p>
            <a:pPr eaLnBrk="1" hangingPunct="1"/>
            <a:endParaRPr lang="es-MX" altLang="es-MX" sz="2400"/>
          </a:p>
          <a:p>
            <a:pPr eaLnBrk="1" hangingPunct="1">
              <a:buFontTx/>
              <a:buChar char="-"/>
            </a:pPr>
            <a:r>
              <a:rPr lang="es-MX" altLang="es-MX" sz="2400"/>
              <a:t>La mayor parte de la morfología terrestre </a:t>
            </a:r>
          </a:p>
          <a:p>
            <a:pPr eaLnBrk="1" hangingPunct="1">
              <a:buFontTx/>
              <a:buChar char="-"/>
            </a:pPr>
            <a:r>
              <a:rPr lang="es-MX" altLang="es-MX" sz="2400"/>
              <a:t>se construyó durante el Final del Terciario y el Holoceno</a:t>
            </a:r>
          </a:p>
          <a:p>
            <a:pPr eaLnBrk="1" hangingPunct="1">
              <a:buFontTx/>
              <a:buChar char="-"/>
            </a:pPr>
            <a:r>
              <a:rPr lang="es-MX" altLang="es-MX" sz="2400"/>
              <a:t> ( 2 millones de años a la fecha)</a:t>
            </a:r>
          </a:p>
          <a:p>
            <a:pPr eaLnBrk="1" hangingPunct="1">
              <a:buFontTx/>
              <a:buChar char="-"/>
            </a:pPr>
            <a:endParaRPr lang="es-MX" altLang="es-MX" sz="2400"/>
          </a:p>
          <a:p>
            <a:pPr eaLnBrk="1" hangingPunct="1">
              <a:buFontTx/>
              <a:buChar char="-"/>
            </a:pPr>
            <a:r>
              <a:rPr lang="es-MX" altLang="es-MX" sz="2400"/>
              <a:t>Dos fenómenos fundamentales modelan el paisaje</a:t>
            </a:r>
          </a:p>
          <a:p>
            <a:pPr eaLnBrk="1" hangingPunct="1">
              <a:buFontTx/>
              <a:buChar char="-"/>
            </a:pPr>
            <a:endParaRPr lang="es-MX" altLang="es-MX" sz="2400"/>
          </a:p>
          <a:p>
            <a:pPr lvl="1" eaLnBrk="1" hangingPunct="1">
              <a:buFontTx/>
              <a:buChar char="-"/>
            </a:pPr>
            <a:r>
              <a:rPr lang="es-MX" altLang="es-MX" sz="2400"/>
              <a:t>-Tectonismo</a:t>
            </a:r>
          </a:p>
          <a:p>
            <a:pPr lvl="1" eaLnBrk="1" hangingPunct="1">
              <a:buFontTx/>
              <a:buChar char="-"/>
            </a:pPr>
            <a:r>
              <a:rPr lang="es-MX" altLang="es-MX" sz="2400"/>
              <a:t>Erosión</a:t>
            </a:r>
          </a:p>
          <a:p>
            <a:pPr lvl="1" eaLnBrk="1" hangingPunct="1">
              <a:buFontTx/>
              <a:buChar char="-"/>
            </a:pPr>
            <a:endParaRPr lang="es-MX" altLang="es-MX" sz="2400"/>
          </a:p>
          <a:p>
            <a:pPr lvl="1" eaLnBrk="1" hangingPunct="1">
              <a:buFontTx/>
              <a:buChar char="-"/>
            </a:pPr>
            <a:endParaRPr lang="es-MX" altLang="es-MX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2296C43D-1315-C498-B4A2-627DEC256F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MX" altLang="es-MX" dirty="0" err="1">
                <a:solidFill>
                  <a:schemeClr val="tx1"/>
                </a:solidFill>
              </a:rPr>
              <a:t>Tectonismo</a:t>
            </a:r>
            <a:r>
              <a:rPr lang="es-MX" altLang="es-MX" dirty="0">
                <a:solidFill>
                  <a:schemeClr val="tx1"/>
                </a:solidFill>
              </a:rPr>
              <a:t> genera paisajes debido a:</a:t>
            </a:r>
          </a:p>
          <a:p>
            <a:pPr lvl="1" eaLnBrk="1" hangingPunct="1"/>
            <a:r>
              <a:rPr lang="es-MX" altLang="es-MX" dirty="0">
                <a:solidFill>
                  <a:schemeClr val="tx1"/>
                </a:solidFill>
              </a:rPr>
              <a:t>Fallas y terremotos asociados</a:t>
            </a:r>
          </a:p>
          <a:p>
            <a:pPr lvl="1" eaLnBrk="1" hangingPunct="1"/>
            <a:r>
              <a:rPr lang="es-MX" altLang="es-MX" dirty="0">
                <a:solidFill>
                  <a:schemeClr val="tx1"/>
                </a:solidFill>
              </a:rPr>
              <a:t>Vulcanismo</a:t>
            </a:r>
          </a:p>
          <a:p>
            <a:pPr lvl="1" eaLnBrk="1" hangingPunct="1"/>
            <a:endParaRPr lang="es-MX" altLang="es-MX" dirty="0">
              <a:solidFill>
                <a:schemeClr val="tx1"/>
              </a:solidFill>
            </a:endParaRPr>
          </a:p>
          <a:p>
            <a:pPr lvl="1" eaLnBrk="1" hangingPunct="1">
              <a:buFontTx/>
              <a:buNone/>
            </a:pPr>
            <a:r>
              <a:rPr lang="es-MX" altLang="es-MX" dirty="0">
                <a:solidFill>
                  <a:schemeClr val="tx1"/>
                </a:solidFill>
              </a:rPr>
              <a:t>Las formas actuales se deben a la erosión.</a:t>
            </a:r>
          </a:p>
          <a:p>
            <a:pPr lvl="1" eaLnBrk="1" hangingPunct="1">
              <a:buFontTx/>
              <a:buNone/>
            </a:pPr>
            <a:endParaRPr lang="es-MX" altLang="es-MX" dirty="0">
              <a:solidFill>
                <a:schemeClr val="tx1"/>
              </a:solidFill>
            </a:endParaRPr>
          </a:p>
          <a:p>
            <a:pPr lvl="1" eaLnBrk="1" hangingPunct="1">
              <a:buFontTx/>
              <a:buNone/>
            </a:pPr>
            <a:r>
              <a:rPr lang="es-MX" altLang="es-MX" dirty="0">
                <a:solidFill>
                  <a:schemeClr val="tx1"/>
                </a:solidFill>
              </a:rPr>
              <a:t>La erosión está controlada por el clima y este a su vez relacionado con la orografía</a:t>
            </a:r>
            <a:endParaRPr lang="es-ES" altLang="es-MX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66A5901-5D24-45A0-B637-317EB1040C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8141" y="0"/>
            <a:ext cx="10515600" cy="1325563"/>
          </a:xfrm>
        </p:spPr>
        <p:txBody>
          <a:bodyPr/>
          <a:lstStyle/>
          <a:p>
            <a:r>
              <a:rPr lang="es-ES_tradnl" altLang="es-MX" sz="3600" dirty="0">
                <a:latin typeface="Footlight MT Light" panose="0204060206030A020304" pitchFamily="18" charset="0"/>
              </a:rPr>
              <a:t>Agentes que forman el relieve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185814D-4E70-4DD5-A9A2-3CD58AFD26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None/>
            </a:pPr>
            <a:r>
              <a:rPr lang="es-ES_tradnl" altLang="es-MX" dirty="0">
                <a:latin typeface="Footlight MT Light" panose="0204060206030A020304" pitchFamily="18" charset="0"/>
              </a:rPr>
              <a:t>Fuerzas Internas </a:t>
            </a:r>
          </a:p>
          <a:p>
            <a:pPr>
              <a:buFontTx/>
              <a:buNone/>
            </a:pPr>
            <a:r>
              <a:rPr lang="es-ES_tradnl" altLang="es-MX" dirty="0">
                <a:latin typeface="Footlight MT Light" panose="0204060206030A020304" pitchFamily="18" charset="0"/>
              </a:rPr>
              <a:t>(endógenas )</a:t>
            </a:r>
          </a:p>
          <a:p>
            <a:pPr>
              <a:buFontTx/>
              <a:buNone/>
            </a:pPr>
            <a:r>
              <a:rPr lang="es-ES_tradnl" altLang="es-MX" sz="2000" i="1" dirty="0">
                <a:latin typeface="Footlight MT Light" panose="0204060206030A020304" pitchFamily="18" charset="0"/>
              </a:rPr>
              <a:t>ACTIVIDAD TECTONICA</a:t>
            </a:r>
          </a:p>
          <a:p>
            <a:pPr>
              <a:buFontTx/>
              <a:buNone/>
            </a:pPr>
            <a:r>
              <a:rPr lang="es-ES_tradnl" altLang="es-MX" sz="2000" i="1" dirty="0">
                <a:latin typeface="Footlight MT Light" panose="0204060206030A020304" pitchFamily="18" charset="0"/>
              </a:rPr>
              <a:t>ACTIVIDAD VOLCANICA</a:t>
            </a:r>
          </a:p>
          <a:p>
            <a:pPr>
              <a:buFontTx/>
              <a:buNone/>
            </a:pPr>
            <a:endParaRPr lang="es-ES_tradnl" altLang="es-MX" i="1" dirty="0">
              <a:latin typeface="Footlight MT Light" panose="0204060206030A020304" pitchFamily="18" charset="0"/>
            </a:endParaRPr>
          </a:p>
          <a:p>
            <a:pPr>
              <a:buFontTx/>
              <a:buNone/>
            </a:pPr>
            <a:r>
              <a:rPr lang="es-ES_tradnl" altLang="es-MX" dirty="0">
                <a:latin typeface="Footlight MT Light" panose="0204060206030A020304" pitchFamily="18" charset="0"/>
              </a:rPr>
              <a:t>Fuerzas Externas </a:t>
            </a:r>
          </a:p>
          <a:p>
            <a:pPr>
              <a:buFontTx/>
              <a:buNone/>
            </a:pPr>
            <a:r>
              <a:rPr lang="es-ES_tradnl" altLang="es-MX" dirty="0">
                <a:latin typeface="Footlight MT Light" panose="0204060206030A020304" pitchFamily="18" charset="0"/>
              </a:rPr>
              <a:t>(exógenas) La erosión debida a </a:t>
            </a:r>
          </a:p>
          <a:p>
            <a:pPr>
              <a:buFontTx/>
              <a:buNone/>
            </a:pPr>
            <a:r>
              <a:rPr lang="es-ES_tradnl" altLang="es-MX" sz="2000" i="1" dirty="0">
                <a:latin typeface="Footlight MT Light" panose="0204060206030A020304" pitchFamily="18" charset="0"/>
              </a:rPr>
              <a:t>       CLIMA-AGUA</a:t>
            </a:r>
          </a:p>
          <a:p>
            <a:pPr>
              <a:buFontTx/>
              <a:buNone/>
            </a:pPr>
            <a:r>
              <a:rPr lang="es-ES_tradnl" altLang="es-MX" sz="2000" i="1" dirty="0">
                <a:latin typeface="Footlight MT Light" panose="0204060206030A020304" pitchFamily="18" charset="0"/>
              </a:rPr>
              <a:t>          EROSION</a:t>
            </a:r>
          </a:p>
          <a:p>
            <a:pPr>
              <a:buFontTx/>
              <a:buNone/>
            </a:pPr>
            <a:endParaRPr lang="es-ES_tradnl" altLang="es-MX" sz="2000" i="1" dirty="0">
              <a:latin typeface="Footlight MT Light" panose="0204060206030A020304" pitchFamily="18" charset="0"/>
            </a:endParaRPr>
          </a:p>
          <a:p>
            <a:pPr>
              <a:buFontTx/>
              <a:buNone/>
            </a:pPr>
            <a:r>
              <a:rPr lang="es-ES_tradnl" altLang="es-MX" sz="2000" i="1" dirty="0">
                <a:latin typeface="Footlight MT Light" panose="0204060206030A020304" pitchFamily="18" charset="0"/>
              </a:rPr>
              <a:t>-LA ISOSTASIA</a:t>
            </a: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24BDB2CC-5740-440D-AAC6-114031A11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28" y="841572"/>
            <a:ext cx="7834602" cy="587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456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6210" y="5486400"/>
            <a:ext cx="8449811" cy="781050"/>
          </a:xfrm>
        </p:spPr>
        <p:txBody>
          <a:bodyPr/>
          <a:lstStyle/>
          <a:p>
            <a:r>
              <a:rPr lang="en-US" sz="4000" dirty="0" err="1"/>
              <a:t>Intemperismo</a:t>
            </a:r>
            <a:r>
              <a:rPr lang="en-US" sz="4000" dirty="0"/>
              <a:t> o  </a:t>
            </a:r>
            <a:r>
              <a:rPr lang="en-US" sz="4000" dirty="0" err="1"/>
              <a:t>meteorización</a:t>
            </a:r>
            <a:endParaRPr lang="en-US" sz="4000" dirty="0"/>
          </a:p>
        </p:txBody>
      </p:sp>
      <p:pic>
        <p:nvPicPr>
          <p:cNvPr id="2053" name="Picture 5" descr="soi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0137" y="381000"/>
            <a:ext cx="7599937" cy="510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872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409496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Intemperismo</a:t>
            </a:r>
            <a:r>
              <a:rPr lang="en-US" dirty="0"/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836713"/>
            <a:ext cx="8534400" cy="1447799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Ruptura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física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desintegración</a:t>
            </a:r>
            <a:r>
              <a:rPr lang="en-US" dirty="0">
                <a:solidFill>
                  <a:schemeClr val="bg1"/>
                </a:solidFill>
              </a:rPr>
              <a:t>) y </a:t>
            </a:r>
            <a:r>
              <a:rPr lang="en-US" dirty="0" err="1">
                <a:solidFill>
                  <a:schemeClr val="bg1"/>
                </a:solidFill>
              </a:rPr>
              <a:t>alteración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química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descomposición</a:t>
            </a:r>
            <a:r>
              <a:rPr lang="en-US" dirty="0">
                <a:solidFill>
                  <a:schemeClr val="bg1"/>
                </a:solidFill>
              </a:rPr>
              <a:t>) de </a:t>
            </a:r>
            <a:r>
              <a:rPr lang="en-US" dirty="0" err="1">
                <a:solidFill>
                  <a:schemeClr val="bg1"/>
                </a:solidFill>
              </a:rPr>
              <a:t>rocas</a:t>
            </a:r>
            <a:r>
              <a:rPr lang="en-US" dirty="0">
                <a:solidFill>
                  <a:schemeClr val="bg1"/>
                </a:solidFill>
              </a:rPr>
              <a:t> y </a:t>
            </a:r>
            <a:r>
              <a:rPr lang="en-US" dirty="0" err="1">
                <a:solidFill>
                  <a:schemeClr val="bg1"/>
                </a:solidFill>
              </a:rPr>
              <a:t>minerales</a:t>
            </a:r>
            <a:r>
              <a:rPr lang="en-US" dirty="0">
                <a:solidFill>
                  <a:schemeClr val="bg1"/>
                </a:solidFill>
              </a:rPr>
              <a:t> en la </a:t>
            </a:r>
            <a:r>
              <a:rPr lang="en-US" dirty="0" err="1">
                <a:solidFill>
                  <a:schemeClr val="bg1"/>
                </a:solidFill>
              </a:rPr>
              <a:t>superficie</a:t>
            </a:r>
            <a:r>
              <a:rPr lang="en-US" dirty="0">
                <a:solidFill>
                  <a:schemeClr val="bg1"/>
                </a:solidFill>
              </a:rPr>
              <a:t> de la </a:t>
            </a:r>
            <a:r>
              <a:rPr lang="en-US" dirty="0" err="1">
                <a:solidFill>
                  <a:schemeClr val="bg1"/>
                </a:solidFill>
              </a:rPr>
              <a:t>tierra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B3109F-5954-40E9-811D-89C6B5DC5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1" y="2894931"/>
            <a:ext cx="5040560" cy="2256652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4F27ADE2-0B77-4CDE-803E-FACCEB2B5702}"/>
              </a:ext>
            </a:extLst>
          </p:cNvPr>
          <p:cNvSpPr/>
          <p:nvPr/>
        </p:nvSpPr>
        <p:spPr>
          <a:xfrm>
            <a:off x="3071664" y="3900810"/>
            <a:ext cx="187220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EB0C3EF-438A-4C55-8E8B-8E26C3A6B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403" y="2918854"/>
            <a:ext cx="3235077" cy="2256652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EAEC52FC-66E7-4D2D-BA19-8D6B6C4BF93D}"/>
              </a:ext>
            </a:extLst>
          </p:cNvPr>
          <p:cNvSpPr/>
          <p:nvPr/>
        </p:nvSpPr>
        <p:spPr>
          <a:xfrm>
            <a:off x="6234091" y="3900810"/>
            <a:ext cx="187220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9946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1143000"/>
          </a:xfrm>
        </p:spPr>
        <p:txBody>
          <a:bodyPr/>
          <a:lstStyle/>
          <a:p>
            <a:r>
              <a:rPr lang="es-MX" dirty="0"/>
              <a:t>Intemperismo </a:t>
            </a:r>
          </a:p>
        </p:txBody>
      </p:sp>
      <p:sp>
        <p:nvSpPr>
          <p:cNvPr id="6" name="17 Marcador de texto"/>
          <p:cNvSpPr>
            <a:spLocks noGrp="1"/>
          </p:cNvSpPr>
          <p:nvPr>
            <p:ph idx="1"/>
          </p:nvPr>
        </p:nvSpPr>
        <p:spPr>
          <a:xfrm>
            <a:off x="2057400" y="989856"/>
            <a:ext cx="8229600" cy="1728192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>
            <a:normAutofit/>
          </a:bodyPr>
          <a:lstStyle/>
          <a:p>
            <a:pPr marL="274320" indent="0">
              <a:lnSpc>
                <a:spcPct val="88319"/>
              </a:lnSpc>
              <a:spcBef>
                <a:spcPts val="0"/>
              </a:spcBef>
              <a:buNone/>
            </a:pP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Incluye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todos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los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procesos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que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destruyen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la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roca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y </a:t>
            </a:r>
            <a:r>
              <a:rPr lang="en-US" b="1" spc="-50" dirty="0">
                <a:solidFill>
                  <a:schemeClr val="bg1"/>
                </a:solidFill>
                <a:latin typeface="Garamond" panose="22635452340000000000" pitchFamily="1"/>
              </a:rPr>
              <a:t>la </a:t>
            </a:r>
            <a:r>
              <a:rPr lang="en-US" b="1" spc="-50" dirty="0" err="1">
                <a:solidFill>
                  <a:schemeClr val="bg1"/>
                </a:solidFill>
                <a:latin typeface="Garamond" panose="22635452340000000000" pitchFamily="1"/>
              </a:rPr>
              <a:t>convierten</a:t>
            </a:r>
            <a:r>
              <a:rPr lang="en-US" b="1" spc="-50" dirty="0">
                <a:solidFill>
                  <a:schemeClr val="bg1"/>
                </a:solidFill>
                <a:latin typeface="Garamond" panose="22635452340000000000" pitchFamily="1"/>
              </a:rPr>
              <a:t> en </a:t>
            </a:r>
            <a:r>
              <a:rPr lang="en-US" b="1" spc="-50" dirty="0" err="1">
                <a:solidFill>
                  <a:schemeClr val="bg1"/>
                </a:solidFill>
                <a:latin typeface="Garamond" panose="22635452340000000000" pitchFamily="1"/>
              </a:rPr>
              <a:t>fragmentos</a:t>
            </a:r>
            <a:r>
              <a:rPr lang="en-US" b="1" spc="-50" dirty="0">
                <a:solidFill>
                  <a:schemeClr val="bg1"/>
                </a:solidFill>
                <a:latin typeface="Garamond" panose="22635452340000000000" pitchFamily="1"/>
              </a:rPr>
              <a:t> o </a:t>
            </a:r>
            <a:r>
              <a:rPr lang="en-US" b="1" spc="-50" dirty="0" err="1">
                <a:solidFill>
                  <a:schemeClr val="bg1"/>
                </a:solidFill>
                <a:latin typeface="Garamond" panose="22635452340000000000" pitchFamily="1"/>
              </a:rPr>
              <a:t>iones</a:t>
            </a:r>
            <a:r>
              <a:rPr lang="en-US" b="1" spc="-50" dirty="0">
                <a:solidFill>
                  <a:schemeClr val="bg1"/>
                </a:solidFill>
                <a:latin typeface="Garamond" panose="22635452340000000000" pitchFamily="1"/>
              </a:rPr>
              <a:t> en </a:t>
            </a:r>
            <a:r>
              <a:rPr lang="en-US" b="1" spc="-50" dirty="0" err="1">
                <a:solidFill>
                  <a:schemeClr val="bg1"/>
                </a:solidFill>
                <a:latin typeface="Garamond" panose="22635452340000000000" pitchFamily="1"/>
              </a:rPr>
              <a:t>solucion</a:t>
            </a:r>
            <a:r>
              <a:rPr lang="en-US" b="1" spc="-50" dirty="0">
                <a:solidFill>
                  <a:schemeClr val="bg1"/>
                </a:solidFill>
                <a:latin typeface="Garamond" panose="22635452340000000000" pitchFamily="1"/>
              </a:rPr>
              <a:t>.</a:t>
            </a:r>
          </a:p>
          <a:p>
            <a:pPr marL="274320" indent="0">
              <a:lnSpc>
                <a:spcPct val="88319"/>
              </a:lnSpc>
              <a:spcBef>
                <a:spcPts val="0"/>
              </a:spcBef>
              <a:buNone/>
            </a:pPr>
            <a:endParaRPr lang="en-US" b="1" dirty="0">
              <a:solidFill>
                <a:schemeClr val="bg1"/>
              </a:solidFill>
              <a:latin typeface="Garamond" panose="22635452340000000000" pitchFamily="1"/>
            </a:endParaRPr>
          </a:p>
          <a:p>
            <a:pPr marL="274320" indent="0">
              <a:lnSpc>
                <a:spcPct val="88319"/>
              </a:lnSpc>
              <a:spcBef>
                <a:spcPts val="0"/>
              </a:spcBef>
              <a:buNone/>
            </a:pP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Esta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sección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refleja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las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interacciones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entre la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litósfera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,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atmósfera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,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hidrósfera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 y </a:t>
            </a:r>
            <a:r>
              <a:rPr lang="en-US" b="1" spc="-40" dirty="0" err="1">
                <a:solidFill>
                  <a:schemeClr val="bg1"/>
                </a:solidFill>
                <a:latin typeface="Garamond" panose="22635452340000000000" pitchFamily="1"/>
              </a:rPr>
              <a:t>biósfera</a:t>
            </a:r>
            <a:r>
              <a:rPr lang="en-US" b="1" spc="-40" dirty="0">
                <a:solidFill>
                  <a:schemeClr val="bg1"/>
                </a:solidFill>
                <a:latin typeface="Garamond" panose="22635452340000000000" pitchFamily="1"/>
              </a:rPr>
              <a:t>. </a:t>
            </a:r>
          </a:p>
          <a:p>
            <a:pPr marL="274320" indent="0">
              <a:lnSpc>
                <a:spcPct val="88319"/>
              </a:lnSpc>
              <a:spcBef>
                <a:spcPts val="0"/>
              </a:spcBef>
              <a:buNone/>
            </a:pPr>
            <a:endParaRPr lang="en-US" b="1" spc="-40" dirty="0">
              <a:solidFill>
                <a:schemeClr val="bg1"/>
              </a:solidFill>
              <a:latin typeface="Garamond" panose="22635452340000000000" pitchFamily="1"/>
            </a:endParaRPr>
          </a:p>
          <a:p>
            <a:pPr marL="274320" indent="0">
              <a:lnSpc>
                <a:spcPct val="88319"/>
              </a:lnSpc>
              <a:spcBef>
                <a:spcPts val="0"/>
              </a:spcBef>
              <a:buNone/>
            </a:pPr>
            <a:endParaRPr lang="en-US" b="1" spc="-50" dirty="0">
              <a:solidFill>
                <a:schemeClr val="bg1"/>
              </a:solidFill>
              <a:latin typeface="Garamond" panose="22635452340000000000" pitchFamily="1"/>
            </a:endParaRPr>
          </a:p>
          <a:p>
            <a:pPr marL="274320" indent="0">
              <a:lnSpc>
                <a:spcPct val="88319"/>
              </a:lnSpc>
              <a:spcBef>
                <a:spcPts val="0"/>
              </a:spcBef>
              <a:buNone/>
            </a:pPr>
            <a:endParaRPr lang="en-US" b="1" spc="-50" dirty="0">
              <a:solidFill>
                <a:schemeClr val="bg1"/>
              </a:solidFill>
              <a:latin typeface="Garamond" panose="22635452340000000000" pitchFamily="1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B9A5F8D-0E84-480F-B14A-E25811B9D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080" y="2564904"/>
            <a:ext cx="7703840" cy="437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23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 </a:t>
            </a:r>
            <a:r>
              <a:rPr lang="en-US" dirty="0" err="1"/>
              <a:t>intemperismo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acompañado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</a:t>
            </a:r>
            <a:r>
              <a:rPr lang="en-US" dirty="0" err="1"/>
              <a:t>Erosión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75520" y="1844825"/>
            <a:ext cx="7924800" cy="4525963"/>
          </a:xfrm>
        </p:spPr>
        <p:txBody>
          <a:bodyPr/>
          <a:lstStyle/>
          <a:p>
            <a:r>
              <a:rPr lang="en-US" sz="2800" dirty="0" err="1"/>
              <a:t>Movimiento</a:t>
            </a:r>
            <a:r>
              <a:rPr lang="en-US" sz="2800" dirty="0"/>
              <a:t> de </a:t>
            </a:r>
            <a:r>
              <a:rPr lang="en-US" sz="2800" dirty="0" err="1"/>
              <a:t>materiales</a:t>
            </a:r>
            <a:r>
              <a:rPr lang="en-US" sz="2800" dirty="0"/>
              <a:t> </a:t>
            </a:r>
            <a:r>
              <a:rPr lang="en-US" sz="2800" dirty="0" err="1"/>
              <a:t>producidos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Intemperismo</a:t>
            </a:r>
            <a:endParaRPr lang="en-US" sz="2800" dirty="0"/>
          </a:p>
          <a:p>
            <a:r>
              <a:rPr lang="en-US" sz="2800" dirty="0" err="1"/>
              <a:t>Agentes</a:t>
            </a:r>
            <a:r>
              <a:rPr lang="en-US" sz="2800" dirty="0"/>
              <a:t> de </a:t>
            </a:r>
            <a:r>
              <a:rPr lang="en-US" sz="2800" dirty="0" err="1"/>
              <a:t>transporte</a:t>
            </a:r>
            <a:r>
              <a:rPr lang="en-US" sz="2800" dirty="0"/>
              <a:t>:	</a:t>
            </a:r>
          </a:p>
          <a:p>
            <a:pPr lvl="1"/>
            <a:r>
              <a:rPr lang="en-US" sz="2400" dirty="0"/>
              <a:t>Agua</a:t>
            </a:r>
          </a:p>
          <a:p>
            <a:pPr lvl="1"/>
            <a:r>
              <a:rPr lang="en-US" sz="2400" dirty="0" err="1"/>
              <a:t>Viento</a:t>
            </a:r>
            <a:endParaRPr lang="en-US" sz="2400" dirty="0"/>
          </a:p>
          <a:p>
            <a:pPr lvl="1"/>
            <a:r>
              <a:rPr lang="en-US" sz="2400" dirty="0" err="1"/>
              <a:t>Glaciares</a:t>
            </a:r>
            <a:endParaRPr lang="en-US" sz="2400" dirty="0"/>
          </a:p>
        </p:txBody>
      </p:sp>
      <p:pic>
        <p:nvPicPr>
          <p:cNvPr id="6149" name="Picture 5" descr="eros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60144" y="3284985"/>
            <a:ext cx="5107856" cy="3405237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856872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32 Marcador de texto"/>
          <p:cNvSpPr>
            <a:spLocks noGrp="1"/>
          </p:cNvSpPr>
          <p:nvPr>
            <p:ph type="body" idx="10"/>
          </p:nvPr>
        </p:nvSpPr>
        <p:spPr>
          <a:xfrm>
            <a:off x="6083935" y="1414146"/>
            <a:ext cx="633730" cy="170815"/>
          </a:xfrm>
          <a:prstGeom prst="rect">
            <a:avLst/>
          </a:prstGeom>
          <a:solidFill>
            <a:srgbClr val="E6E5EA"/>
          </a:solidFill>
          <a:ln w="0" cmpd="sng">
            <a:noFill/>
            <a:prstDash val="solid"/>
          </a:ln>
        </p:spPr>
        <p:txBody>
          <a:bodyPr vert="horz" lIns="0" tIns="0" rIns="0" bIns="0" rtlCol="0" anchor="t">
            <a:normAutofit/>
          </a:bodyPr>
          <a:lstStyle/>
          <a:p>
            <a:pPr algn="l">
              <a:lnSpc>
                <a:spcPct val="88319"/>
              </a:lnSpc>
              <a:spcAft>
                <a:spcPts val="0"/>
              </a:spcAft>
            </a:pPr>
            <a:r>
              <a:rPr lang="en-US" sz="1250" b="1">
                <a:solidFill>
                  <a:srgbClr val="D8DDE4"/>
                </a:solidFill>
                <a:latin typeface="Bookman Old Style" panose="22635452340000000000" pitchFamily="2"/>
              </a:rPr>
              <a:t>OF-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95EB7E-BED3-4580-9994-93146A9978C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694815" y="199390"/>
            <a:ext cx="8229600" cy="421298"/>
          </a:xfrm>
        </p:spPr>
        <p:txBody>
          <a:bodyPr/>
          <a:lstStyle/>
          <a:p>
            <a:r>
              <a:rPr lang="es-MX" dirty="0"/>
              <a:t>EROSIÓN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BFB656-781F-4739-BADD-A7CBAEB71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945" y="617970"/>
            <a:ext cx="3962743" cy="554174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C57965C-3B0F-4F5B-A5A5-84096F515078}"/>
              </a:ext>
            </a:extLst>
          </p:cNvPr>
          <p:cNvSpPr txBox="1"/>
          <p:nvPr/>
        </p:nvSpPr>
        <p:spPr>
          <a:xfrm>
            <a:off x="1847528" y="2060848"/>
            <a:ext cx="31683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spc="-20" dirty="0">
                <a:solidFill>
                  <a:srgbClr val="000000"/>
                </a:solidFill>
                <a:latin typeface="Times New Roman" panose="22635452340000000000" pitchFamily="1"/>
              </a:rPr>
              <a:t>Es </a:t>
            </a:r>
            <a:r>
              <a:rPr lang="en-US" sz="2400" spc="-20" dirty="0" err="1">
                <a:solidFill>
                  <a:srgbClr val="000000"/>
                </a:solidFill>
                <a:latin typeface="Times New Roman" panose="22635452340000000000" pitchFamily="1"/>
              </a:rPr>
              <a:t>el</a:t>
            </a:r>
            <a:r>
              <a:rPr lang="en-US" sz="2400" spc="-20" dirty="0">
                <a:solidFill>
                  <a:srgbClr val="000000"/>
                </a:solidFill>
                <a:latin typeface="Times New Roman" panose="22635452340000000000" pitchFamily="1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Times New Roman" panose="22635452340000000000" pitchFamily="1"/>
              </a:rPr>
              <a:t>proceso</a:t>
            </a:r>
            <a:r>
              <a:rPr lang="en-US" sz="2400" spc="-20" dirty="0">
                <a:solidFill>
                  <a:srgbClr val="000000"/>
                </a:solidFill>
                <a:latin typeface="Times New Roman" panose="22635452340000000000" pitchFamily="1"/>
              </a:rPr>
              <a:t> por </a:t>
            </a:r>
            <a:r>
              <a:rPr lang="en-US" sz="2400" spc="-20" dirty="0" err="1">
                <a:solidFill>
                  <a:srgbClr val="000000"/>
                </a:solidFill>
                <a:latin typeface="Times New Roman" panose="22635452340000000000" pitchFamily="1"/>
              </a:rPr>
              <a:t>el</a:t>
            </a:r>
            <a:r>
              <a:rPr lang="en-US" sz="2400" spc="-20" dirty="0">
                <a:solidFill>
                  <a:srgbClr val="000000"/>
                </a:solidFill>
                <a:latin typeface="Times New Roman" panose="22635452340000000000" pitchFamily="1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Times New Roman" panose="22635452340000000000" pitchFamily="1"/>
              </a:rPr>
              <a:t>cual</a:t>
            </a:r>
            <a:r>
              <a:rPr lang="en-US" sz="2400" spc="-20" dirty="0">
                <a:solidFill>
                  <a:srgbClr val="000000"/>
                </a:solidFill>
                <a:latin typeface="Times New Roman" panose="22635452340000000000" pitchFamily="1"/>
              </a:rPr>
              <a:t> los </a:t>
            </a:r>
            <a:r>
              <a:rPr lang="en-US" sz="2400" spc="-20" dirty="0" err="1">
                <a:solidFill>
                  <a:srgbClr val="000000"/>
                </a:solidFill>
                <a:latin typeface="Times New Roman" panose="22635452340000000000" pitchFamily="1"/>
              </a:rPr>
              <a:t>agentes</a:t>
            </a:r>
            <a:r>
              <a:rPr lang="en-US" sz="2400" spc="-20" dirty="0">
                <a:solidFill>
                  <a:srgbClr val="000000"/>
                </a:solidFill>
                <a:latin typeface="Times New Roman" panose="22635452340000000000" pitchFamily="1"/>
              </a:rPr>
              <a:t> naturales </a:t>
            </a:r>
            <a:r>
              <a:rPr lang="en-US" sz="2400" spc="-50" dirty="0" err="1">
                <a:solidFill>
                  <a:srgbClr val="000000"/>
                </a:solidFill>
                <a:latin typeface="Times New Roman" panose="22635452340000000000" pitchFamily="1"/>
              </a:rPr>
              <a:t>desplazan</a:t>
            </a:r>
            <a:r>
              <a:rPr lang="en-US" sz="2400" spc="-50" dirty="0">
                <a:solidFill>
                  <a:srgbClr val="000000"/>
                </a:solidFill>
                <a:latin typeface="Times New Roman" panose="22635452340000000000" pitchFamily="1"/>
              </a:rPr>
              <a:t> de </a:t>
            </a:r>
            <a:r>
              <a:rPr lang="en-US" sz="2400" spc="-50" dirty="0" err="1">
                <a:solidFill>
                  <a:srgbClr val="000000"/>
                </a:solidFill>
                <a:latin typeface="Times New Roman" panose="22635452340000000000" pitchFamily="1"/>
              </a:rPr>
              <a:t>su</a:t>
            </a:r>
            <a:r>
              <a:rPr lang="en-US" sz="2400" spc="-50" dirty="0">
                <a:solidFill>
                  <a:srgbClr val="000000"/>
                </a:solidFill>
                <a:latin typeface="Times New Roman" panose="22635452340000000000" pitchFamily="1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Times New Roman" panose="22635452340000000000" pitchFamily="1"/>
              </a:rPr>
              <a:t>siti</a:t>
            </a:r>
            <a:r>
              <a:rPr lang="en-US" sz="2400" spc="-50" dirty="0">
                <a:solidFill>
                  <a:srgbClr val="000000"/>
                </a:solidFill>
                <a:latin typeface="Times New Roman" panose="22635452340000000000" pitchFamily="1"/>
              </a:rPr>
              <a:t>o </a:t>
            </a:r>
            <a:r>
              <a:rPr lang="en-US" sz="2400" spc="-50" dirty="0" err="1">
                <a:solidFill>
                  <a:srgbClr val="000000"/>
                </a:solidFill>
                <a:latin typeface="Times New Roman" panose="22635452340000000000" pitchFamily="1"/>
              </a:rPr>
              <a:t>fragmentos</a:t>
            </a:r>
            <a:r>
              <a:rPr lang="en-US" sz="2400" spc="-50" dirty="0">
                <a:solidFill>
                  <a:srgbClr val="000000"/>
                </a:solidFill>
                <a:latin typeface="Times New Roman" panose="22635452340000000000" pitchFamily="1"/>
              </a:rPr>
              <a:t> de </a:t>
            </a:r>
            <a:r>
              <a:rPr lang="en-US" sz="2400" spc="-50" dirty="0" err="1">
                <a:solidFill>
                  <a:srgbClr val="000000"/>
                </a:solidFill>
                <a:latin typeface="Times New Roman" panose="22635452340000000000" pitchFamily="1"/>
              </a:rPr>
              <a:t>roca</a:t>
            </a:r>
            <a:r>
              <a:rPr lang="en-US" sz="2400" spc="-50" dirty="0">
                <a:solidFill>
                  <a:srgbClr val="000000"/>
                </a:solidFill>
                <a:latin typeface="Times New Roman" panose="22635452340000000000" pitchFamily="1"/>
              </a:rPr>
              <a:t> y/o </a:t>
            </a:r>
            <a:r>
              <a:rPr lang="en-US" sz="2400" spc="60" dirty="0" err="1">
                <a:solidFill>
                  <a:srgbClr val="000000"/>
                </a:solidFill>
                <a:latin typeface="Times New Roman" panose="22635452340000000000" pitchFamily="1"/>
              </a:rPr>
              <a:t>suelo</a:t>
            </a:r>
            <a:r>
              <a:rPr lang="en-US" sz="2400" spc="60" dirty="0">
                <a:solidFill>
                  <a:srgbClr val="000000"/>
                </a:solidFill>
                <a:latin typeface="Times New Roman" panose="22635452340000000000" pitchFamily="1"/>
              </a:rPr>
              <a:t>, </a:t>
            </a:r>
            <a:r>
              <a:rPr lang="en-US" sz="2400" spc="60" dirty="0" err="1">
                <a:solidFill>
                  <a:srgbClr val="000000"/>
                </a:solidFill>
                <a:latin typeface="Times New Roman" panose="22635452340000000000" pitchFamily="1"/>
              </a:rPr>
              <a:t>previamente</a:t>
            </a:r>
            <a:r>
              <a:rPr lang="en-US" sz="2400" spc="60" dirty="0">
                <a:solidFill>
                  <a:srgbClr val="000000"/>
                </a:solidFill>
                <a:latin typeface="Times New Roman" panose="22635452340000000000" pitchFamily="1"/>
              </a:rPr>
              <a:t> </a:t>
            </a:r>
            <a:r>
              <a:rPr lang="en-US" sz="2400" spc="60" dirty="0" err="1">
                <a:solidFill>
                  <a:srgbClr val="000000"/>
                </a:solidFill>
                <a:latin typeface="Times New Roman" panose="22635452340000000000" pitchFamily="1"/>
              </a:rPr>
              <a:t>intemperizados</a:t>
            </a:r>
            <a:r>
              <a:rPr lang="en-US" sz="2400" spc="60" dirty="0">
                <a:solidFill>
                  <a:srgbClr val="000000"/>
                </a:solidFill>
                <a:latin typeface="Times New Roman" panose="22635452340000000000" pitchFamily="1"/>
              </a:rPr>
              <a:t>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431696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6736" y="1341120"/>
            <a:ext cx="8531225" cy="4535170"/>
          </a:xfrm>
          <a:prstGeom prst="rect">
            <a:avLst/>
          </a:prstGeom>
        </p:spPr>
      </p:pic>
      <p:sp>
        <p:nvSpPr>
          <p:cNvPr id="30" name="29 Marcador de texto"/>
          <p:cNvSpPr>
            <a:spLocks noGrp="1"/>
          </p:cNvSpPr>
          <p:nvPr>
            <p:ph type="body" idx="10"/>
          </p:nvPr>
        </p:nvSpPr>
        <p:spPr>
          <a:xfrm>
            <a:off x="1627703" y="585283"/>
            <a:ext cx="8229600" cy="11417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>
            <a:normAutofit/>
          </a:bodyPr>
          <a:lstStyle/>
          <a:p>
            <a:pPr>
              <a:buNone/>
            </a:pPr>
            <a:r>
              <a:rPr lang="en-US" sz="4100" b="1" dirty="0">
                <a:solidFill>
                  <a:schemeClr val="bg1"/>
                </a:solidFill>
                <a:latin typeface="Arial" panose="22635452340000000000" pitchFamily="2"/>
              </a:rPr>
              <a:t>La erosion da forma al </a:t>
            </a:r>
            <a:r>
              <a:rPr lang="en-US" sz="4100" b="1" dirty="0" err="1">
                <a:solidFill>
                  <a:schemeClr val="bg1"/>
                </a:solidFill>
                <a:latin typeface="Arial" panose="22635452340000000000" pitchFamily="2"/>
              </a:rPr>
              <a:t>paisaje</a:t>
            </a:r>
            <a:endParaRPr lang="en-US" sz="4100" b="1" dirty="0">
              <a:solidFill>
                <a:schemeClr val="bg1"/>
              </a:solidFill>
              <a:latin typeface="Arial" panose="22635452340000000000" pitchFamily="2"/>
            </a:endParaRPr>
          </a:p>
        </p:txBody>
      </p:sp>
      <p:sp>
        <p:nvSpPr>
          <p:cNvPr id="33" name="32 Marcador de texto"/>
          <p:cNvSpPr>
            <a:spLocks noGrp="1"/>
          </p:cNvSpPr>
          <p:nvPr>
            <p:ph type="body" idx="10"/>
          </p:nvPr>
        </p:nvSpPr>
        <p:spPr>
          <a:xfrm>
            <a:off x="6083935" y="1414146"/>
            <a:ext cx="633730" cy="170815"/>
          </a:xfrm>
          <a:prstGeom prst="rect">
            <a:avLst/>
          </a:prstGeom>
          <a:solidFill>
            <a:srgbClr val="E6E5EA"/>
          </a:solidFill>
          <a:ln w="0" cmpd="sng">
            <a:noFill/>
            <a:prstDash val="solid"/>
          </a:ln>
        </p:spPr>
        <p:txBody>
          <a:bodyPr vert="horz" lIns="0" tIns="0" rIns="0" bIns="0" rtlCol="0" anchor="t">
            <a:normAutofit/>
          </a:bodyPr>
          <a:lstStyle/>
          <a:p>
            <a:pPr algn="l">
              <a:lnSpc>
                <a:spcPct val="88319"/>
              </a:lnSpc>
              <a:spcAft>
                <a:spcPts val="0"/>
              </a:spcAft>
            </a:pPr>
            <a:r>
              <a:rPr lang="en-US" sz="1250" b="1">
                <a:solidFill>
                  <a:srgbClr val="D8DDE4"/>
                </a:solidFill>
                <a:latin typeface="Bookman Old Style" panose="22635452340000000000" pitchFamily="2"/>
              </a:rPr>
              <a:t>OF-</a:t>
            </a:r>
          </a:p>
        </p:txBody>
      </p:sp>
    </p:spTree>
    <p:extLst>
      <p:ext uri="{BB962C8B-B14F-4D97-AF65-F5344CB8AC3E}">
        <p14:creationId xmlns:p14="http://schemas.microsoft.com/office/powerpoint/2010/main" val="3989460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2620" y="1196752"/>
            <a:ext cx="829848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063552" y="188640"/>
            <a:ext cx="8229600" cy="1143000"/>
          </a:xfrm>
        </p:spPr>
        <p:txBody>
          <a:bodyPr/>
          <a:lstStyle/>
          <a:p>
            <a:r>
              <a:rPr lang="es-MX" dirty="0"/>
              <a:t>Tasa de Erosión Mundial</a:t>
            </a:r>
          </a:p>
        </p:txBody>
      </p:sp>
    </p:spTree>
    <p:extLst>
      <p:ext uri="{BB962C8B-B14F-4D97-AF65-F5344CB8AC3E}">
        <p14:creationId xmlns:p14="http://schemas.microsoft.com/office/powerpoint/2010/main" val="1042444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3637" t="33722" r="46189" b="34998"/>
          <a:stretch/>
        </p:blipFill>
        <p:spPr>
          <a:xfrm>
            <a:off x="532261" y="418411"/>
            <a:ext cx="5934307" cy="25977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3322" t="34282" r="46609" b="17397"/>
          <a:stretch/>
        </p:blipFill>
        <p:spPr>
          <a:xfrm>
            <a:off x="5979908" y="2226244"/>
            <a:ext cx="5741243" cy="38926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4165" t="65495" r="46189" b="14785"/>
          <a:stretch/>
        </p:blipFill>
        <p:spPr>
          <a:xfrm>
            <a:off x="2445615" y="3016155"/>
            <a:ext cx="2902033" cy="16377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5100" t="65796" r="66329" b="16785"/>
          <a:stretch/>
        </p:blipFill>
        <p:spPr>
          <a:xfrm>
            <a:off x="2415947" y="4726795"/>
            <a:ext cx="2743200" cy="14466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4581" t="71782" r="52063" b="15718"/>
          <a:stretch/>
        </p:blipFill>
        <p:spPr>
          <a:xfrm>
            <a:off x="6857958" y="865128"/>
            <a:ext cx="433998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0160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651FBBE5-6E07-452F-7CBC-AF8EB5D88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6350"/>
            <a:ext cx="91313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5B9E91D-1D49-F248-8E85-620D46122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6350"/>
            <a:ext cx="91313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300DD1D3-604D-2D77-6EC5-B261C4FA0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6350"/>
            <a:ext cx="91313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D802ADAF-4808-1341-8719-3C9D34253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6350"/>
            <a:ext cx="91313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2BEEBA53-BC04-6E9E-F619-7D107D2F42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2130426"/>
            <a:ext cx="7772400" cy="1470025"/>
          </a:xfrm>
        </p:spPr>
        <p:txBody>
          <a:bodyPr anchor="ctr"/>
          <a:lstStyle/>
          <a:p>
            <a:pPr eaLnBrk="1" hangingPunct="1"/>
            <a:r>
              <a:rPr lang="es-MX" altLang="es-MX" sz="4400">
                <a:solidFill>
                  <a:schemeClr val="bg1"/>
                </a:solidFill>
              </a:rPr>
              <a:t>Morfología Tectonica</a:t>
            </a:r>
            <a:endParaRPr lang="es-ES" altLang="es-MX" sz="4400">
              <a:solidFill>
                <a:schemeClr val="bg1"/>
              </a:solidFill>
            </a:endParaRPr>
          </a:p>
        </p:txBody>
      </p:sp>
      <p:sp>
        <p:nvSpPr>
          <p:cNvPr id="41987" name="Rectangle 5">
            <a:extLst>
              <a:ext uri="{FF2B5EF4-FFF2-40B4-BE49-F238E27FC236}">
                <a16:creationId xmlns:a16="http://schemas.microsoft.com/office/drawing/2014/main" id="{AFB4B750-79D1-7E94-8736-C0D8136F7E2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</p:spPr>
        <p:txBody>
          <a:bodyPr/>
          <a:lstStyle/>
          <a:p>
            <a:pPr eaLnBrk="1" hangingPunct="1"/>
            <a:endParaRPr lang="es-MX" altLang="es-MX" sz="3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24D35E60-8490-3851-8B98-9E9BF959D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411" y="1626910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93F888-C5C4-A860-EC4F-2E04EADF9B57}"/>
              </a:ext>
            </a:extLst>
          </p:cNvPr>
          <p:cNvSpPr txBox="1"/>
          <p:nvPr/>
        </p:nvSpPr>
        <p:spPr>
          <a:xfrm>
            <a:off x="5141922" y="360065"/>
            <a:ext cx="4865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/>
              <a:t>MONTAÑAS PLEGADAS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41B7ED6-1281-7520-7421-90699446BA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010"/>
          <a:stretch/>
        </p:blipFill>
        <p:spPr>
          <a:xfrm>
            <a:off x="622555" y="2007909"/>
            <a:ext cx="4519367" cy="402180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E206E4DB-B0C4-027E-358B-C6451637CE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3"/>
          <a:stretch/>
        </p:blipFill>
        <p:spPr bwMode="auto">
          <a:xfrm>
            <a:off x="1182847" y="1308683"/>
            <a:ext cx="4272444" cy="279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247923D-0FF7-EEFC-D702-A76CD43D1ACC}"/>
              </a:ext>
            </a:extLst>
          </p:cNvPr>
          <p:cNvSpPr txBox="1"/>
          <p:nvPr/>
        </p:nvSpPr>
        <p:spPr>
          <a:xfrm>
            <a:off x="604007" y="385894"/>
            <a:ext cx="434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FALLAS DE DESPLAZAMIENTO LATERAL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1F18A4-C1B2-4EDB-8E61-0724E4361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711" y="1090627"/>
            <a:ext cx="4091009" cy="30660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35A834D-9016-2870-93BD-F1D3494C9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850" y="539043"/>
            <a:ext cx="3903975" cy="35616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D70DF73-3191-BF2D-30B3-0C9D657D0265}"/>
              </a:ext>
            </a:extLst>
          </p:cNvPr>
          <p:cNvSpPr txBox="1"/>
          <p:nvPr/>
        </p:nvSpPr>
        <p:spPr>
          <a:xfrm>
            <a:off x="1694046" y="5236143"/>
            <a:ext cx="190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Fallas Normales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4CB8F24-39AB-A6C0-30B9-363673972DB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2267229"/>
            <a:ext cx="5810053" cy="298219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47E6082-8126-AF12-0826-1C44B16F087E}"/>
              </a:ext>
            </a:extLst>
          </p:cNvPr>
          <p:cNvSpPr txBox="1"/>
          <p:nvPr/>
        </p:nvSpPr>
        <p:spPr>
          <a:xfrm>
            <a:off x="9001026" y="2319852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Horst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400E58-09B2-AF49-3936-3E88258AB40A}"/>
              </a:ext>
            </a:extLst>
          </p:cNvPr>
          <p:cNvSpPr txBox="1"/>
          <p:nvPr/>
        </p:nvSpPr>
        <p:spPr>
          <a:xfrm>
            <a:off x="10343626" y="2567031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Graben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CB3F050-6ADA-39C9-CC51-AD0D07E591A2}"/>
              </a:ext>
            </a:extLst>
          </p:cNvPr>
          <p:cNvSpPr txBox="1"/>
          <p:nvPr/>
        </p:nvSpPr>
        <p:spPr>
          <a:xfrm>
            <a:off x="7860484" y="4773336"/>
            <a:ext cx="190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Fallas Normales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7E37967-A135-D476-B77F-B27FCCE71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77" y="199987"/>
            <a:ext cx="9578086" cy="625490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79A64B0-D014-3FA9-C48A-5D0E221E450D}"/>
              </a:ext>
            </a:extLst>
          </p:cNvPr>
          <p:cNvSpPr txBox="1"/>
          <p:nvPr/>
        </p:nvSpPr>
        <p:spPr>
          <a:xfrm>
            <a:off x="2239916" y="5509264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Sierras y Valles</a:t>
            </a:r>
          </a:p>
          <a:p>
            <a:r>
              <a:rPr lang="es-MX" dirty="0" err="1">
                <a:solidFill>
                  <a:schemeClr val="bg1"/>
                </a:solidFill>
              </a:rPr>
              <a:t>Basin</a:t>
            </a:r>
            <a:r>
              <a:rPr lang="es-MX" dirty="0">
                <a:solidFill>
                  <a:schemeClr val="bg1"/>
                </a:solidFill>
              </a:rPr>
              <a:t> And </a:t>
            </a:r>
            <a:r>
              <a:rPr lang="es-MX" dirty="0" err="1">
                <a:solidFill>
                  <a:schemeClr val="bg1"/>
                </a:solidFill>
              </a:rPr>
              <a:t>Range</a:t>
            </a:r>
            <a:endParaRPr lang="es-MX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25EB609-8FFE-4935-D0A0-29C74E0A1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850" y="1168692"/>
            <a:ext cx="7766508" cy="518026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0DC9FF1-457A-B244-6881-80BB6E333864}"/>
              </a:ext>
            </a:extLst>
          </p:cNvPr>
          <p:cNvSpPr txBox="1"/>
          <p:nvPr/>
        </p:nvSpPr>
        <p:spPr>
          <a:xfrm>
            <a:off x="2234153" y="509047"/>
            <a:ext cx="191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Playa  y laguna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>
            <a:extLst>
              <a:ext uri="{FF2B5EF4-FFF2-40B4-BE49-F238E27FC236}">
                <a16:creationId xmlns:a16="http://schemas.microsoft.com/office/drawing/2014/main" id="{05B87F99-2915-30DE-A288-F9F46BB36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285875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90D12D9-3BB4-3F84-A7A0-EF5E23225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728" y="1286070"/>
            <a:ext cx="5718544" cy="428585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E36F50-4183-BB89-A437-B8E246E21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100" y="634394"/>
            <a:ext cx="4758634" cy="315518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BC2AAA-9EAF-790E-1C7B-498918350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610" y="1959499"/>
            <a:ext cx="5105400" cy="3448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>
            <a:extLst>
              <a:ext uri="{FF2B5EF4-FFF2-40B4-BE49-F238E27FC236}">
                <a16:creationId xmlns:a16="http://schemas.microsoft.com/office/drawing/2014/main" id="{06D8A8A2-156A-565C-29C4-F10291677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285875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>
            <a:extLst>
              <a:ext uri="{FF2B5EF4-FFF2-40B4-BE49-F238E27FC236}">
                <a16:creationId xmlns:a16="http://schemas.microsoft.com/office/drawing/2014/main" id="{EF9DE8A5-1E99-B927-0FBD-0219F9120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285875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>
            <a:extLst>
              <a:ext uri="{FF2B5EF4-FFF2-40B4-BE49-F238E27FC236}">
                <a16:creationId xmlns:a16="http://schemas.microsoft.com/office/drawing/2014/main" id="{B25823EB-F923-E452-E11E-B9A6C675E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285875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>
            <a:extLst>
              <a:ext uri="{FF2B5EF4-FFF2-40B4-BE49-F238E27FC236}">
                <a16:creationId xmlns:a16="http://schemas.microsoft.com/office/drawing/2014/main" id="{85DF108C-2034-3565-F769-C1A71375C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285875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>
            <a:extLst>
              <a:ext uri="{FF2B5EF4-FFF2-40B4-BE49-F238E27FC236}">
                <a16:creationId xmlns:a16="http://schemas.microsoft.com/office/drawing/2014/main" id="{6A6365DA-1ABC-34E8-B6CB-9CC535C0F8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2"/>
          <a:stretch/>
        </p:blipFill>
        <p:spPr bwMode="auto">
          <a:xfrm>
            <a:off x="2929200" y="2172749"/>
            <a:ext cx="5715000" cy="349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FE327E6-2C50-6DE3-CCAB-738B03E65AB9}"/>
              </a:ext>
            </a:extLst>
          </p:cNvPr>
          <p:cNvSpPr txBox="1"/>
          <p:nvPr/>
        </p:nvSpPr>
        <p:spPr>
          <a:xfrm>
            <a:off x="2751589" y="1194179"/>
            <a:ext cx="5666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La posición de los abanicos aluviales sirven para </a:t>
            </a:r>
          </a:p>
          <a:p>
            <a:r>
              <a:rPr lang="es-MX" dirty="0"/>
              <a:t>Interpretar movimientos tectónicos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>
            <a:extLst>
              <a:ext uri="{FF2B5EF4-FFF2-40B4-BE49-F238E27FC236}">
                <a16:creationId xmlns:a16="http://schemas.microsoft.com/office/drawing/2014/main" id="{8D146D85-2BD1-3D6B-507C-D88A7E047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908050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>
            <a:extLst>
              <a:ext uri="{FF2B5EF4-FFF2-40B4-BE49-F238E27FC236}">
                <a16:creationId xmlns:a16="http://schemas.microsoft.com/office/drawing/2014/main" id="{5DE3A846-065D-72B1-D61B-AE166D600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576263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965A6D-F534-552D-43EA-972CF9F96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73" y="0"/>
            <a:ext cx="10957254" cy="66109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75B8A8F-5147-35E4-18EB-5200F85993FF}"/>
              </a:ext>
            </a:extLst>
          </p:cNvPr>
          <p:cNvSpPr txBox="1"/>
          <p:nvPr/>
        </p:nvSpPr>
        <p:spPr>
          <a:xfrm>
            <a:off x="1023457" y="1208015"/>
            <a:ext cx="2529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/>
              <a:t>N de Hermosillo</a:t>
            </a:r>
          </a:p>
        </p:txBody>
      </p:sp>
    </p:spTree>
    <p:extLst>
      <p:ext uri="{BB962C8B-B14F-4D97-AF65-F5344CB8AC3E}">
        <p14:creationId xmlns:p14="http://schemas.microsoft.com/office/powerpoint/2010/main" val="694661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C8DE577-A728-4543-93A4-D7849B2C60DC}"/>
              </a:ext>
            </a:extLst>
          </p:cNvPr>
          <p:cNvSpPr txBox="1"/>
          <p:nvPr/>
        </p:nvSpPr>
        <p:spPr>
          <a:xfrm>
            <a:off x="4295163" y="1275127"/>
            <a:ext cx="2137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Preguntas?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6636388-D69E-4D0B-8844-FFAB0C67F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549" y="2614569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26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2D7D70F6ED6874B9A135322C796869A" ma:contentTypeVersion="2" ma:contentTypeDescription="Crear nuevo documento." ma:contentTypeScope="" ma:versionID="0d90be11fe14e223c3a615a5b817380b">
  <xsd:schema xmlns:xsd="http://www.w3.org/2001/XMLSchema" xmlns:xs="http://www.w3.org/2001/XMLSchema" xmlns:p="http://schemas.microsoft.com/office/2006/metadata/properties" xmlns:ns2="1bb878b3-f2ba-411d-b5cb-9c21aaf1c22b" targetNamespace="http://schemas.microsoft.com/office/2006/metadata/properties" ma:root="true" ma:fieldsID="fe0dddd566600ded1bc8303985191cfc" ns2:_="">
    <xsd:import namespace="1bb878b3-f2ba-411d-b5cb-9c21aaf1c2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878b3-f2ba-411d-b5cb-9c21aaf1c2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2CD9EF-2DBD-4A1A-8AF1-BFFEBD03AF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00AA2E-67EF-4106-B95C-1CBE5B846CA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1874E1A-7A70-4486-8197-5C1D7F6195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b878b3-f2ba-411d-b5cb-9c21aaf1c2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209</TotalTime>
  <Words>380</Words>
  <Application>Microsoft Office PowerPoint</Application>
  <PresentationFormat>Panorámica</PresentationFormat>
  <Paragraphs>75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7" baseType="lpstr">
      <vt:lpstr>Arial</vt:lpstr>
      <vt:lpstr>Bookman Old Style</vt:lpstr>
      <vt:lpstr>Calibri</vt:lpstr>
      <vt:lpstr>Century Gothic</vt:lpstr>
      <vt:lpstr>Footlight MT Light</vt:lpstr>
      <vt:lpstr>Garamond</vt:lpstr>
      <vt:lpstr>Times New Roman</vt:lpstr>
      <vt:lpstr>Verdana</vt:lpstr>
      <vt:lpstr>Wingdings</vt:lpstr>
      <vt:lpstr>Wingdings 3</vt:lpstr>
      <vt:lpstr>Sala de reuniones Ion</vt:lpstr>
      <vt:lpstr>GEOLOGIA AMBIENTAL</vt:lpstr>
      <vt:lpstr>Geomorfología: El relieve de la Tierra</vt:lpstr>
      <vt:lpstr>Presentación de PowerPoint</vt:lpstr>
      <vt:lpstr>Presentación de PowerPoint</vt:lpstr>
      <vt:lpstr>Presentación de PowerPoint</vt:lpstr>
      <vt:lpstr>Agentes que forman el relieve</vt:lpstr>
      <vt:lpstr>Intemperismo o  meteorización</vt:lpstr>
      <vt:lpstr>Intemperismo </vt:lpstr>
      <vt:lpstr>Intemperismo </vt:lpstr>
      <vt:lpstr>El intemperismo siempre es acompañado por la Erosión</vt:lpstr>
      <vt:lpstr>Presentación de PowerPoint</vt:lpstr>
      <vt:lpstr>Presentación de PowerPoint</vt:lpstr>
      <vt:lpstr>Tasa de Erosión Mundial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Morfología Tectonica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GEODINÁMICA</dc:title>
  <dc:creator>JOSE ISMAEL MINJAREZ SOSA</dc:creator>
  <cp:lastModifiedBy>JOSE ISMAEL MINJAREZ SOSA</cp:lastModifiedBy>
  <cp:revision>13</cp:revision>
  <dcterms:created xsi:type="dcterms:W3CDTF">2022-01-18T05:33:33Z</dcterms:created>
  <dcterms:modified xsi:type="dcterms:W3CDTF">2022-08-22T16:53:23Z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0x010100C2D7D70F6ED6874B9A135322C796869A</vt:lpwstr>
  </property>
</Properties>
</file>