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8"/>
  </p:notesMasterIdLst>
  <p:sldIdLst>
    <p:sldId id="257" r:id="rId2"/>
    <p:sldId id="346" r:id="rId3"/>
    <p:sldId id="350" r:id="rId4"/>
    <p:sldId id="353" r:id="rId5"/>
    <p:sldId id="352" r:id="rId6"/>
    <p:sldId id="288" r:id="rId7"/>
    <p:sldId id="275" r:id="rId8"/>
    <p:sldId id="351" r:id="rId9"/>
    <p:sldId id="345" r:id="rId10"/>
    <p:sldId id="261" r:id="rId11"/>
    <p:sldId id="260" r:id="rId12"/>
    <p:sldId id="401" r:id="rId13"/>
    <p:sldId id="262" r:id="rId14"/>
    <p:sldId id="276" r:id="rId15"/>
    <p:sldId id="264" r:id="rId16"/>
    <p:sldId id="265" r:id="rId17"/>
    <p:sldId id="398" r:id="rId18"/>
    <p:sldId id="278" r:id="rId19"/>
    <p:sldId id="417" r:id="rId20"/>
    <p:sldId id="418" r:id="rId21"/>
    <p:sldId id="277" r:id="rId22"/>
    <p:sldId id="421" r:id="rId23"/>
    <p:sldId id="419" r:id="rId24"/>
    <p:sldId id="270" r:id="rId25"/>
    <p:sldId id="330" r:id="rId26"/>
    <p:sldId id="332" r:id="rId27"/>
    <p:sldId id="282" r:id="rId28"/>
    <p:sldId id="336" r:id="rId29"/>
    <p:sldId id="415" r:id="rId30"/>
    <p:sldId id="293" r:id="rId31"/>
    <p:sldId id="314" r:id="rId32"/>
    <p:sldId id="323" r:id="rId33"/>
    <p:sldId id="324" r:id="rId34"/>
    <p:sldId id="325" r:id="rId35"/>
    <p:sldId id="422" r:id="rId36"/>
    <p:sldId id="269" r:id="rId3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0194FAC3-8DB2-45A0-AA66-D500C97E5405}">
          <p14:sldIdLst>
            <p14:sldId id="257"/>
            <p14:sldId id="346"/>
            <p14:sldId id="350"/>
            <p14:sldId id="353"/>
            <p14:sldId id="352"/>
            <p14:sldId id="288"/>
            <p14:sldId id="275"/>
            <p14:sldId id="351"/>
            <p14:sldId id="345"/>
            <p14:sldId id="261"/>
            <p14:sldId id="260"/>
            <p14:sldId id="401"/>
            <p14:sldId id="262"/>
            <p14:sldId id="276"/>
            <p14:sldId id="264"/>
            <p14:sldId id="265"/>
            <p14:sldId id="398"/>
            <p14:sldId id="278"/>
            <p14:sldId id="417"/>
            <p14:sldId id="418"/>
            <p14:sldId id="277"/>
            <p14:sldId id="421"/>
            <p14:sldId id="419"/>
            <p14:sldId id="270"/>
            <p14:sldId id="330"/>
            <p14:sldId id="332"/>
            <p14:sldId id="282"/>
            <p14:sldId id="336"/>
            <p14:sldId id="415"/>
            <p14:sldId id="293"/>
            <p14:sldId id="314"/>
            <p14:sldId id="323"/>
            <p14:sldId id="324"/>
            <p14:sldId id="325"/>
            <p14:sldId id="422"/>
            <p14:sldId id="26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099" autoAdjust="0"/>
  </p:normalViewPr>
  <p:slideViewPr>
    <p:cSldViewPr>
      <p:cViewPr varScale="1">
        <p:scale>
          <a:sx n="100" d="100"/>
          <a:sy n="100" d="100"/>
        </p:scale>
        <p:origin x="191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5" d="100"/>
        <a:sy n="135" d="100"/>
      </p:scale>
      <p:origin x="0" y="-760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186280-17D1-4BD8-9FD6-9913A4936D08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B339C87-4F3E-40B2-8C2E-B299741B1F66}">
      <dgm:prSet/>
      <dgm:spPr>
        <a:solidFill>
          <a:schemeClr val="bg2">
            <a:lumMod val="50000"/>
          </a:schemeClr>
        </a:solidFill>
      </dgm:spPr>
      <dgm:t>
        <a:bodyPr/>
        <a:lstStyle/>
        <a:p>
          <a:pPr>
            <a:defRPr cap="all"/>
          </a:pPr>
          <a:r>
            <a:rPr lang="es-MX"/>
            <a:t>Como lo estudiamos?</a:t>
          </a:r>
          <a:endParaRPr lang="en-US"/>
        </a:p>
      </dgm:t>
    </dgm:pt>
    <dgm:pt modelId="{CAE8C71C-D308-469C-963E-9561F77AD62E}" type="parTrans" cxnId="{35C3A1A2-50A9-48D1-AD68-A487F618B648}">
      <dgm:prSet/>
      <dgm:spPr/>
      <dgm:t>
        <a:bodyPr/>
        <a:lstStyle/>
        <a:p>
          <a:endParaRPr lang="en-US"/>
        </a:p>
      </dgm:t>
    </dgm:pt>
    <dgm:pt modelId="{E01DC211-C541-424D-8B01-A28797673D5E}" type="sibTrans" cxnId="{35C3A1A2-50A9-48D1-AD68-A487F618B648}">
      <dgm:prSet/>
      <dgm:spPr/>
      <dgm:t>
        <a:bodyPr/>
        <a:lstStyle/>
        <a:p>
          <a:endParaRPr lang="en-US"/>
        </a:p>
      </dgm:t>
    </dgm:pt>
    <dgm:pt modelId="{EF5A8DA5-668C-408E-BD58-9786745BF5B9}">
      <dgm:prSet/>
      <dgm:spPr>
        <a:solidFill>
          <a:schemeClr val="bg2">
            <a:lumMod val="75000"/>
          </a:schemeClr>
        </a:solidFill>
      </dgm:spPr>
      <dgm:t>
        <a:bodyPr/>
        <a:lstStyle/>
        <a:p>
          <a:pPr>
            <a:defRPr cap="all"/>
          </a:pPr>
          <a:r>
            <a:rPr lang="es-MX"/>
            <a:t>Como podemos prevenirlo?</a:t>
          </a:r>
          <a:endParaRPr lang="en-US"/>
        </a:p>
      </dgm:t>
    </dgm:pt>
    <dgm:pt modelId="{5E5253BF-4856-4D7D-9B71-34A9574D28B1}" type="parTrans" cxnId="{B6B716AA-059E-47AC-981D-E8F113CB72C3}">
      <dgm:prSet/>
      <dgm:spPr/>
      <dgm:t>
        <a:bodyPr/>
        <a:lstStyle/>
        <a:p>
          <a:endParaRPr lang="en-US"/>
        </a:p>
      </dgm:t>
    </dgm:pt>
    <dgm:pt modelId="{9DE2E416-BB5A-46AC-B305-A36994034030}" type="sibTrans" cxnId="{B6B716AA-059E-47AC-981D-E8F113CB72C3}">
      <dgm:prSet/>
      <dgm:spPr/>
      <dgm:t>
        <a:bodyPr/>
        <a:lstStyle/>
        <a:p>
          <a:endParaRPr lang="en-US"/>
        </a:p>
      </dgm:t>
    </dgm:pt>
    <dgm:pt modelId="{2EFDE0D1-B3EB-4CCF-9399-210E058B7CD1}">
      <dgm:prSet/>
      <dgm:spPr>
        <a:solidFill>
          <a:schemeClr val="bg2">
            <a:lumMod val="50000"/>
          </a:schemeClr>
        </a:solidFill>
      </dgm:spPr>
      <dgm:t>
        <a:bodyPr/>
        <a:lstStyle/>
        <a:p>
          <a:pPr>
            <a:defRPr cap="all"/>
          </a:pPr>
          <a:r>
            <a:rPr lang="es-MX"/>
            <a:t>Podemos reducir sus efectos?</a:t>
          </a:r>
          <a:endParaRPr lang="en-US"/>
        </a:p>
      </dgm:t>
    </dgm:pt>
    <dgm:pt modelId="{AAF76BEC-92EE-4F4C-AA93-2909A065828D}" type="parTrans" cxnId="{2826CBCF-60A7-4D3C-AC43-FFE1271FD4B8}">
      <dgm:prSet/>
      <dgm:spPr/>
      <dgm:t>
        <a:bodyPr/>
        <a:lstStyle/>
        <a:p>
          <a:endParaRPr lang="en-US"/>
        </a:p>
      </dgm:t>
    </dgm:pt>
    <dgm:pt modelId="{7FADD06E-EA09-4E6D-821D-100C900D8605}" type="sibTrans" cxnId="{2826CBCF-60A7-4D3C-AC43-FFE1271FD4B8}">
      <dgm:prSet/>
      <dgm:spPr/>
      <dgm:t>
        <a:bodyPr/>
        <a:lstStyle/>
        <a:p>
          <a:endParaRPr lang="en-US"/>
        </a:p>
      </dgm:t>
    </dgm:pt>
    <dgm:pt modelId="{52D0F88A-7DDC-40C7-970E-4CE912571490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pPr>
            <a:defRPr cap="all"/>
          </a:pPr>
          <a:r>
            <a:rPr lang="es-MX"/>
            <a:t>Si estar permanentemente preparados es incosteable, que podemos hacer? </a:t>
          </a:r>
          <a:endParaRPr lang="en-US"/>
        </a:p>
      </dgm:t>
    </dgm:pt>
    <dgm:pt modelId="{75531D54-D8A6-4B53-BB95-883367A7CDE7}" type="parTrans" cxnId="{0708A10B-24DB-4E89-A401-DA830ADFBFCE}">
      <dgm:prSet/>
      <dgm:spPr/>
      <dgm:t>
        <a:bodyPr/>
        <a:lstStyle/>
        <a:p>
          <a:endParaRPr lang="en-US"/>
        </a:p>
      </dgm:t>
    </dgm:pt>
    <dgm:pt modelId="{E7A92EA8-F287-45FF-BC48-2CCC81C097BE}" type="sibTrans" cxnId="{0708A10B-24DB-4E89-A401-DA830ADFBFCE}">
      <dgm:prSet/>
      <dgm:spPr/>
      <dgm:t>
        <a:bodyPr/>
        <a:lstStyle/>
        <a:p>
          <a:endParaRPr lang="en-US"/>
        </a:p>
      </dgm:t>
    </dgm:pt>
    <dgm:pt modelId="{0D54AD2B-FA00-4FB0-A96C-78B3DBFD6869}" type="pres">
      <dgm:prSet presAssocID="{E4186280-17D1-4BD8-9FD6-9913A4936D08}" presName="linear" presStyleCnt="0">
        <dgm:presLayoutVars>
          <dgm:animLvl val="lvl"/>
          <dgm:resizeHandles val="exact"/>
        </dgm:presLayoutVars>
      </dgm:prSet>
      <dgm:spPr/>
    </dgm:pt>
    <dgm:pt modelId="{6E6665A3-9826-4ADB-8D16-62D5BB5944BC}" type="pres">
      <dgm:prSet presAssocID="{9B339C87-4F3E-40B2-8C2E-B299741B1F66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101C3A7D-AB29-41D1-A45F-45CE8D737037}" type="pres">
      <dgm:prSet presAssocID="{E01DC211-C541-424D-8B01-A28797673D5E}" presName="spacer" presStyleCnt="0"/>
      <dgm:spPr/>
    </dgm:pt>
    <dgm:pt modelId="{455E1DBD-1644-4337-A759-3C600946B1D0}" type="pres">
      <dgm:prSet presAssocID="{EF5A8DA5-668C-408E-BD58-9786745BF5B9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F4866F6F-DE41-4B03-A7F0-89D1D1EB3154}" type="pres">
      <dgm:prSet presAssocID="{9DE2E416-BB5A-46AC-B305-A36994034030}" presName="spacer" presStyleCnt="0"/>
      <dgm:spPr/>
    </dgm:pt>
    <dgm:pt modelId="{BFA22B6C-A755-4150-8FFB-C7FFBABB6F8D}" type="pres">
      <dgm:prSet presAssocID="{2EFDE0D1-B3EB-4CCF-9399-210E058B7CD1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F8B4C8BC-DCC0-4018-B3DB-78A753E73F13}" type="pres">
      <dgm:prSet presAssocID="{7FADD06E-EA09-4E6D-821D-100C900D8605}" presName="spacer" presStyleCnt="0"/>
      <dgm:spPr/>
    </dgm:pt>
    <dgm:pt modelId="{F9816BE3-0B95-4EC6-829C-6D1AD2D2D605}" type="pres">
      <dgm:prSet presAssocID="{52D0F88A-7DDC-40C7-970E-4CE912571490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0708A10B-24DB-4E89-A401-DA830ADFBFCE}" srcId="{E4186280-17D1-4BD8-9FD6-9913A4936D08}" destId="{52D0F88A-7DDC-40C7-970E-4CE912571490}" srcOrd="3" destOrd="0" parTransId="{75531D54-D8A6-4B53-BB95-883367A7CDE7}" sibTransId="{E7A92EA8-F287-45FF-BC48-2CCC81C097BE}"/>
    <dgm:cxn modelId="{F72EDE54-D86C-4550-B3EE-3218BB3EB005}" type="presOf" srcId="{EF5A8DA5-668C-408E-BD58-9786745BF5B9}" destId="{455E1DBD-1644-4337-A759-3C600946B1D0}" srcOrd="0" destOrd="0" presId="urn:microsoft.com/office/officeart/2005/8/layout/vList2"/>
    <dgm:cxn modelId="{D9ACDB79-7344-4476-85A8-801FCEEF7E05}" type="presOf" srcId="{E4186280-17D1-4BD8-9FD6-9913A4936D08}" destId="{0D54AD2B-FA00-4FB0-A96C-78B3DBFD6869}" srcOrd="0" destOrd="0" presId="urn:microsoft.com/office/officeart/2005/8/layout/vList2"/>
    <dgm:cxn modelId="{35C3A1A2-50A9-48D1-AD68-A487F618B648}" srcId="{E4186280-17D1-4BD8-9FD6-9913A4936D08}" destId="{9B339C87-4F3E-40B2-8C2E-B299741B1F66}" srcOrd="0" destOrd="0" parTransId="{CAE8C71C-D308-469C-963E-9561F77AD62E}" sibTransId="{E01DC211-C541-424D-8B01-A28797673D5E}"/>
    <dgm:cxn modelId="{B6B716AA-059E-47AC-981D-E8F113CB72C3}" srcId="{E4186280-17D1-4BD8-9FD6-9913A4936D08}" destId="{EF5A8DA5-668C-408E-BD58-9786745BF5B9}" srcOrd="1" destOrd="0" parTransId="{5E5253BF-4856-4D7D-9B71-34A9574D28B1}" sibTransId="{9DE2E416-BB5A-46AC-B305-A36994034030}"/>
    <dgm:cxn modelId="{2826CBCF-60A7-4D3C-AC43-FFE1271FD4B8}" srcId="{E4186280-17D1-4BD8-9FD6-9913A4936D08}" destId="{2EFDE0D1-B3EB-4CCF-9399-210E058B7CD1}" srcOrd="2" destOrd="0" parTransId="{AAF76BEC-92EE-4F4C-AA93-2909A065828D}" sibTransId="{7FADD06E-EA09-4E6D-821D-100C900D8605}"/>
    <dgm:cxn modelId="{94BBB0DF-A200-495D-8664-8096A92CD5F4}" type="presOf" srcId="{52D0F88A-7DDC-40C7-970E-4CE912571490}" destId="{F9816BE3-0B95-4EC6-829C-6D1AD2D2D605}" srcOrd="0" destOrd="0" presId="urn:microsoft.com/office/officeart/2005/8/layout/vList2"/>
    <dgm:cxn modelId="{F7947AEA-BB51-42A4-9542-C91DB7968E88}" type="presOf" srcId="{2EFDE0D1-B3EB-4CCF-9399-210E058B7CD1}" destId="{BFA22B6C-A755-4150-8FFB-C7FFBABB6F8D}" srcOrd="0" destOrd="0" presId="urn:microsoft.com/office/officeart/2005/8/layout/vList2"/>
    <dgm:cxn modelId="{F01ACEEC-1DDF-448A-B8AD-FE37632BE69D}" type="presOf" srcId="{9B339C87-4F3E-40B2-8C2E-B299741B1F66}" destId="{6E6665A3-9826-4ADB-8D16-62D5BB5944BC}" srcOrd="0" destOrd="0" presId="urn:microsoft.com/office/officeart/2005/8/layout/vList2"/>
    <dgm:cxn modelId="{C8FA4D1B-F624-495B-9D49-709A10F7B3B3}" type="presParOf" srcId="{0D54AD2B-FA00-4FB0-A96C-78B3DBFD6869}" destId="{6E6665A3-9826-4ADB-8D16-62D5BB5944BC}" srcOrd="0" destOrd="0" presId="urn:microsoft.com/office/officeart/2005/8/layout/vList2"/>
    <dgm:cxn modelId="{C013576D-829E-4DE2-9197-70FBC48C0DC9}" type="presParOf" srcId="{0D54AD2B-FA00-4FB0-A96C-78B3DBFD6869}" destId="{101C3A7D-AB29-41D1-A45F-45CE8D737037}" srcOrd="1" destOrd="0" presId="urn:microsoft.com/office/officeart/2005/8/layout/vList2"/>
    <dgm:cxn modelId="{36B490DA-8EC9-4FD7-8AF5-A2FEA99A5DD0}" type="presParOf" srcId="{0D54AD2B-FA00-4FB0-A96C-78B3DBFD6869}" destId="{455E1DBD-1644-4337-A759-3C600946B1D0}" srcOrd="2" destOrd="0" presId="urn:microsoft.com/office/officeart/2005/8/layout/vList2"/>
    <dgm:cxn modelId="{3C2A1519-0DC5-4EBC-896D-E670EEF403D2}" type="presParOf" srcId="{0D54AD2B-FA00-4FB0-A96C-78B3DBFD6869}" destId="{F4866F6F-DE41-4B03-A7F0-89D1D1EB3154}" srcOrd="3" destOrd="0" presId="urn:microsoft.com/office/officeart/2005/8/layout/vList2"/>
    <dgm:cxn modelId="{FEBDA07B-66E7-4FAC-B539-EB83FCAB6049}" type="presParOf" srcId="{0D54AD2B-FA00-4FB0-A96C-78B3DBFD6869}" destId="{BFA22B6C-A755-4150-8FFB-C7FFBABB6F8D}" srcOrd="4" destOrd="0" presId="urn:microsoft.com/office/officeart/2005/8/layout/vList2"/>
    <dgm:cxn modelId="{B05DAC81-13E2-4618-99C4-F9A903F15BFB}" type="presParOf" srcId="{0D54AD2B-FA00-4FB0-A96C-78B3DBFD6869}" destId="{F8B4C8BC-DCC0-4018-B3DB-78A753E73F13}" srcOrd="5" destOrd="0" presId="urn:microsoft.com/office/officeart/2005/8/layout/vList2"/>
    <dgm:cxn modelId="{82F1C3B1-5A20-42FD-B0E5-EA31A253BF66}" type="presParOf" srcId="{0D54AD2B-FA00-4FB0-A96C-78B3DBFD6869}" destId="{F9816BE3-0B95-4EC6-829C-6D1AD2D2D605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6665A3-9826-4ADB-8D16-62D5BB5944BC}">
      <dsp:nvSpPr>
        <dsp:cNvPr id="0" name=""/>
        <dsp:cNvSpPr/>
      </dsp:nvSpPr>
      <dsp:spPr>
        <a:xfrm>
          <a:off x="0" y="16523"/>
          <a:ext cx="4435078" cy="1105650"/>
        </a:xfrm>
        <a:prstGeom prst="roundRect">
          <a:avLst/>
        </a:prstGeom>
        <a:solidFill>
          <a:schemeClr val="bg2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MX" sz="2100" kern="1200"/>
            <a:t>Como lo estudiamos?</a:t>
          </a:r>
          <a:endParaRPr lang="en-US" sz="2100" kern="1200"/>
        </a:p>
      </dsp:txBody>
      <dsp:txXfrm>
        <a:off x="53973" y="70496"/>
        <a:ext cx="4327132" cy="997704"/>
      </dsp:txXfrm>
    </dsp:sp>
    <dsp:sp modelId="{455E1DBD-1644-4337-A759-3C600946B1D0}">
      <dsp:nvSpPr>
        <dsp:cNvPr id="0" name=""/>
        <dsp:cNvSpPr/>
      </dsp:nvSpPr>
      <dsp:spPr>
        <a:xfrm>
          <a:off x="0" y="1182653"/>
          <a:ext cx="4435078" cy="1105650"/>
        </a:xfrm>
        <a:prstGeom prst="roundRect">
          <a:avLst/>
        </a:prstGeom>
        <a:solidFill>
          <a:schemeClr val="bg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MX" sz="2100" kern="1200"/>
            <a:t>Como podemos prevenirlo?</a:t>
          </a:r>
          <a:endParaRPr lang="en-US" sz="2100" kern="1200"/>
        </a:p>
      </dsp:txBody>
      <dsp:txXfrm>
        <a:off x="53973" y="1236626"/>
        <a:ext cx="4327132" cy="997704"/>
      </dsp:txXfrm>
    </dsp:sp>
    <dsp:sp modelId="{BFA22B6C-A755-4150-8FFB-C7FFBABB6F8D}">
      <dsp:nvSpPr>
        <dsp:cNvPr id="0" name=""/>
        <dsp:cNvSpPr/>
      </dsp:nvSpPr>
      <dsp:spPr>
        <a:xfrm>
          <a:off x="0" y="2348783"/>
          <a:ext cx="4435078" cy="1105650"/>
        </a:xfrm>
        <a:prstGeom prst="roundRect">
          <a:avLst/>
        </a:prstGeom>
        <a:solidFill>
          <a:schemeClr val="bg2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MX" sz="2100" kern="1200"/>
            <a:t>Podemos reducir sus efectos?</a:t>
          </a:r>
          <a:endParaRPr lang="en-US" sz="2100" kern="1200"/>
        </a:p>
      </dsp:txBody>
      <dsp:txXfrm>
        <a:off x="53973" y="2402756"/>
        <a:ext cx="4327132" cy="997704"/>
      </dsp:txXfrm>
    </dsp:sp>
    <dsp:sp modelId="{F9816BE3-0B95-4EC6-829C-6D1AD2D2D605}">
      <dsp:nvSpPr>
        <dsp:cNvPr id="0" name=""/>
        <dsp:cNvSpPr/>
      </dsp:nvSpPr>
      <dsp:spPr>
        <a:xfrm>
          <a:off x="0" y="3514914"/>
          <a:ext cx="4435078" cy="1105650"/>
        </a:xfrm>
        <a:prstGeom prst="roundRect">
          <a:avLst/>
        </a:prstGeom>
        <a:solidFill>
          <a:schemeClr val="bg2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MX" sz="2100" kern="1200"/>
            <a:t>Si estar permanentemente preparados es incosteable, que podemos hacer? </a:t>
          </a:r>
          <a:endParaRPr lang="en-US" sz="2100" kern="1200"/>
        </a:p>
      </dsp:txBody>
      <dsp:txXfrm>
        <a:off x="53973" y="3568887"/>
        <a:ext cx="4327132" cy="9977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9E555A-FECD-4499-8CE0-AA828CB5D35B}" type="datetimeFigureOut">
              <a:rPr lang="es-ES" smtClean="0"/>
              <a:t>24/08/2022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DE779B-585C-4CF4-A9A4-624410F988E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7884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B1F841B-6174-4828-BAA9-513D2E9DFD60}" type="slidenum">
              <a:rPr lang="en-US" sz="1200"/>
              <a:pPr eaLnBrk="1" hangingPunct="1"/>
              <a:t>1</a:t>
            </a:fld>
            <a:endParaRPr lang="en-US" sz="120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AF70DCC-393F-4BAE-93BB-3E6260A28C4E}" type="slidenum">
              <a:rPr lang="en-US" sz="1200"/>
              <a:pPr eaLnBrk="1" hangingPunct="1"/>
              <a:t>11</a:t>
            </a:fld>
            <a:endParaRPr lang="en-US" sz="120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D44E603-C5D3-4B3E-86A1-FA1000F0B2E2}" type="slidenum">
              <a:rPr lang="en-US" sz="1200"/>
              <a:pPr eaLnBrk="1" hangingPunct="1"/>
              <a:t>16</a:t>
            </a:fld>
            <a:endParaRPr lang="en-US" sz="120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E98EF782-4118-4C8E-9C89-F2A913E410AC}" type="slidenum">
              <a:rPr lang="en-US" sz="1200"/>
              <a:pPr eaLnBrk="1" hangingPunct="1"/>
              <a:t>18</a:t>
            </a:fld>
            <a:endParaRPr lang="en-US" sz="120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08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MX" dirty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9198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Investigación 4-3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0F3B3F-5328-4D6B-A11A-38CF5D786E4B}" type="slidenum">
              <a:rPr lang="en-US"/>
              <a:pPr/>
              <a:t>25</a:t>
            </a:fld>
            <a:endParaRPr lang="en-US"/>
          </a:p>
        </p:txBody>
      </p:sp>
      <p:sp>
        <p:nvSpPr>
          <p:cNvPr id="93286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6175" y="685800"/>
            <a:ext cx="4568825" cy="3427413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2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6903" y="4358822"/>
            <a:ext cx="6020097" cy="3832678"/>
          </a:xfrm>
          <a:prstGeom prst="rect">
            <a:avLst/>
          </a:prstGeo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884" tIns="44941" rIns="89884" bIns="44941"/>
          <a:lstStyle/>
          <a:p>
            <a:r>
              <a:rPr lang="es-ES">
                <a:latin typeface="Arial" charset="0"/>
              </a:rPr>
              <a:t>Repase la definición de “Percepción de riesgo”. </a:t>
            </a:r>
          </a:p>
          <a:p>
            <a:endParaRPr lang="es-ES">
              <a:latin typeface="Arial" charset="0"/>
            </a:endParaRPr>
          </a:p>
          <a:p>
            <a:pPr algn="r"/>
            <a:r>
              <a:rPr lang="en-US" b="1">
                <a:solidFill>
                  <a:srgbClr val="FF0000"/>
                </a:solidFill>
                <a:latin typeface="Arial" charset="0"/>
              </a:rPr>
              <a:t>Siguiente diapositiva</a:t>
            </a:r>
            <a:endParaRPr lang="en-US" b="1">
              <a:solidFill>
                <a:srgbClr val="FF3300"/>
              </a:solidFill>
              <a:latin typeface="Arial" charset="0"/>
            </a:endParaRPr>
          </a:p>
          <a:p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0597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MX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68629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MX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36535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D2FD4-8703-4B51-AB2E-F03E49CC91D3}" type="datetimeFigureOut">
              <a:rPr lang="es-ES" smtClean="0"/>
              <a:t>24/08/2022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96C04B6C-F243-44B6-8720-ECBD6FF11826}" type="slidenum">
              <a:rPr lang="es-ES" smtClean="0"/>
              <a:t>‹Nº›</a:t>
            </a:fld>
            <a:endParaRPr 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1928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D2FD4-8703-4B51-AB2E-F03E49CC91D3}" type="datetimeFigureOut">
              <a:rPr lang="es-ES" smtClean="0"/>
              <a:t>24/08/2022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04B6C-F243-44B6-8720-ECBD6FF11826}" type="slidenum">
              <a:rPr lang="es-ES" smtClean="0"/>
              <a:t>‹Nº›</a:t>
            </a:fld>
            <a:endParaRPr lang="es-E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7811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D2FD4-8703-4B51-AB2E-F03E49CC91D3}" type="datetimeFigureOut">
              <a:rPr lang="es-ES" smtClean="0"/>
              <a:t>24/08/2022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04B6C-F243-44B6-8720-ECBD6FF11826}" type="slidenum">
              <a:rPr lang="es-ES" smtClean="0"/>
              <a:t>‹Nº›</a:t>
            </a:fld>
            <a:endParaRPr 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44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D2FD4-8703-4B51-AB2E-F03E49CC91D3}" type="datetimeFigureOut">
              <a:rPr lang="es-ES" smtClean="0"/>
              <a:t>24/08/2022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04B6C-F243-44B6-8720-ECBD6FF11826}" type="slidenum">
              <a:rPr lang="es-ES" smtClean="0"/>
              <a:t>‹Nº›</a:t>
            </a:fld>
            <a:endParaRPr lang="es-E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142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D2FD4-8703-4B51-AB2E-F03E49CC91D3}" type="datetimeFigureOut">
              <a:rPr lang="es-ES" smtClean="0"/>
              <a:t>24/08/2022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04B6C-F243-44B6-8720-ECBD6FF118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6549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D2FD4-8703-4B51-AB2E-F03E49CC91D3}" type="datetimeFigureOut">
              <a:rPr lang="es-ES" smtClean="0"/>
              <a:t>24/08/2022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04B6C-F243-44B6-8720-ECBD6FF118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8902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D2FD4-8703-4B51-AB2E-F03E49CC91D3}" type="datetimeFigureOut">
              <a:rPr lang="es-ES" smtClean="0"/>
              <a:t>24/08/2022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04B6C-F243-44B6-8720-ECBD6FF118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8771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D2FD4-8703-4B51-AB2E-F03E49CC91D3}" type="datetimeFigureOut">
              <a:rPr lang="es-ES" smtClean="0"/>
              <a:t>24/08/2022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04B6C-F243-44B6-8720-ECBD6FF11826}" type="slidenum">
              <a:rPr lang="es-ES" smtClean="0"/>
              <a:t>‹Nº›</a:t>
            </a:fld>
            <a:endParaRPr lang="es-E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993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72ED2FD4-8703-4B51-AB2E-F03E49CC91D3}" type="datetimeFigureOut">
              <a:rPr lang="es-ES" smtClean="0"/>
              <a:t>24/08/2022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04B6C-F243-44B6-8720-ECBD6FF11826}" type="slidenum">
              <a:rPr lang="es-ES" smtClean="0"/>
              <a:t>‹Nº›</a:t>
            </a:fld>
            <a:endParaRPr lang="es-E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2173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D2FD4-8703-4B51-AB2E-F03E49CC91D3}" type="datetimeFigureOut">
              <a:rPr lang="es-ES" smtClean="0"/>
              <a:t>24/08/2022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04B6C-F243-44B6-8720-ECBD6FF118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3675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D2FD4-8703-4B51-AB2E-F03E49CC91D3}" type="datetimeFigureOut">
              <a:rPr lang="es-ES" smtClean="0"/>
              <a:t>24/08/2022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04B6C-F243-44B6-8720-ECBD6FF11826}" type="slidenum">
              <a:rPr lang="es-ES" smtClean="0"/>
              <a:t>‹Nº›</a:t>
            </a:fld>
            <a:endParaRPr 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0080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ED2FD4-8703-4B51-AB2E-F03E49CC91D3}" type="datetimeFigureOut">
              <a:rPr lang="es-ES" smtClean="0"/>
              <a:t>24/08/2022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96C04B6C-F243-44B6-8720-ECBD6FF118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11523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38250" y="1552575"/>
            <a:ext cx="7222182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err="1"/>
              <a:t>Intrucción</a:t>
            </a:r>
            <a:r>
              <a:rPr lang="en-US" dirty="0"/>
              <a:t> a las </a:t>
            </a:r>
            <a:r>
              <a:rPr lang="en-US" dirty="0" err="1"/>
              <a:t>ciencias</a:t>
            </a:r>
            <a:r>
              <a:rPr lang="en-US" dirty="0"/>
              <a:t> </a:t>
            </a:r>
            <a:r>
              <a:rPr lang="en-US" dirty="0" err="1"/>
              <a:t>ambientales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113404" y="4005064"/>
            <a:ext cx="4632182" cy="980728"/>
          </a:xfrm>
        </p:spPr>
        <p:txBody>
          <a:bodyPr>
            <a:noAutofit/>
          </a:bodyPr>
          <a:lstStyle/>
          <a:p>
            <a:pPr eaLnBrk="1" hangingPunct="1"/>
            <a:r>
              <a:rPr lang="en-US" sz="3000" dirty="0" err="1"/>
              <a:t>Semestre</a:t>
            </a:r>
            <a:r>
              <a:rPr lang="en-US" sz="3000" dirty="0"/>
              <a:t> 2020-2</a:t>
            </a:r>
          </a:p>
          <a:p>
            <a:pPr eaLnBrk="1" hangingPunct="1"/>
            <a:r>
              <a:rPr lang="en-US" sz="3000" dirty="0"/>
              <a:t>Prof. </a:t>
            </a:r>
            <a:r>
              <a:rPr lang="en-US" sz="3000" dirty="0" err="1"/>
              <a:t>ismael</a:t>
            </a:r>
            <a:r>
              <a:rPr lang="en-US" sz="3000" dirty="0"/>
              <a:t> </a:t>
            </a:r>
            <a:r>
              <a:rPr lang="en-US" sz="3000" dirty="0" err="1"/>
              <a:t>minjarez</a:t>
            </a:r>
            <a:endParaRPr lang="en-US" sz="3000" dirty="0"/>
          </a:p>
        </p:txBody>
      </p:sp>
      <p:pic>
        <p:nvPicPr>
          <p:cNvPr id="3077" name="Picture 7" descr="flowchart_of_cour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2781300"/>
            <a:ext cx="1403350" cy="133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3014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79513" y="603910"/>
            <a:ext cx="8712968" cy="1384930"/>
          </a:xfrm>
          <a:prstGeom prst="rect">
            <a:avLst/>
          </a:prstGeom>
          <a:solidFill>
            <a:srgbClr val="FFFF99">
              <a:alpha val="54117"/>
            </a:srgbClr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 eaLnBrk="1" hangingPunct="1"/>
            <a:r>
              <a:rPr lang="es-MX" altLang="ja-JP" sz="1800" dirty="0">
                <a:latin typeface="Verdana" pitchFamily="34" charset="0"/>
                <a:ea typeface="MS Mincho" pitchFamily="49" charset="-128"/>
                <a:cs typeface="Mangal" pitchFamily="18" charset="0"/>
              </a:rPr>
              <a:t>Una seria disrupción del funcionamiento de una comunidad o sociedad a cualquier escala, debida a eventos catastróficos que interactúan con condiciones de exposición, vulnerabilidad y capacidad, generando pérdidas o impactos en uno o más de los aspectos: humano, material, económico y ambiental. (UNDRR)</a:t>
            </a:r>
          </a:p>
          <a:p>
            <a:pPr eaLnBrk="1" hangingPunct="1"/>
            <a:endParaRPr lang="en-US" altLang="ja-JP" sz="1800" dirty="0">
              <a:latin typeface="Verdana" pitchFamily="34" charset="0"/>
              <a:ea typeface="MS Mincho" pitchFamily="49" charset="-128"/>
              <a:cs typeface="Mangal" pitchFamily="18" charset="0"/>
            </a:endParaRPr>
          </a:p>
          <a:p>
            <a:pPr eaLnBrk="1" hangingPunct="1"/>
            <a:endParaRPr lang="en-US" altLang="ja-JP" sz="1800" dirty="0">
              <a:latin typeface="Verdana" pitchFamily="34" charset="0"/>
              <a:ea typeface="MS Mincho" pitchFamily="49" charset="-128"/>
              <a:cs typeface="Mangal" pitchFamily="18" charset="0"/>
            </a:endParaRPr>
          </a:p>
          <a:p>
            <a:pPr eaLnBrk="1" hangingPunct="1">
              <a:spcBef>
                <a:spcPts val="500"/>
              </a:spcBef>
              <a:spcAft>
                <a:spcPts val="500"/>
              </a:spcAft>
            </a:pPr>
            <a:endParaRPr lang="en-US" altLang="ja-JP" sz="1800" i="1" dirty="0">
              <a:latin typeface="Arial" pitchFamily="34" charset="0"/>
              <a:ea typeface="MS Mincho" pitchFamily="49" charset="-128"/>
              <a:cs typeface="Mangal" pitchFamily="18" charset="0"/>
            </a:endParaRPr>
          </a:p>
          <a:p>
            <a:pPr eaLnBrk="1" hangingPunct="1"/>
            <a:endParaRPr lang="en-US" sz="1800" dirty="0"/>
          </a:p>
        </p:txBody>
      </p:sp>
      <p:sp>
        <p:nvSpPr>
          <p:cNvPr id="6" name="5 Título"/>
          <p:cNvSpPr>
            <a:spLocks noGrp="1"/>
          </p:cNvSpPr>
          <p:nvPr>
            <p:ph type="title" idx="4294967295"/>
          </p:nvPr>
        </p:nvSpPr>
        <p:spPr>
          <a:xfrm>
            <a:off x="656251" y="116632"/>
            <a:ext cx="6572250" cy="608013"/>
          </a:xfrm>
        </p:spPr>
        <p:txBody>
          <a:bodyPr/>
          <a:lstStyle/>
          <a:p>
            <a:r>
              <a:rPr lang="es-MX" dirty="0"/>
              <a:t>Desastre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251397" y="2132856"/>
            <a:ext cx="8569200" cy="4214812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6858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dirty="0"/>
              <a:t>Es un fenómeno extremo</a:t>
            </a:r>
          </a:p>
          <a:p>
            <a:r>
              <a:rPr lang="es-ES" sz="2400" dirty="0"/>
              <a:t>De gran intensidad </a:t>
            </a:r>
          </a:p>
          <a:p>
            <a:r>
              <a:rPr lang="es-ES" sz="2400" dirty="0"/>
              <a:t>De duración limitada </a:t>
            </a:r>
          </a:p>
          <a:p>
            <a:r>
              <a:rPr lang="es-ES" sz="2400" dirty="0"/>
              <a:t>Ocurre en una localización específica</a:t>
            </a:r>
          </a:p>
          <a:p>
            <a:r>
              <a:rPr lang="es-ES" sz="2400" dirty="0"/>
              <a:t>Implica la interacción compleja entre sistemas físicos y humanos.</a:t>
            </a:r>
          </a:p>
          <a:p>
            <a:r>
              <a:rPr lang="es-ES" sz="2400" dirty="0"/>
              <a:t>Ocasiona pérdidas humanas , daños a la infraestructura, economía o ambiente.</a:t>
            </a:r>
          </a:p>
          <a:p>
            <a:r>
              <a:rPr lang="es-ES" sz="2400" dirty="0"/>
              <a:t>Interrumpe los sistemas de subsistencia y de la sociedad.</a:t>
            </a:r>
          </a:p>
          <a:p>
            <a:r>
              <a:rPr lang="es-ES" sz="2400" dirty="0"/>
              <a:t>Excede las capacidades locales y sus recursos</a:t>
            </a:r>
          </a:p>
          <a:p>
            <a:pPr marL="0" indent="0">
              <a:buNone/>
            </a:pPr>
            <a:endParaRPr lang="es-ES" sz="2400" dirty="0"/>
          </a:p>
          <a:p>
            <a:pPr>
              <a:lnSpc>
                <a:spcPct val="80000"/>
              </a:lnSpc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1021411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17424F32-2789-4FF9-8E8A-1252284BF6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D708C46E-BB60-4B97-8327-D3A475C008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8042755C-F24C-4D08-8E4C-E646382C3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63E94A00-1A92-47F4-9E2D-E51DFF9016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90422" y="1847088"/>
            <a:ext cx="720564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32D32A60-013B-47A8-8833-D242408091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E27932B-B694-4C4C-90D7-A0333A7C5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487EA89-6A6F-4BD3-BF7B-951ACA026A6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88684" y="2303047"/>
            <a:ext cx="2454070" cy="2674198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r>
              <a:rPr lang="en-US" sz="2200" dirty="0"/>
              <a:t>Si El </a:t>
            </a:r>
            <a:r>
              <a:rPr lang="en-US" sz="2200"/>
              <a:t>Desastre</a:t>
            </a:r>
            <a:r>
              <a:rPr lang="en-US" sz="2200" dirty="0"/>
              <a:t> se produce por </a:t>
            </a:r>
            <a:r>
              <a:rPr lang="en-US" sz="2200"/>
              <a:t>algún</a:t>
            </a:r>
            <a:r>
              <a:rPr lang="en-US" sz="2200" dirty="0"/>
              <a:t> </a:t>
            </a:r>
            <a:r>
              <a:rPr lang="en-US" sz="2200"/>
              <a:t>fenómeno</a:t>
            </a:r>
            <a:r>
              <a:rPr lang="en-US" sz="2200" dirty="0"/>
              <a:t> natural o </a:t>
            </a:r>
            <a:r>
              <a:rPr lang="en-US" sz="2200"/>
              <a:t>humano</a:t>
            </a:r>
            <a:r>
              <a:rPr lang="en-US" sz="2200" dirty="0"/>
              <a:t> </a:t>
            </a:r>
            <a:r>
              <a:rPr lang="en-US" sz="2200"/>
              <a:t>involuntario</a:t>
            </a:r>
            <a:r>
              <a:rPr lang="en-US" sz="2200" dirty="0"/>
              <a:t>. 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9EBB0476-5CF0-4F44-8D68-5D42D7AEE4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88684" y="2146542"/>
            <a:ext cx="245407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7" name="Title 1">
            <a:extLst>
              <a:ext uri="{FF2B5EF4-FFF2-40B4-BE49-F238E27FC236}">
                <a16:creationId xmlns:a16="http://schemas.microsoft.com/office/drawing/2014/main" id="{A9DA474E-6B91-4200-840F-0257B2358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8685" y="3122496"/>
            <a:ext cx="2647617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DF63C9AD-AE6E-4512-8171-91612E84C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FE1A49CE-B63D-457A-A180-1C883E1A63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uadroTexto 2">
            <a:extLst>
              <a:ext uri="{FF2B5EF4-FFF2-40B4-BE49-F238E27FC236}">
                <a16:creationId xmlns:a16="http://schemas.microsoft.com/office/drawing/2014/main" id="{E58C7CA0-C35E-4897-9053-3C79E0139A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586250"/>
              </p:ext>
            </p:extLst>
          </p:nvPr>
        </p:nvGraphicFramePr>
        <p:xfrm>
          <a:off x="3856434" y="803275"/>
          <a:ext cx="4435078" cy="4637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96472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33357" y="1600199"/>
            <a:ext cx="2654449" cy="429768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2200" b="0" i="0" kern="1200" cap="all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Peligro, desastres, vulnerabilidad y riesgo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227CF53B-2A73-4610-A9F0-120B73AFE301}"/>
              </a:ext>
            </a:extLst>
          </p:cNvPr>
          <p:cNvSpPr txBox="1">
            <a:spLocks noChangeArrowheads="1"/>
          </p:cNvSpPr>
          <p:nvPr/>
        </p:nvSpPr>
        <p:spPr>
          <a:xfrm>
            <a:off x="3593136" y="836712"/>
            <a:ext cx="4526120" cy="4916465"/>
          </a:xfrm>
          <a:prstGeom prst="rect">
            <a:avLst/>
          </a:prstGeom>
        </p:spPr>
        <p:txBody>
          <a:bodyPr anchor="t">
            <a:normAutofit fontScale="92500" lnSpcReduction="20000"/>
          </a:bodyPr>
          <a:lstStyle>
            <a:lvl1pPr marL="228600" indent="-228600" algn="l" defTabSz="6858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s-ES_tradnl"/>
              <a:t>Un </a:t>
            </a:r>
            <a:r>
              <a:rPr lang="es-ES_tradnl" b="1" i="1"/>
              <a:t>peligro o amenaza </a:t>
            </a:r>
            <a:r>
              <a:rPr lang="es-ES_tradnl"/>
              <a:t>hace referencia a la </a:t>
            </a:r>
            <a:r>
              <a:rPr lang="es-ES_tradnl" u="sng"/>
              <a:t>ocurrencia potencial</a:t>
            </a:r>
            <a:r>
              <a:rPr lang="es-ES_tradnl"/>
              <a:t>, en un intervalo de tiempo y un área geográfica específicos, de un fenómeno natural o antropogénico, que puede tener un efecto negativo sobre vidas humanas, pertenencias o actividades, hasta el punto de causar un desastre.</a:t>
            </a:r>
          </a:p>
          <a:p>
            <a:pPr>
              <a:lnSpc>
                <a:spcPct val="110000"/>
              </a:lnSpc>
            </a:pPr>
            <a:endParaRPr lang="es-ES_tradnl"/>
          </a:p>
          <a:p>
            <a:pPr>
              <a:lnSpc>
                <a:spcPct val="110000"/>
              </a:lnSpc>
            </a:pPr>
            <a:r>
              <a:rPr lang="es-ES_tradnl"/>
              <a:t>La </a:t>
            </a:r>
            <a:r>
              <a:rPr lang="es-ES_tradnl" u="sng"/>
              <a:t>materialización de un peligro</a:t>
            </a:r>
            <a:r>
              <a:rPr lang="es-ES_tradnl"/>
              <a:t> (el terremoto, la inundación o el ciclón, p. ej.) se convierte en un </a:t>
            </a:r>
            <a:r>
              <a:rPr lang="es-ES_tradnl" b="1" i="1"/>
              <a:t>desastre</a:t>
            </a:r>
            <a:r>
              <a:rPr lang="es-ES_tradnl"/>
              <a:t> cuando de ella se derivan daños, pérdidas de vidas humanas o bases de subsistencia, desplazamientos o pérdida de hogares y/o destrucción y daños de infraestructuras y pertenencias.</a:t>
            </a:r>
          </a:p>
          <a:p>
            <a:pPr>
              <a:lnSpc>
                <a:spcPct val="110000"/>
              </a:lnSpc>
            </a:pPr>
            <a:endParaRPr lang="es-ES_tradnl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90F8607-72A0-4368-B26A-5CA2A70C9690}"/>
              </a:ext>
            </a:extLst>
          </p:cNvPr>
          <p:cNvSpPr txBox="1"/>
          <p:nvPr/>
        </p:nvSpPr>
        <p:spPr>
          <a:xfrm>
            <a:off x="467544" y="116632"/>
            <a:ext cx="4607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dirty="0"/>
              <a:t>EL ESTUDIO DE DESASTRES</a:t>
            </a:r>
          </a:p>
        </p:txBody>
      </p:sp>
    </p:spTree>
    <p:extLst>
      <p:ext uri="{BB962C8B-B14F-4D97-AF65-F5344CB8AC3E}">
        <p14:creationId xmlns:p14="http://schemas.microsoft.com/office/powerpoint/2010/main" val="1023580314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23522FE7-5A29-4EF6-B1EF-2CA55748A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4" name="Picture 73">
            <a:extLst>
              <a:ext uri="{FF2B5EF4-FFF2-40B4-BE49-F238E27FC236}">
                <a16:creationId xmlns:a16="http://schemas.microsoft.com/office/drawing/2014/main" id="{C2192E09-EBC7-416C-B887-DFF915D7F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2924498D-E084-44BE-A196-CFCE35564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14C12901-9FCC-461E-A64A-89B4791235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90422" y="1847088"/>
            <a:ext cx="720564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80" name="Rectangle 79">
            <a:extLst>
              <a:ext uri="{FF2B5EF4-FFF2-40B4-BE49-F238E27FC236}">
                <a16:creationId xmlns:a16="http://schemas.microsoft.com/office/drawing/2014/main" id="{29C51009-A09A-4689-8E6C-F8FC99E6A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33357" y="1600199"/>
            <a:ext cx="2654449" cy="429768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2200" b="0" i="0" kern="1200" cap="all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Peligro, desastres, vulnerabilidad y riesgo</a:t>
            </a:r>
          </a:p>
        </p:txBody>
      </p: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9EC65442-F244-409C-BF44-C5D6472E8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2148839"/>
            <a:ext cx="0" cy="320040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693639" y="682535"/>
            <a:ext cx="4982815" cy="542120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110000"/>
              </a:lnSpc>
            </a:pPr>
            <a:r>
              <a:rPr lang="en-US" dirty="0"/>
              <a:t>La </a:t>
            </a:r>
            <a:r>
              <a:rPr lang="en-US" b="1" i="1" dirty="0" err="1"/>
              <a:t>vulnerabilidad</a:t>
            </a:r>
            <a:r>
              <a:rPr lang="en-US" b="1" i="1" dirty="0"/>
              <a:t> </a:t>
            </a:r>
            <a:r>
              <a:rPr lang="en-US" b="1" i="1" dirty="0" err="1"/>
              <a:t>estructural</a:t>
            </a:r>
            <a:r>
              <a:rPr lang="en-US" b="1" i="1" dirty="0"/>
              <a:t> o </a:t>
            </a:r>
            <a:r>
              <a:rPr lang="en-US" b="1" i="1" dirty="0" err="1"/>
              <a:t>física</a:t>
            </a:r>
            <a:r>
              <a:rPr lang="en-US" b="1" i="1" dirty="0"/>
              <a:t> </a:t>
            </a:r>
            <a:r>
              <a:rPr lang="en-US" dirty="0"/>
              <a:t>describe el </a:t>
            </a:r>
            <a:r>
              <a:rPr lang="en-US" dirty="0" err="1"/>
              <a:t>grado</a:t>
            </a:r>
            <a:r>
              <a:rPr lang="en-US" dirty="0"/>
              <a:t> hasta el </a:t>
            </a:r>
            <a:r>
              <a:rPr lang="en-US" dirty="0" err="1"/>
              <a:t>cual</a:t>
            </a:r>
            <a:r>
              <a:rPr lang="en-US" dirty="0"/>
              <a:t> una </a:t>
            </a:r>
            <a:r>
              <a:rPr lang="en-US" dirty="0" err="1"/>
              <a:t>estructura</a:t>
            </a:r>
            <a:r>
              <a:rPr lang="en-US" dirty="0"/>
              <a:t> o </a:t>
            </a:r>
            <a:r>
              <a:rPr lang="en-US" dirty="0" err="1"/>
              <a:t>sociedad</a:t>
            </a:r>
            <a:r>
              <a:rPr lang="en-US" dirty="0"/>
              <a:t> es susceptible de ser </a:t>
            </a:r>
            <a:r>
              <a:rPr lang="en-US" dirty="0" err="1"/>
              <a:t>dañada</a:t>
            </a:r>
            <a:r>
              <a:rPr lang="en-US" dirty="0"/>
              <a:t> o </a:t>
            </a:r>
            <a:r>
              <a:rPr lang="en-US" dirty="0" err="1"/>
              <a:t>alterada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una </a:t>
            </a:r>
            <a:r>
              <a:rPr lang="en-US" dirty="0" err="1"/>
              <a:t>situación</a:t>
            </a:r>
            <a:r>
              <a:rPr lang="en-US" dirty="0"/>
              <a:t> de </a:t>
            </a:r>
            <a:r>
              <a:rPr lang="en-US" dirty="0" err="1"/>
              <a:t>peligro</a:t>
            </a:r>
            <a:r>
              <a:rPr lang="en-US" dirty="0"/>
              <a:t>.</a:t>
            </a:r>
          </a:p>
          <a:p>
            <a:pPr defTabSz="914400">
              <a:lnSpc>
                <a:spcPct val="110000"/>
              </a:lnSpc>
            </a:pPr>
            <a:endParaRPr lang="en-US" dirty="0"/>
          </a:p>
          <a:p>
            <a:pPr defTabSz="914400">
              <a:lnSpc>
                <a:spcPct val="110000"/>
              </a:lnSpc>
            </a:pPr>
            <a:r>
              <a:rPr lang="en-US" dirty="0"/>
              <a:t>Se </a:t>
            </a:r>
            <a:r>
              <a:rPr lang="en-US" dirty="0" err="1"/>
              <a:t>indica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valor </a:t>
            </a:r>
            <a:r>
              <a:rPr lang="en-US" dirty="0" err="1"/>
              <a:t>desde</a:t>
            </a:r>
            <a:r>
              <a:rPr lang="en-US" dirty="0"/>
              <a:t> 0 (no </a:t>
            </a:r>
            <a:r>
              <a:rPr lang="en-US" dirty="0" err="1"/>
              <a:t>daños</a:t>
            </a:r>
            <a:r>
              <a:rPr lang="en-US" dirty="0"/>
              <a:t>) hasta 1 o 100 (</a:t>
            </a:r>
            <a:r>
              <a:rPr lang="en-US" dirty="0" err="1"/>
              <a:t>destrucción</a:t>
            </a:r>
            <a:r>
              <a:rPr lang="en-US" dirty="0"/>
              <a:t> total).</a:t>
            </a:r>
          </a:p>
          <a:p>
            <a:pPr defTabSz="914400">
              <a:lnSpc>
                <a:spcPct val="110000"/>
              </a:lnSpc>
            </a:pPr>
            <a:endParaRPr lang="en-US" dirty="0"/>
          </a:p>
          <a:p>
            <a:pPr defTabSz="914400">
              <a:lnSpc>
                <a:spcPct val="110000"/>
              </a:lnSpc>
            </a:pPr>
            <a:r>
              <a:rPr lang="en-US" dirty="0"/>
              <a:t>La </a:t>
            </a:r>
            <a:r>
              <a:rPr lang="en-US" b="1" i="1" dirty="0" err="1"/>
              <a:t>vulnerabilidad</a:t>
            </a:r>
            <a:r>
              <a:rPr lang="en-US" b="1" i="1" dirty="0"/>
              <a:t> </a:t>
            </a:r>
            <a:r>
              <a:rPr lang="en-US" b="1" i="1" dirty="0" err="1"/>
              <a:t>humana</a:t>
            </a:r>
            <a:r>
              <a:rPr lang="en-US" b="1" i="1" dirty="0"/>
              <a:t> </a:t>
            </a:r>
            <a:r>
              <a:rPr lang="en-US" dirty="0"/>
              <a:t>es la </a:t>
            </a:r>
            <a:r>
              <a:rPr lang="en-US" dirty="0" err="1"/>
              <a:t>falta</a:t>
            </a:r>
            <a:r>
              <a:rPr lang="en-US" dirty="0"/>
              <a:t> </a:t>
            </a:r>
            <a:r>
              <a:rPr lang="en-US" dirty="0" err="1"/>
              <a:t>relativa</a:t>
            </a:r>
            <a:r>
              <a:rPr lang="en-US" dirty="0"/>
              <a:t> de </a:t>
            </a:r>
            <a:r>
              <a:rPr lang="en-US" dirty="0" err="1"/>
              <a:t>capacidad</a:t>
            </a:r>
            <a:r>
              <a:rPr lang="en-US" dirty="0"/>
              <a:t> de una persona o </a:t>
            </a:r>
            <a:r>
              <a:rPr lang="en-US" dirty="0" err="1"/>
              <a:t>comunidad</a:t>
            </a:r>
            <a:r>
              <a:rPr lang="en-US" dirty="0"/>
              <a:t> para </a:t>
            </a:r>
            <a:r>
              <a:rPr lang="en-US" dirty="0" err="1"/>
              <a:t>prever</a:t>
            </a:r>
            <a:r>
              <a:rPr lang="en-US" dirty="0"/>
              <a:t> un </a:t>
            </a:r>
            <a:r>
              <a:rPr lang="en-US" dirty="0" err="1"/>
              <a:t>peligro</a:t>
            </a:r>
            <a:r>
              <a:rPr lang="en-US" dirty="0"/>
              <a:t>, </a:t>
            </a:r>
            <a:r>
              <a:rPr lang="en-US" dirty="0" err="1"/>
              <a:t>hacerle</a:t>
            </a:r>
            <a:r>
              <a:rPr lang="en-US" dirty="0"/>
              <a:t> </a:t>
            </a:r>
            <a:r>
              <a:rPr lang="en-US" dirty="0" err="1"/>
              <a:t>frente</a:t>
            </a:r>
            <a:r>
              <a:rPr lang="en-US" dirty="0"/>
              <a:t>, </a:t>
            </a:r>
            <a:r>
              <a:rPr lang="en-US" dirty="0" err="1"/>
              <a:t>resistirlo</a:t>
            </a:r>
            <a:r>
              <a:rPr lang="en-US" dirty="0"/>
              <a:t> y </a:t>
            </a:r>
            <a:r>
              <a:rPr lang="en-US" dirty="0" err="1"/>
              <a:t>recuperarse</a:t>
            </a:r>
            <a:r>
              <a:rPr lang="en-US" dirty="0"/>
              <a:t> de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impacto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01169744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hazard_risk_disaster1">
            <a:extLst>
              <a:ext uri="{FF2B5EF4-FFF2-40B4-BE49-F238E27FC236}">
                <a16:creationId xmlns:a16="http://schemas.microsoft.com/office/drawing/2014/main" id="{AD0BCE7C-4C14-4364-9F9F-E59C789720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6"/>
            <a:ext cx="4752528" cy="5511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1 CuadroTexto">
            <a:extLst>
              <a:ext uri="{FF2B5EF4-FFF2-40B4-BE49-F238E27FC236}">
                <a16:creationId xmlns:a16="http://schemas.microsoft.com/office/drawing/2014/main" id="{F04BD42A-5E16-4C17-AC91-21907ACA3408}"/>
              </a:ext>
            </a:extLst>
          </p:cNvPr>
          <p:cNvSpPr txBox="1"/>
          <p:nvPr/>
        </p:nvSpPr>
        <p:spPr>
          <a:xfrm>
            <a:off x="5004048" y="1484784"/>
            <a:ext cx="413995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/>
              <a:t>Cuando el peligro y la vulnerabilidad se materializan entonces tenemos un desastre</a:t>
            </a:r>
          </a:p>
        </p:txBody>
      </p:sp>
    </p:spTree>
    <p:extLst>
      <p:ext uri="{BB962C8B-B14F-4D97-AF65-F5344CB8AC3E}">
        <p14:creationId xmlns:p14="http://schemas.microsoft.com/office/powerpoint/2010/main" val="41200875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3568" y="804863"/>
            <a:ext cx="8460432" cy="1049337"/>
          </a:xfrm>
        </p:spPr>
        <p:txBody>
          <a:bodyPr>
            <a:noAutofit/>
          </a:bodyPr>
          <a:lstStyle/>
          <a:p>
            <a:r>
              <a:rPr lang="es-ES_tradnl" sz="2800" b="1" dirty="0">
                <a:solidFill>
                  <a:schemeClr val="accent5">
                    <a:lumMod val="75000"/>
                  </a:schemeClr>
                </a:solidFill>
              </a:rPr>
              <a:t>peligro, vulnerabilidad y riesgo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30213" y="2016125"/>
            <a:ext cx="8713787" cy="3449638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80000"/>
              </a:lnSpc>
              <a:buNone/>
            </a:pPr>
            <a:endParaRPr lang="es-ES_tradnl" sz="2800" b="1" i="1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s-ES_tradnl" sz="3900" b="1" i="1" dirty="0">
                <a:solidFill>
                  <a:schemeClr val="accent5">
                    <a:lumMod val="75000"/>
                  </a:schemeClr>
                </a:solidFill>
              </a:rPr>
              <a:t>Elementos bajo riesgo </a:t>
            </a:r>
            <a:r>
              <a:rPr lang="es-ES_tradnl" sz="3900" dirty="0"/>
              <a:t>son todos las elementos físicos (edificios, contenido de edificios, personas, líneas de transporte, redes de vida, superficie ambiental, y no físicos (actividades económicos, características de personas y comunidades) que pueden ser afectados por un fenómeno natural.</a:t>
            </a:r>
          </a:p>
          <a:p>
            <a:pPr>
              <a:lnSpc>
                <a:spcPct val="80000"/>
              </a:lnSpc>
            </a:pPr>
            <a:endParaRPr lang="es-ES_tradnl" sz="2800" i="1" dirty="0"/>
          </a:p>
          <a:p>
            <a:pPr>
              <a:lnSpc>
                <a:spcPct val="80000"/>
              </a:lnSpc>
              <a:buFontTx/>
              <a:buNone/>
            </a:pPr>
            <a:endParaRPr lang="es-ES_tradnl" sz="2800" dirty="0"/>
          </a:p>
        </p:txBody>
      </p:sp>
    </p:spTree>
    <p:extLst>
      <p:ext uri="{BB962C8B-B14F-4D97-AF65-F5344CB8AC3E}">
        <p14:creationId xmlns:p14="http://schemas.microsoft.com/office/powerpoint/2010/main" val="2734294988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453D2B-9F58-42D0-ABCB-BB8D1EC0715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85800" y="16604"/>
            <a:ext cx="8748464" cy="1800175"/>
          </a:xfrm>
        </p:spPr>
        <p:txBody>
          <a:bodyPr>
            <a:normAutofit/>
          </a:bodyPr>
          <a:lstStyle/>
          <a:p>
            <a:r>
              <a:rPr lang="es-MX" dirty="0"/>
              <a:t>Entonces el Riesgo se puede medir. </a:t>
            </a:r>
            <a:br>
              <a:rPr lang="es-MX" dirty="0"/>
            </a:br>
            <a:br>
              <a:rPr lang="es-MX" dirty="0"/>
            </a:br>
            <a:r>
              <a:rPr lang="es-MX" dirty="0"/>
              <a:t>Y como se expresa?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A0C0EC47-E068-4107-93BE-BD47B26F7E92}"/>
              </a:ext>
            </a:extLst>
          </p:cNvPr>
          <p:cNvSpPr/>
          <p:nvPr/>
        </p:nvSpPr>
        <p:spPr>
          <a:xfrm>
            <a:off x="485800" y="1916832"/>
            <a:ext cx="7632848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es-ES_tradnl" sz="3200" b="1" i="1" dirty="0">
                <a:solidFill>
                  <a:schemeClr val="accent5">
                    <a:lumMod val="75000"/>
                  </a:schemeClr>
                </a:solidFill>
              </a:rPr>
              <a:t>Riesgo = Peligro * Vulnerabilidad * Costos</a:t>
            </a:r>
            <a:endParaRPr lang="es-ES_tradnl" sz="32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3FA406F-FA97-4270-955C-42D036FF1DDB}"/>
              </a:ext>
            </a:extLst>
          </p:cNvPr>
          <p:cNvSpPr txBox="1"/>
          <p:nvPr/>
        </p:nvSpPr>
        <p:spPr>
          <a:xfrm>
            <a:off x="123106" y="2636912"/>
            <a:ext cx="901327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i="1" dirty="0">
                <a:solidFill>
                  <a:schemeClr val="accent5">
                    <a:lumMod val="75000"/>
                  </a:schemeClr>
                </a:solidFill>
              </a:rPr>
              <a:t>Peligro: es la probabilidad de ocurrencia de evento va de 0 a 1.</a:t>
            </a:r>
          </a:p>
          <a:p>
            <a:endParaRPr lang="es-ES_tradnl" sz="2400" b="1" i="1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s-ES_tradnl" sz="2400" b="1" i="1" dirty="0">
                <a:solidFill>
                  <a:schemeClr val="accent5">
                    <a:lumMod val="75000"/>
                  </a:schemeClr>
                </a:solidFill>
              </a:rPr>
              <a:t>Vulnerabilidad: Es la susceptibilidad de tener daños por efecto </a:t>
            </a:r>
          </a:p>
          <a:p>
            <a:r>
              <a:rPr lang="es-ES_tradnl" sz="2400" b="1" i="1" dirty="0">
                <a:solidFill>
                  <a:schemeClr val="accent5">
                    <a:lumMod val="75000"/>
                  </a:schemeClr>
                </a:solidFill>
              </a:rPr>
              <a:t>del Peligro. Va de 0 a 1.</a:t>
            </a:r>
          </a:p>
          <a:p>
            <a:endParaRPr lang="es-ES_tradnl" sz="2400" b="1" i="1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s-ES_tradnl" sz="2400" b="1" i="1" dirty="0">
                <a:solidFill>
                  <a:schemeClr val="accent5">
                    <a:lumMod val="75000"/>
                  </a:schemeClr>
                </a:solidFill>
              </a:rPr>
              <a:t>Costos: Se refiere a los elementos en riesgo y toma las unidades de los elementos en riesgo: vidas, dinero, hectáreas de cultivo, de bosque, etcétera.</a:t>
            </a:r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15700382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FA8B1A01-2332-453A-8716-F9B20F2B03FE}"/>
              </a:ext>
            </a:extLst>
          </p:cNvPr>
          <p:cNvSpPr/>
          <p:nvPr/>
        </p:nvSpPr>
        <p:spPr>
          <a:xfrm>
            <a:off x="646634" y="1967153"/>
            <a:ext cx="7632848" cy="43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es-ES_tradnl" sz="2800" b="1" i="1" dirty="0">
                <a:solidFill>
                  <a:schemeClr val="accent5">
                    <a:lumMod val="75000"/>
                  </a:schemeClr>
                </a:solidFill>
              </a:rPr>
              <a:t>Riesgo = Probabilidad * Vulnerabilidad * Costos</a:t>
            </a:r>
            <a:endParaRPr lang="es-ES_tradnl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E4D40CA6-4E17-4292-B6CF-B4E2A57074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87624" y="548680"/>
            <a:ext cx="7704856" cy="1049235"/>
          </a:xfrm>
        </p:spPr>
        <p:txBody>
          <a:bodyPr>
            <a:noAutofit/>
          </a:bodyPr>
          <a:lstStyle/>
          <a:p>
            <a:r>
              <a:rPr lang="es-ES_tradnl" sz="2800" b="1" dirty="0">
                <a:solidFill>
                  <a:schemeClr val="accent5">
                    <a:lumMod val="75000"/>
                  </a:schemeClr>
                </a:solidFill>
              </a:rPr>
              <a:t>Evaluación de riesgo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4B0723EE-3B87-400E-A2AF-244BA1E7585F}"/>
              </a:ext>
            </a:extLst>
          </p:cNvPr>
          <p:cNvSpPr/>
          <p:nvPr/>
        </p:nvSpPr>
        <p:spPr>
          <a:xfrm>
            <a:off x="755576" y="2554912"/>
            <a:ext cx="7632848" cy="43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es-ES_tradnl" sz="2800" b="1" i="1" dirty="0">
                <a:solidFill>
                  <a:schemeClr val="accent5">
                    <a:lumMod val="75000"/>
                  </a:schemeClr>
                </a:solidFill>
              </a:rPr>
              <a:t>Riesgo = P * V* C</a:t>
            </a:r>
            <a:endParaRPr lang="es-ES_tradnl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A78259D6-B7F7-446B-B743-7C95A35EC72F}"/>
              </a:ext>
            </a:extLst>
          </p:cNvPr>
          <p:cNvSpPr/>
          <p:nvPr/>
        </p:nvSpPr>
        <p:spPr>
          <a:xfrm>
            <a:off x="-108520" y="4447331"/>
            <a:ext cx="9073008" cy="43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es-ES_tradnl" sz="2800" b="1" i="1" dirty="0">
                <a:solidFill>
                  <a:schemeClr val="accent5">
                    <a:lumMod val="75000"/>
                  </a:schemeClr>
                </a:solidFill>
              </a:rPr>
              <a:t>Riesgo = Peligro * Vulnerabilidad * Exposición* Costos</a:t>
            </a:r>
            <a:endParaRPr lang="es-ES_tradnl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AB4BEF01-3D80-481C-A065-699B9A634F90}"/>
              </a:ext>
            </a:extLst>
          </p:cNvPr>
          <p:cNvSpPr/>
          <p:nvPr/>
        </p:nvSpPr>
        <p:spPr>
          <a:xfrm>
            <a:off x="899592" y="3440740"/>
            <a:ext cx="7632848" cy="43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es-ES_tradnl" sz="2800" b="1" dirty="0">
                <a:solidFill>
                  <a:schemeClr val="accent5">
                    <a:lumMod val="75000"/>
                  </a:schemeClr>
                </a:solidFill>
              </a:rPr>
              <a:t>Para Riesgos Ambientales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CB34B9C-2BD9-48F9-887D-8E9B44AF669C}"/>
              </a:ext>
            </a:extLst>
          </p:cNvPr>
          <p:cNvSpPr txBox="1"/>
          <p:nvPr/>
        </p:nvSpPr>
        <p:spPr>
          <a:xfrm>
            <a:off x="755576" y="5393613"/>
            <a:ext cx="82552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dirty="0">
                <a:solidFill>
                  <a:schemeClr val="accent5">
                    <a:lumMod val="75000"/>
                  </a:schemeClr>
                </a:solidFill>
              </a:rPr>
              <a:t>Se expresa en pérdidas probables en unidades de costos.</a:t>
            </a:r>
          </a:p>
        </p:txBody>
      </p:sp>
    </p:spTree>
    <p:extLst>
      <p:ext uri="{BB962C8B-B14F-4D97-AF65-F5344CB8AC3E}">
        <p14:creationId xmlns:p14="http://schemas.microsoft.com/office/powerpoint/2010/main" val="32609960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03648" y="332656"/>
            <a:ext cx="6571343" cy="1049235"/>
          </a:xfrm>
        </p:spPr>
        <p:txBody>
          <a:bodyPr/>
          <a:lstStyle/>
          <a:p>
            <a:r>
              <a:rPr lang="es-ES" dirty="0"/>
              <a:t>Clasificación de desastres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8313" y="1940644"/>
            <a:ext cx="7989887" cy="45847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_tradnl" sz="3200" dirty="0"/>
              <a:t> </a:t>
            </a:r>
            <a:r>
              <a:rPr lang="es-ES_tradnl" sz="3200" i="1" dirty="0"/>
              <a:t>Desastres Naturales son eventos causados por fenómenos puramente naturales.</a:t>
            </a:r>
          </a:p>
          <a:p>
            <a:pPr>
              <a:lnSpc>
                <a:spcPct val="90000"/>
              </a:lnSpc>
            </a:pPr>
            <a:endParaRPr lang="es-ES_tradnl" sz="3200" i="1" dirty="0"/>
          </a:p>
          <a:p>
            <a:pPr>
              <a:lnSpc>
                <a:spcPct val="90000"/>
              </a:lnSpc>
            </a:pPr>
            <a:r>
              <a:rPr lang="es-ES_tradnl" sz="3200" dirty="0"/>
              <a:t> </a:t>
            </a:r>
            <a:r>
              <a:rPr lang="es-ES_tradnl" sz="3200" i="1" dirty="0"/>
              <a:t>Con influencia humana, producidos por la acción del hombre.</a:t>
            </a:r>
          </a:p>
          <a:p>
            <a:pPr>
              <a:lnSpc>
                <a:spcPct val="90000"/>
              </a:lnSpc>
            </a:pPr>
            <a:endParaRPr lang="es-ES_tradnl" sz="3200" i="1" dirty="0"/>
          </a:p>
          <a:p>
            <a:pPr>
              <a:lnSpc>
                <a:spcPct val="90000"/>
              </a:lnSpc>
            </a:pPr>
            <a:r>
              <a:rPr lang="es-ES_tradnl" sz="3200" dirty="0"/>
              <a:t> </a:t>
            </a:r>
            <a:r>
              <a:rPr lang="es-ES_tradnl" sz="3200" i="1" dirty="0"/>
              <a:t>Humanos, producidos por causas naturales y acelerados o agravados por la acción del hombre.</a:t>
            </a:r>
          </a:p>
        </p:txBody>
      </p:sp>
    </p:spTree>
    <p:extLst>
      <p:ext uri="{BB962C8B-B14F-4D97-AF65-F5344CB8AC3E}">
        <p14:creationId xmlns:p14="http://schemas.microsoft.com/office/powerpoint/2010/main" val="12022750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672545" y="159311"/>
            <a:ext cx="6571343" cy="1049235"/>
          </a:xfrm>
        </p:spPr>
        <p:txBody>
          <a:bodyPr/>
          <a:lstStyle/>
          <a:p>
            <a:pPr eaLnBrk="1" hangingPunct="1"/>
            <a:r>
              <a:rPr lang="en-US" dirty="0" err="1"/>
              <a:t>Tipos</a:t>
            </a:r>
            <a:r>
              <a:rPr lang="en-US" dirty="0"/>
              <a:t> de </a:t>
            </a:r>
            <a:r>
              <a:rPr lang="en-US" dirty="0" err="1"/>
              <a:t>desastres</a:t>
            </a:r>
            <a:endParaRPr lang="en-US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1124744"/>
            <a:ext cx="7989887" cy="79216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1800" dirty="0" err="1"/>
              <a:t>Naturales</a:t>
            </a:r>
            <a:r>
              <a:rPr lang="en-US" sz="1800" dirty="0"/>
              <a:t>                                        Con </a:t>
            </a:r>
            <a:r>
              <a:rPr lang="en-US" sz="1800" dirty="0" err="1"/>
              <a:t>influencia</a:t>
            </a:r>
            <a:r>
              <a:rPr lang="en-US" sz="1800" dirty="0"/>
              <a:t> </a:t>
            </a:r>
            <a:r>
              <a:rPr lang="en-US" sz="1800" dirty="0" err="1"/>
              <a:t>humana</a:t>
            </a:r>
            <a:r>
              <a:rPr lang="en-US" sz="1800" dirty="0"/>
              <a:t>                   </a:t>
            </a:r>
            <a:r>
              <a:rPr lang="en-US" sz="1800" dirty="0" err="1"/>
              <a:t>Humanos</a:t>
            </a:r>
            <a:endParaRPr lang="en-US" sz="1800" dirty="0"/>
          </a:p>
        </p:txBody>
      </p:sp>
      <p:sp>
        <p:nvSpPr>
          <p:cNvPr id="14342" name="Line 6"/>
          <p:cNvSpPr>
            <a:spLocks noChangeShapeType="1"/>
          </p:cNvSpPr>
          <p:nvPr/>
        </p:nvSpPr>
        <p:spPr bwMode="auto">
          <a:xfrm>
            <a:off x="827088" y="1628800"/>
            <a:ext cx="74168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7710753"/>
              </p:ext>
            </p:extLst>
          </p:nvPr>
        </p:nvGraphicFramePr>
        <p:xfrm>
          <a:off x="-71180" y="2042160"/>
          <a:ext cx="9213336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36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90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sz="1600" dirty="0"/>
                        <a:t>Meteorológico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Geológicos-</a:t>
                      </a:r>
                    </a:p>
                    <a:p>
                      <a:r>
                        <a:rPr lang="es-ES" sz="1600" dirty="0"/>
                        <a:t>Geomorfológico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Ecológicos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Tecnológicos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Globales-Ambientales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Extra-terrestres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/>
                        <a:t>Sequía</a:t>
                      </a:r>
                    </a:p>
                    <a:p>
                      <a:r>
                        <a:rPr lang="es-ES" sz="1600" dirty="0"/>
                        <a:t>Tormentas de polvo</a:t>
                      </a:r>
                    </a:p>
                    <a:p>
                      <a:r>
                        <a:rPr lang="es-ES" sz="1600" b="1" dirty="0"/>
                        <a:t>Inundación</a:t>
                      </a:r>
                    </a:p>
                    <a:p>
                      <a:r>
                        <a:rPr lang="es-ES" sz="1600" dirty="0"/>
                        <a:t>Tormentas</a:t>
                      </a:r>
                      <a:r>
                        <a:rPr lang="es-ES" sz="1600" baseline="0" dirty="0"/>
                        <a:t> eléctricas</a:t>
                      </a:r>
                    </a:p>
                    <a:p>
                      <a:r>
                        <a:rPr lang="es-ES" sz="1600" baseline="0" dirty="0"/>
                        <a:t>Tormentas de viento</a:t>
                      </a:r>
                    </a:p>
                    <a:p>
                      <a:r>
                        <a:rPr lang="es-ES" sz="1600" baseline="0" dirty="0"/>
                        <a:t>Tornados</a:t>
                      </a:r>
                    </a:p>
                    <a:p>
                      <a:r>
                        <a:rPr lang="es-ES" sz="1600" baseline="0" dirty="0"/>
                        <a:t>Huracanes</a:t>
                      </a:r>
                    </a:p>
                    <a:p>
                      <a:r>
                        <a:rPr lang="es-ES" sz="1600" baseline="0" dirty="0"/>
                        <a:t>Ciclones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1" dirty="0"/>
                        <a:t>Terremotos</a:t>
                      </a:r>
                    </a:p>
                    <a:p>
                      <a:r>
                        <a:rPr lang="es-ES" sz="1600" dirty="0"/>
                        <a:t>Tsunamis</a:t>
                      </a:r>
                    </a:p>
                    <a:p>
                      <a:r>
                        <a:rPr lang="es-ES" sz="1600" b="1" dirty="0"/>
                        <a:t>Erupciones</a:t>
                      </a:r>
                      <a:r>
                        <a:rPr lang="es-ES" sz="1600" b="1" baseline="0" dirty="0"/>
                        <a:t> volcánicas</a:t>
                      </a:r>
                    </a:p>
                    <a:p>
                      <a:r>
                        <a:rPr lang="es-ES" sz="1600" b="1" baseline="0" dirty="0"/>
                        <a:t>Deslizamiento</a:t>
                      </a:r>
                    </a:p>
                    <a:p>
                      <a:r>
                        <a:rPr lang="es-ES" sz="1600" baseline="0" dirty="0"/>
                        <a:t>Avalanchas de nieve</a:t>
                      </a:r>
                    </a:p>
                    <a:p>
                      <a:r>
                        <a:rPr lang="es-ES" sz="1600" baseline="0" dirty="0"/>
                        <a:t>Hundimientos</a:t>
                      </a:r>
                    </a:p>
                    <a:p>
                      <a:r>
                        <a:rPr lang="es-ES" sz="1600" baseline="0" dirty="0"/>
                        <a:t>Colapsos</a:t>
                      </a:r>
                    </a:p>
                    <a:p>
                      <a:r>
                        <a:rPr lang="es-ES" sz="1600" baseline="0" dirty="0"/>
                        <a:t>Contaminación de agua subterránea</a:t>
                      </a:r>
                    </a:p>
                    <a:p>
                      <a:r>
                        <a:rPr lang="es-ES" sz="1600" baseline="0" dirty="0"/>
                        <a:t>Quema de carbón</a:t>
                      </a:r>
                    </a:p>
                    <a:p>
                      <a:r>
                        <a:rPr lang="es-ES" sz="1600" baseline="0" dirty="0"/>
                        <a:t>Erosión costera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Enfermedades de cultivos</a:t>
                      </a:r>
                    </a:p>
                    <a:p>
                      <a:r>
                        <a:rPr lang="es-ES" sz="1600" dirty="0"/>
                        <a:t>Plagas de insectos</a:t>
                      </a:r>
                    </a:p>
                    <a:p>
                      <a:r>
                        <a:rPr lang="es-ES" sz="1600" dirty="0"/>
                        <a:t>Incendios forestales</a:t>
                      </a:r>
                    </a:p>
                    <a:p>
                      <a:r>
                        <a:rPr lang="es-ES" sz="1600" dirty="0"/>
                        <a:t>Declive de manglares</a:t>
                      </a:r>
                    </a:p>
                    <a:p>
                      <a:r>
                        <a:rPr lang="es-ES" sz="1600" dirty="0"/>
                        <a:t>Declive de arrecifes</a:t>
                      </a:r>
                      <a:r>
                        <a:rPr lang="es-ES" sz="1600" baseline="0" dirty="0"/>
                        <a:t> de coral 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Conflictos</a:t>
                      </a:r>
                      <a:r>
                        <a:rPr lang="es-ES" sz="1600" baseline="0" dirty="0"/>
                        <a:t> armados</a:t>
                      </a:r>
                    </a:p>
                    <a:p>
                      <a:r>
                        <a:rPr lang="es-ES" sz="1600" baseline="0" dirty="0"/>
                        <a:t>Minas terrestres</a:t>
                      </a:r>
                    </a:p>
                    <a:p>
                      <a:r>
                        <a:rPr lang="es-ES" sz="1600" baseline="0" dirty="0"/>
                        <a:t>Accidentes químicos y nucleares</a:t>
                      </a:r>
                    </a:p>
                    <a:p>
                      <a:r>
                        <a:rPr lang="es-ES" sz="1600" baseline="0" dirty="0"/>
                        <a:t>Derrames de petróleo</a:t>
                      </a:r>
                    </a:p>
                    <a:p>
                      <a:r>
                        <a:rPr lang="es-ES" sz="1600" baseline="0" dirty="0"/>
                        <a:t>Contaminación de agua-suelo-aire</a:t>
                      </a:r>
                    </a:p>
                    <a:p>
                      <a:r>
                        <a:rPr lang="es-ES" sz="1600" baseline="0" dirty="0"/>
                        <a:t>Pesticidas</a:t>
                      </a:r>
                    </a:p>
                    <a:p>
                      <a:r>
                        <a:rPr lang="es-ES" sz="1600" baseline="0" dirty="0"/>
                        <a:t>Incendios</a:t>
                      </a:r>
                    </a:p>
                    <a:p>
                      <a:r>
                        <a:rPr lang="es-ES" sz="1600" baseline="0" dirty="0"/>
                        <a:t>Accidentes de tráfico</a:t>
                      </a:r>
                    </a:p>
                    <a:p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Lluvia</a:t>
                      </a:r>
                      <a:r>
                        <a:rPr lang="es-ES" sz="1600" baseline="0" dirty="0"/>
                        <a:t> ácida</a:t>
                      </a:r>
                    </a:p>
                    <a:p>
                      <a:r>
                        <a:rPr lang="es-ES" sz="1600" baseline="0" dirty="0"/>
                        <a:t>Contaminación  atmosférica</a:t>
                      </a:r>
                    </a:p>
                    <a:p>
                      <a:r>
                        <a:rPr lang="es-ES" sz="1600" baseline="0" dirty="0"/>
                        <a:t>Efecto invernadero</a:t>
                      </a:r>
                    </a:p>
                    <a:p>
                      <a:r>
                        <a:rPr lang="es-ES" sz="1600" baseline="0" dirty="0"/>
                        <a:t>Aumento del nivel del mar</a:t>
                      </a:r>
                    </a:p>
                    <a:p>
                      <a:r>
                        <a:rPr lang="es-ES" sz="1600" baseline="0" dirty="0"/>
                        <a:t>El Niño </a:t>
                      </a:r>
                    </a:p>
                    <a:p>
                      <a:r>
                        <a:rPr lang="es-ES" sz="1600" baseline="0" dirty="0"/>
                        <a:t>Reducción del Ozono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Impacto de asteroides</a:t>
                      </a:r>
                    </a:p>
                    <a:p>
                      <a:r>
                        <a:rPr lang="es-ES" sz="1600" dirty="0"/>
                        <a:t>Aurora boreal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67553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5E80D0-D716-4AFD-89AC-529D0E876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48" y="-31709"/>
            <a:ext cx="6571343" cy="1049235"/>
          </a:xfrm>
        </p:spPr>
        <p:txBody>
          <a:bodyPr/>
          <a:lstStyle/>
          <a:p>
            <a:r>
              <a:rPr lang="es-MX" dirty="0"/>
              <a:t>Los desastres son naturales?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8CE14AD-2B66-4CC5-9738-D06413F5B1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476672"/>
            <a:ext cx="3856450" cy="610698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6C8B999-79ED-425B-A157-7DB91AB4F5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032" y="548680"/>
            <a:ext cx="3600400" cy="5925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9660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817340" y="275114"/>
            <a:ext cx="7640860" cy="1049235"/>
          </a:xfrm>
        </p:spPr>
        <p:txBody>
          <a:bodyPr/>
          <a:lstStyle/>
          <a:p>
            <a:r>
              <a:rPr lang="en-US" dirty="0" err="1"/>
              <a:t>Ejemplo</a:t>
            </a:r>
            <a:r>
              <a:rPr lang="en-US" dirty="0"/>
              <a:t>: </a:t>
            </a:r>
            <a:r>
              <a:rPr lang="en-US" dirty="0" err="1"/>
              <a:t>Desastres</a:t>
            </a:r>
            <a:r>
              <a:rPr lang="en-US" dirty="0"/>
              <a:t> </a:t>
            </a:r>
            <a:r>
              <a:rPr lang="en-US" dirty="0" err="1"/>
              <a:t>tecnológicos</a:t>
            </a:r>
            <a:endParaRPr lang="en-US" dirty="0"/>
          </a:p>
        </p:txBody>
      </p:sp>
      <p:sp>
        <p:nvSpPr>
          <p:cNvPr id="2" name="1 CuadroTexto"/>
          <p:cNvSpPr txBox="1"/>
          <p:nvPr/>
        </p:nvSpPr>
        <p:spPr>
          <a:xfrm>
            <a:off x="539552" y="833122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/>
              <a:t>Explosión de cohetes en Tultepec, Estado de México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016C220-8CDC-4590-B2EB-AAF3B2FD8A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5914" y="2098587"/>
            <a:ext cx="3938513" cy="261222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320ED4E-C96B-42E4-848F-87A97BE2AB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2085420"/>
            <a:ext cx="4667355" cy="2625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7173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0752" y="285617"/>
            <a:ext cx="6571343" cy="1049235"/>
          </a:xfrm>
        </p:spPr>
        <p:txBody>
          <a:bodyPr/>
          <a:lstStyle/>
          <a:p>
            <a:r>
              <a:rPr lang="es-ES" dirty="0"/>
              <a:t>Explosiones, derrames, fugas</a:t>
            </a:r>
          </a:p>
        </p:txBody>
      </p:sp>
      <p:pic>
        <p:nvPicPr>
          <p:cNvPr id="1026" name="Picture 2" descr="http://2.bp.blogspot.com/_-LshRUO4NCU/S_QiI5SY01I/AAAAAAAAA34/Gva4p8hXFhU/s1600/derrame-petroleo-2010-golfo-mexico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095" y="3745557"/>
            <a:ext cx="3802393" cy="2851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vanguardia.com.mx/XStatic/vanguardia/images/espanol/PEMEX-explosion-rey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56792"/>
            <a:ext cx="3786682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elimparcial.com/edicionenlinea/fotos/Policiaca/326545-me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309" y="1666680"/>
            <a:ext cx="2817821" cy="1747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mm.servidornoticias.com/photos/t_610_370/8cf/4894042w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752" y="4643906"/>
            <a:ext cx="3429280" cy="2080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1 Título"/>
          <p:cNvSpPr txBox="1">
            <a:spLocks/>
          </p:cNvSpPr>
          <p:nvPr/>
        </p:nvSpPr>
        <p:spPr>
          <a:xfrm>
            <a:off x="0" y="5605272"/>
            <a:ext cx="1547664" cy="1252728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500" b="1" kern="1200">
                <a:solidFill>
                  <a:schemeClr val="accent1">
                    <a:satMod val="150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s-ES" dirty="0"/>
              <a:t>2012</a:t>
            </a:r>
          </a:p>
        </p:txBody>
      </p:sp>
    </p:spTree>
    <p:extLst>
      <p:ext uri="{BB962C8B-B14F-4D97-AF65-F5344CB8AC3E}">
        <p14:creationId xmlns:p14="http://schemas.microsoft.com/office/powerpoint/2010/main" val="6066539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395537" y="275991"/>
            <a:ext cx="3816424" cy="1049235"/>
          </a:xfrm>
        </p:spPr>
        <p:txBody>
          <a:bodyPr>
            <a:normAutofit/>
          </a:bodyPr>
          <a:lstStyle/>
          <a:p>
            <a:r>
              <a:rPr lang="en-US" dirty="0" err="1"/>
              <a:t>Ejemplo</a:t>
            </a:r>
            <a:r>
              <a:rPr lang="en-US" dirty="0"/>
              <a:t>: </a:t>
            </a:r>
            <a:br>
              <a:rPr lang="en-US" dirty="0"/>
            </a:br>
            <a:r>
              <a:rPr lang="en-US" dirty="0"/>
              <a:t>EMPALME 2022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212123" y="5797713"/>
            <a:ext cx="3855821" cy="1015663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3000" b="1" cap="all" dirty="0">
                <a:ln w="0"/>
                <a:solidFill>
                  <a:srgbClr val="FFC000"/>
                </a:solidFill>
                <a:effectLst>
                  <a:reflection blurRad="12700" stA="50000" endPos="50000" dist="5000" dir="5400000" sy="-100000" rotWithShape="0"/>
                </a:effectLst>
              </a:rPr>
              <a:t>Desastre Meteorológico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32CB268-95B5-6149-4CCB-F2E72A3325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704" y="1937429"/>
            <a:ext cx="5240982" cy="326638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6FA394D-9395-CBD0-0924-997B1C9665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6136" y="184714"/>
            <a:ext cx="3266387" cy="326638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09E412B-9576-A581-7103-E047DA329C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4637" y="3497472"/>
            <a:ext cx="3359363" cy="1706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2655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 descr="Beichuan city after destructi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48842"/>
            <a:ext cx="9144000" cy="311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Line 4"/>
          <p:cNvSpPr>
            <a:spLocks noChangeShapeType="1"/>
          </p:cNvSpPr>
          <p:nvPr/>
        </p:nvSpPr>
        <p:spPr bwMode="auto">
          <a:xfrm>
            <a:off x="1511300" y="1938365"/>
            <a:ext cx="2844800" cy="1295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7413" name="Line 5"/>
          <p:cNvSpPr>
            <a:spLocks noChangeShapeType="1"/>
          </p:cNvSpPr>
          <p:nvPr/>
        </p:nvSpPr>
        <p:spPr bwMode="auto">
          <a:xfrm flipH="1">
            <a:off x="7200900" y="1614515"/>
            <a:ext cx="1366838" cy="863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7414" name="Line 6"/>
          <p:cNvSpPr>
            <a:spLocks noChangeShapeType="1"/>
          </p:cNvSpPr>
          <p:nvPr/>
        </p:nvSpPr>
        <p:spPr bwMode="auto">
          <a:xfrm flipV="1">
            <a:off x="863600" y="3968750"/>
            <a:ext cx="2879725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7415" name="Line 7"/>
          <p:cNvSpPr>
            <a:spLocks noChangeShapeType="1"/>
          </p:cNvSpPr>
          <p:nvPr/>
        </p:nvSpPr>
        <p:spPr bwMode="auto">
          <a:xfrm>
            <a:off x="4500563" y="2622578"/>
            <a:ext cx="1692275" cy="17938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7416" name="Text Box 8"/>
          <p:cNvSpPr txBox="1">
            <a:spLocks noChangeArrowheads="1"/>
          </p:cNvSpPr>
          <p:nvPr/>
        </p:nvSpPr>
        <p:spPr bwMode="auto">
          <a:xfrm rot="19944591">
            <a:off x="5991648" y="1622238"/>
            <a:ext cx="299312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800" dirty="0" err="1">
                <a:solidFill>
                  <a:srgbClr val="FF0000"/>
                </a:solidFill>
                <a:latin typeface="Arial" pitchFamily="34" charset="0"/>
              </a:rPr>
              <a:t>Caída</a:t>
            </a:r>
            <a:r>
              <a:rPr lang="en-US" sz="1800" dirty="0">
                <a:solidFill>
                  <a:srgbClr val="FF0000"/>
                </a:solidFill>
                <a:latin typeface="Arial" pitchFamily="34" charset="0"/>
              </a:rPr>
              <a:t> de </a:t>
            </a:r>
            <a:r>
              <a:rPr lang="en-US" sz="1800" dirty="0" err="1">
                <a:solidFill>
                  <a:srgbClr val="FF0000"/>
                </a:solidFill>
                <a:latin typeface="Arial" pitchFamily="34" charset="0"/>
              </a:rPr>
              <a:t>roca</a:t>
            </a:r>
            <a:r>
              <a:rPr lang="en-US" sz="1800" dirty="0">
                <a:solidFill>
                  <a:srgbClr val="FF0000"/>
                </a:solidFill>
                <a:latin typeface="Arial" pitchFamily="34" charset="0"/>
              </a:rPr>
              <a:t> en </a:t>
            </a:r>
            <a:r>
              <a:rPr lang="en-US" sz="1800" dirty="0" err="1">
                <a:solidFill>
                  <a:srgbClr val="FF0000"/>
                </a:solidFill>
                <a:latin typeface="Arial" pitchFamily="34" charset="0"/>
              </a:rPr>
              <a:t>escuela</a:t>
            </a:r>
            <a:r>
              <a:rPr lang="en-US" sz="1800" dirty="0">
                <a:solidFill>
                  <a:srgbClr val="FF0000"/>
                </a:solidFill>
                <a:latin typeface="Arial" pitchFamily="34" charset="0"/>
              </a:rPr>
              <a:t>: </a:t>
            </a:r>
          </a:p>
          <a:p>
            <a:pPr eaLnBrk="1" hangingPunct="1"/>
            <a:r>
              <a:rPr lang="en-US" sz="1800" dirty="0">
                <a:solidFill>
                  <a:srgbClr val="FF0000"/>
                </a:solidFill>
                <a:latin typeface="Arial" pitchFamily="34" charset="0"/>
              </a:rPr>
              <a:t>1400 </a:t>
            </a:r>
            <a:r>
              <a:rPr lang="en-US" sz="1800" dirty="0" err="1">
                <a:solidFill>
                  <a:srgbClr val="FF0000"/>
                </a:solidFill>
                <a:latin typeface="Arial" pitchFamily="34" charset="0"/>
              </a:rPr>
              <a:t>muertes</a:t>
            </a:r>
            <a:endParaRPr lang="en-US" sz="1800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17417" name="Text Box 9"/>
          <p:cNvSpPr txBox="1">
            <a:spLocks noChangeArrowheads="1"/>
          </p:cNvSpPr>
          <p:nvPr/>
        </p:nvSpPr>
        <p:spPr bwMode="auto">
          <a:xfrm rot="1504731">
            <a:off x="1698194" y="1702513"/>
            <a:ext cx="169790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800" dirty="0" err="1">
                <a:solidFill>
                  <a:srgbClr val="FF0000"/>
                </a:solidFill>
                <a:latin typeface="Arial" pitchFamily="34" charset="0"/>
              </a:rPr>
              <a:t>Deslizamiento</a:t>
            </a:r>
            <a:r>
              <a:rPr lang="en-US" sz="1800" dirty="0">
                <a:solidFill>
                  <a:srgbClr val="FF0000"/>
                </a:solidFill>
                <a:latin typeface="Arial" pitchFamily="34" charset="0"/>
              </a:rPr>
              <a:t>:</a:t>
            </a:r>
          </a:p>
          <a:p>
            <a:pPr eaLnBrk="1" hangingPunct="1"/>
            <a:r>
              <a:rPr lang="en-US" sz="1800" dirty="0">
                <a:solidFill>
                  <a:srgbClr val="FF0000"/>
                </a:solidFill>
                <a:latin typeface="Arial" pitchFamily="34" charset="0"/>
              </a:rPr>
              <a:t> 800 </a:t>
            </a:r>
            <a:r>
              <a:rPr lang="en-US" sz="1800" dirty="0" err="1">
                <a:solidFill>
                  <a:srgbClr val="FF0000"/>
                </a:solidFill>
                <a:latin typeface="Arial" pitchFamily="34" charset="0"/>
              </a:rPr>
              <a:t>muertes</a:t>
            </a:r>
            <a:endParaRPr lang="en-US" sz="1800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17418" name="Text Box 10"/>
          <p:cNvSpPr txBox="1">
            <a:spLocks noChangeArrowheads="1"/>
          </p:cNvSpPr>
          <p:nvPr/>
        </p:nvSpPr>
        <p:spPr bwMode="auto">
          <a:xfrm>
            <a:off x="3491880" y="1976073"/>
            <a:ext cx="266494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800" dirty="0" err="1">
                <a:solidFill>
                  <a:srgbClr val="FF0000"/>
                </a:solidFill>
                <a:latin typeface="Arial" pitchFamily="34" charset="0"/>
              </a:rPr>
              <a:t>Inundación</a:t>
            </a:r>
            <a:r>
              <a:rPr lang="en-US" sz="1800" dirty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latin typeface="Arial" pitchFamily="34" charset="0"/>
              </a:rPr>
              <a:t>causada</a:t>
            </a:r>
            <a:r>
              <a:rPr lang="en-US" sz="1800" dirty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latin typeface="Arial" pitchFamily="34" charset="0"/>
              </a:rPr>
              <a:t>por</a:t>
            </a:r>
            <a:r>
              <a:rPr lang="en-US" sz="1800" dirty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latin typeface="Arial" pitchFamily="34" charset="0"/>
              </a:rPr>
              <a:t>deslizamiento</a:t>
            </a:r>
            <a:r>
              <a:rPr lang="en-US" sz="1800" dirty="0">
                <a:solidFill>
                  <a:srgbClr val="FF0000"/>
                </a:solidFill>
                <a:latin typeface="Arial" pitchFamily="34" charset="0"/>
              </a:rPr>
              <a:t> en </a:t>
            </a:r>
            <a:r>
              <a:rPr lang="en-US" sz="1800" dirty="0" err="1">
                <a:solidFill>
                  <a:srgbClr val="FF0000"/>
                </a:solidFill>
                <a:latin typeface="Arial" pitchFamily="34" charset="0"/>
              </a:rPr>
              <a:t>presa</a:t>
            </a:r>
            <a:endParaRPr lang="en-US" sz="1800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17419" name="Text Box 11"/>
          <p:cNvSpPr txBox="1">
            <a:spLocks noChangeArrowheads="1"/>
          </p:cNvSpPr>
          <p:nvPr/>
        </p:nvSpPr>
        <p:spPr bwMode="auto">
          <a:xfrm>
            <a:off x="0" y="3176588"/>
            <a:ext cx="43561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FF0000"/>
                </a:solidFill>
                <a:latin typeface="Arial" pitchFamily="34" charset="0"/>
              </a:rPr>
              <a:t>El </a:t>
            </a:r>
            <a:r>
              <a:rPr lang="en-US" sz="1800" dirty="0" err="1">
                <a:solidFill>
                  <a:srgbClr val="FF0000"/>
                </a:solidFill>
                <a:latin typeface="Arial" pitchFamily="34" charset="0"/>
              </a:rPr>
              <a:t>flujo</a:t>
            </a:r>
            <a:r>
              <a:rPr lang="en-US" sz="1800" dirty="0">
                <a:solidFill>
                  <a:srgbClr val="FF0000"/>
                </a:solidFill>
                <a:latin typeface="Arial" pitchFamily="34" charset="0"/>
              </a:rPr>
              <a:t> de </a:t>
            </a:r>
            <a:r>
              <a:rPr lang="en-US" sz="1800" dirty="0" err="1">
                <a:solidFill>
                  <a:srgbClr val="FF0000"/>
                </a:solidFill>
                <a:latin typeface="Arial" pitchFamily="34" charset="0"/>
              </a:rPr>
              <a:t>derrubios</a:t>
            </a:r>
            <a:r>
              <a:rPr lang="en-US" sz="1800" dirty="0">
                <a:solidFill>
                  <a:srgbClr val="FF0000"/>
                </a:solidFill>
                <a:latin typeface="Arial" pitchFamily="34" charset="0"/>
              </a:rPr>
              <a:t> del 13 de </a:t>
            </a:r>
            <a:r>
              <a:rPr lang="en-US" sz="1800" dirty="0" err="1">
                <a:solidFill>
                  <a:srgbClr val="FF0000"/>
                </a:solidFill>
                <a:latin typeface="Arial" pitchFamily="34" charset="0"/>
              </a:rPr>
              <a:t>septiembre</a:t>
            </a:r>
            <a:r>
              <a:rPr lang="en-US" sz="1800" dirty="0">
                <a:solidFill>
                  <a:srgbClr val="FF0000"/>
                </a:solidFill>
                <a:latin typeface="Arial" pitchFamily="34" charset="0"/>
              </a:rPr>
              <a:t>, </a:t>
            </a:r>
            <a:r>
              <a:rPr lang="en-US" sz="1800" dirty="0" err="1">
                <a:solidFill>
                  <a:srgbClr val="FF0000"/>
                </a:solidFill>
                <a:latin typeface="Arial" pitchFamily="34" charset="0"/>
              </a:rPr>
              <a:t>destruyó</a:t>
            </a:r>
            <a:r>
              <a:rPr lang="en-US" sz="1800" dirty="0">
                <a:solidFill>
                  <a:srgbClr val="FF0000"/>
                </a:solidFill>
                <a:latin typeface="Arial" pitchFamily="34" charset="0"/>
              </a:rPr>
              <a:t> lo </a:t>
            </a:r>
            <a:r>
              <a:rPr lang="en-US" sz="1800" dirty="0" err="1">
                <a:solidFill>
                  <a:srgbClr val="FF0000"/>
                </a:solidFill>
                <a:latin typeface="Arial" pitchFamily="34" charset="0"/>
              </a:rPr>
              <a:t>que</a:t>
            </a:r>
            <a:r>
              <a:rPr lang="en-US" sz="1800" dirty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latin typeface="Arial" pitchFamily="34" charset="0"/>
              </a:rPr>
              <a:t>quedaba</a:t>
            </a:r>
            <a:r>
              <a:rPr lang="en-US" sz="1800" dirty="0">
                <a:solidFill>
                  <a:srgbClr val="FF0000"/>
                </a:solidFill>
                <a:latin typeface="Arial" pitchFamily="34" charset="0"/>
              </a:rPr>
              <a:t> del </a:t>
            </a:r>
            <a:r>
              <a:rPr lang="en-US" sz="1800" dirty="0" err="1">
                <a:solidFill>
                  <a:srgbClr val="FF0000"/>
                </a:solidFill>
                <a:latin typeface="Arial" pitchFamily="34" charset="0"/>
              </a:rPr>
              <a:t>Beichuan</a:t>
            </a:r>
            <a:r>
              <a:rPr lang="en-US" sz="1800" dirty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latin typeface="Arial" pitchFamily="34" charset="0"/>
              </a:rPr>
              <a:t>antiguo</a:t>
            </a:r>
            <a:endParaRPr lang="en-US" sz="1800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17420" name="Text Box 12"/>
          <p:cNvSpPr txBox="1">
            <a:spLocks noChangeArrowheads="1"/>
          </p:cNvSpPr>
          <p:nvPr/>
        </p:nvSpPr>
        <p:spPr bwMode="auto">
          <a:xfrm>
            <a:off x="6768752" y="3092767"/>
            <a:ext cx="255577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FF0000"/>
                </a:solidFill>
                <a:latin typeface="Arial" pitchFamily="34" charset="0"/>
              </a:rPr>
              <a:t>Ciudad de </a:t>
            </a:r>
            <a:r>
              <a:rPr lang="en-US" sz="1800" dirty="0" err="1">
                <a:solidFill>
                  <a:srgbClr val="FF0000"/>
                </a:solidFill>
                <a:latin typeface="Arial" pitchFamily="34" charset="0"/>
              </a:rPr>
              <a:t>Beichuan</a:t>
            </a:r>
            <a:r>
              <a:rPr lang="en-US" sz="1800" dirty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latin typeface="Arial" pitchFamily="34" charset="0"/>
              </a:rPr>
              <a:t>desierta</a:t>
            </a:r>
            <a:r>
              <a:rPr lang="en-US" sz="1800" dirty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latin typeface="Arial" pitchFamily="34" charset="0"/>
              </a:rPr>
              <a:t>después</a:t>
            </a:r>
            <a:r>
              <a:rPr lang="en-US" sz="1800" dirty="0">
                <a:solidFill>
                  <a:srgbClr val="FF0000"/>
                </a:solidFill>
                <a:latin typeface="Arial" pitchFamily="34" charset="0"/>
              </a:rPr>
              <a:t> del </a:t>
            </a:r>
            <a:r>
              <a:rPr lang="en-US" sz="1800" dirty="0" err="1">
                <a:solidFill>
                  <a:srgbClr val="FF0000"/>
                </a:solidFill>
                <a:latin typeface="Arial" pitchFamily="34" charset="0"/>
              </a:rPr>
              <a:t>terremoto</a:t>
            </a:r>
            <a:r>
              <a:rPr lang="en-US" sz="1800" dirty="0">
                <a:solidFill>
                  <a:srgbClr val="FF0000"/>
                </a:solidFill>
                <a:latin typeface="Arial" pitchFamily="34" charset="0"/>
              </a:rPr>
              <a:t> del 12 de mayo de 2008</a:t>
            </a:r>
          </a:p>
        </p:txBody>
      </p:sp>
      <p:pic>
        <p:nvPicPr>
          <p:cNvPr id="17421" name="Picture 13" descr="293_937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745"/>
          <a:stretch>
            <a:fillRect/>
          </a:stretch>
        </p:blipFill>
        <p:spPr bwMode="auto">
          <a:xfrm>
            <a:off x="0" y="4257675"/>
            <a:ext cx="2430463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22" name="Line 14"/>
          <p:cNvSpPr>
            <a:spLocks noChangeShapeType="1"/>
          </p:cNvSpPr>
          <p:nvPr/>
        </p:nvSpPr>
        <p:spPr bwMode="auto">
          <a:xfrm flipV="1">
            <a:off x="1150938" y="5734050"/>
            <a:ext cx="252412" cy="34925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7423" name="Line 15"/>
          <p:cNvSpPr>
            <a:spLocks noChangeShapeType="1"/>
          </p:cNvSpPr>
          <p:nvPr/>
        </p:nvSpPr>
        <p:spPr bwMode="auto">
          <a:xfrm flipH="1" flipV="1">
            <a:off x="1511300" y="5121275"/>
            <a:ext cx="0" cy="2159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7424" name="Text Box 16"/>
          <p:cNvSpPr txBox="1">
            <a:spLocks noChangeArrowheads="1"/>
          </p:cNvSpPr>
          <p:nvPr/>
        </p:nvSpPr>
        <p:spPr bwMode="auto">
          <a:xfrm>
            <a:off x="827088" y="5768975"/>
            <a:ext cx="5778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>
                <a:latin typeface="Arial" pitchFamily="34" charset="0"/>
              </a:rPr>
              <a:t>1.5 m</a:t>
            </a:r>
          </a:p>
        </p:txBody>
      </p:sp>
      <p:sp>
        <p:nvSpPr>
          <p:cNvPr id="17425" name="Text Box 17"/>
          <p:cNvSpPr txBox="1">
            <a:spLocks noChangeArrowheads="1"/>
          </p:cNvSpPr>
          <p:nvPr/>
        </p:nvSpPr>
        <p:spPr bwMode="auto">
          <a:xfrm>
            <a:off x="1655763" y="5337175"/>
            <a:ext cx="4429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>
                <a:latin typeface="Arial" pitchFamily="34" charset="0"/>
              </a:rPr>
              <a:t>4 m</a:t>
            </a:r>
          </a:p>
        </p:txBody>
      </p:sp>
      <p:pic>
        <p:nvPicPr>
          <p:cNvPr id="17426" name="Picture 18" descr="293_939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488" y="4319588"/>
            <a:ext cx="3384550" cy="253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27" name="Text Box 19"/>
          <p:cNvSpPr txBox="1">
            <a:spLocks noChangeArrowheads="1"/>
          </p:cNvSpPr>
          <p:nvPr/>
        </p:nvSpPr>
        <p:spPr bwMode="auto">
          <a:xfrm>
            <a:off x="3132138" y="4365625"/>
            <a:ext cx="26288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dirty="0">
                <a:solidFill>
                  <a:schemeClr val="bg1"/>
                </a:solidFill>
                <a:latin typeface="Arial" pitchFamily="34" charset="0"/>
              </a:rPr>
              <a:t>Ciudad de Han Wang </a:t>
            </a:r>
            <a:r>
              <a:rPr lang="en-US" sz="1400" dirty="0" err="1">
                <a:solidFill>
                  <a:schemeClr val="bg1"/>
                </a:solidFill>
                <a:latin typeface="Arial" pitchFamily="34" charset="0"/>
              </a:rPr>
              <a:t>desierta</a:t>
            </a:r>
            <a:r>
              <a:rPr lang="en-US" sz="1400" dirty="0">
                <a:solidFill>
                  <a:schemeClr val="bg1"/>
                </a:solidFill>
                <a:latin typeface="Arial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 pitchFamily="34" charset="0"/>
              </a:rPr>
              <a:t>después</a:t>
            </a:r>
            <a:r>
              <a:rPr lang="en-US" sz="1400" dirty="0">
                <a:solidFill>
                  <a:schemeClr val="bg1"/>
                </a:solidFill>
                <a:latin typeface="Arial" pitchFamily="34" charset="0"/>
              </a:rPr>
              <a:t> del </a:t>
            </a:r>
            <a:r>
              <a:rPr lang="en-US" sz="1400" dirty="0" err="1">
                <a:solidFill>
                  <a:schemeClr val="bg1"/>
                </a:solidFill>
                <a:latin typeface="Arial" pitchFamily="34" charset="0"/>
              </a:rPr>
              <a:t>terremoto</a:t>
            </a:r>
            <a:endParaRPr lang="en-US" sz="1400" dirty="0"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17428" name="Picture 20" descr="294_941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013" y="4265613"/>
            <a:ext cx="3455987" cy="259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29" name="Text Box 21"/>
          <p:cNvSpPr txBox="1">
            <a:spLocks noChangeArrowheads="1"/>
          </p:cNvSpPr>
          <p:nvPr/>
        </p:nvSpPr>
        <p:spPr bwMode="auto">
          <a:xfrm>
            <a:off x="5724525" y="4257675"/>
            <a:ext cx="350769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dirty="0" err="1">
                <a:solidFill>
                  <a:schemeClr val="bg1"/>
                </a:solidFill>
                <a:latin typeface="Arial" pitchFamily="34" charset="0"/>
              </a:rPr>
              <a:t>Ahora</a:t>
            </a:r>
            <a:r>
              <a:rPr lang="en-US" sz="1400" dirty="0">
                <a:solidFill>
                  <a:schemeClr val="bg1"/>
                </a:solidFill>
                <a:latin typeface="Arial" pitchFamily="34" charset="0"/>
              </a:rPr>
              <a:t> 4 </a:t>
            </a:r>
            <a:r>
              <a:rPr lang="en-US" sz="1400" dirty="0" err="1">
                <a:solidFill>
                  <a:schemeClr val="bg1"/>
                </a:solidFill>
                <a:latin typeface="Arial" pitchFamily="34" charset="0"/>
              </a:rPr>
              <a:t>millones</a:t>
            </a:r>
            <a:r>
              <a:rPr lang="en-US" sz="1400" dirty="0">
                <a:solidFill>
                  <a:schemeClr val="bg1"/>
                </a:solidFill>
                <a:latin typeface="Arial" pitchFamily="34" charset="0"/>
              </a:rPr>
              <a:t> de personas </a:t>
            </a:r>
            <a:r>
              <a:rPr lang="en-US" sz="1400" dirty="0" err="1">
                <a:solidFill>
                  <a:schemeClr val="bg1"/>
                </a:solidFill>
                <a:latin typeface="Arial" pitchFamily="34" charset="0"/>
              </a:rPr>
              <a:t>viven</a:t>
            </a:r>
            <a:r>
              <a:rPr lang="en-US" sz="1400" dirty="0">
                <a:solidFill>
                  <a:schemeClr val="bg1"/>
                </a:solidFill>
                <a:latin typeface="Arial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 pitchFamily="34" charset="0"/>
              </a:rPr>
              <a:t>aqui</a:t>
            </a:r>
            <a:r>
              <a:rPr lang="en-US" sz="1400" dirty="0">
                <a:solidFill>
                  <a:schemeClr val="bg1"/>
                </a:solidFill>
                <a:latin typeface="Arial" pitchFamily="34" charset="0"/>
              </a:rPr>
              <a:t>. </a:t>
            </a:r>
          </a:p>
          <a:p>
            <a:pPr eaLnBrk="1" hangingPunct="1"/>
            <a:r>
              <a:rPr lang="en-US" sz="1400" dirty="0">
                <a:solidFill>
                  <a:schemeClr val="bg1"/>
                </a:solidFill>
                <a:latin typeface="Arial" pitchFamily="34" charset="0"/>
              </a:rPr>
              <a:t>A </a:t>
            </a:r>
            <a:r>
              <a:rPr lang="en-US" sz="1400" dirty="0" err="1">
                <a:solidFill>
                  <a:schemeClr val="bg1"/>
                </a:solidFill>
                <a:latin typeface="Arial" pitchFamily="34" charset="0"/>
              </a:rPr>
              <a:t>dónde</a:t>
            </a:r>
            <a:r>
              <a:rPr lang="en-US" sz="1400" dirty="0">
                <a:solidFill>
                  <a:schemeClr val="bg1"/>
                </a:solidFill>
                <a:latin typeface="Arial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 pitchFamily="34" charset="0"/>
              </a:rPr>
              <a:t>deberían</a:t>
            </a:r>
            <a:r>
              <a:rPr lang="en-US" sz="1400" dirty="0">
                <a:solidFill>
                  <a:schemeClr val="bg1"/>
                </a:solidFill>
                <a:latin typeface="Arial" pitchFamily="34" charset="0"/>
              </a:rPr>
              <a:t> de </a:t>
            </a:r>
            <a:r>
              <a:rPr lang="en-US" sz="1400" dirty="0" err="1">
                <a:solidFill>
                  <a:schemeClr val="bg1"/>
                </a:solidFill>
                <a:latin typeface="Arial" pitchFamily="34" charset="0"/>
              </a:rPr>
              <a:t>ir</a:t>
            </a:r>
            <a:r>
              <a:rPr lang="en-US" sz="1400" dirty="0">
                <a:solidFill>
                  <a:schemeClr val="bg1"/>
                </a:solidFill>
                <a:latin typeface="Arial" pitchFamily="34" charset="0"/>
              </a:rPr>
              <a:t>?</a:t>
            </a:r>
          </a:p>
          <a:p>
            <a:pPr eaLnBrk="1" hangingPunct="1"/>
            <a:endParaRPr lang="en-US" sz="1400" dirty="0">
              <a:latin typeface="Arial" pitchFamily="34" charset="0"/>
            </a:endParaRPr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241300" y="164207"/>
            <a:ext cx="8902700" cy="1252728"/>
          </a:xfrm>
          <a:prstGeom prst="rect">
            <a:avLst/>
          </a:prstGeom>
        </p:spPr>
        <p:txBody>
          <a:bodyPr vert="horz" lIns="91440" tIns="0" rIns="45720" bIns="0" rtlCol="0" anchor="t">
            <a:normAutofit fontScale="900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700" b="1" kern="1200">
                <a:solidFill>
                  <a:schemeClr val="accent1">
                    <a:satMod val="150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dirty="0" err="1"/>
              <a:t>Ejemplo</a:t>
            </a:r>
            <a:r>
              <a:rPr lang="en-US" dirty="0"/>
              <a:t>: </a:t>
            </a:r>
            <a:r>
              <a:rPr lang="en-US" dirty="0" err="1"/>
              <a:t>Terremoto</a:t>
            </a:r>
            <a:r>
              <a:rPr lang="en-US" dirty="0"/>
              <a:t> en China 2008</a:t>
            </a:r>
          </a:p>
        </p:txBody>
      </p:sp>
    </p:spTree>
    <p:extLst>
      <p:ext uri="{BB962C8B-B14F-4D97-AF65-F5344CB8AC3E}">
        <p14:creationId xmlns:p14="http://schemas.microsoft.com/office/powerpoint/2010/main" val="2278035615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9A2735-5AF6-4EC1-860E-7F28EE561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88640"/>
            <a:ext cx="7795479" cy="1049235"/>
          </a:xfrm>
        </p:spPr>
        <p:txBody>
          <a:bodyPr/>
          <a:lstStyle/>
          <a:p>
            <a:r>
              <a:rPr lang="es-MX" dirty="0"/>
              <a:t>EJEMPLO: SANTA TECLA, EL SALVADOR. DESLIZAMIENTO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F514EA7-FD55-4FDF-A9CF-862CA1E8D8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2060848"/>
            <a:ext cx="3810000" cy="28575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CCD2B66-5A71-4320-951C-FC5CB5CA41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3163" y="2107550"/>
            <a:ext cx="4095301" cy="2810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463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818277" y="75809"/>
            <a:ext cx="7507446" cy="1049235"/>
          </a:xfrm>
        </p:spPr>
        <p:txBody>
          <a:bodyPr/>
          <a:lstStyle/>
          <a:p>
            <a:pPr eaLnBrk="1" hangingPunct="1"/>
            <a:r>
              <a:rPr lang="en-US" dirty="0" err="1"/>
              <a:t>Tendencia</a:t>
            </a:r>
            <a:r>
              <a:rPr lang="en-US" dirty="0"/>
              <a:t>: </a:t>
            </a:r>
            <a:r>
              <a:rPr lang="en-US" dirty="0" err="1"/>
              <a:t>Aumento</a:t>
            </a:r>
            <a:r>
              <a:rPr lang="en-US" dirty="0"/>
              <a:t> de </a:t>
            </a:r>
            <a:r>
              <a:rPr lang="en-US" dirty="0" err="1"/>
              <a:t>desastres</a:t>
            </a:r>
            <a:endParaRPr lang="en-US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271762" y="1196902"/>
            <a:ext cx="3024187" cy="1944687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US" sz="2800" dirty="0" err="1"/>
              <a:t>Aumento</a:t>
            </a:r>
            <a:endParaRPr lang="en-US" sz="2800" dirty="0"/>
          </a:p>
          <a:p>
            <a:pPr eaLnBrk="1" hangingPunct="1"/>
            <a:r>
              <a:rPr lang="en-US" sz="2800" dirty="0" err="1"/>
              <a:t>Número</a:t>
            </a:r>
            <a:r>
              <a:rPr lang="en-US" sz="2800" dirty="0"/>
              <a:t>: 3x</a:t>
            </a:r>
          </a:p>
          <a:p>
            <a:pPr eaLnBrk="1" hangingPunct="1"/>
            <a:r>
              <a:rPr lang="en-US" sz="2800" dirty="0" err="1"/>
              <a:t>Pérdidas</a:t>
            </a:r>
            <a:r>
              <a:rPr lang="en-US" sz="2800" dirty="0"/>
              <a:t>: 8x</a:t>
            </a:r>
          </a:p>
        </p:txBody>
      </p:sp>
      <p:pic>
        <p:nvPicPr>
          <p:cNvPr id="23556" name="Picture 4" descr="losses trend till 20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08"/>
          <a:stretch>
            <a:fillRect/>
          </a:stretch>
        </p:blipFill>
        <p:spPr bwMode="auto">
          <a:xfrm>
            <a:off x="3492501" y="981003"/>
            <a:ext cx="5113338" cy="237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8" descr="MunichRENumber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336"/>
          <a:stretch>
            <a:fillRect/>
          </a:stretch>
        </p:blipFill>
        <p:spPr bwMode="auto">
          <a:xfrm>
            <a:off x="3492501" y="3717032"/>
            <a:ext cx="4968875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8" name="Rectangle 9"/>
          <p:cNvSpPr>
            <a:spLocks noChangeArrowheads="1"/>
          </p:cNvSpPr>
          <p:nvPr/>
        </p:nvSpPr>
        <p:spPr bwMode="auto">
          <a:xfrm>
            <a:off x="251521" y="4220616"/>
            <a:ext cx="3240980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009896"/>
              </a:buClr>
              <a:buFont typeface="Wingdings" pitchFamily="2" charset="2"/>
              <a:buNone/>
            </a:pPr>
            <a:r>
              <a:rPr lang="en-US" sz="3200" dirty="0" err="1">
                <a:latin typeface="Trebuchet MS" pitchFamily="34" charset="0"/>
              </a:rPr>
              <a:t>Razones</a:t>
            </a:r>
            <a:endParaRPr lang="en-US" sz="3200" dirty="0">
              <a:latin typeface="Trebuchet MS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rgbClr val="009896"/>
              </a:buClr>
              <a:buFont typeface="Wingdings" pitchFamily="2" charset="2"/>
              <a:buChar char="§"/>
            </a:pPr>
            <a:r>
              <a:rPr lang="en-US" sz="3200" dirty="0" err="1">
                <a:latin typeface="Trebuchet MS" pitchFamily="34" charset="0"/>
              </a:rPr>
              <a:t>Vulnerabilidad</a:t>
            </a:r>
            <a:endParaRPr lang="en-US" sz="3200" dirty="0">
              <a:latin typeface="Trebuchet MS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rgbClr val="009896"/>
              </a:buClr>
              <a:buFont typeface="Wingdings" pitchFamily="2" charset="2"/>
              <a:buChar char="§"/>
            </a:pPr>
            <a:r>
              <a:rPr lang="en-US" sz="3200" dirty="0" err="1">
                <a:latin typeface="Trebuchet MS" pitchFamily="34" charset="0"/>
              </a:rPr>
              <a:t>Peligro</a:t>
            </a:r>
            <a:endParaRPr lang="en-US" sz="3200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29905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C18CFF-361C-42F2-B1C9-D33B5828D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/>
              <a:t>No podemos adivinar cuando ocurrirá un desastre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7766739-33E9-4118-8688-57170613D892}"/>
              </a:ext>
            </a:extLst>
          </p:cNvPr>
          <p:cNvSpPr txBox="1"/>
          <p:nvPr/>
        </p:nvSpPr>
        <p:spPr>
          <a:xfrm>
            <a:off x="5611929" y="5614079"/>
            <a:ext cx="2108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/>
              <a:t>NOSTRADAMUS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C5C22AA-C110-4194-B47F-A3938B55DA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864" y="2060848"/>
            <a:ext cx="5345633" cy="329525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22A7BB9-CFA8-45A0-BA30-F859CA41DAC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5536" y="2282006"/>
            <a:ext cx="2852936" cy="285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3824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582E71-D2F2-4CF5-A96E-2511D625B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Por eso estudiamos el riesgo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6A2D55F-C1FD-4B96-BE27-FBDCA9A6181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79468" y="2060848"/>
            <a:ext cx="4176464" cy="417646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C2EC6CA-A1C7-4123-B73E-4E7AC7D0461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7841" y="2627982"/>
            <a:ext cx="4204159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4645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6426"/>
            <a:ext cx="8229600" cy="811213"/>
          </a:xfrm>
          <a:noFill/>
          <a:ln/>
        </p:spPr>
        <p:txBody>
          <a:bodyPr/>
          <a:lstStyle/>
          <a:p>
            <a:r>
              <a:rPr lang="es-ES_tradnl" sz="4000" b="1">
                <a:solidFill>
                  <a:schemeClr val="tx1"/>
                </a:solidFill>
                <a:latin typeface="Arial" charset="0"/>
              </a:rPr>
              <a:t>Qué es el riesgo?</a:t>
            </a:r>
          </a:p>
        </p:txBody>
      </p:sp>
      <p:sp>
        <p:nvSpPr>
          <p:cNvPr id="1433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43100"/>
            <a:ext cx="8229600" cy="1790700"/>
          </a:xfrm>
          <a:noFill/>
          <a:ln/>
        </p:spPr>
        <p:txBody>
          <a:bodyPr/>
          <a:lstStyle/>
          <a:p>
            <a:r>
              <a:rPr lang="es-ES_tradnl" sz="2800" dirty="0">
                <a:solidFill>
                  <a:schemeClr val="tx1"/>
                </a:solidFill>
                <a:latin typeface="Arial" charset="0"/>
              </a:rPr>
              <a:t>Riesgo es la probabilidad  de ocurrencia de un evento que ocasione daño a una población o infraestructura vulnerable.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733800"/>
            <a:ext cx="5778500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60394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FA8B1A01-2332-453A-8716-F9B20F2B03FE}"/>
              </a:ext>
            </a:extLst>
          </p:cNvPr>
          <p:cNvSpPr/>
          <p:nvPr/>
        </p:nvSpPr>
        <p:spPr>
          <a:xfrm>
            <a:off x="646634" y="1967153"/>
            <a:ext cx="7632848" cy="43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es-ES_tradnl" sz="2800" b="1" i="1" dirty="0">
                <a:solidFill>
                  <a:schemeClr val="accent5">
                    <a:lumMod val="75000"/>
                  </a:schemeClr>
                </a:solidFill>
              </a:rPr>
              <a:t>Riesgo = Probabilidad * Vulnerabilidad * Costos</a:t>
            </a:r>
            <a:endParaRPr lang="es-ES_tradnl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E4D40CA6-4E17-4292-B6CF-B4E2A57074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87624" y="548680"/>
            <a:ext cx="7704856" cy="1049235"/>
          </a:xfrm>
        </p:spPr>
        <p:txBody>
          <a:bodyPr>
            <a:noAutofit/>
          </a:bodyPr>
          <a:lstStyle/>
          <a:p>
            <a:r>
              <a:rPr lang="es-ES_tradnl" sz="2800" b="1" dirty="0">
                <a:solidFill>
                  <a:schemeClr val="accent5">
                    <a:lumMod val="75000"/>
                  </a:schemeClr>
                </a:solidFill>
              </a:rPr>
              <a:t>Evaluación de riesgo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4B0723EE-3B87-400E-A2AF-244BA1E7585F}"/>
              </a:ext>
            </a:extLst>
          </p:cNvPr>
          <p:cNvSpPr/>
          <p:nvPr/>
        </p:nvSpPr>
        <p:spPr>
          <a:xfrm>
            <a:off x="755576" y="2554912"/>
            <a:ext cx="7632848" cy="43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es-ES_tradnl" sz="2800" b="1" i="1" dirty="0">
                <a:solidFill>
                  <a:schemeClr val="accent5">
                    <a:lumMod val="75000"/>
                  </a:schemeClr>
                </a:solidFill>
              </a:rPr>
              <a:t>Riesgo = P * V* C</a:t>
            </a:r>
            <a:endParaRPr lang="es-ES_tradnl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CB34B9C-2BD9-48F9-887D-8E9B44AF669C}"/>
              </a:ext>
            </a:extLst>
          </p:cNvPr>
          <p:cNvSpPr txBox="1"/>
          <p:nvPr/>
        </p:nvSpPr>
        <p:spPr>
          <a:xfrm>
            <a:off x="107504" y="3573016"/>
            <a:ext cx="89289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chemeClr val="accent5">
                    <a:lumMod val="75000"/>
                  </a:schemeClr>
                </a:solidFill>
              </a:rPr>
              <a:t>Se expresa en pérdidas anuales probables en unidades de costos.</a:t>
            </a:r>
          </a:p>
          <a:p>
            <a:r>
              <a:rPr lang="es-MX" sz="2400" b="1" dirty="0">
                <a:solidFill>
                  <a:schemeClr val="accent5">
                    <a:lumMod val="75000"/>
                  </a:schemeClr>
                </a:solidFill>
              </a:rPr>
              <a:t>Ejemplo: Tengo el Riesgo de perder 5 millones de pesos anuales por inundaciones.</a:t>
            </a:r>
          </a:p>
          <a:p>
            <a:endParaRPr lang="es-MX" sz="2400" b="1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s-MX" sz="2400" b="1" dirty="0">
                <a:solidFill>
                  <a:schemeClr val="accent5">
                    <a:lumMod val="75000"/>
                  </a:schemeClr>
                </a:solidFill>
              </a:rPr>
              <a:t>Existe el riesgo de que mueran 50 personal por año en accidentes masivos de autos en carreteras</a:t>
            </a:r>
          </a:p>
        </p:txBody>
      </p:sp>
    </p:spTree>
    <p:extLst>
      <p:ext uri="{BB962C8B-B14F-4D97-AF65-F5344CB8AC3E}">
        <p14:creationId xmlns:p14="http://schemas.microsoft.com/office/powerpoint/2010/main" val="8175184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056F30-4DE6-4810-B412-4DEE7D538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616" y="332656"/>
            <a:ext cx="7363431" cy="576064"/>
          </a:xfrm>
        </p:spPr>
        <p:txBody>
          <a:bodyPr>
            <a:normAutofit fontScale="90000"/>
          </a:bodyPr>
          <a:lstStyle/>
          <a:p>
            <a:r>
              <a:rPr lang="es-MX" dirty="0"/>
              <a:t>EVALUACIÓN CUALITATIVA: </a:t>
            </a:r>
            <a:br>
              <a:rPr lang="es-MX" dirty="0"/>
            </a:br>
            <a:r>
              <a:rPr lang="es-MX" dirty="0" err="1"/>
              <a:t>LAMatriz</a:t>
            </a:r>
            <a:r>
              <a:rPr lang="es-MX" dirty="0"/>
              <a:t> de evaluación del riesgo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A6F5AEE-FF7B-4399-8F12-B61C67A0A7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36" t="26731" r="4015" b="9988"/>
          <a:stretch/>
        </p:blipFill>
        <p:spPr>
          <a:xfrm>
            <a:off x="101840" y="1340768"/>
            <a:ext cx="8940320" cy="4680520"/>
          </a:xfrm>
          <a:prstGeom prst="rect">
            <a:avLst/>
          </a:prstGeom>
        </p:spPr>
      </p:pic>
      <p:grpSp>
        <p:nvGrpSpPr>
          <p:cNvPr id="13" name="Grupo 12">
            <a:extLst>
              <a:ext uri="{FF2B5EF4-FFF2-40B4-BE49-F238E27FC236}">
                <a16:creationId xmlns:a16="http://schemas.microsoft.com/office/drawing/2014/main" id="{CA558D07-E2F1-4E7F-89EB-BB3EBF1D70C6}"/>
              </a:ext>
            </a:extLst>
          </p:cNvPr>
          <p:cNvGrpSpPr/>
          <p:nvPr/>
        </p:nvGrpSpPr>
        <p:grpSpPr>
          <a:xfrm>
            <a:off x="2424449" y="5465873"/>
            <a:ext cx="6135752" cy="421582"/>
            <a:chOff x="2424449" y="5465873"/>
            <a:chExt cx="6135752" cy="421582"/>
          </a:xfrm>
        </p:grpSpPr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2CD72F2D-5980-4B8D-9247-658499C36468}"/>
                </a:ext>
              </a:extLst>
            </p:cNvPr>
            <p:cNvSpPr txBox="1"/>
            <p:nvPr/>
          </p:nvSpPr>
          <p:spPr>
            <a:xfrm>
              <a:off x="2424449" y="5518123"/>
              <a:ext cx="13965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b="1" dirty="0"/>
                <a:t>1 en 10,000</a:t>
              </a:r>
            </a:p>
          </p:txBody>
        </p:sp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A6D49EC6-96E5-4358-80C0-A9BDF1BED09A}"/>
                </a:ext>
              </a:extLst>
            </p:cNvPr>
            <p:cNvSpPr txBox="1"/>
            <p:nvPr/>
          </p:nvSpPr>
          <p:spPr>
            <a:xfrm>
              <a:off x="3820985" y="5500685"/>
              <a:ext cx="12057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b="1" dirty="0"/>
                <a:t>1 en1,000</a:t>
              </a:r>
            </a:p>
          </p:txBody>
        </p:sp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A26D68A8-E0E1-464D-9C80-2D87981D627F}"/>
                </a:ext>
              </a:extLst>
            </p:cNvPr>
            <p:cNvSpPr txBox="1"/>
            <p:nvPr/>
          </p:nvSpPr>
          <p:spPr>
            <a:xfrm>
              <a:off x="5026764" y="5483247"/>
              <a:ext cx="10166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b="1" dirty="0"/>
                <a:t>1 en100</a:t>
              </a:r>
            </a:p>
          </p:txBody>
        </p:sp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C895EF33-111C-4915-AC6D-453EEA872FDD}"/>
                </a:ext>
              </a:extLst>
            </p:cNvPr>
            <p:cNvSpPr txBox="1"/>
            <p:nvPr/>
          </p:nvSpPr>
          <p:spPr>
            <a:xfrm>
              <a:off x="6423300" y="5483247"/>
              <a:ext cx="8899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b="1" dirty="0"/>
                <a:t>1 en10</a:t>
              </a:r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4C8B44B5-7D03-4C00-8797-A584C6F67334}"/>
                </a:ext>
              </a:extLst>
            </p:cNvPr>
            <p:cNvSpPr txBox="1"/>
            <p:nvPr/>
          </p:nvSpPr>
          <p:spPr>
            <a:xfrm>
              <a:off x="7732730" y="5465873"/>
              <a:ext cx="8274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b="1" dirty="0"/>
                <a:t>1 en 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909507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43508" y="332656"/>
            <a:ext cx="8856984" cy="980729"/>
          </a:xfrm>
        </p:spPr>
        <p:txBody>
          <a:bodyPr>
            <a:normAutofit/>
          </a:bodyPr>
          <a:lstStyle/>
          <a:p>
            <a:r>
              <a:rPr lang="es-MX" sz="3200" dirty="0"/>
              <a:t>Percepción del Riesgo y Riesgo Aceptable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5800" y="-891480"/>
            <a:ext cx="8077200" cy="1499616"/>
          </a:xfrm>
        </p:spPr>
        <p:txBody>
          <a:bodyPr/>
          <a:lstStyle/>
          <a:p>
            <a:pPr algn="r"/>
            <a:r>
              <a:rPr lang="es-MX" dirty="0"/>
              <a:t>Riesgos Geológicos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444CA0B-FC21-469E-ACE7-89210997135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tretch>
            <a:fillRect/>
          </a:stretch>
        </p:blipFill>
        <p:spPr>
          <a:xfrm>
            <a:off x="827584" y="1379753"/>
            <a:ext cx="6693897" cy="446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4246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3" name="Text Box 23"/>
          <p:cNvSpPr txBox="1">
            <a:spLocks noChangeArrowheads="1"/>
          </p:cNvSpPr>
          <p:nvPr/>
        </p:nvSpPr>
        <p:spPr bwMode="auto">
          <a:xfrm>
            <a:off x="4114800" y="2057400"/>
            <a:ext cx="1905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chemeClr val="accent2"/>
                </a:solidFill>
                <a:latin typeface="Book Antiqua" pitchFamily="18" charset="0"/>
              </a:rPr>
              <a:t>  </a:t>
            </a:r>
          </a:p>
        </p:txBody>
      </p:sp>
      <p:sp>
        <p:nvSpPr>
          <p:cNvPr id="931866" name="Text Box 26"/>
          <p:cNvSpPr txBox="1">
            <a:spLocks noChangeArrowheads="1"/>
          </p:cNvSpPr>
          <p:nvPr/>
        </p:nvSpPr>
        <p:spPr bwMode="auto">
          <a:xfrm>
            <a:off x="1238476" y="2132856"/>
            <a:ext cx="678706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66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3000" dirty="0"/>
              <a:t>La impresión u opinión de alguien acerca de la existencia o tamaño de un riesgo.  </a:t>
            </a:r>
          </a:p>
        </p:txBody>
      </p:sp>
      <p:sp>
        <p:nvSpPr>
          <p:cNvPr id="931867" name="Text Box 27"/>
          <p:cNvSpPr txBox="1">
            <a:spLocks noChangeArrowheads="1"/>
          </p:cNvSpPr>
          <p:nvPr/>
        </p:nvSpPr>
        <p:spPr bwMode="auto">
          <a:xfrm>
            <a:off x="852731" y="3709482"/>
            <a:ext cx="7752861" cy="1846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66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95000"/>
              </a:lnSpc>
              <a:spcBef>
                <a:spcPct val="50000"/>
              </a:spcBef>
            </a:pPr>
            <a:r>
              <a:rPr lang="es-ES" sz="3000" dirty="0"/>
              <a:t>La estimación de alguien acerca de la probabilidad de que una consecuencia indeseable por un fenómeno o actividad,  que ocurrirá dentro de un periodo de tiempo.</a:t>
            </a: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dirty="0" err="1"/>
              <a:t>Percepción</a:t>
            </a:r>
            <a:r>
              <a:rPr lang="en-US" sz="4800" dirty="0"/>
              <a:t> de </a:t>
            </a:r>
            <a:r>
              <a:rPr lang="en-US" sz="4800" dirty="0" err="1"/>
              <a:t>riesgo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828913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19100" y="320431"/>
            <a:ext cx="8229600" cy="1143000"/>
          </a:xfrm>
        </p:spPr>
        <p:txBody>
          <a:bodyPr/>
          <a:lstStyle/>
          <a:p>
            <a:r>
              <a:rPr lang="es-ES_tradnl" sz="3200" b="1" dirty="0">
                <a:latin typeface="Arial" charset="0"/>
              </a:rPr>
              <a:t>Riesgo real y riesgo percibido</a:t>
            </a:r>
          </a:p>
        </p:txBody>
      </p:sp>
      <p:sp>
        <p:nvSpPr>
          <p:cNvPr id="173072" name="Rectangle 16"/>
          <p:cNvSpPr>
            <a:spLocks noGrp="1" noChangeArrowheads="1"/>
          </p:cNvSpPr>
          <p:nvPr>
            <p:ph idx="1"/>
          </p:nvPr>
        </p:nvSpPr>
        <p:spPr>
          <a:xfrm>
            <a:off x="342900" y="3435351"/>
            <a:ext cx="8001000" cy="1041400"/>
          </a:xfrm>
          <a:noFill/>
          <a:ln/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es-ES_tradnl" sz="2800" dirty="0">
                <a:solidFill>
                  <a:schemeClr val="tx1"/>
                </a:solidFill>
                <a:latin typeface="Arial" charset="0"/>
              </a:rPr>
              <a:t>Los riesgos que matan a las personas y</a:t>
            </a:r>
            <a:r>
              <a:rPr lang="es-ES_tradnl" sz="2800" dirty="0">
                <a:latin typeface="Arial" charset="0"/>
              </a:rPr>
              <a:t> </a:t>
            </a:r>
            <a:r>
              <a:rPr lang="es-ES_tradnl" sz="2800" dirty="0">
                <a:solidFill>
                  <a:schemeClr val="tx1"/>
                </a:solidFill>
                <a:latin typeface="Arial" charset="0"/>
              </a:rPr>
              <a:t>los riesgos que las alarman son diferentes</a:t>
            </a:r>
          </a:p>
        </p:txBody>
      </p:sp>
      <p:grpSp>
        <p:nvGrpSpPr>
          <p:cNvPr id="173060" name="Group 4"/>
          <p:cNvGrpSpPr>
            <a:grpSpLocks/>
          </p:cNvGrpSpPr>
          <p:nvPr/>
        </p:nvGrpSpPr>
        <p:grpSpPr bwMode="auto">
          <a:xfrm>
            <a:off x="609600" y="2400300"/>
            <a:ext cx="1295400" cy="685800"/>
            <a:chOff x="0" y="0"/>
            <a:chExt cx="816" cy="432"/>
          </a:xfrm>
        </p:grpSpPr>
        <p:sp>
          <p:nvSpPr>
            <p:cNvPr id="173061" name="Rectangle 5"/>
            <p:cNvSpPr>
              <a:spLocks/>
            </p:cNvSpPr>
            <p:nvPr/>
          </p:nvSpPr>
          <p:spPr bwMode="auto">
            <a:xfrm>
              <a:off x="0" y="12"/>
              <a:ext cx="816" cy="408"/>
            </a:xfrm>
            <a:prstGeom prst="rect">
              <a:avLst/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s-MX"/>
            </a:p>
          </p:txBody>
        </p:sp>
        <p:sp>
          <p:nvSpPr>
            <p:cNvPr id="173062" name="Rectangle 6"/>
            <p:cNvSpPr>
              <a:spLocks/>
            </p:cNvSpPr>
            <p:nvPr/>
          </p:nvSpPr>
          <p:spPr bwMode="auto">
            <a:xfrm>
              <a:off x="0" y="0"/>
              <a:ext cx="816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40639" bIns="0" anchor="ctr"/>
            <a:lstStyle/>
            <a:p>
              <a:pPr marL="39688" algn="ctr" eaLnBrk="1" hangingPunct="1"/>
              <a:r>
                <a:rPr lang="es-ES_tradnl" sz="2000">
                  <a:solidFill>
                    <a:srgbClr val="FFFFFF"/>
                  </a:solidFill>
                  <a:latin typeface="Arial Narrow" pitchFamily="34" charset="0"/>
                  <a:sym typeface="Arial Narrow" pitchFamily="34" charset="0"/>
                </a:rPr>
                <a:t>Riesgo percibido</a:t>
              </a:r>
            </a:p>
          </p:txBody>
        </p:sp>
      </p:grpSp>
      <p:grpSp>
        <p:nvGrpSpPr>
          <p:cNvPr id="173063" name="Group 7"/>
          <p:cNvGrpSpPr>
            <a:grpSpLocks/>
          </p:cNvGrpSpPr>
          <p:nvPr/>
        </p:nvGrpSpPr>
        <p:grpSpPr bwMode="auto">
          <a:xfrm>
            <a:off x="7239000" y="2400300"/>
            <a:ext cx="1066800" cy="685800"/>
            <a:chOff x="0" y="0"/>
            <a:chExt cx="672" cy="432"/>
          </a:xfrm>
        </p:grpSpPr>
        <p:sp>
          <p:nvSpPr>
            <p:cNvPr id="173064" name="Rectangle 8"/>
            <p:cNvSpPr>
              <a:spLocks/>
            </p:cNvSpPr>
            <p:nvPr/>
          </p:nvSpPr>
          <p:spPr bwMode="auto">
            <a:xfrm>
              <a:off x="0" y="12"/>
              <a:ext cx="672" cy="408"/>
            </a:xfrm>
            <a:prstGeom prst="rect">
              <a:avLst/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s-MX"/>
            </a:p>
          </p:txBody>
        </p:sp>
        <p:sp>
          <p:nvSpPr>
            <p:cNvPr id="173065" name="Rectangle 9"/>
            <p:cNvSpPr>
              <a:spLocks/>
            </p:cNvSpPr>
            <p:nvPr/>
          </p:nvSpPr>
          <p:spPr bwMode="auto">
            <a:xfrm>
              <a:off x="0" y="0"/>
              <a:ext cx="672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40639" bIns="0" anchor="ctr"/>
            <a:lstStyle/>
            <a:p>
              <a:pPr marL="39688" algn="ctr" eaLnBrk="1" hangingPunct="1"/>
              <a:r>
                <a:rPr lang="es-ES_tradnl" sz="2000">
                  <a:solidFill>
                    <a:srgbClr val="FFFFFF"/>
                  </a:solidFill>
                  <a:latin typeface="Arial Narrow" pitchFamily="34" charset="0"/>
                  <a:sym typeface="Arial Narrow" pitchFamily="34" charset="0"/>
                </a:rPr>
                <a:t>Riesgo percibido</a:t>
              </a:r>
            </a:p>
          </p:txBody>
        </p:sp>
      </p:grpSp>
      <p:grpSp>
        <p:nvGrpSpPr>
          <p:cNvPr id="173066" name="Group 10"/>
          <p:cNvGrpSpPr>
            <a:grpSpLocks/>
          </p:cNvGrpSpPr>
          <p:nvPr/>
        </p:nvGrpSpPr>
        <p:grpSpPr bwMode="auto">
          <a:xfrm>
            <a:off x="3810000" y="1629172"/>
            <a:ext cx="1295400" cy="647700"/>
            <a:chOff x="0" y="0"/>
            <a:chExt cx="816" cy="408"/>
          </a:xfrm>
        </p:grpSpPr>
        <p:sp>
          <p:nvSpPr>
            <p:cNvPr id="173067" name="Rectangle 11"/>
            <p:cNvSpPr>
              <a:spLocks/>
            </p:cNvSpPr>
            <p:nvPr/>
          </p:nvSpPr>
          <p:spPr bwMode="auto">
            <a:xfrm>
              <a:off x="0" y="0"/>
              <a:ext cx="816" cy="408"/>
            </a:xfrm>
            <a:prstGeom prst="rect">
              <a:avLst/>
            </a:prstGeom>
            <a:solidFill>
              <a:srgbClr val="3333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s-MX"/>
            </a:p>
          </p:txBody>
        </p:sp>
        <p:sp>
          <p:nvSpPr>
            <p:cNvPr id="173068" name="Rectangle 12"/>
            <p:cNvSpPr>
              <a:spLocks/>
            </p:cNvSpPr>
            <p:nvPr/>
          </p:nvSpPr>
          <p:spPr bwMode="auto">
            <a:xfrm>
              <a:off x="0" y="80"/>
              <a:ext cx="816" cy="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40639" bIns="0" anchor="ctr"/>
            <a:lstStyle/>
            <a:p>
              <a:pPr marL="39688" algn="ctr" eaLnBrk="1" hangingPunct="1"/>
              <a:r>
                <a:rPr lang="es-ES_tradnl" sz="2000" dirty="0">
                  <a:solidFill>
                    <a:srgbClr val="FFFFFF"/>
                  </a:solidFill>
                  <a:latin typeface="Arial Narrow" pitchFamily="34" charset="0"/>
                  <a:sym typeface="Arial Narrow" pitchFamily="34" charset="0"/>
                </a:rPr>
                <a:t> Riesgo real</a:t>
              </a:r>
            </a:p>
          </p:txBody>
        </p:sp>
      </p:grpSp>
      <p:grpSp>
        <p:nvGrpSpPr>
          <p:cNvPr id="173069" name="Group 13"/>
          <p:cNvGrpSpPr>
            <a:grpSpLocks/>
          </p:cNvGrpSpPr>
          <p:nvPr/>
        </p:nvGrpSpPr>
        <p:grpSpPr bwMode="auto">
          <a:xfrm>
            <a:off x="2057400" y="2442592"/>
            <a:ext cx="4953000" cy="914400"/>
            <a:chOff x="0" y="0"/>
            <a:chExt cx="3120" cy="576"/>
          </a:xfrm>
        </p:grpSpPr>
        <p:sp>
          <p:nvSpPr>
            <p:cNvPr id="173070" name="AutoShape 14"/>
            <p:cNvSpPr>
              <a:spLocks/>
            </p:cNvSpPr>
            <p:nvPr/>
          </p:nvSpPr>
          <p:spPr bwMode="auto">
            <a:xfrm>
              <a:off x="0" y="0"/>
              <a:ext cx="3120" cy="576"/>
            </a:xfrm>
            <a:prstGeom prst="leftRightArrow">
              <a:avLst>
                <a:gd name="adj1" fmla="val 50000"/>
                <a:gd name="adj2" fmla="val 108333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s-MX"/>
            </a:p>
          </p:txBody>
        </p:sp>
        <p:sp>
          <p:nvSpPr>
            <p:cNvPr id="173071" name="Rectangle 15"/>
            <p:cNvSpPr>
              <a:spLocks/>
            </p:cNvSpPr>
            <p:nvPr/>
          </p:nvSpPr>
          <p:spPr bwMode="auto">
            <a:xfrm>
              <a:off x="1125" y="176"/>
              <a:ext cx="868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8100" tIns="38100" rIns="82295" bIns="38100" anchor="ctr">
              <a:spAutoFit/>
            </a:bodyPr>
            <a:lstStyle/>
            <a:p>
              <a:pPr marL="4763" algn="ctr" eaLnBrk="1" hangingPunct="1"/>
              <a:r>
                <a:rPr lang="es-ES_tradnl">
                  <a:solidFill>
                    <a:srgbClr val="FFFFFF"/>
                  </a:solidFill>
                  <a:latin typeface="Arial Narrow" pitchFamily="34" charset="0"/>
                  <a:sym typeface="Arial Narrow" pitchFamily="34" charset="0"/>
                </a:rPr>
                <a:t>¿Es el mismo?</a:t>
              </a:r>
            </a:p>
          </p:txBody>
        </p:sp>
      </p:grpSp>
      <p:sp>
        <p:nvSpPr>
          <p:cNvPr id="173073" name="Rectangle 17"/>
          <p:cNvSpPr>
            <a:spLocks noChangeArrowheads="1"/>
          </p:cNvSpPr>
          <p:nvPr/>
        </p:nvSpPr>
        <p:spPr bwMode="auto">
          <a:xfrm>
            <a:off x="6012160" y="4700416"/>
            <a:ext cx="163217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ts val="700"/>
              </a:spcBef>
              <a:buSzPct val="100000"/>
              <a:buFont typeface="Arial Narrow" pitchFamily="34" charset="0"/>
              <a:buNone/>
            </a:pPr>
            <a:r>
              <a:rPr lang="es-ES_tradnl" sz="1600" dirty="0" err="1">
                <a:latin typeface="Arial" charset="0"/>
                <a:sym typeface="Arial Narrow" pitchFamily="34" charset="0"/>
              </a:rPr>
              <a:t>Sandman</a:t>
            </a:r>
            <a:r>
              <a:rPr lang="es-ES_tradnl" sz="1600" dirty="0">
                <a:latin typeface="Arial" charset="0"/>
                <a:sym typeface="Arial Narrow" pitchFamily="34" charset="0"/>
              </a:rPr>
              <a:t>, 2001</a:t>
            </a:r>
          </a:p>
        </p:txBody>
      </p:sp>
      <p:sp>
        <p:nvSpPr>
          <p:cNvPr id="173074" name="Rectangle 18"/>
          <p:cNvSpPr>
            <a:spLocks noChangeArrowheads="1"/>
          </p:cNvSpPr>
          <p:nvPr/>
        </p:nvSpPr>
        <p:spPr bwMode="auto">
          <a:xfrm>
            <a:off x="131763" y="5402263"/>
            <a:ext cx="880109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sz="2400" dirty="0">
                <a:latin typeface="Arial" charset="0"/>
                <a:sym typeface="Arial Narrow" pitchFamily="34" charset="0"/>
              </a:rPr>
              <a:t>La gente responde </a:t>
            </a:r>
            <a:r>
              <a:rPr lang="es-ES_tradnl" sz="2400" b="1" dirty="0">
                <a:latin typeface="Arial" charset="0"/>
                <a:sym typeface="Arial Narrow" pitchFamily="34" charset="0"/>
              </a:rPr>
              <a:t>únicamente</a:t>
            </a:r>
            <a:r>
              <a:rPr lang="es-ES_tradnl" sz="2400" dirty="0">
                <a:latin typeface="Arial" charset="0"/>
                <a:sym typeface="Arial Narrow" pitchFamily="34" charset="0"/>
              </a:rPr>
              <a:t> ante los riesgos que percibe.</a:t>
            </a:r>
          </a:p>
        </p:txBody>
      </p:sp>
    </p:spTree>
    <p:extLst>
      <p:ext uri="{BB962C8B-B14F-4D97-AF65-F5344CB8AC3E}">
        <p14:creationId xmlns:p14="http://schemas.microsoft.com/office/powerpoint/2010/main" val="8839602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427038"/>
            <a:ext cx="8229600" cy="1143000"/>
          </a:xfrm>
          <a:noFill/>
          <a:ln/>
        </p:spPr>
        <p:txBody>
          <a:bodyPr/>
          <a:lstStyle/>
          <a:p>
            <a:r>
              <a:rPr lang="es-ES_tradnl" sz="4000" b="1" dirty="0">
                <a:solidFill>
                  <a:schemeClr val="accent5">
                    <a:lumMod val="75000"/>
                  </a:schemeClr>
                </a:solidFill>
                <a:latin typeface="Arial" charset="0"/>
              </a:rPr>
              <a:t>La </a:t>
            </a:r>
            <a:r>
              <a:rPr lang="es-ES_tradnl" sz="4000" dirty="0">
                <a:solidFill>
                  <a:schemeClr val="accent5">
                    <a:lumMod val="75000"/>
                  </a:schemeClr>
                </a:solidFill>
                <a:latin typeface="Arial" charset="0"/>
              </a:rPr>
              <a:t>Pe</a:t>
            </a:r>
            <a:r>
              <a:rPr lang="es-ES_tradnl" sz="4000" b="1" dirty="0">
                <a:solidFill>
                  <a:schemeClr val="accent5">
                    <a:lumMod val="75000"/>
                  </a:schemeClr>
                </a:solidFill>
                <a:latin typeface="Arial" charset="0"/>
              </a:rPr>
              <a:t>rcepción del riesgo</a:t>
            </a:r>
          </a:p>
        </p:txBody>
      </p:sp>
      <p:sp>
        <p:nvSpPr>
          <p:cNvPr id="14541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251520" y="1196752"/>
            <a:ext cx="8229600" cy="4983163"/>
          </a:xfrm>
          <a:noFill/>
          <a:ln/>
        </p:spPr>
        <p:txBody>
          <a:bodyPr/>
          <a:lstStyle/>
          <a:p>
            <a:r>
              <a:rPr lang="es-ES_tradnl" sz="2400" dirty="0">
                <a:solidFill>
                  <a:schemeClr val="tx1"/>
                </a:solidFill>
                <a:latin typeface="Arial" charset="0"/>
              </a:rPr>
              <a:t>La estimación del riesgo está influida por la percepción. </a:t>
            </a:r>
          </a:p>
          <a:p>
            <a:r>
              <a:rPr lang="es-ES_tradnl" sz="2400" dirty="0">
                <a:solidFill>
                  <a:schemeClr val="tx1"/>
                </a:solidFill>
                <a:latin typeface="Arial" charset="0"/>
              </a:rPr>
              <a:t>La estimación del riesgo entre los científicos y la población es diferente. </a:t>
            </a:r>
          </a:p>
          <a:p>
            <a:r>
              <a:rPr lang="es-ES_tradnl" sz="2400" dirty="0">
                <a:solidFill>
                  <a:schemeClr val="tx1"/>
                </a:solidFill>
                <a:latin typeface="Arial" charset="0"/>
                <a:sym typeface="Arial Narrow" pitchFamily="34" charset="0"/>
              </a:rPr>
              <a:t>En la percepción del riesgo influyen los siguientes elementos clave:</a:t>
            </a:r>
          </a:p>
          <a:p>
            <a:pPr lvl="1"/>
            <a:r>
              <a:rPr lang="es-ES_tradnl" sz="2000" dirty="0">
                <a:solidFill>
                  <a:schemeClr val="tx1"/>
                </a:solidFill>
                <a:latin typeface="Arial" charset="0"/>
                <a:sym typeface="Arial Narrow" pitchFamily="34" charset="0"/>
              </a:rPr>
              <a:t>experiencias vividas, </a:t>
            </a:r>
          </a:p>
          <a:p>
            <a:pPr lvl="1"/>
            <a:r>
              <a:rPr lang="es-ES_tradnl" sz="2000" dirty="0">
                <a:solidFill>
                  <a:schemeClr val="tx1"/>
                </a:solidFill>
                <a:latin typeface="Arial" charset="0"/>
                <a:sym typeface="Arial Narrow" pitchFamily="34" charset="0"/>
              </a:rPr>
              <a:t>valores individuales y sociales, </a:t>
            </a:r>
          </a:p>
          <a:p>
            <a:pPr lvl="1"/>
            <a:r>
              <a:rPr lang="es-ES_tradnl" sz="2000" dirty="0">
                <a:solidFill>
                  <a:schemeClr val="tx1"/>
                </a:solidFill>
                <a:latin typeface="Arial" charset="0"/>
                <a:sym typeface="Arial Narrow" pitchFamily="34" charset="0"/>
              </a:rPr>
              <a:t>conocimientos, </a:t>
            </a:r>
          </a:p>
          <a:p>
            <a:pPr lvl="1"/>
            <a:r>
              <a:rPr lang="es-ES_tradnl" sz="2000" dirty="0">
                <a:solidFill>
                  <a:schemeClr val="tx1"/>
                </a:solidFill>
                <a:latin typeface="Arial" charset="0"/>
                <a:sym typeface="Arial Narrow" pitchFamily="34" charset="0"/>
              </a:rPr>
              <a:t>posibilidades de controlar la situación, </a:t>
            </a:r>
          </a:p>
          <a:p>
            <a:pPr lvl="1"/>
            <a:r>
              <a:rPr lang="es-ES_tradnl" sz="2000" dirty="0">
                <a:solidFill>
                  <a:schemeClr val="tx1"/>
                </a:solidFill>
                <a:latin typeface="Arial" charset="0"/>
                <a:sym typeface="Arial Narrow" pitchFamily="34" charset="0"/>
              </a:rPr>
              <a:t>características y causas del riesgo.</a:t>
            </a:r>
          </a:p>
        </p:txBody>
      </p:sp>
    </p:spTree>
    <p:extLst>
      <p:ext uri="{BB962C8B-B14F-4D97-AF65-F5344CB8AC3E}">
        <p14:creationId xmlns:p14="http://schemas.microsoft.com/office/powerpoint/2010/main" val="42194276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1835696" y="260648"/>
            <a:ext cx="6572250" cy="1049337"/>
          </a:xfrm>
        </p:spPr>
        <p:txBody>
          <a:bodyPr/>
          <a:lstStyle/>
          <a:p>
            <a:r>
              <a:rPr lang="es-ES_tradnl" dirty="0"/>
              <a:t>Riesgo Aceptable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4294967295"/>
          </p:nvPr>
        </p:nvSpPr>
        <p:spPr>
          <a:xfrm>
            <a:off x="277763" y="1657880"/>
            <a:ext cx="4176464" cy="3139272"/>
          </a:xfrm>
        </p:spPr>
        <p:txBody>
          <a:bodyPr>
            <a:noAutofit/>
          </a:bodyPr>
          <a:lstStyle/>
          <a:p>
            <a:r>
              <a:rPr lang="es-ES_tradnl" sz="2800" dirty="0"/>
              <a:t>Se entiende por el Riesgo que una sociedad específica está dispuesto a admitir como parte de su visión de vida. A pesar de estar </a:t>
            </a:r>
            <a:r>
              <a:rPr lang="es-ES_tradnl" sz="2800" dirty="0" err="1"/>
              <a:t>conciente</a:t>
            </a:r>
            <a:r>
              <a:rPr lang="es-ES_tradnl" sz="2800" dirty="0"/>
              <a:t> que puede significar un peligro.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CB30D33-EC33-400F-B081-76BDD74D58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637" t="16401" r="11414" b="11151"/>
          <a:stretch/>
        </p:blipFill>
        <p:spPr>
          <a:xfrm>
            <a:off x="5121821" y="692696"/>
            <a:ext cx="3744416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794116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4004DA8-90DB-4A62-854B-438F0CB9BE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260648"/>
            <a:ext cx="8315909" cy="5911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2527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443038" y="58738"/>
            <a:ext cx="7700962" cy="1049337"/>
          </a:xfrm>
        </p:spPr>
        <p:txBody>
          <a:bodyPr/>
          <a:lstStyle/>
          <a:p>
            <a:r>
              <a:rPr lang="es-ES_tradnl" dirty="0"/>
              <a:t>Relación Magnitud-frecuencia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sz="quarter" idx="4294967295"/>
          </p:nvPr>
        </p:nvSpPr>
        <p:spPr>
          <a:xfrm>
            <a:off x="914400" y="583406"/>
            <a:ext cx="8229600" cy="2262188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  <a:buFontTx/>
              <a:buNone/>
            </a:pPr>
            <a:r>
              <a:rPr lang="es-ES_tradnl" sz="2800" b="1" dirty="0"/>
              <a:t>Los Desastres generalmente siguen la relación 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lang="es-ES_tradnl" sz="2800" i="1" dirty="0"/>
              <a:t>magnitud – frecuencia , </a:t>
            </a:r>
            <a:r>
              <a:rPr lang="es-ES_tradnl" sz="2800" b="1" dirty="0"/>
              <a:t>lo que significa que 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lang="es-ES_tradnl" sz="2800" b="1" dirty="0"/>
              <a:t>eventos de pequeña magnitud, a menudo son 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lang="es-ES_tradnl" sz="2800" b="1" dirty="0"/>
              <a:t>de gran frecuencia.</a:t>
            </a:r>
            <a:endParaRPr lang="es-ES_tradnl" sz="2800" dirty="0"/>
          </a:p>
          <a:p>
            <a:pPr>
              <a:lnSpc>
                <a:spcPct val="110000"/>
              </a:lnSpc>
            </a:pPr>
            <a:endParaRPr lang="es-ES_tradnl" sz="3600" dirty="0"/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 rotWithShape="1">
          <a:blip r:embed="rId2"/>
          <a:srcRect l="50000"/>
          <a:stretch/>
        </p:blipFill>
        <p:spPr bwMode="auto">
          <a:xfrm>
            <a:off x="1178719" y="3491855"/>
            <a:ext cx="2814638" cy="266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5" name="Group 1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0697991"/>
              </p:ext>
            </p:extLst>
          </p:nvPr>
        </p:nvGraphicFramePr>
        <p:xfrm>
          <a:off x="5652120" y="3416995"/>
          <a:ext cx="2700338" cy="2651760"/>
        </p:xfrm>
        <a:graphic>
          <a:graphicData uri="http://schemas.openxmlformats.org/drawingml/2006/table">
            <a:tbl>
              <a:tblPr/>
              <a:tblGrid>
                <a:gridCol w="1409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06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Arial" pitchFamily="34" charset="0"/>
                        </a:rPr>
                        <a:t>Magnitud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Arial" pitchFamily="34" charset="0"/>
                        </a:rPr>
                        <a:t> (Richter)</a:t>
                      </a: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Arial" pitchFamily="34" charset="0"/>
                        </a:rPr>
                        <a:t>Promedio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Arial" pitchFamily="34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Arial" pitchFamily="34" charset="0"/>
                        </a:rPr>
                        <a:t>anual</a:t>
                      </a: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Arial" pitchFamily="34" charset="0"/>
                        </a:rPr>
                        <a:t>8 o mayor</a:t>
                      </a: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Arial" pitchFamily="34" charset="0"/>
                        </a:rPr>
                        <a:t>1</a:t>
                      </a: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Arial" pitchFamily="34" charset="0"/>
                        </a:rPr>
                        <a:t>7.0-7.9</a:t>
                      </a: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Arial" pitchFamily="34" charset="0"/>
                        </a:rPr>
                        <a:t>17</a:t>
                      </a: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Arial" pitchFamily="34" charset="0"/>
                        </a:rPr>
                        <a:t>6.0-6.9</a:t>
                      </a: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Arial" pitchFamily="34" charset="0"/>
                        </a:rPr>
                        <a:t>134</a:t>
                      </a: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Arial" pitchFamily="34" charset="0"/>
                        </a:rPr>
                        <a:t>5.0–5.9</a:t>
                      </a: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Arial" pitchFamily="34" charset="0"/>
                        </a:rPr>
                        <a:t>1.319</a:t>
                      </a: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Arial" pitchFamily="34" charset="0"/>
                        </a:rPr>
                        <a:t>4.0-4.9</a:t>
                      </a:r>
                      <a:endParaRPr kumimoji="0" lang="en-US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Arial" pitchFamily="34" charset="0"/>
                        </a:rPr>
                        <a:t>13.000</a:t>
                      </a:r>
                      <a:endParaRPr kumimoji="0" lang="en-US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Arial" pitchFamily="34" charset="0"/>
                        </a:rPr>
                        <a:t>3.0-3.9</a:t>
                      </a:r>
                      <a:endParaRPr kumimoji="0" lang="en-US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Arial" pitchFamily="34" charset="0"/>
                        </a:rPr>
                        <a:t>130.000</a:t>
                      </a:r>
                      <a:endParaRPr kumimoji="0" lang="en-US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Arial" pitchFamily="34" charset="0"/>
                        </a:rPr>
                        <a:t>2.9 o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Arial" pitchFamily="34" charset="0"/>
                        </a:rPr>
                        <a:t>menor</a:t>
                      </a: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Arial" pitchFamily="34" charset="0"/>
                        </a:rPr>
                        <a:t>1.300.000</a:t>
                      </a: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" name="CuadroTexto 1">
            <a:extLst>
              <a:ext uri="{FF2B5EF4-FFF2-40B4-BE49-F238E27FC236}">
                <a16:creationId xmlns:a16="http://schemas.microsoft.com/office/drawing/2014/main" id="{B9FB7828-F2D6-498A-8155-D51C1874A308}"/>
              </a:ext>
            </a:extLst>
          </p:cNvPr>
          <p:cNvSpPr txBox="1"/>
          <p:nvPr/>
        </p:nvSpPr>
        <p:spPr>
          <a:xfrm>
            <a:off x="6360831" y="2761962"/>
            <a:ext cx="1282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Terremotos</a:t>
            </a:r>
          </a:p>
        </p:txBody>
      </p:sp>
    </p:spTree>
    <p:extLst>
      <p:ext uri="{BB962C8B-B14F-4D97-AF65-F5344CB8AC3E}">
        <p14:creationId xmlns:p14="http://schemas.microsoft.com/office/powerpoint/2010/main" val="3781586412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Período de retorno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ES" dirty="0"/>
          </a:p>
          <a:p>
            <a:r>
              <a:rPr lang="es-ES" dirty="0"/>
              <a:t>El tiempo de recurrencia R de un evento es el promedio de años en que tarda en presentarse.</a:t>
            </a:r>
          </a:p>
          <a:p>
            <a:r>
              <a:rPr lang="es-ES" dirty="0"/>
              <a:t>La probabilidad de excedencia, es la probabilidad de que dicho evento se repita en un año dado y está dada por: </a:t>
            </a:r>
          </a:p>
          <a:p>
            <a:endParaRPr lang="es-ES" dirty="0"/>
          </a:p>
          <a:p>
            <a:pPr marL="68580" indent="0" algn="ctr">
              <a:buNone/>
            </a:pPr>
            <a:r>
              <a:rPr lang="es-ES" dirty="0"/>
              <a:t>Pe=1/R</a:t>
            </a:r>
          </a:p>
        </p:txBody>
      </p:sp>
    </p:spTree>
    <p:extLst>
      <p:ext uri="{BB962C8B-B14F-4D97-AF65-F5344CB8AC3E}">
        <p14:creationId xmlns:p14="http://schemas.microsoft.com/office/powerpoint/2010/main" val="30576252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25_HURACANE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81" t="9418" r="30055" b="74878"/>
          <a:stretch/>
        </p:blipFill>
        <p:spPr bwMode="auto">
          <a:xfrm rot="5400000">
            <a:off x="6833582" y="2409782"/>
            <a:ext cx="1767660" cy="2719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1403648" y="253097"/>
            <a:ext cx="699317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3000" b="1" cap="all" spc="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Trayectorias históricas de tormentas severas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3075" name="Picture 3" descr="huracanes_BC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4" t="30895" b="4132"/>
          <a:stretch/>
        </p:blipFill>
        <p:spPr bwMode="auto">
          <a:xfrm rot="5400000">
            <a:off x="633052" y="1607308"/>
            <a:ext cx="5040559" cy="5227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71367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-8995" y="836712"/>
            <a:ext cx="2051720" cy="1900808"/>
          </a:xfrm>
        </p:spPr>
        <p:txBody>
          <a:bodyPr>
            <a:noAutofit/>
          </a:bodyPr>
          <a:lstStyle/>
          <a:p>
            <a:r>
              <a:rPr lang="es-ES" sz="2000" dirty="0"/>
              <a:t>La siguiente es una lista de disturbios tropicales que han afectado el estado de Sonora: </a:t>
            </a:r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1127081"/>
              </p:ext>
            </p:extLst>
          </p:nvPr>
        </p:nvGraphicFramePr>
        <p:xfrm>
          <a:off x="1893658" y="404664"/>
          <a:ext cx="3116622" cy="37719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673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09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82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60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 dirty="0">
                          <a:effectLst/>
                        </a:rPr>
                        <a:t>FECHA</a:t>
                      </a:r>
                      <a:endParaRPr lang="es-ES" sz="1600" kern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 dirty="0">
                          <a:effectLst/>
                        </a:rPr>
                        <a:t>TORMENTA TROPICAL</a:t>
                      </a:r>
                      <a:endParaRPr lang="es-ES" sz="1600" kern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b="1" kern="14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Times New Roman"/>
                        </a:rPr>
                        <a:t>DIF</a:t>
                      </a:r>
                    </a:p>
                  </a:txBody>
                  <a:tcPr marL="35470" marR="3547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20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 dirty="0">
                          <a:effectLst/>
                        </a:rPr>
                        <a:t>1957</a:t>
                      </a:r>
                      <a:endParaRPr lang="es-ES" sz="1600" kern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 dirty="0">
                          <a:effectLst/>
                        </a:rPr>
                        <a:t>S/N</a:t>
                      </a:r>
                      <a:endParaRPr lang="es-ES" sz="1600" kern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s-ES" sz="1600" kern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0" marR="35470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0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 dirty="0">
                          <a:effectLst/>
                        </a:rPr>
                        <a:t>1958</a:t>
                      </a:r>
                      <a:endParaRPr lang="es-ES" sz="1600" kern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 dirty="0">
                          <a:effectLst/>
                        </a:rPr>
                        <a:t>S/N</a:t>
                      </a:r>
                      <a:endParaRPr lang="es-ES" sz="1600" kern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20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 dirty="0">
                          <a:effectLst/>
                        </a:rPr>
                        <a:t>1960</a:t>
                      </a:r>
                      <a:endParaRPr lang="es-ES" sz="1600" kern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 dirty="0">
                          <a:effectLst/>
                        </a:rPr>
                        <a:t>DIANA</a:t>
                      </a:r>
                      <a:endParaRPr lang="es-ES" sz="1600" kern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20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 dirty="0">
                          <a:effectLst/>
                        </a:rPr>
                        <a:t>1964</a:t>
                      </a:r>
                      <a:endParaRPr lang="es-ES" sz="1600" kern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>
                          <a:effectLst/>
                        </a:rPr>
                        <a:t>NATALIE</a:t>
                      </a:r>
                      <a:endParaRPr lang="es-ES" sz="1600" kern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20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 dirty="0">
                          <a:effectLst/>
                        </a:rPr>
                        <a:t>1966</a:t>
                      </a:r>
                      <a:endParaRPr lang="es-ES" sz="1600" kern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 dirty="0">
                          <a:effectLst/>
                        </a:rPr>
                        <a:t>HELGA</a:t>
                      </a:r>
                      <a:endParaRPr lang="es-ES" sz="1600" kern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20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 dirty="0">
                          <a:effectLst/>
                        </a:rPr>
                        <a:t>1966</a:t>
                      </a:r>
                      <a:endParaRPr lang="es-ES" sz="1600" kern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 dirty="0">
                          <a:effectLst/>
                        </a:rPr>
                        <a:t>KIRSTEN</a:t>
                      </a:r>
                      <a:endParaRPr lang="es-ES" sz="1600" kern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20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 dirty="0">
                          <a:effectLst/>
                        </a:rPr>
                        <a:t>1967</a:t>
                      </a:r>
                      <a:endParaRPr lang="es-ES" sz="1600" kern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 dirty="0">
                          <a:effectLst/>
                        </a:rPr>
                        <a:t>KATRINA</a:t>
                      </a:r>
                      <a:endParaRPr lang="es-ES" sz="1600" kern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20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 dirty="0">
                          <a:effectLst/>
                        </a:rPr>
                        <a:t>1967</a:t>
                      </a:r>
                      <a:endParaRPr lang="es-ES" sz="1600" kern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 dirty="0">
                          <a:effectLst/>
                        </a:rPr>
                        <a:t>OLIVIA</a:t>
                      </a:r>
                      <a:endParaRPr lang="es-ES" sz="1600" kern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20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 dirty="0">
                          <a:effectLst/>
                        </a:rPr>
                        <a:t>1968</a:t>
                      </a:r>
                      <a:endParaRPr lang="es-ES" sz="1600" kern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 dirty="0">
                          <a:effectLst/>
                        </a:rPr>
                        <a:t>HYANCINTH</a:t>
                      </a:r>
                      <a:endParaRPr lang="es-ES" sz="1600" kern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20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 dirty="0">
                          <a:effectLst/>
                        </a:rPr>
                        <a:t>1968</a:t>
                      </a:r>
                      <a:endParaRPr lang="es-ES" sz="1600" kern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>
                          <a:effectLst/>
                        </a:rPr>
                        <a:t>PAULINE</a:t>
                      </a:r>
                      <a:endParaRPr lang="es-ES" sz="1600" kern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20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 dirty="0">
                          <a:effectLst/>
                        </a:rPr>
                        <a:t>1972</a:t>
                      </a:r>
                      <a:endParaRPr lang="es-ES" sz="1600" kern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>
                          <a:effectLst/>
                        </a:rPr>
                        <a:t>JOANNE</a:t>
                      </a:r>
                      <a:endParaRPr lang="es-ES" sz="1600" kern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20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 dirty="0">
                          <a:effectLst/>
                        </a:rPr>
                        <a:t>1976</a:t>
                      </a:r>
                      <a:endParaRPr lang="es-ES" sz="1600" kern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 dirty="0">
                          <a:effectLst/>
                        </a:rPr>
                        <a:t>LIZA</a:t>
                      </a:r>
                      <a:endParaRPr lang="es-ES" sz="1600" kern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07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 dirty="0">
                          <a:effectLst/>
                        </a:rPr>
                        <a:t>1986</a:t>
                      </a:r>
                      <a:endParaRPr lang="es-ES" sz="1600" kern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 dirty="0">
                          <a:effectLst/>
                        </a:rPr>
                        <a:t>NEWTON</a:t>
                      </a:r>
                      <a:endParaRPr lang="es-ES" sz="1600" kern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899592" y="5373216"/>
            <a:ext cx="41076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El período de retorno </a:t>
            </a:r>
            <a:r>
              <a:rPr lang="es-ES" b="1" dirty="0"/>
              <a:t>R</a:t>
            </a:r>
            <a:r>
              <a:rPr lang="es-ES" dirty="0"/>
              <a:t> es el promedio de años que tarda en presentarse un evento</a:t>
            </a:r>
          </a:p>
        </p:txBody>
      </p:sp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9443906"/>
              </p:ext>
            </p:extLst>
          </p:nvPr>
        </p:nvGraphicFramePr>
        <p:xfrm>
          <a:off x="5237885" y="260648"/>
          <a:ext cx="3672408" cy="59855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673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49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07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 dirty="0">
                          <a:effectLst/>
                        </a:rPr>
                        <a:t>FECHA</a:t>
                      </a:r>
                      <a:endParaRPr lang="es-ES" sz="1600" kern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>
                          <a:effectLst/>
                        </a:rPr>
                        <a:t>TORMENTA TROPICAL</a:t>
                      </a:r>
                      <a:endParaRPr lang="es-ES" sz="1600" kern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b="1" kern="14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Times New Roman"/>
                        </a:rPr>
                        <a:t>DIF</a:t>
                      </a:r>
                    </a:p>
                  </a:txBody>
                  <a:tcPr marL="35470" marR="3547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20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 dirty="0">
                          <a:effectLst/>
                        </a:rPr>
                        <a:t>1989</a:t>
                      </a:r>
                      <a:endParaRPr lang="es-ES" sz="1600" kern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>
                          <a:effectLst/>
                        </a:rPr>
                        <a:t>RAYMOND</a:t>
                      </a:r>
                      <a:endParaRPr lang="es-ES" sz="1600" kern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0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 dirty="0">
                          <a:effectLst/>
                        </a:rPr>
                        <a:t>1992</a:t>
                      </a:r>
                      <a:endParaRPr lang="es-ES" sz="1600" kern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>
                          <a:effectLst/>
                        </a:rPr>
                        <a:t>LESTER</a:t>
                      </a:r>
                      <a:endParaRPr lang="es-ES" sz="1600" kern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20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 dirty="0">
                          <a:effectLst/>
                        </a:rPr>
                        <a:t>1993</a:t>
                      </a:r>
                      <a:endParaRPr lang="es-ES" sz="1600" kern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 dirty="0">
                          <a:effectLst/>
                        </a:rPr>
                        <a:t>HILARY</a:t>
                      </a:r>
                      <a:endParaRPr lang="es-ES" sz="1600" kern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20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 dirty="0">
                          <a:effectLst/>
                        </a:rPr>
                        <a:t>1995</a:t>
                      </a:r>
                      <a:endParaRPr lang="es-ES" sz="1600" kern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 dirty="0">
                          <a:effectLst/>
                        </a:rPr>
                        <a:t>ISMAEL</a:t>
                      </a:r>
                      <a:endParaRPr lang="es-ES" sz="1600" kern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20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 dirty="0">
                          <a:effectLst/>
                        </a:rPr>
                        <a:t>1996</a:t>
                      </a:r>
                      <a:endParaRPr lang="es-ES" sz="1600" kern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>
                          <a:effectLst/>
                        </a:rPr>
                        <a:t>FAUSTO</a:t>
                      </a:r>
                      <a:endParaRPr lang="es-ES" sz="1600" kern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20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 dirty="0">
                          <a:effectLst/>
                        </a:rPr>
                        <a:t>1997</a:t>
                      </a:r>
                      <a:endParaRPr lang="es-ES" sz="1600" kern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 dirty="0">
                          <a:effectLst/>
                        </a:rPr>
                        <a:t>NORA</a:t>
                      </a:r>
                      <a:endParaRPr lang="es-ES" sz="1600" kern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20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 dirty="0">
                          <a:effectLst/>
                        </a:rPr>
                        <a:t>1998</a:t>
                      </a:r>
                      <a:endParaRPr lang="es-ES" sz="1600" kern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 dirty="0">
                          <a:effectLst/>
                        </a:rPr>
                        <a:t>ISIS</a:t>
                      </a:r>
                      <a:endParaRPr lang="es-ES" sz="1600" kern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20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 dirty="0">
                          <a:effectLst/>
                        </a:rPr>
                        <a:t>2001</a:t>
                      </a:r>
                      <a:endParaRPr lang="es-ES" sz="1600" kern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 dirty="0">
                          <a:effectLst/>
                        </a:rPr>
                        <a:t>JULIETTE</a:t>
                      </a:r>
                      <a:endParaRPr lang="es-ES" sz="1600" kern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20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 dirty="0">
                          <a:effectLst/>
                        </a:rPr>
                        <a:t>2003</a:t>
                      </a:r>
                      <a:endParaRPr lang="es-ES" sz="1600" kern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 dirty="0">
                          <a:effectLst/>
                        </a:rPr>
                        <a:t>MARTY</a:t>
                      </a:r>
                      <a:endParaRPr lang="es-ES" sz="1600" kern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20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 dirty="0">
                          <a:effectLst/>
                        </a:rPr>
                        <a:t>2004</a:t>
                      </a:r>
                      <a:endParaRPr lang="es-ES" sz="1600" kern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>
                          <a:effectLst/>
                        </a:rPr>
                        <a:t>JAVIER</a:t>
                      </a:r>
                      <a:endParaRPr lang="es-ES" sz="1600" kern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20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 dirty="0">
                          <a:effectLst/>
                        </a:rPr>
                        <a:t>2007</a:t>
                      </a:r>
                      <a:endParaRPr lang="es-ES" sz="1600" kern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 dirty="0">
                          <a:effectLst/>
                        </a:rPr>
                        <a:t>HENRIETTE</a:t>
                      </a:r>
                      <a:endParaRPr lang="es-ES" sz="1600" kern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20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 dirty="0">
                          <a:effectLst/>
                        </a:rPr>
                        <a:t>2008</a:t>
                      </a:r>
                      <a:endParaRPr lang="es-ES" sz="1600" kern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 dirty="0">
                          <a:effectLst/>
                        </a:rPr>
                        <a:t>JULIO</a:t>
                      </a:r>
                      <a:endParaRPr lang="es-ES" sz="1600" kern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20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 dirty="0">
                          <a:effectLst/>
                        </a:rPr>
                        <a:t>2008</a:t>
                      </a:r>
                      <a:endParaRPr lang="es-ES" sz="1600" kern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 dirty="0">
                          <a:effectLst/>
                        </a:rPr>
                        <a:t>NORBERT</a:t>
                      </a:r>
                      <a:endParaRPr lang="es-ES" sz="1600" kern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53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 dirty="0">
                          <a:effectLst/>
                        </a:rPr>
                        <a:t>2009</a:t>
                      </a: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 dirty="0">
                          <a:effectLst/>
                        </a:rPr>
                        <a:t>JIMENA</a:t>
                      </a:r>
                      <a:endParaRPr lang="es-ES" sz="1600" kern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2014">
                <a:tc>
                  <a:txBody>
                    <a:bodyPr/>
                    <a:lstStyle/>
                    <a:p>
                      <a:r>
                        <a:rPr lang="es-MX" dirty="0"/>
                        <a:t>2010</a:t>
                      </a: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GEORGETTE</a:t>
                      </a: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34565056"/>
                  </a:ext>
                </a:extLst>
              </a:tr>
              <a:tr h="152014">
                <a:tc>
                  <a:txBody>
                    <a:bodyPr/>
                    <a:lstStyle/>
                    <a:p>
                      <a:r>
                        <a:rPr lang="es-MX" dirty="0"/>
                        <a:t>2013</a:t>
                      </a: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OCTAVE</a:t>
                      </a: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58206908"/>
                  </a:ext>
                </a:extLst>
              </a:tr>
              <a:tr h="1520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 dirty="0">
                          <a:effectLst/>
                        </a:rPr>
                        <a:t>2014</a:t>
                      </a: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ODILE</a:t>
                      </a: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02456374"/>
                  </a:ext>
                </a:extLst>
              </a:tr>
              <a:tr h="1520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 dirty="0">
                          <a:effectLst/>
                        </a:rPr>
                        <a:t>2016</a:t>
                      </a: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NEWTON</a:t>
                      </a: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6170253"/>
                  </a:ext>
                </a:extLst>
              </a:tr>
              <a:tr h="1520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 dirty="0">
                          <a:effectLst/>
                        </a:rPr>
                        <a:t>2018</a:t>
                      </a: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19-E</a:t>
                      </a: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19580741"/>
                  </a:ext>
                </a:extLst>
              </a:tr>
              <a:tr h="1520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 dirty="0">
                          <a:effectLst/>
                        </a:rPr>
                        <a:t>2019</a:t>
                      </a: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LORENA</a:t>
                      </a: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88310630"/>
                  </a:ext>
                </a:extLst>
              </a:tr>
              <a:tr h="1520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0" dirty="0">
                          <a:effectLst/>
                        </a:rPr>
                        <a:t>2020</a:t>
                      </a: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kern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HERNAN</a:t>
                      </a: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72715664"/>
                  </a:ext>
                </a:extLst>
              </a:tr>
              <a:tr h="1520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1600" kern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b="1" kern="14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R</a:t>
                      </a:r>
                    </a:p>
                  </a:txBody>
                  <a:tcPr marL="35470" marR="3547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=promedio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90564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" dirty="0"/>
              <a:t>La probabilidad de excedencia es la probabilidad de que el evento se repita en un año dado y está dad por:</a:t>
            </a:r>
          </a:p>
          <a:p>
            <a:endParaRPr lang="es-ES" dirty="0"/>
          </a:p>
          <a:p>
            <a:endParaRPr lang="es-ES" dirty="0"/>
          </a:p>
          <a:p>
            <a:r>
              <a:rPr lang="es-ES" dirty="0"/>
              <a:t>Pe=1/R</a:t>
            </a:r>
          </a:p>
          <a:p>
            <a:endParaRPr lang="es-ES" dirty="0"/>
          </a:p>
          <a:p>
            <a:r>
              <a:rPr lang="es-ES" dirty="0"/>
              <a:t>Pe= ?</a:t>
            </a:r>
          </a:p>
          <a:p>
            <a:r>
              <a:rPr lang="es-ES" dirty="0"/>
              <a:t>Pe=?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C348110-A0FF-8C52-79D6-BB71B8D3C785}"/>
              </a:ext>
            </a:extLst>
          </p:cNvPr>
          <p:cNvSpPr txBox="1"/>
          <p:nvPr/>
        </p:nvSpPr>
        <p:spPr>
          <a:xfrm>
            <a:off x="2267744" y="764704"/>
            <a:ext cx="3570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PROBABILIDAD DE EXCEDENCIA</a:t>
            </a:r>
          </a:p>
        </p:txBody>
      </p:sp>
    </p:spTree>
    <p:extLst>
      <p:ext uri="{BB962C8B-B14F-4D97-AF65-F5344CB8AC3E}">
        <p14:creationId xmlns:p14="http://schemas.microsoft.com/office/powerpoint/2010/main" val="31324630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2D5241-ED36-367C-0C46-9FEC15C11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RAZONANDO CON EL RIESGO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6B5B971-4834-41E4-CF40-53D3755C7D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MX" dirty="0"/>
              <a:t>1.- Tengo un restaurante al lado de un arroyo que crece cada vez que ocurre un huracán, inundándose hasta destruir el 25 % de los inventarios. Gano por las ventas hasta 200,000 pesos anuales. Lo conservarías?</a:t>
            </a:r>
          </a:p>
          <a:p>
            <a:endParaRPr lang="es-MX" dirty="0"/>
          </a:p>
          <a:p>
            <a:r>
              <a:rPr lang="es-MX" dirty="0"/>
              <a:t>2.- Me venden una casa que cada dos huracanes tiene una afectación equivalente a la tercera parte de su costo. El caso es que el precio es 85 % más barato que las opciones similares que no sufren afectación. La comprarías?</a:t>
            </a:r>
          </a:p>
        </p:txBody>
      </p:sp>
    </p:spTree>
    <p:extLst>
      <p:ext uri="{BB962C8B-B14F-4D97-AF65-F5344CB8AC3E}">
        <p14:creationId xmlns:p14="http://schemas.microsoft.com/office/powerpoint/2010/main" val="15357250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1691680" y="5367189"/>
            <a:ext cx="8229600" cy="1143000"/>
          </a:xfrm>
        </p:spPr>
        <p:txBody>
          <a:bodyPr/>
          <a:lstStyle/>
          <a:p>
            <a:r>
              <a:rPr lang="es-MX" dirty="0"/>
              <a:t>PREGUNTAS?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81AF2C0-538A-452D-9AE2-5055343D29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260648"/>
            <a:ext cx="6934200" cy="49625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542176277"/>
      </p:ext>
    </p:extLst>
  </p:cSld>
  <p:clrMapOvr>
    <a:masterClrMapping/>
  </p:clrMapOvr>
</p:sld>
</file>

<file path=ppt/theme/theme1.xml><?xml version="1.0" encoding="utf-8"?>
<a:theme xmlns:a="http://schemas.openxmlformats.org/drawingml/2006/main" name="Galería">
  <a:themeElements>
    <a:clrScheme name="Galería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ería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í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1165</TotalTime>
  <Words>1514</Words>
  <Application>Microsoft Office PowerPoint</Application>
  <PresentationFormat>Presentación en pantalla (4:3)</PresentationFormat>
  <Paragraphs>306</Paragraphs>
  <Slides>36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36</vt:i4>
      </vt:variant>
    </vt:vector>
  </HeadingPairs>
  <TitlesOfParts>
    <vt:vector size="47" baseType="lpstr">
      <vt:lpstr>Arial</vt:lpstr>
      <vt:lpstr>Arial Narrow</vt:lpstr>
      <vt:lpstr>Book Antiqua</vt:lpstr>
      <vt:lpstr>Calibri</vt:lpstr>
      <vt:lpstr>Gill Sans MT</vt:lpstr>
      <vt:lpstr>Times</vt:lpstr>
      <vt:lpstr>Times New Roman</vt:lpstr>
      <vt:lpstr>Trebuchet MS</vt:lpstr>
      <vt:lpstr>Verdana</vt:lpstr>
      <vt:lpstr>Wingdings</vt:lpstr>
      <vt:lpstr>Galería</vt:lpstr>
      <vt:lpstr>Intrucción a las ciencias ambientales</vt:lpstr>
      <vt:lpstr>Desastre</vt:lpstr>
      <vt:lpstr>Si El Desastre se produce por algún fenómeno natural o humano involuntario. </vt:lpstr>
      <vt:lpstr>Peligro, desastres, vulnerabilidad y riesgo</vt:lpstr>
      <vt:lpstr>Peligro, desastres, vulnerabilidad y riesgo</vt:lpstr>
      <vt:lpstr>Presentación de PowerPoint</vt:lpstr>
      <vt:lpstr>peligro, vulnerabilidad y riesgo</vt:lpstr>
      <vt:lpstr>Entonces el Riesgo se puede medir.   Y como se expresa?</vt:lpstr>
      <vt:lpstr>Evaluación de riesgo</vt:lpstr>
      <vt:lpstr>Clasificación de desastres</vt:lpstr>
      <vt:lpstr>Tipos de desastres</vt:lpstr>
      <vt:lpstr>Los desastres son naturales?</vt:lpstr>
      <vt:lpstr>Ejemplo: Desastres tecnológicos</vt:lpstr>
      <vt:lpstr>Explosiones, derrames, fugas</vt:lpstr>
      <vt:lpstr>Ejemplo:  EMPALME 2022</vt:lpstr>
      <vt:lpstr>Presentación de PowerPoint</vt:lpstr>
      <vt:lpstr>EJEMPLO: SANTA TECLA, EL SALVADOR. DESLIZAMIENTO</vt:lpstr>
      <vt:lpstr>Tendencia: Aumento de desastres</vt:lpstr>
      <vt:lpstr>No podemos adivinar cuando ocurrirá un desastre</vt:lpstr>
      <vt:lpstr>Por eso estudiamos el riesgo</vt:lpstr>
      <vt:lpstr>Qué es el riesgo?</vt:lpstr>
      <vt:lpstr>Evaluación de riesgo</vt:lpstr>
      <vt:lpstr>EVALUACIÓN CUALITATIVA:  LAMatriz de evaluación del riesgo</vt:lpstr>
      <vt:lpstr>Percepción del Riesgo y Riesgo Aceptable</vt:lpstr>
      <vt:lpstr>Percepción de riesgo</vt:lpstr>
      <vt:lpstr>Riesgo real y riesgo percibido</vt:lpstr>
      <vt:lpstr>La Percepción del riesgo</vt:lpstr>
      <vt:lpstr>Riesgo Aceptable </vt:lpstr>
      <vt:lpstr>Presentación de PowerPoint</vt:lpstr>
      <vt:lpstr>Relación Magnitud-frecuencia</vt:lpstr>
      <vt:lpstr>Período de retorno</vt:lpstr>
      <vt:lpstr>Presentación de PowerPoint</vt:lpstr>
      <vt:lpstr>Presentación de PowerPoint</vt:lpstr>
      <vt:lpstr>Presentación de PowerPoint</vt:lpstr>
      <vt:lpstr>RAZONANDO CON EL RIESGO</vt:lpstr>
      <vt:lpstr>PREGUNTAS?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Geología ambiental</dc:title>
  <dc:creator>JOSE ISMAEL MINJAREZ SOSA</dc:creator>
  <cp:lastModifiedBy>JOSE ISMAEL MINJAREZ SOSA</cp:lastModifiedBy>
  <cp:revision>8</cp:revision>
  <dcterms:created xsi:type="dcterms:W3CDTF">2020-09-14T17:35:43Z</dcterms:created>
  <dcterms:modified xsi:type="dcterms:W3CDTF">2022-08-24T16:55:43Z</dcterms:modified>
</cp:coreProperties>
</file>