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3"/>
  </p:notesMasterIdLst>
  <p:sldIdLst>
    <p:sldId id="357" r:id="rId2"/>
    <p:sldId id="400" r:id="rId3"/>
    <p:sldId id="437" r:id="rId4"/>
    <p:sldId id="438" r:id="rId5"/>
    <p:sldId id="439" r:id="rId6"/>
    <p:sldId id="440" r:id="rId7"/>
    <p:sldId id="441" r:id="rId8"/>
    <p:sldId id="442" r:id="rId9"/>
    <p:sldId id="263" r:id="rId10"/>
    <p:sldId id="378" r:id="rId11"/>
    <p:sldId id="358" r:id="rId12"/>
    <p:sldId id="361" r:id="rId13"/>
    <p:sldId id="360" r:id="rId14"/>
    <p:sldId id="290" r:id="rId15"/>
    <p:sldId id="386" r:id="rId16"/>
    <p:sldId id="269" r:id="rId17"/>
    <p:sldId id="286" r:id="rId18"/>
    <p:sldId id="275" r:id="rId19"/>
    <p:sldId id="273" r:id="rId20"/>
    <p:sldId id="313" r:id="rId21"/>
    <p:sldId id="401" r:id="rId22"/>
    <p:sldId id="362" r:id="rId23"/>
    <p:sldId id="402" r:id="rId24"/>
    <p:sldId id="397" r:id="rId25"/>
    <p:sldId id="363" r:id="rId26"/>
    <p:sldId id="365" r:id="rId27"/>
    <p:sldId id="394" r:id="rId28"/>
    <p:sldId id="371" r:id="rId29"/>
    <p:sldId id="368" r:id="rId30"/>
    <p:sldId id="370" r:id="rId31"/>
    <p:sldId id="372" r:id="rId32"/>
    <p:sldId id="330" r:id="rId33"/>
    <p:sldId id="337" r:id="rId34"/>
    <p:sldId id="332" r:id="rId35"/>
    <p:sldId id="335" r:id="rId36"/>
    <p:sldId id="481" r:id="rId37"/>
    <p:sldId id="376" r:id="rId38"/>
    <p:sldId id="452" r:id="rId39"/>
    <p:sldId id="482" r:id="rId40"/>
    <p:sldId id="483" r:id="rId41"/>
    <p:sldId id="258" r:id="rId42"/>
    <p:sldId id="456" r:id="rId43"/>
    <p:sldId id="458" r:id="rId44"/>
    <p:sldId id="459" r:id="rId45"/>
    <p:sldId id="509" r:id="rId46"/>
    <p:sldId id="265" r:id="rId47"/>
    <p:sldId id="510" r:id="rId48"/>
    <p:sldId id="296" r:id="rId49"/>
    <p:sldId id="504" r:id="rId50"/>
    <p:sldId id="506" r:id="rId51"/>
    <p:sldId id="515" r:id="rId52"/>
    <p:sldId id="475" r:id="rId53"/>
    <p:sldId id="476" r:id="rId54"/>
    <p:sldId id="484" r:id="rId55"/>
    <p:sldId id="485" r:id="rId56"/>
    <p:sldId id="486" r:id="rId57"/>
    <p:sldId id="507" r:id="rId58"/>
    <p:sldId id="508" r:id="rId59"/>
    <p:sldId id="512" r:id="rId60"/>
    <p:sldId id="460" r:id="rId61"/>
    <p:sldId id="513" r:id="rId62"/>
    <p:sldId id="461" r:id="rId63"/>
    <p:sldId id="462" r:id="rId64"/>
    <p:sldId id="514" r:id="rId65"/>
    <p:sldId id="274" r:id="rId66"/>
    <p:sldId id="511" r:id="rId67"/>
    <p:sldId id="488" r:id="rId68"/>
    <p:sldId id="489" r:id="rId69"/>
    <p:sldId id="490" r:id="rId70"/>
    <p:sldId id="491" r:id="rId71"/>
    <p:sldId id="492" r:id="rId72"/>
    <p:sldId id="493" r:id="rId73"/>
    <p:sldId id="495" r:id="rId74"/>
    <p:sldId id="496" r:id="rId75"/>
    <p:sldId id="497" r:id="rId76"/>
    <p:sldId id="498" r:id="rId77"/>
    <p:sldId id="499" r:id="rId78"/>
    <p:sldId id="500" r:id="rId79"/>
    <p:sldId id="501" r:id="rId80"/>
    <p:sldId id="502" r:id="rId81"/>
    <p:sldId id="503" r:id="rId8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onnelly" initials="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327" autoAdjust="0"/>
    <p:restoredTop sz="90847" autoAdjust="0"/>
  </p:normalViewPr>
  <p:slideViewPr>
    <p:cSldViewPr>
      <p:cViewPr varScale="1">
        <p:scale>
          <a:sx n="103" d="100"/>
          <a:sy n="103" d="100"/>
        </p:scale>
        <p:origin x="181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08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commentAuthors" Target="commentAuthor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80.xml"/><Relationship Id="rId2" Type="http://schemas.openxmlformats.org/officeDocument/2006/relationships/slide" Target="slides/slide75.xml"/><Relationship Id="rId1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" pitchFamily="8" charset="0"/>
              </a:defRPr>
            </a:lvl1pPr>
          </a:lstStyle>
          <a:p>
            <a:pPr>
              <a:defRPr/>
            </a:pPr>
            <a:fld id="{7FAE8104-3FEC-47CD-A0C8-D59FE9E8727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40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DADB3-1895-4143-8D6E-397DFE7D873D}" type="slidenum">
              <a:rPr lang="en-US">
                <a:latin typeface="Times" charset="0"/>
              </a:rPr>
              <a:pPr/>
              <a:t>1</a:t>
            </a:fld>
            <a:endParaRPr lang="en-US">
              <a:latin typeface="Times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8F8ED4-3F15-4087-9496-6A6BAD836354}" type="slidenum">
              <a:rPr lang="en-US">
                <a:latin typeface="Times" charset="0"/>
              </a:rPr>
              <a:pPr/>
              <a:t>2</a:t>
            </a:fld>
            <a:endParaRPr lang="en-US">
              <a:latin typeface="Times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598EF-7E2D-4888-8C65-3AF65889332C}" type="slidenum">
              <a:rPr lang="en-US">
                <a:latin typeface="Times" charset="0"/>
              </a:rPr>
              <a:pPr/>
              <a:t>9</a:t>
            </a:fld>
            <a:endParaRPr lang="en-US">
              <a:latin typeface="Times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F45DB-D1D1-4521-A57B-0628B143403D}" type="slidenum">
              <a:rPr lang="en-US">
                <a:latin typeface="Times" charset="0"/>
              </a:rPr>
              <a:pPr/>
              <a:t>10</a:t>
            </a:fld>
            <a:endParaRPr lang="en-US">
              <a:latin typeface="Times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A69602-8111-4FB3-B72D-6202C9316B1C}" type="slidenum">
              <a:rPr lang="en-US">
                <a:latin typeface="Times" charset="0"/>
              </a:rPr>
              <a:pPr/>
              <a:t>11</a:t>
            </a:fld>
            <a:endParaRPr lang="en-US">
              <a:latin typeface="Times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12B8D4-CE08-40EB-9D8F-8B918360971A}" type="slidenum">
              <a:rPr lang="en-US">
                <a:latin typeface="Times" charset="0"/>
              </a:rPr>
              <a:pPr/>
              <a:t>12</a:t>
            </a:fld>
            <a:endParaRPr lang="en-US">
              <a:latin typeface="Times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29EA76-EAC0-4374-9BE8-B8BAA9E10850}" type="slidenum">
              <a:rPr lang="en-US">
                <a:latin typeface="Times" charset="0"/>
              </a:rPr>
              <a:pPr/>
              <a:t>13</a:t>
            </a:fld>
            <a:endParaRPr lang="en-US">
              <a:latin typeface="Times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" charset="0"/>
              </a:rPr>
              <a:t>or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5374E7-DBBC-4C83-A094-6A3A1091EE76}" type="slidenum">
              <a:rPr lang="en-US">
                <a:latin typeface="Times" charset="0"/>
              </a:rPr>
              <a:pPr/>
              <a:t>14</a:t>
            </a:fld>
            <a:endParaRPr lang="en-US">
              <a:latin typeface="Times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440727-5D36-4C62-84AB-B4DC9EE63B3A}" type="slidenum">
              <a:rPr lang="en-US">
                <a:latin typeface="Times" charset="0"/>
              </a:rPr>
              <a:pPr/>
              <a:t>15</a:t>
            </a:fld>
            <a:endParaRPr lang="en-US">
              <a:latin typeface="Times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9166DB-32BC-4F03-AB78-BC2411FF05AD}" type="slidenum">
              <a:rPr lang="en-US">
                <a:latin typeface="Times" charset="0"/>
              </a:rPr>
              <a:pPr/>
              <a:t>16</a:t>
            </a:fld>
            <a:endParaRPr lang="en-US">
              <a:latin typeface="Times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40BA66-043F-4FFA-97C8-D4C7B5378F4A}" type="slidenum">
              <a:rPr lang="en-US">
                <a:latin typeface="Times" charset="0"/>
              </a:rPr>
              <a:pPr/>
              <a:t>17</a:t>
            </a:fld>
            <a:endParaRPr lang="en-US">
              <a:latin typeface="Times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F2841-323F-4AAD-A738-576852322E46}" type="slidenum">
              <a:rPr lang="en-US">
                <a:latin typeface="Times" charset="0"/>
              </a:rPr>
              <a:pPr/>
              <a:t>18</a:t>
            </a:fld>
            <a:endParaRPr lang="en-US">
              <a:latin typeface="Times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C4767-8D54-423A-9154-F94F9106DFD6}" type="slidenum">
              <a:rPr lang="en-US">
                <a:latin typeface="Times" charset="0"/>
              </a:rPr>
              <a:pPr/>
              <a:t>19</a:t>
            </a:fld>
            <a:endParaRPr lang="en-US">
              <a:latin typeface="Times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39B2F0-B2C5-414A-8402-C88C335DD34D}" type="slidenum">
              <a:rPr lang="en-US">
                <a:latin typeface="Times" charset="0"/>
              </a:rPr>
              <a:pPr/>
              <a:t>20</a:t>
            </a:fld>
            <a:endParaRPr lang="en-US">
              <a:latin typeface="Times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5C4D3-EAE1-480E-9A33-680DBA9A2C52}" type="slidenum">
              <a:rPr lang="en-US">
                <a:latin typeface="Times" charset="0"/>
              </a:rPr>
              <a:pPr/>
              <a:t>22</a:t>
            </a:fld>
            <a:endParaRPr lang="en-US">
              <a:latin typeface="Times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2968A3-6714-44EA-BBDC-AF2539C5B5AE}" type="slidenum">
              <a:rPr lang="en-US">
                <a:latin typeface="Times" charset="0"/>
              </a:rPr>
              <a:pPr/>
              <a:t>24</a:t>
            </a:fld>
            <a:endParaRPr lang="en-US">
              <a:latin typeface="Times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B871A4-A8C6-40E6-9E0D-C888C489B6E0}" type="slidenum">
              <a:rPr lang="en-US">
                <a:latin typeface="Times" charset="0"/>
              </a:rPr>
              <a:pPr/>
              <a:t>25</a:t>
            </a:fld>
            <a:endParaRPr lang="en-US">
              <a:latin typeface="Times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FEA8C5-0A0E-46DA-B486-50528BCD2530}" type="slidenum">
              <a:rPr lang="en-US">
                <a:latin typeface="Times" charset="0"/>
              </a:rPr>
              <a:pPr/>
              <a:t>26</a:t>
            </a:fld>
            <a:endParaRPr lang="en-US">
              <a:latin typeface="Times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49B11-01A8-4E8B-9592-6AC6DF493D1E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04559B-7B85-4DCF-A875-9B3813E1EDA4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4AC12-AFF1-48DF-BD92-65FE1ED77046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BB75B-CF59-41BF-A8BD-989B6BF069E1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0C905E-CAA6-4341-AEDE-05B436EB078E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419599-49B0-4E82-93D1-0245380C6AEE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A9D4B7-58D9-42C0-8A4E-E40F5E09A5FA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59F3B-557C-496E-B0BC-AAC1CA262A1D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06202-CCFB-4FC4-A0DA-F10CC907B810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8C8E3-7F7B-44B8-B4B0-9DDFFF613C0C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AE8104-3FEC-47CD-A0C8-D59FE9E87270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E7743-4177-41D5-855F-40FD817CC204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0329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E7743-4177-41D5-855F-40FD817CC204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83459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81C31-41F8-4728-B25A-C76B690BA00C}" type="slidenum">
              <a:rPr lang="en-US"/>
              <a:pPr/>
              <a:t>54</a:t>
            </a:fld>
            <a:endParaRPr lang="en-US"/>
          </a:p>
        </p:txBody>
      </p:sp>
      <p:sp>
        <p:nvSpPr>
          <p:cNvPr id="224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325DE3-F1C0-4157-B4A4-ABC9980C0904}" type="slidenum">
              <a:rPr lang="en-US"/>
              <a:pPr/>
              <a:t>55</a:t>
            </a:fld>
            <a:endParaRPr lang="en-US"/>
          </a:p>
        </p:txBody>
      </p:sp>
      <p:sp>
        <p:nvSpPr>
          <p:cNvPr id="216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B5FD9C-B6DD-4444-A1C1-78043E763B36}" type="slidenum">
              <a:rPr lang="en-US"/>
              <a:pPr/>
              <a:t>56</a:t>
            </a:fld>
            <a:endParaRPr lang="en-US"/>
          </a:p>
        </p:txBody>
      </p:sp>
      <p:sp>
        <p:nvSpPr>
          <p:cNvPr id="216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18542-3CEE-4FC2-9842-7276551354E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4F168-7BE8-480D-8A3B-E9B65928BAC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BD347-5787-4985-94C9-11FD83922F3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270BB-1DF0-4423-A800-E941C1143C1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FA94D-AD4D-4500-92F6-9E5B7925C41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93E46-2DDD-43E5-BC57-2F963E98929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E875E-639A-48A1-B392-6AA1C2D8018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1EC96-621F-4379-AA52-E9E2AD9ECD2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A2075-6A52-47E3-BC6A-0F10B8407E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358F8-1CDC-4AF2-B180-CFE722C1179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84D9-76CC-4CFD-B3A0-004E4466F98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9A171-B3F4-4262-8C85-2B318CD8B78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7CF9E-4D8C-41B5-8E80-FF800758B0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37767-0220-4E18-8329-058B21EE73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8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2E82B-0B55-46C7-926D-3CFBA802DFB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" pitchFamily="8" charset="0"/>
              </a:defRPr>
            </a:lvl1pPr>
          </a:lstStyle>
          <a:p>
            <a:pPr>
              <a:defRPr/>
            </a:pPr>
            <a:fld id="{F14A6A3D-0DEE-4C5E-9DD8-FE531AD351D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-533400" y="1811694"/>
            <a:ext cx="9144000" cy="1600200"/>
          </a:xfrm>
        </p:spPr>
        <p:txBody>
          <a:bodyPr/>
          <a:lstStyle/>
          <a:p>
            <a:pPr algn="r" eaLnBrk="1" hangingPunct="1"/>
            <a:r>
              <a:rPr lang="en-US" sz="5400" dirty="0" err="1"/>
              <a:t>Geología</a:t>
            </a:r>
            <a:r>
              <a:rPr lang="en-US" sz="5400" dirty="0"/>
              <a:t> Ambiental</a:t>
            </a:r>
            <a:br>
              <a:rPr lang="en-US" sz="5400" dirty="0"/>
            </a:br>
            <a:r>
              <a:rPr lang="en-US" sz="3600" dirty="0" err="1">
                <a:solidFill>
                  <a:schemeClr val="bg1"/>
                </a:solidFill>
              </a:rPr>
              <a:t>Semestre</a:t>
            </a:r>
            <a:r>
              <a:rPr lang="en-US" sz="3600" dirty="0">
                <a:solidFill>
                  <a:schemeClr val="bg1"/>
                </a:solidFill>
              </a:rPr>
              <a:t> 2022-2</a:t>
            </a:r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MX" dirty="0"/>
              <a:t>Prof. Ismael Minjárez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pPr eaLnBrk="1" hangingPunct="1"/>
            <a:r>
              <a:rPr lang="en-US" sz="5400" dirty="0" err="1">
                <a:solidFill>
                  <a:schemeClr val="bg1"/>
                </a:solidFill>
              </a:rPr>
              <a:t>Subsidencia</a:t>
            </a:r>
            <a:r>
              <a:rPr lang="en-US" sz="5400" dirty="0">
                <a:solidFill>
                  <a:schemeClr val="bg1"/>
                </a:solidFill>
              </a:rPr>
              <a:t> y </a:t>
            </a:r>
            <a:r>
              <a:rPr lang="en-US" sz="5400" dirty="0" err="1">
                <a:solidFill>
                  <a:schemeClr val="bg1"/>
                </a:solidFill>
              </a:rPr>
              <a:t>Colapsos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7772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3100" dirty="0"/>
          </a:p>
          <a:p>
            <a:pPr eaLnBrk="1" hangingPunct="1">
              <a:lnSpc>
                <a:spcPct val="90000"/>
              </a:lnSpc>
              <a:buNone/>
            </a:pPr>
            <a:endParaRPr lang="en-US" sz="31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676400"/>
            <a:ext cx="7306960" cy="450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4114800"/>
            <a:ext cx="64008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it-IT" dirty="0">
                <a:latin typeface="AvantGarde Bk BT" charset="0"/>
              </a:rPr>
              <a:t> </a:t>
            </a:r>
          </a:p>
        </p:txBody>
      </p:sp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2133600" y="0"/>
            <a:ext cx="4716463" cy="12192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r>
              <a:rPr lang="es-MX" sz="6000" kern="10" dirty="0">
                <a:ln w="9525">
                  <a:round/>
                  <a:headEnd/>
                  <a:tailEnd/>
                </a:ln>
                <a:solidFill>
                  <a:schemeClr val="bg1"/>
                </a:solidFill>
                <a:latin typeface="AvantGarde Md BT"/>
              </a:rPr>
              <a:t>la subsidencia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981200" y="64008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89336" y="1371600"/>
            <a:ext cx="711616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  <p:bldP spid="266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0"/>
            <a:ext cx="7772400" cy="2101850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AvantGarde Bk BT" charset="0"/>
              </a:rPr>
              <a:t>Con el término </a:t>
            </a:r>
            <a:r>
              <a:rPr lang="it-IT" i="1" dirty="0">
                <a:solidFill>
                  <a:schemeClr val="bg1"/>
                </a:solidFill>
                <a:latin typeface="AvantGarde Bk BT" charset="0"/>
              </a:rPr>
              <a:t>subsidencia</a:t>
            </a:r>
            <a:r>
              <a:rPr lang="it-IT" dirty="0">
                <a:solidFill>
                  <a:schemeClr val="bg1"/>
                </a:solidFill>
                <a:latin typeface="AvantGarde Bk BT" charset="0"/>
              </a:rPr>
              <a:t> se indica un abatimiento genérico del terreno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0"/>
            <a:ext cx="5257800" cy="462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4267200"/>
            <a:ext cx="7086600" cy="2101850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AvantGarde Bk BT" charset="0"/>
              </a:rPr>
              <a:t>Dicha disminución involucra la superficie topográfica de áreas muy extendidas</a:t>
            </a:r>
          </a:p>
        </p:txBody>
      </p:sp>
      <p:pic>
        <p:nvPicPr>
          <p:cNvPr id="103427" name="Picture 1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7086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4732338"/>
            <a:ext cx="7772400" cy="1431925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AvantGarde Bk BT" charset="0"/>
              </a:rPr>
              <a:t>Puede ser de leve entidad o muy evidente</a:t>
            </a:r>
          </a:p>
        </p:txBody>
      </p:sp>
      <p:pic>
        <p:nvPicPr>
          <p:cNvPr id="102403" name="Picture 1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6248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4732338"/>
            <a:ext cx="7772400" cy="1431925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AvantGarde Bk BT" charset="0"/>
              </a:rPr>
              <a:t>La velocidad del fenomeno varía según las causas</a:t>
            </a:r>
          </a:p>
        </p:txBody>
      </p:sp>
      <p:pic>
        <p:nvPicPr>
          <p:cNvPr id="101379" name="Picture 1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-3175"/>
            <a:ext cx="670560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B:\lmorgoni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381000"/>
            <a:ext cx="3763963" cy="6172200"/>
          </a:xfrm>
          <a:prstGeom prst="rect">
            <a:avLst/>
          </a:prstGeom>
          <a:noFill/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334000" y="0"/>
            <a:ext cx="3048000" cy="1143000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Causas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3810000" y="1143000"/>
            <a:ext cx="5334000" cy="5334000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El karst</a:t>
            </a:r>
          </a:p>
          <a:p>
            <a:r>
              <a:rPr lang="es-MX" dirty="0">
                <a:solidFill>
                  <a:schemeClr val="bg1"/>
                </a:solidFill>
              </a:rPr>
              <a:t>Tectónicas</a:t>
            </a:r>
          </a:p>
          <a:p>
            <a:r>
              <a:rPr lang="es-MX" dirty="0">
                <a:solidFill>
                  <a:schemeClr val="bg1"/>
                </a:solidFill>
              </a:rPr>
              <a:t>Carga </a:t>
            </a:r>
            <a:r>
              <a:rPr lang="es-MX" dirty="0" err="1">
                <a:solidFill>
                  <a:schemeClr val="bg1"/>
                </a:solidFill>
              </a:rPr>
              <a:t>geostática</a:t>
            </a:r>
            <a:endParaRPr lang="es-MX" dirty="0">
              <a:solidFill>
                <a:schemeClr val="bg1"/>
              </a:solidFill>
            </a:endParaRPr>
          </a:p>
          <a:p>
            <a:r>
              <a:rPr lang="es-MX" dirty="0">
                <a:solidFill>
                  <a:schemeClr val="bg1"/>
                </a:solidFill>
              </a:rPr>
              <a:t>Subsidencia del suelo</a:t>
            </a:r>
          </a:p>
          <a:p>
            <a:r>
              <a:rPr lang="es-MX" dirty="0">
                <a:solidFill>
                  <a:schemeClr val="bg1"/>
                </a:solidFill>
              </a:rPr>
              <a:t>Compactación de arcillas</a:t>
            </a:r>
          </a:p>
          <a:p>
            <a:r>
              <a:rPr lang="es-MX" dirty="0">
                <a:solidFill>
                  <a:schemeClr val="bg1"/>
                </a:solidFill>
              </a:rPr>
              <a:t>Modificación de estado físico</a:t>
            </a:r>
          </a:p>
          <a:p>
            <a:r>
              <a:rPr lang="es-MX" dirty="0">
                <a:solidFill>
                  <a:schemeClr val="bg1"/>
                </a:solidFill>
              </a:rPr>
              <a:t>Sustracción y aplicación de cargas</a:t>
            </a:r>
          </a:p>
          <a:p>
            <a:endParaRPr lang="es-MX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chemeClr val="bg1"/>
                </a:solidFill>
              </a:rPr>
              <a:t>Colapsos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asociados</a:t>
            </a:r>
            <a:r>
              <a:rPr lang="en-US" dirty="0">
                <a:solidFill>
                  <a:schemeClr val="bg1"/>
                </a:solidFill>
              </a:rPr>
              <a:t> al </a:t>
            </a:r>
            <a:r>
              <a:rPr lang="en-US" dirty="0" err="1">
                <a:solidFill>
                  <a:schemeClr val="bg1"/>
                </a:solidFill>
              </a:rPr>
              <a:t>Karst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7" y="1724025"/>
            <a:ext cx="557212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chemeClr val="bg1"/>
                </a:solidFill>
              </a:rPr>
              <a:t>Ocurre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debido</a:t>
            </a:r>
            <a:r>
              <a:rPr lang="en-US" dirty="0">
                <a:solidFill>
                  <a:schemeClr val="bg1"/>
                </a:solidFill>
              </a:rPr>
              <a:t> a las </a:t>
            </a:r>
            <a:r>
              <a:rPr lang="en-US" dirty="0" err="1">
                <a:solidFill>
                  <a:schemeClr val="bg1"/>
                </a:solidFill>
              </a:rPr>
              <a:t>rocas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u="sng" dirty="0" err="1">
                <a:solidFill>
                  <a:schemeClr val="bg1"/>
                </a:solidFill>
              </a:rPr>
              <a:t>Calizas</a:t>
            </a:r>
            <a:r>
              <a:rPr lang="en-US" u="sng" dirty="0">
                <a:solidFill>
                  <a:schemeClr val="bg1"/>
                </a:solidFill>
              </a:rPr>
              <a:t>, con o sin </a:t>
            </a:r>
            <a:r>
              <a:rPr lang="en-US" u="sng" dirty="0" err="1">
                <a:solidFill>
                  <a:schemeClr val="bg1"/>
                </a:solidFill>
              </a:rPr>
              <a:t>fósiles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00600" y="1981200"/>
            <a:ext cx="4038600" cy="4191000"/>
          </a:xfr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81200"/>
            <a:ext cx="4114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3025" y="1524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MX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chemeClr val="bg1"/>
                </a:solidFill>
              </a:rPr>
              <a:t>Espacios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abiertos</a:t>
            </a:r>
            <a:r>
              <a:rPr lang="en-US" sz="4000" dirty="0">
                <a:solidFill>
                  <a:schemeClr val="bg1"/>
                </a:solidFill>
              </a:rPr>
              <a:t> en la </a:t>
            </a:r>
            <a:r>
              <a:rPr lang="en-US" sz="4000" dirty="0" err="1">
                <a:solidFill>
                  <a:schemeClr val="bg1"/>
                </a:solidFill>
              </a:rPr>
              <a:t>roca</a:t>
            </a:r>
            <a:br>
              <a:rPr lang="en-US" sz="4000" dirty="0"/>
            </a:br>
            <a:endParaRPr lang="en-US" sz="3200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1295400"/>
            <a:ext cx="3581400" cy="2438400"/>
          </a:xfrm>
          <a:noFill/>
        </p:spPr>
      </p:pic>
      <p:pic>
        <p:nvPicPr>
          <p:cNvPr id="1126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4267200"/>
            <a:ext cx="3581400" cy="2133600"/>
          </a:xfrm>
          <a:noFill/>
        </p:spPr>
      </p:pic>
      <p:pic>
        <p:nvPicPr>
          <p:cNvPr id="11269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762000" y="1295400"/>
            <a:ext cx="3733800" cy="2438400"/>
          </a:xfrm>
          <a:noFill/>
        </p:spPr>
      </p:pic>
      <p:pic>
        <p:nvPicPr>
          <p:cNvPr id="11270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762000" y="4191000"/>
            <a:ext cx="3733800" cy="2209800"/>
          </a:xfrm>
          <a:noFill/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85800" y="3733800"/>
            <a:ext cx="38032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Yorkshire Dales, </a:t>
            </a:r>
            <a:r>
              <a:rPr lang="en-US" dirty="0" err="1">
                <a:solidFill>
                  <a:schemeClr val="bg1"/>
                </a:solidFill>
              </a:rPr>
              <a:t>Inglaterra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85800" y="63246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Yorkshire Dales, </a:t>
            </a:r>
            <a:r>
              <a:rPr lang="en-US" dirty="0" err="1">
                <a:solidFill>
                  <a:schemeClr val="bg1"/>
                </a:solidFill>
              </a:rPr>
              <a:t>Inglaterra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800600" y="3733800"/>
            <a:ext cx="29350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Polk County, Florida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800600" y="6400800"/>
            <a:ext cx="365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Cenotes, Yucatán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chemeClr val="bg1"/>
                </a:solidFill>
              </a:rPr>
              <a:t>Fracturas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como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líneas</a:t>
            </a:r>
            <a:r>
              <a:rPr lang="en-US" sz="4000" dirty="0">
                <a:solidFill>
                  <a:schemeClr val="bg1"/>
                </a:solidFill>
              </a:rPr>
              <a:t> de </a:t>
            </a:r>
            <a:r>
              <a:rPr lang="en-US" sz="4000" dirty="0" err="1">
                <a:solidFill>
                  <a:schemeClr val="bg1"/>
                </a:solidFill>
              </a:rPr>
              <a:t>debilidad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7800" y="2133600"/>
            <a:ext cx="6400800" cy="4114800"/>
          </a:xfrm>
          <a:noFill/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352800" y="4648200"/>
            <a:ext cx="928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Faults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sz="3600" dirty="0" err="1">
                <a:solidFill>
                  <a:schemeClr val="bg1"/>
                </a:solidFill>
              </a:rPr>
              <a:t>Permeabilidad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primaria</a:t>
            </a:r>
            <a:r>
              <a:rPr lang="en-US" sz="3600" dirty="0">
                <a:solidFill>
                  <a:schemeClr val="bg1"/>
                </a:solidFill>
              </a:rPr>
              <a:t>  y </a:t>
            </a:r>
            <a:r>
              <a:rPr lang="en-US" sz="3600" dirty="0" err="1">
                <a:solidFill>
                  <a:schemeClr val="bg1"/>
                </a:solidFill>
              </a:rPr>
              <a:t>secundaria</a:t>
            </a:r>
            <a:endParaRPr lang="en-US" sz="3600" dirty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295400"/>
            <a:ext cx="8153400" cy="5562600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chemeClr val="bg1"/>
                </a:solidFill>
              </a:rPr>
              <a:t>Relación</a:t>
            </a:r>
            <a:r>
              <a:rPr lang="en-US" dirty="0">
                <a:solidFill>
                  <a:schemeClr val="bg1"/>
                </a:solidFill>
              </a:rPr>
              <a:t> entre </a:t>
            </a:r>
            <a:r>
              <a:rPr lang="en-US" dirty="0" err="1">
                <a:solidFill>
                  <a:schemeClr val="bg1"/>
                </a:solidFill>
              </a:rPr>
              <a:t>permeabilidad</a:t>
            </a:r>
            <a:r>
              <a:rPr lang="en-US" dirty="0">
                <a:solidFill>
                  <a:schemeClr val="bg1"/>
                </a:solidFill>
              </a:rPr>
              <a:t> y el </a:t>
            </a:r>
            <a:r>
              <a:rPr lang="en-US" dirty="0" err="1">
                <a:solidFill>
                  <a:schemeClr val="bg1"/>
                </a:solidFill>
              </a:rPr>
              <a:t>intemperismo</a:t>
            </a:r>
            <a:endParaRPr lang="en-US" dirty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5800" y="1981200"/>
            <a:ext cx="4648200" cy="4572000"/>
          </a:xfrm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81200"/>
            <a:ext cx="434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219200"/>
            <a:ext cx="4724400" cy="5638800"/>
          </a:xfrm>
          <a:noFill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219200"/>
            <a:ext cx="4419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381000" y="17526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1828800" y="17526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2667000" y="3200400"/>
            <a:ext cx="1219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2514600" y="25908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1295400" y="2362200"/>
            <a:ext cx="609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304800" y="342900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1981200" y="38100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2895600" y="4419600"/>
            <a:ext cx="1066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228600" y="3962400"/>
            <a:ext cx="11430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1371600" y="4267200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7315200" y="4648200"/>
            <a:ext cx="1143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3962400" y="4724400"/>
            <a:ext cx="3276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chemeClr val="bg1"/>
                </a:solidFill>
              </a:rPr>
              <a:t>El </a:t>
            </a:r>
            <a:r>
              <a:rPr lang="en-US" sz="4000" dirty="0" err="1">
                <a:solidFill>
                  <a:schemeClr val="bg1"/>
                </a:solidFill>
              </a:rPr>
              <a:t>proceso</a:t>
            </a:r>
            <a:r>
              <a:rPr lang="en-US" sz="4000" dirty="0">
                <a:solidFill>
                  <a:schemeClr val="bg1"/>
                </a:solidFill>
              </a:rPr>
              <a:t> de </a:t>
            </a:r>
            <a:r>
              <a:rPr lang="en-US" sz="4000" dirty="0" err="1">
                <a:solidFill>
                  <a:schemeClr val="bg1"/>
                </a:solidFill>
              </a:rPr>
              <a:t>disolución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pPr eaLnBrk="1" hangingPunct="1"/>
            <a:endParaRPr lang="es-MX"/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607182" y="838200"/>
            <a:ext cx="45368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/>
              <a:t>El </a:t>
            </a:r>
            <a:r>
              <a:rPr lang="en-US" sz="2800" b="1" dirty="0" err="1"/>
              <a:t>proceso</a:t>
            </a:r>
            <a:r>
              <a:rPr lang="en-US" sz="2800" b="1" dirty="0"/>
              <a:t> de </a:t>
            </a:r>
            <a:r>
              <a:rPr lang="en-US" sz="2800" b="1" dirty="0" err="1"/>
              <a:t>disolución</a:t>
            </a:r>
            <a:r>
              <a:rPr lang="en-US" sz="2800" b="1" dirty="0"/>
              <a:t> </a:t>
            </a:r>
          </a:p>
          <a:p>
            <a:pPr algn="ctr"/>
            <a:r>
              <a:rPr lang="en-US" sz="2800" b="1" dirty="0"/>
              <a:t>Genera el </a:t>
            </a:r>
            <a:r>
              <a:rPr lang="en-US" sz="2800" b="1" dirty="0" err="1"/>
              <a:t>Karst</a:t>
            </a:r>
            <a:endParaRPr lang="en-US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endParaRPr lang="es-MX"/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667000" y="0"/>
            <a:ext cx="47371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El </a:t>
            </a:r>
            <a:r>
              <a:rPr lang="en-US" dirty="0" err="1">
                <a:solidFill>
                  <a:schemeClr val="accent2"/>
                </a:solidFill>
              </a:rPr>
              <a:t>karst</a:t>
            </a:r>
            <a:r>
              <a:rPr lang="en-US" dirty="0">
                <a:solidFill>
                  <a:schemeClr val="accent2"/>
                </a:solidFill>
              </a:rPr>
              <a:t>  superficial y </a:t>
            </a:r>
            <a:r>
              <a:rPr lang="en-US" dirty="0" err="1">
                <a:solidFill>
                  <a:schemeClr val="accent2"/>
                </a:solidFill>
              </a:rPr>
              <a:t>subterráneo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192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chemeClr val="bg1"/>
                </a:solidFill>
              </a:rPr>
              <a:t>Acuíferos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Kársticos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3555" name="Picture 5" descr="aquifer%20data_img_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914400" y="3200400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Vadose Zone</a:t>
            </a:r>
          </a:p>
        </p:txBody>
      </p:sp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6858000" y="4038600"/>
            <a:ext cx="1885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Phreatic Zone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228600" y="5181600"/>
            <a:ext cx="307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99"/>
                </a:solidFill>
              </a:rPr>
              <a:t>Mixing Zone Corrosion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chemeClr val="bg1"/>
                </a:solidFill>
              </a:rPr>
              <a:t>Paisajes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Kársticos</a:t>
            </a:r>
            <a:br>
              <a:rPr lang="en-US" sz="4000" dirty="0">
                <a:solidFill>
                  <a:schemeClr val="tx1"/>
                </a:solidFill>
              </a:rPr>
            </a:br>
            <a:endParaRPr lang="en-US" sz="3200" dirty="0"/>
          </a:p>
        </p:txBody>
      </p:sp>
      <p:pic>
        <p:nvPicPr>
          <p:cNvPr id="24579" name="Picture 6" descr="karst_cav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7800" y="1295400"/>
            <a:ext cx="6172200" cy="55626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391400" cy="609600"/>
          </a:xfrm>
        </p:spPr>
        <p:txBody>
          <a:bodyPr/>
          <a:lstStyle/>
          <a:p>
            <a:pPr eaLnBrk="1" hangingPunct="1"/>
            <a:br>
              <a:rPr lang="en-US" sz="4000" dirty="0"/>
            </a:br>
            <a:r>
              <a:rPr lang="en-US" sz="4000" dirty="0" err="1">
                <a:solidFill>
                  <a:schemeClr val="bg1"/>
                </a:solidFill>
              </a:rPr>
              <a:t>Regiones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Kársticas</a:t>
            </a:r>
            <a:r>
              <a:rPr lang="en-US" sz="4000" dirty="0">
                <a:solidFill>
                  <a:schemeClr val="bg1"/>
                </a:solidFill>
              </a:rPr>
              <a:t> del </a:t>
            </a:r>
            <a:r>
              <a:rPr lang="en-US" sz="4000" dirty="0" err="1">
                <a:solidFill>
                  <a:schemeClr val="bg1"/>
                </a:solidFill>
              </a:rPr>
              <a:t>mundo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2560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1447800"/>
            <a:ext cx="6772275" cy="4925291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/>
          <a:lstStyle/>
          <a:p>
            <a:r>
              <a:rPr lang="es-MX" sz="3600" dirty="0">
                <a:solidFill>
                  <a:schemeClr val="bg1"/>
                </a:solidFill>
              </a:rPr>
              <a:t>Sistema de cenotes en Yucatán</a:t>
            </a:r>
          </a:p>
        </p:txBody>
      </p:sp>
      <p:pic>
        <p:nvPicPr>
          <p:cNvPr id="130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829050"/>
            <a:ext cx="43243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0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762000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0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4400"/>
            <a:ext cx="3495307" cy="29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chemeClr val="bg1"/>
                </a:solidFill>
              </a:rPr>
              <a:t>El </a:t>
            </a:r>
            <a:r>
              <a:rPr lang="en-US" sz="3600" dirty="0" err="1">
                <a:solidFill>
                  <a:schemeClr val="bg1"/>
                </a:solidFill>
              </a:rPr>
              <a:t>sistema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acuífero</a:t>
            </a:r>
            <a:r>
              <a:rPr lang="en-US" sz="3600" dirty="0">
                <a:solidFill>
                  <a:schemeClr val="bg1"/>
                </a:solidFill>
              </a:rPr>
              <a:t> de Florida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657600"/>
          </a:xfrm>
        </p:spPr>
        <p:txBody>
          <a:bodyPr/>
          <a:lstStyle/>
          <a:p>
            <a:pPr eaLnBrk="1" hangingPunct="1"/>
            <a:endParaRPr lang="es-MX" dirty="0"/>
          </a:p>
        </p:txBody>
      </p:sp>
      <p:pic>
        <p:nvPicPr>
          <p:cNvPr id="32772" name="Picture 7" descr="floridianaquif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000" dirty="0">
                <a:solidFill>
                  <a:schemeClr val="bg1"/>
                </a:solidFill>
              </a:rPr>
              <a:t>Sistema de cenotes de </a:t>
            </a:r>
            <a:r>
              <a:rPr lang="es-MX" sz="4000" dirty="0" err="1">
                <a:solidFill>
                  <a:schemeClr val="bg1"/>
                </a:solidFill>
              </a:rPr>
              <a:t>Yucatan</a:t>
            </a:r>
            <a:endParaRPr lang="es-MX" sz="4000" dirty="0">
              <a:solidFill>
                <a:schemeClr val="bg1"/>
              </a:solidFill>
            </a:endParaRPr>
          </a:p>
        </p:txBody>
      </p:sp>
      <p:pic>
        <p:nvPicPr>
          <p:cNvPr id="131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1" y="2209800"/>
            <a:ext cx="7906830" cy="3970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/>
              <a:t>Karst Springs en Florida</a:t>
            </a:r>
          </a:p>
        </p:txBody>
      </p:sp>
      <p:pic>
        <p:nvPicPr>
          <p:cNvPr id="3481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066800"/>
            <a:ext cx="3733800" cy="2819400"/>
          </a:xfrm>
        </p:spPr>
      </p:pic>
      <p:pic>
        <p:nvPicPr>
          <p:cNvPr id="3482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24400" y="4114800"/>
            <a:ext cx="3657600" cy="2362200"/>
          </a:xfrm>
        </p:spPr>
      </p:pic>
      <p:pic>
        <p:nvPicPr>
          <p:cNvPr id="34821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914400" y="1066800"/>
            <a:ext cx="3352800" cy="2819400"/>
          </a:xfrm>
        </p:spPr>
      </p:pic>
      <p:pic>
        <p:nvPicPr>
          <p:cNvPr id="34822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914400" y="4114800"/>
            <a:ext cx="3352800" cy="24384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5" descr="tm-karst"/>
          <p:cNvPicPr>
            <a:picLocks noChangeAspect="1" noChangeArrowheads="1"/>
          </p:cNvPicPr>
          <p:nvPr/>
        </p:nvPicPr>
        <p:blipFill>
          <a:blip r:embed="rId3" cstate="print"/>
          <a:srcRect b="5556"/>
          <a:stretch>
            <a:fillRect/>
          </a:stretch>
        </p:blipFill>
        <p:spPr bwMode="auto">
          <a:xfrm>
            <a:off x="1570891" y="0"/>
            <a:ext cx="56787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609600"/>
          </a:xfrm>
        </p:spPr>
        <p:txBody>
          <a:bodyPr/>
          <a:lstStyle/>
          <a:p>
            <a:pPr eaLnBrk="1" hangingPunct="1"/>
            <a:r>
              <a:rPr lang="en-US" sz="3200" dirty="0" err="1">
                <a:solidFill>
                  <a:schemeClr val="bg1"/>
                </a:solidFill>
              </a:rPr>
              <a:t>Peligros</a:t>
            </a:r>
            <a:r>
              <a:rPr lang="en-US" sz="3200" dirty="0">
                <a:solidFill>
                  <a:schemeClr val="bg1"/>
                </a:solidFill>
              </a:rPr>
              <a:t> en USA</a:t>
            </a:r>
          </a:p>
        </p:txBody>
      </p:sp>
      <p:pic>
        <p:nvPicPr>
          <p:cNvPr id="37892" name="Picture 5" descr="fedmap05us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752600"/>
            <a:ext cx="7293619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6096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chemeClr val="bg1"/>
                </a:solidFill>
              </a:rPr>
              <a:t>Peligros</a:t>
            </a:r>
            <a:r>
              <a:rPr lang="en-US" sz="4000" dirty="0">
                <a:solidFill>
                  <a:schemeClr val="bg1"/>
                </a:solidFill>
              </a:rPr>
              <a:t> del </a:t>
            </a:r>
            <a:r>
              <a:rPr lang="en-US" sz="4000" dirty="0" err="1">
                <a:solidFill>
                  <a:schemeClr val="bg1"/>
                </a:solidFill>
              </a:rPr>
              <a:t>Karst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3012" name="Picture 4" descr="karstsinkh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2590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 descr="feature2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762000"/>
            <a:ext cx="4495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228600" y="228600"/>
            <a:ext cx="14702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Colapsos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5790197" y="457200"/>
            <a:ext cx="33538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Inundación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Cenotes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3016" name="Picture 8" descr="KarstDiagram-70pc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505200"/>
            <a:ext cx="4495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334000" y="6396335"/>
            <a:ext cx="22413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Contaminación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3018" name="Picture 10" descr="fig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886200"/>
            <a:ext cx="4495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4724400" cy="10668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chemeClr val="bg1"/>
                </a:solidFill>
              </a:rPr>
              <a:t>Contaminación</a:t>
            </a:r>
            <a:r>
              <a:rPr lang="en-US" sz="4000" dirty="0">
                <a:solidFill>
                  <a:schemeClr val="bg1"/>
                </a:solidFill>
              </a:rPr>
              <a:t> de </a:t>
            </a:r>
            <a:r>
              <a:rPr lang="en-US" sz="4000" dirty="0" err="1">
                <a:solidFill>
                  <a:schemeClr val="bg1"/>
                </a:solidFill>
              </a:rPr>
              <a:t>acuíferos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cársticos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4036" name="Picture 7" descr="Cross section diagram showing how different surface contaminants reach ground water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4800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9" descr="Xsec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429000"/>
            <a:ext cx="4038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1" descr="fig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0"/>
            <a:ext cx="396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chemeClr val="bg1"/>
                </a:solidFill>
              </a:rPr>
              <a:t>Inundación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cenotes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MX"/>
          </a:p>
        </p:txBody>
      </p:sp>
      <p:pic>
        <p:nvPicPr>
          <p:cNvPr id="47108" name="Picture 4" descr="SinkholeFloodingPi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371600"/>
            <a:ext cx="7162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sz="4000" dirty="0" err="1">
                <a:solidFill>
                  <a:schemeClr val="bg1"/>
                </a:solidFill>
              </a:rPr>
              <a:t>Colapsos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8132" name="Picture 4" descr="sinkhole%20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4267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 descr="RingScarpSinkho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838200"/>
            <a:ext cx="39719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mid_spdwy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0386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7" descr="giant-sink-hole-guatemal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4038600"/>
            <a:ext cx="36195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029200" y="6400800"/>
            <a:ext cx="17764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Guatemala 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304800" y="3505200"/>
            <a:ext cx="2173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Winter Park, FL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4953000" y="3581400"/>
            <a:ext cx="2427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Crooked Lake, FL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304800" y="6400800"/>
            <a:ext cx="305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Tucson, AZ ----Karst??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chemeClr val="bg1"/>
                </a:solidFill>
              </a:rPr>
              <a:t>Formación</a:t>
            </a:r>
            <a:r>
              <a:rPr lang="en-US" dirty="0">
                <a:solidFill>
                  <a:schemeClr val="bg1"/>
                </a:solidFill>
              </a:rPr>
              <a:t> de un Sinkhole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MX"/>
          </a:p>
        </p:txBody>
      </p:sp>
      <p:pic>
        <p:nvPicPr>
          <p:cNvPr id="50180" name="Picture 5" descr="2004_gallery_sinkh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7800"/>
            <a:ext cx="3962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7" descr="sinkho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981200"/>
            <a:ext cx="51054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pPr eaLnBrk="1" hangingPunct="1"/>
            <a:r>
              <a:rPr lang="en-US" dirty="0" err="1"/>
              <a:t>Tipos</a:t>
            </a:r>
            <a:r>
              <a:rPr lang="en-US" dirty="0"/>
              <a:t> de Sinkholes</a:t>
            </a:r>
          </a:p>
        </p:txBody>
      </p:sp>
      <p:pic>
        <p:nvPicPr>
          <p:cNvPr id="512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00200" y="1066800"/>
            <a:ext cx="5943600" cy="55626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sz="2800" dirty="0" err="1">
                <a:solidFill>
                  <a:schemeClr val="bg1"/>
                </a:solidFill>
              </a:rPr>
              <a:t>Subsidencia</a:t>
            </a:r>
            <a:r>
              <a:rPr lang="en-US" sz="2800" dirty="0">
                <a:solidFill>
                  <a:schemeClr val="bg1"/>
                </a:solidFill>
              </a:rPr>
              <a:t> Gradual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32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81200" y="1066800"/>
            <a:ext cx="5105400" cy="56388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Colapso</a:t>
            </a:r>
            <a:r>
              <a:rPr lang="en-US" dirty="0"/>
              <a:t> de la </a:t>
            </a:r>
            <a:r>
              <a:rPr lang="en-US" dirty="0" err="1"/>
              <a:t>cobertura</a:t>
            </a:r>
            <a:endParaRPr lang="en-US" dirty="0"/>
          </a:p>
        </p:txBody>
      </p:sp>
      <p:pic>
        <p:nvPicPr>
          <p:cNvPr id="542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590800"/>
            <a:ext cx="8686800" cy="259715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Colapso</a:t>
            </a:r>
            <a:r>
              <a:rPr lang="en-US" dirty="0"/>
              <a:t> </a:t>
            </a:r>
            <a:r>
              <a:rPr lang="en-US" dirty="0" err="1"/>
              <a:t>sepultado</a:t>
            </a:r>
            <a:endParaRPr lang="en-US" dirty="0"/>
          </a:p>
        </p:txBody>
      </p:sp>
      <p:pic>
        <p:nvPicPr>
          <p:cNvPr id="552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514600"/>
            <a:ext cx="8382000" cy="28956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Otros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rasgos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Karst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1"/>
            <a:ext cx="4038600" cy="3124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bg1"/>
                </a:solidFill>
              </a:rPr>
              <a:t>Torres de </a:t>
            </a:r>
            <a:r>
              <a:rPr lang="en-US" sz="2400" b="1" dirty="0" err="1">
                <a:solidFill>
                  <a:schemeClr val="bg1"/>
                </a:solidFill>
              </a:rPr>
              <a:t>karst</a:t>
            </a:r>
            <a:endParaRPr 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bg1"/>
                </a:solidFill>
              </a:rPr>
              <a:t>Corrientes </a:t>
            </a:r>
            <a:r>
              <a:rPr lang="en-US" sz="2400" b="1" dirty="0" err="1">
                <a:solidFill>
                  <a:schemeClr val="bg1"/>
                </a:solidFill>
              </a:rPr>
              <a:t>que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desaparecen</a:t>
            </a:r>
            <a:endParaRPr 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b="1" dirty="0" err="1">
                <a:solidFill>
                  <a:schemeClr val="bg1"/>
                </a:solidFill>
              </a:rPr>
              <a:t>Manantiales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12293" name="Picture 6" descr="&#10;07_06b.JPG                                                     00000019071005_1316                    00000000: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28564" y="1491741"/>
            <a:ext cx="5058236" cy="468045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chemeClr val="bg1"/>
                </a:solidFill>
              </a:rPr>
              <a:t>El </a:t>
            </a:r>
            <a:r>
              <a:rPr lang="en-US" sz="3200" dirty="0" err="1">
                <a:solidFill>
                  <a:schemeClr val="bg1"/>
                </a:solidFill>
              </a:rPr>
              <a:t>sistema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completo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8372" name="Picture 7" descr="hydro_poster4_8x11"/>
          <p:cNvPicPr>
            <a:picLocks noChangeAspect="1" noChangeArrowheads="1"/>
          </p:cNvPicPr>
          <p:nvPr/>
        </p:nvPicPr>
        <p:blipFill>
          <a:blip r:embed="rId3" cstate="print"/>
          <a:srcRect l="7500" t="8642" r="7500" b="25926"/>
          <a:stretch>
            <a:fillRect/>
          </a:stretch>
        </p:blipFill>
        <p:spPr bwMode="auto">
          <a:xfrm>
            <a:off x="0" y="914400"/>
            <a:ext cx="909224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257800"/>
            <a:ext cx="7772400" cy="1362075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Preguntas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8200" y="457200"/>
            <a:ext cx="6972300" cy="464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7800" y="2438400"/>
            <a:ext cx="7772400" cy="1362075"/>
          </a:xfrm>
        </p:spPr>
        <p:txBody>
          <a:bodyPr/>
          <a:lstStyle/>
          <a:p>
            <a:r>
              <a:rPr lang="es-MX" dirty="0"/>
              <a:t>Geología ambiental</a:t>
            </a:r>
            <a:br>
              <a:rPr lang="es-MX" dirty="0"/>
            </a:br>
            <a:r>
              <a:rPr lang="es-MX" dirty="0"/>
              <a:t>semestre 2022-2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112168"/>
            <a:ext cx="7772400" cy="1362075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Subsidencia y colapsos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63F673D-546D-67AF-D032-87FB6568C586}"/>
              </a:ext>
            </a:extLst>
          </p:cNvPr>
          <p:cNvSpPr txBox="1"/>
          <p:nvPr/>
        </p:nvSpPr>
        <p:spPr>
          <a:xfrm>
            <a:off x="3733800" y="6396335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Guatemala, 2022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DB68ECF-4D69-E084-0109-996CBADC5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54" y="1066800"/>
            <a:ext cx="8385428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80532"/>
            <a:ext cx="8568952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 varias partes del mundo se han observado hundimientos: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A2C3583-620E-CA4D-29FB-4A3F7E6E02F3}"/>
              </a:ext>
            </a:extLst>
          </p:cNvPr>
          <p:cNvGrpSpPr/>
          <p:nvPr/>
        </p:nvGrpSpPr>
        <p:grpSpPr>
          <a:xfrm>
            <a:off x="990600" y="2730467"/>
            <a:ext cx="6058674" cy="1570843"/>
            <a:chOff x="1835697" y="1953501"/>
            <a:chExt cx="6058674" cy="1570843"/>
          </a:xfrm>
        </p:grpSpPr>
        <p:sp>
          <p:nvSpPr>
            <p:cNvPr id="4" name="2 Marcador de contenido"/>
            <p:cNvSpPr txBox="1">
              <a:spLocks/>
            </p:cNvSpPr>
            <p:nvPr/>
          </p:nvSpPr>
          <p:spPr>
            <a:xfrm>
              <a:off x="2104167" y="1953501"/>
              <a:ext cx="1191249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s-ES" sz="2400" dirty="0">
                  <a:latin typeface="Arial" panose="020B0604020202020204" pitchFamily="34" charset="0"/>
                  <a:cs typeface="Arial" panose="020B0604020202020204" pitchFamily="34" charset="0"/>
                </a:rPr>
                <a:t>Lentos</a:t>
              </a:r>
              <a:endParaRPr lang="es-MX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2 Marcador de contenido"/>
            <p:cNvSpPr txBox="1">
              <a:spLocks/>
            </p:cNvSpPr>
            <p:nvPr/>
          </p:nvSpPr>
          <p:spPr>
            <a:xfrm>
              <a:off x="6012160" y="1973704"/>
              <a:ext cx="1882211" cy="5040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s-ES" sz="2400" dirty="0">
                  <a:latin typeface="Arial" panose="020B0604020202020204" pitchFamily="34" charset="0"/>
                  <a:cs typeface="Arial" panose="020B0604020202020204" pitchFamily="34" charset="0"/>
                </a:rPr>
                <a:t>Subsidencia</a:t>
              </a:r>
              <a:endParaRPr lang="es-MX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2 Marcador de contenido"/>
            <p:cNvSpPr txBox="1">
              <a:spLocks/>
            </p:cNvSpPr>
            <p:nvPr/>
          </p:nvSpPr>
          <p:spPr>
            <a:xfrm>
              <a:off x="1835697" y="2979440"/>
              <a:ext cx="1728192" cy="5312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s-ES" sz="2400" dirty="0">
                  <a:latin typeface="Arial" panose="020B0604020202020204" pitchFamily="34" charset="0"/>
                  <a:cs typeface="Arial" panose="020B0604020202020204" pitchFamily="34" charset="0"/>
                </a:rPr>
                <a:t>Repentinos</a:t>
              </a:r>
              <a:endParaRPr lang="es-MX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2 Marcador de contenido"/>
            <p:cNvSpPr txBox="1">
              <a:spLocks/>
            </p:cNvSpPr>
            <p:nvPr/>
          </p:nvSpPr>
          <p:spPr>
            <a:xfrm>
              <a:off x="6202182" y="2965792"/>
              <a:ext cx="1502165" cy="5585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s-ES" sz="2400" dirty="0">
                  <a:latin typeface="Arial" panose="020B0604020202020204" pitchFamily="34" charset="0"/>
                  <a:cs typeface="Arial" panose="020B0604020202020204" pitchFamily="34" charset="0"/>
                </a:rPr>
                <a:t>Colapso</a:t>
              </a:r>
              <a:endParaRPr lang="es-MX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7 Flecha derecha"/>
            <p:cNvSpPr/>
            <p:nvPr/>
          </p:nvSpPr>
          <p:spPr>
            <a:xfrm>
              <a:off x="3969935" y="2133521"/>
              <a:ext cx="1512168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8 Flecha derecha"/>
            <p:cNvSpPr/>
            <p:nvPr/>
          </p:nvSpPr>
          <p:spPr>
            <a:xfrm>
              <a:off x="3969935" y="3137056"/>
              <a:ext cx="1512168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0" name="2 Marcador de contenido"/>
          <p:cNvSpPr txBox="1">
            <a:spLocks/>
          </p:cNvSpPr>
          <p:nvPr/>
        </p:nvSpPr>
        <p:spPr>
          <a:xfrm>
            <a:off x="685800" y="5257800"/>
            <a:ext cx="6048671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Agrietamiento en los depósitos recientes.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458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Terremotos</a:t>
            </a:r>
            <a:endParaRPr lang="en-US" dirty="0"/>
          </a:p>
        </p:txBody>
      </p:sp>
      <p:pic>
        <p:nvPicPr>
          <p:cNvPr id="15365" name="Picture 6" descr=" 07_07.JPG                                                      00000019071005_1316                    00000000: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4625" y="1828800"/>
            <a:ext cx="8794750" cy="2136775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Tubos</a:t>
            </a:r>
            <a:r>
              <a:rPr lang="en-US" dirty="0"/>
              <a:t> de lava</a:t>
            </a:r>
          </a:p>
        </p:txBody>
      </p:sp>
      <p:pic>
        <p:nvPicPr>
          <p:cNvPr id="57348" name="Picture 4" descr="Active lava 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73914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</a:blip>
          <a:srcRect/>
          <a:stretch>
            <a:fillRect/>
          </a:stretch>
        </p:blipFill>
        <p:spPr bwMode="auto">
          <a:xfrm>
            <a:off x="3200400" y="152400"/>
            <a:ext cx="4681538" cy="624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52400" y="2133600"/>
            <a:ext cx="289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  <a:latin typeface="Georgia" pitchFamily="18" charset="0"/>
              </a:rPr>
              <a:t>Viejos</a:t>
            </a:r>
            <a:r>
              <a:rPr lang="en-US" sz="2400" b="1" dirty="0">
                <a:solidFill>
                  <a:schemeClr val="tx2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Georgia" pitchFamily="18" charset="0"/>
              </a:rPr>
              <a:t>tubos</a:t>
            </a:r>
            <a:r>
              <a:rPr lang="en-US" sz="2400" b="1" dirty="0">
                <a:solidFill>
                  <a:schemeClr val="tx2"/>
                </a:solidFill>
                <a:latin typeface="Georgia" pitchFamily="18" charset="0"/>
              </a:rPr>
              <a:t> de lava Mojave</a:t>
            </a:r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5410200" y="4572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58379" name="Line 11"/>
          <p:cNvSpPr>
            <a:spLocks noChangeShapeType="1"/>
          </p:cNvSpPr>
          <p:nvPr/>
        </p:nvSpPr>
        <p:spPr bwMode="auto">
          <a:xfrm>
            <a:off x="5562600" y="4724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22FDF-22B6-CC2E-DD40-55AD1DB26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7772400" cy="1143000"/>
          </a:xfrm>
        </p:spPr>
        <p:txBody>
          <a:bodyPr/>
          <a:lstStyle/>
          <a:p>
            <a:r>
              <a:rPr lang="es-MX" dirty="0"/>
              <a:t>PUEBLA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D7A9D6-5119-5458-1B27-129BEE12E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371600"/>
            <a:ext cx="73152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35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04800" y="1088184"/>
            <a:ext cx="2286000" cy="2340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Irapuato</a:t>
            </a:r>
          </a:p>
          <a:p>
            <a:endParaRPr lang="es-E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3600" b="1" dirty="0"/>
              <a:t>Fallas?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572" y="-21556"/>
            <a:ext cx="5143500" cy="6858000"/>
          </a:xfrm>
          <a:prstGeom prst="rect">
            <a:avLst/>
          </a:prstGeom>
        </p:spPr>
      </p:pic>
      <p:grpSp>
        <p:nvGrpSpPr>
          <p:cNvPr id="17" name="16 Grupo"/>
          <p:cNvGrpSpPr/>
          <p:nvPr/>
        </p:nvGrpSpPr>
        <p:grpSpPr>
          <a:xfrm>
            <a:off x="2791461" y="4077919"/>
            <a:ext cx="1993737" cy="2591441"/>
            <a:chOff x="3367525" y="4077919"/>
            <a:chExt cx="1993737" cy="2591441"/>
          </a:xfrm>
        </p:grpSpPr>
        <p:cxnSp>
          <p:nvCxnSpPr>
            <p:cNvPr id="7" name="6 Conector recto"/>
            <p:cNvCxnSpPr/>
            <p:nvPr/>
          </p:nvCxnSpPr>
          <p:spPr>
            <a:xfrm flipH="1">
              <a:off x="3635896" y="4149080"/>
              <a:ext cx="360040" cy="252028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3815916" y="5269033"/>
              <a:ext cx="1404156" cy="12601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11 Rectángulo"/>
            <p:cNvSpPr/>
            <p:nvPr/>
          </p:nvSpPr>
          <p:spPr>
            <a:xfrm rot="16595460">
              <a:off x="3665220" y="4121637"/>
              <a:ext cx="3952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NE</a:t>
              </a:r>
              <a:endParaRPr lang="es-MX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12 Rectángulo"/>
            <p:cNvSpPr/>
            <p:nvPr/>
          </p:nvSpPr>
          <p:spPr>
            <a:xfrm rot="16779756">
              <a:off x="3469577" y="5024262"/>
              <a:ext cx="45557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34°</a:t>
              </a:r>
              <a:endParaRPr lang="es-MX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13 Rectángulo"/>
            <p:cNvSpPr/>
            <p:nvPr/>
          </p:nvSpPr>
          <p:spPr>
            <a:xfrm rot="16808749">
              <a:off x="3284009" y="6264795"/>
              <a:ext cx="4748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SW</a:t>
              </a:r>
              <a:endParaRPr lang="es-MX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14 Rectángulo"/>
            <p:cNvSpPr/>
            <p:nvPr/>
          </p:nvSpPr>
          <p:spPr>
            <a:xfrm rot="282566">
              <a:off x="4737373" y="5112355"/>
              <a:ext cx="62388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al SE</a:t>
              </a:r>
              <a:endParaRPr lang="es-MX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Rectángulo 1"/>
          <p:cNvSpPr/>
          <p:nvPr/>
        </p:nvSpPr>
        <p:spPr>
          <a:xfrm>
            <a:off x="2974897" y="841964"/>
            <a:ext cx="27180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000" dirty="0">
                <a:latin typeface="Arial" panose="020B0604020202020204" pitchFamily="34" charset="0"/>
                <a:ea typeface="Calibri" panose="020F0502020204030204" pitchFamily="34" charset="0"/>
              </a:rPr>
              <a:t>(Foto de: </a:t>
            </a:r>
            <a:r>
              <a:rPr lang="es-ES_tradnl" sz="1000" dirty="0" err="1">
                <a:latin typeface="Arial" panose="020B0604020202020204" pitchFamily="34" charset="0"/>
                <a:ea typeface="Calibri" panose="020F0502020204030204" pitchFamily="34" charset="0"/>
              </a:rPr>
              <a:t>Geól</a:t>
            </a:r>
            <a:r>
              <a:rPr lang="es-ES_tradnl" sz="1000" dirty="0">
                <a:latin typeface="Arial" panose="020B0604020202020204" pitchFamily="34" charset="0"/>
                <a:ea typeface="Calibri" panose="020F0502020204030204" pitchFamily="34" charset="0"/>
              </a:rPr>
              <a:t>. Claudia Morales Hernández)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4015529035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" y="10950"/>
            <a:ext cx="8640000" cy="6480000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8640000" cy="6480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6" y="366330"/>
            <a:ext cx="8640000" cy="6480000"/>
          </a:xfrm>
          <a:prstGeom prst="rect">
            <a:avLst/>
          </a:prstGeom>
        </p:spPr>
      </p:pic>
      <p:sp>
        <p:nvSpPr>
          <p:cNvPr id="7" name="5 Rectángulo"/>
          <p:cNvSpPr/>
          <p:nvPr/>
        </p:nvSpPr>
        <p:spPr>
          <a:xfrm>
            <a:off x="-17666" y="6367839"/>
            <a:ext cx="10436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Irapuato,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Gto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376094" y="6367838"/>
            <a:ext cx="2771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1000" dirty="0">
                <a:latin typeface="Arial" panose="020B0604020202020204" pitchFamily="34" charset="0"/>
                <a:ea typeface="Calibri" panose="020F0502020204030204" pitchFamily="34" charset="0"/>
              </a:rPr>
              <a:t>(Fotos de: </a:t>
            </a:r>
            <a:r>
              <a:rPr lang="es-ES_tradnl" sz="1000" dirty="0" err="1">
                <a:latin typeface="Arial" panose="020B0604020202020204" pitchFamily="34" charset="0"/>
                <a:ea typeface="Calibri" panose="020F0502020204030204" pitchFamily="34" charset="0"/>
              </a:rPr>
              <a:t>Geól</a:t>
            </a:r>
            <a:r>
              <a:rPr lang="es-ES_tradnl" sz="1000" dirty="0">
                <a:latin typeface="Arial" panose="020B0604020202020204" pitchFamily="34" charset="0"/>
                <a:ea typeface="Calibri" panose="020F0502020204030204" pitchFamily="34" charset="0"/>
              </a:rPr>
              <a:t>. Claudia Morales Hernández)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304799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Edificio en medio de la calle&#10;&#10;Descripción generada automáticamente con confianza baja">
            <a:extLst>
              <a:ext uri="{FF2B5EF4-FFF2-40B4-BE49-F238E27FC236}">
                <a16:creationId xmlns:a16="http://schemas.microsoft.com/office/drawing/2014/main" id="{CB223305-8859-460E-CB00-48CEA85C9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57200"/>
            <a:ext cx="7010400" cy="5257800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85E7D7F3-56B7-2F99-56E7-961010E10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EMPALME</a:t>
            </a:r>
          </a:p>
        </p:txBody>
      </p:sp>
    </p:spTree>
    <p:extLst>
      <p:ext uri="{BB962C8B-B14F-4D97-AF65-F5344CB8AC3E}">
        <p14:creationId xmlns:p14="http://schemas.microsoft.com/office/powerpoint/2010/main" val="2705336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~1\ADMINI~1\LOCALS~1\Temp\\msotw9_temp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24000"/>
            <a:ext cx="7239000" cy="517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348343"/>
            <a:ext cx="7772400" cy="1143000"/>
          </a:xfrm>
        </p:spPr>
        <p:txBody>
          <a:bodyPr/>
          <a:lstStyle/>
          <a:p>
            <a:r>
              <a:rPr lang="es-MX" dirty="0"/>
              <a:t>Vado del Río</a:t>
            </a:r>
          </a:p>
        </p:txBody>
      </p:sp>
    </p:spTree>
    <p:extLst>
      <p:ext uri="{BB962C8B-B14F-4D97-AF65-F5344CB8AC3E}">
        <p14:creationId xmlns:p14="http://schemas.microsoft.com/office/powerpoint/2010/main" val="19484859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~1\ADMINI~1\LOCALS~1\Temp\\msotw9_temp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828800"/>
            <a:ext cx="62865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s-MX" dirty="0"/>
              <a:t>Vado del Río</a:t>
            </a:r>
          </a:p>
        </p:txBody>
      </p:sp>
    </p:spTree>
    <p:extLst>
      <p:ext uri="{BB962C8B-B14F-4D97-AF65-F5344CB8AC3E}">
        <p14:creationId xmlns:p14="http://schemas.microsoft.com/office/powerpoint/2010/main" val="16750782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D6C981-5522-4C4A-4347-1ACA4591A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551" y="994761"/>
            <a:ext cx="9144000" cy="4868478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7A871016-3419-905D-878D-26E75636F7EA}"/>
              </a:ext>
            </a:extLst>
          </p:cNvPr>
          <p:cNvSpPr/>
          <p:nvPr/>
        </p:nvSpPr>
        <p:spPr bwMode="auto">
          <a:xfrm>
            <a:off x="73914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8" charset="0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1A89AB1-1A5D-2563-5731-1B649C0219BD}"/>
              </a:ext>
            </a:extLst>
          </p:cNvPr>
          <p:cNvSpPr/>
          <p:nvPr/>
        </p:nvSpPr>
        <p:spPr bwMode="auto">
          <a:xfrm>
            <a:off x="2133600" y="4267200"/>
            <a:ext cx="2286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8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7BFA557-D862-F271-FFA8-235E515DBF87}"/>
              </a:ext>
            </a:extLst>
          </p:cNvPr>
          <p:cNvSpPr/>
          <p:nvPr/>
        </p:nvSpPr>
        <p:spPr bwMode="auto">
          <a:xfrm>
            <a:off x="1447800" y="3657600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5699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Extraccion</a:t>
            </a:r>
            <a:r>
              <a:rPr lang="en-US" dirty="0"/>
              <a:t> de </a:t>
            </a:r>
            <a:r>
              <a:rPr lang="en-US" dirty="0" err="1"/>
              <a:t>agua</a:t>
            </a:r>
            <a:endParaRPr lang="en-US" dirty="0"/>
          </a:p>
        </p:txBody>
      </p:sp>
      <p:pic>
        <p:nvPicPr>
          <p:cNvPr id="32773" name="Picture 6" descr="&#10;07_20b.JPG                                                     00000019071005_1316                    00000000: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1442850"/>
            <a:ext cx="5334000" cy="5397007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4" descr=" 07_21.JPG                                                      00000019071005_1316                    00000000: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122238"/>
            <a:ext cx="4722813" cy="6008687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458200" cy="46482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>
                <a:latin typeface="Garamond" pitchFamily="18" charset="0"/>
              </a:rPr>
              <a:t>Compactacion y subsidencia</a:t>
            </a:r>
          </a:p>
          <a:p>
            <a:pPr lvl="1">
              <a:lnSpc>
                <a:spcPct val="90000"/>
              </a:lnSpc>
            </a:pPr>
            <a:r>
              <a:rPr lang="es-PR" b="1">
                <a:latin typeface="Garamond" pitchFamily="18" charset="0"/>
              </a:rPr>
              <a:t>Superficie se hunde cuando el agua es bombeada mas rapido que los procesos naturales de recarga pueden reemplazarla</a:t>
            </a:r>
          </a:p>
          <a:p>
            <a:pPr lvl="1">
              <a:lnSpc>
                <a:spcPct val="90000"/>
              </a:lnSpc>
            </a:pPr>
            <a:r>
              <a:rPr lang="en-US" b="1">
                <a:latin typeface="Garamond" pitchFamily="18" charset="0"/>
              </a:rPr>
              <a:t>Permite contacto grano-grano y conduce a </a:t>
            </a:r>
            <a:r>
              <a:rPr lang="en-US" b="1">
                <a:solidFill>
                  <a:srgbClr val="7AF4FA"/>
                </a:solidFill>
                <a:latin typeface="Garamond" pitchFamily="18" charset="0"/>
              </a:rPr>
              <a:t>compactacion de sedimentos y subsidencia de superficie</a:t>
            </a:r>
            <a:endParaRPr lang="en-US" sz="2400" b="1">
              <a:solidFill>
                <a:srgbClr val="7AF4FA"/>
              </a:solidFill>
              <a:latin typeface="Garamond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b="1">
                <a:latin typeface="Garamond" pitchFamily="18" charset="0"/>
              </a:rPr>
              <a:t>Ejs. (1) area de elevacion baja, relativo al nivel del mar, puede ser inundada por el mar;                   (2) sumideros tambien se pueden formar dependiendo de la roca</a:t>
            </a:r>
          </a:p>
        </p:txBody>
      </p:sp>
      <p:sp>
        <p:nvSpPr>
          <p:cNvPr id="2239491" name="Rectangle 3"/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Cont. Consecuencias de remocion de aguas subterraneas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z="3200" b="1">
                <a:latin typeface="Comic Sans MS" pitchFamily="66" charset="0"/>
              </a:rPr>
              <a:t>Subsidencia - Galveston Bay, Texas</a:t>
            </a:r>
          </a:p>
        </p:txBody>
      </p:sp>
      <p:pic>
        <p:nvPicPr>
          <p:cNvPr id="2161667" name="Picture 3" descr="10_11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692150"/>
            <a:ext cx="7086600" cy="6165850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720" name="Rectangle 8"/>
          <p:cNvSpPr>
            <a:spLocks noChangeArrowheads="1"/>
          </p:cNvSpPr>
          <p:nvPr/>
        </p:nvSpPr>
        <p:spPr bwMode="auto">
          <a:xfrm>
            <a:off x="457200" y="76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Valle de San Joaquin, CA</a:t>
            </a:r>
            <a:b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subsidencia de 9 m en 52 años</a:t>
            </a:r>
          </a:p>
        </p:txBody>
      </p:sp>
      <p:pic>
        <p:nvPicPr>
          <p:cNvPr id="2163721" name="Picture 9" descr="17_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413" y="990600"/>
            <a:ext cx="3938587" cy="6019800"/>
          </a:xfrm>
          <a:prstGeom prst="rect">
            <a:avLst/>
          </a:prstGeom>
          <a:noFill/>
        </p:spPr>
      </p:pic>
      <p:pic>
        <p:nvPicPr>
          <p:cNvPr id="2163722" name="Picture 10" descr="17_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990600"/>
            <a:ext cx="2935288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E2C67-DFF2-8A25-13C6-641539E7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"/>
            <a:ext cx="7772400" cy="952500"/>
          </a:xfrm>
        </p:spPr>
        <p:txBody>
          <a:bodyPr/>
          <a:lstStyle/>
          <a:p>
            <a:r>
              <a:rPr lang="es-MX" dirty="0"/>
              <a:t>CIUDAD DE MÉXICO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27532B-01FA-0ED7-2397-F98A13E62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143000"/>
            <a:ext cx="3041374" cy="5181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A04E25-E911-81FA-84AC-782A4E92F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386110"/>
            <a:ext cx="4038600" cy="408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786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68303-7857-68EA-DD49-E4A35A3E7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FA03084-A003-C769-3144-EF0103C20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7" y="3725217"/>
            <a:ext cx="9096663" cy="27603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EA18A23-62FC-1189-01BF-408186007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34" y="233576"/>
            <a:ext cx="8649268" cy="319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183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288F1-C9A2-C7F5-F9A9-946E869B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s-MX" dirty="0"/>
              <a:t>COSTA DE HERMOSILLO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0EC32A6-EF75-59C6-A034-88546125C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46546"/>
            <a:ext cx="4495800" cy="25288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78239D6-AE28-F3BC-FFEA-4FB2E4A76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799" y="3336130"/>
            <a:ext cx="4619625" cy="346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837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Suelos</a:t>
            </a:r>
            <a:r>
              <a:rPr lang="en-US" dirty="0"/>
              <a:t> </a:t>
            </a:r>
            <a:r>
              <a:rPr lang="en-US" dirty="0" err="1"/>
              <a:t>expansivos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Expansión</a:t>
            </a:r>
            <a:r>
              <a:rPr lang="en-US" sz="2400" dirty="0"/>
              <a:t> y </a:t>
            </a:r>
            <a:r>
              <a:rPr lang="en-US" sz="2400" dirty="0" err="1"/>
              <a:t>contracción</a:t>
            </a:r>
            <a:r>
              <a:rPr lang="en-US" sz="2400" dirty="0"/>
              <a:t> </a:t>
            </a:r>
            <a:r>
              <a:rPr lang="en-US" sz="2400" dirty="0" err="1"/>
              <a:t>debido</a:t>
            </a:r>
            <a:r>
              <a:rPr lang="en-US" sz="2400" dirty="0"/>
              <a:t> a </a:t>
            </a:r>
            <a:r>
              <a:rPr lang="en-US" sz="2400" dirty="0" err="1"/>
              <a:t>periodos</a:t>
            </a:r>
            <a:r>
              <a:rPr lang="en-US" sz="2400" dirty="0"/>
              <a:t> </a:t>
            </a:r>
            <a:r>
              <a:rPr lang="en-US" sz="2400" dirty="0" err="1"/>
              <a:t>humedos</a:t>
            </a:r>
            <a:r>
              <a:rPr lang="en-US" sz="2400" dirty="0"/>
              <a:t> y </a:t>
            </a:r>
            <a:r>
              <a:rPr lang="en-US" sz="2400" dirty="0" err="1"/>
              <a:t>secos</a:t>
            </a:r>
            <a:r>
              <a:rPr lang="en-US" sz="2400" dirty="0"/>
              <a:t>.</a:t>
            </a:r>
          </a:p>
        </p:txBody>
      </p:sp>
      <p:pic>
        <p:nvPicPr>
          <p:cNvPr id="17413" name="Picture 6" descr="&#10;07_08c.jpg                                                     00000019071005_1316                    00000000: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03750" y="2057400"/>
            <a:ext cx="4203700" cy="38306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D9D584-3545-9A53-6A03-7DD89B31A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59" y="228600"/>
            <a:ext cx="7860082" cy="5715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A3998A-678A-E22C-AF56-D6F9561CC987}"/>
              </a:ext>
            </a:extLst>
          </p:cNvPr>
          <p:cNvSpPr txBox="1"/>
          <p:nvPr/>
        </p:nvSpPr>
        <p:spPr>
          <a:xfrm>
            <a:off x="1371600" y="6019800"/>
            <a:ext cx="6558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Los vertisoles son los principales suelos expansivos</a:t>
            </a:r>
          </a:p>
        </p:txBody>
      </p:sp>
    </p:spTree>
    <p:extLst>
      <p:ext uri="{BB962C8B-B14F-4D97-AF65-F5344CB8AC3E}">
        <p14:creationId xmlns:p14="http://schemas.microsoft.com/office/powerpoint/2010/main" val="14407790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-1457"/>
            <a:ext cx="7543800" cy="1066800"/>
          </a:xfrm>
        </p:spPr>
        <p:txBody>
          <a:bodyPr/>
          <a:lstStyle/>
          <a:p>
            <a:r>
              <a:rPr lang="en-US" dirty="0" err="1"/>
              <a:t>Suelos</a:t>
            </a:r>
            <a:r>
              <a:rPr lang="en-US" dirty="0"/>
              <a:t> </a:t>
            </a:r>
            <a:r>
              <a:rPr lang="en-US" dirty="0" err="1"/>
              <a:t>expansivos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86200" y="1057766"/>
            <a:ext cx="5715000" cy="1785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err="1"/>
              <a:t>Causan</a:t>
            </a:r>
            <a:r>
              <a:rPr lang="en-US" sz="2600" dirty="0"/>
              <a:t> </a:t>
            </a:r>
            <a:r>
              <a:rPr lang="en-US" sz="2600" dirty="0" err="1"/>
              <a:t>fracturas</a:t>
            </a:r>
            <a:r>
              <a:rPr lang="en-US" sz="2600" dirty="0"/>
              <a:t> e </a:t>
            </a:r>
            <a:r>
              <a:rPr lang="en-US" sz="2600" dirty="0" err="1"/>
              <a:t>inclinaciones</a:t>
            </a:r>
            <a:endParaRPr lang="en-US" sz="2600" dirty="0"/>
          </a:p>
        </p:txBody>
      </p:sp>
      <p:pic>
        <p:nvPicPr>
          <p:cNvPr id="18437" name="Picture 6" descr="&#10;07_08d.JPG                                                     00000019071005_1316                    00000000: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188" y="2171700"/>
            <a:ext cx="4287837" cy="3771900"/>
          </a:xfr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4AA618-7DB6-5CB3-9F17-F6BFBBA75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32" y="1358771"/>
            <a:ext cx="3870581" cy="5311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Suelos expansivos</a:t>
            </a:r>
          </a:p>
        </p:txBody>
      </p:sp>
      <p:pic>
        <p:nvPicPr>
          <p:cNvPr id="19460" name="Picture 6" descr=" 07_09.JPG                                                      00000019071005_1316                    00000000: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67000"/>
            <a:ext cx="4502150" cy="2520950"/>
          </a:xfrm>
        </p:spPr>
      </p:pic>
      <p:pic>
        <p:nvPicPr>
          <p:cNvPr id="19461" name="Picture 7" descr=" 07_10.JPG                                                      00000019071005_1316                    00000000: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54613" y="2541588"/>
            <a:ext cx="3989387" cy="2732087"/>
          </a:xfr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7CB860D-C866-9349-BCE0-C5F671470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4212"/>
            <a:ext cx="443432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B00A9FA-194B-0C09-ABBC-E6D4CBF8ED75}"/>
              </a:ext>
            </a:extLst>
          </p:cNvPr>
          <p:cNvSpPr txBox="1"/>
          <p:nvPr/>
        </p:nvSpPr>
        <p:spPr>
          <a:xfrm>
            <a:off x="6705600" y="1905000"/>
            <a:ext cx="2169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HERMOSILLO</a:t>
            </a:r>
          </a:p>
          <a:p>
            <a:r>
              <a:rPr lang="es-MX" dirty="0"/>
              <a:t>EDAFOLOGÍA</a:t>
            </a:r>
          </a:p>
        </p:txBody>
      </p:sp>
    </p:spTree>
    <p:extLst>
      <p:ext uri="{BB962C8B-B14F-4D97-AF65-F5344CB8AC3E}">
        <p14:creationId xmlns:p14="http://schemas.microsoft.com/office/powerpoint/2010/main" val="22997394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>
          <a:xfrm>
            <a:off x="2374059" y="220881"/>
            <a:ext cx="3938681" cy="5022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34290" rIns="34290" bIns="34290" anchor="b">
            <a:normAutofit fontScale="97500"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s-MX" sz="2100" b="0" dirty="0">
                <a:solidFill>
                  <a:schemeClr val="tx1"/>
                </a:solidFill>
                <a:effectLst/>
              </a:rPr>
              <a:t>FENÓMENOS GEOLÓGICOS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19200" y="1143000"/>
            <a:ext cx="6167319" cy="5334000"/>
            <a:chOff x="0" y="2004939"/>
            <a:chExt cx="5886292" cy="4853061"/>
          </a:xfrm>
        </p:grpSpPr>
        <p:pic>
          <p:nvPicPr>
            <p:cNvPr id="10243" name="Picture 3" descr="C:\Users\Usuario\Dropbox\ERAH\ATLAS_HERMSILLO\IMG\DESL_HILLO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5" t="7074" r="33649" b="8505"/>
            <a:stretch/>
          </p:blipFill>
          <p:spPr bwMode="auto">
            <a:xfrm>
              <a:off x="0" y="2004939"/>
              <a:ext cx="5886291" cy="485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7130" y="5702740"/>
              <a:ext cx="1829162" cy="11552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83571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C729C-7BB8-75E8-3064-59739B4A5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56603"/>
            <a:ext cx="7772400" cy="1143000"/>
          </a:xfrm>
        </p:spPr>
        <p:txBody>
          <a:bodyPr/>
          <a:lstStyle/>
          <a:p>
            <a:r>
              <a:rPr lang="es-MX" dirty="0"/>
              <a:t>COLAPSO HERMOSILLO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5761B7-D546-749D-97E3-2898B0ADC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46038"/>
            <a:ext cx="4532339" cy="30051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00ADA9D-3244-BD18-DC35-ECEADE5FC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811" y="3851176"/>
            <a:ext cx="4576614" cy="285442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E11BD59-E439-C95F-87A0-9621A7E89E30}"/>
              </a:ext>
            </a:extLst>
          </p:cNvPr>
          <p:cNvSpPr txBox="1"/>
          <p:nvPr/>
        </p:nvSpPr>
        <p:spPr>
          <a:xfrm>
            <a:off x="5486400" y="1905000"/>
            <a:ext cx="183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Varias causas</a:t>
            </a:r>
          </a:p>
        </p:txBody>
      </p:sp>
    </p:spTree>
    <p:extLst>
      <p:ext uri="{BB962C8B-B14F-4D97-AF65-F5344CB8AC3E}">
        <p14:creationId xmlns:p14="http://schemas.microsoft.com/office/powerpoint/2010/main" val="41311622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5" name="WordArt 7"/>
          <p:cNvSpPr>
            <a:spLocks noChangeArrowheads="1" noChangeShapeType="1" noTextEdit="1"/>
          </p:cNvSpPr>
          <p:nvPr/>
        </p:nvSpPr>
        <p:spPr bwMode="auto">
          <a:xfrm>
            <a:off x="1524000" y="0"/>
            <a:ext cx="6248400" cy="27432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r>
              <a:rPr lang="es-MX" sz="6000" kern="10">
                <a:ln w="9525">
                  <a:round/>
                  <a:headEnd/>
                  <a:tailEnd/>
                </a:ln>
                <a:solidFill>
                  <a:srgbClr val="CC00FF">
                    <a:alpha val="50000"/>
                  </a:srgbClr>
                </a:solidFill>
                <a:latin typeface="AvantGarde Md BT"/>
              </a:rPr>
              <a:t>monitoreo</a:t>
            </a:r>
          </a:p>
          <a:p>
            <a:r>
              <a:rPr lang="es-MX" sz="6000" kern="10">
                <a:ln w="9525">
                  <a:round/>
                  <a:headEnd/>
                  <a:tailEnd/>
                </a:ln>
                <a:solidFill>
                  <a:srgbClr val="CC00FF">
                    <a:alpha val="50000"/>
                  </a:srgbClr>
                </a:solidFill>
                <a:latin typeface="AvantGarde Md BT"/>
              </a:rPr>
              <a:t>y contròl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1295400" y="2819400"/>
            <a:ext cx="6858000" cy="338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20000"/>
              <a:buFontTx/>
              <a:buBlip>
                <a:blip r:embed="rId2"/>
              </a:buBlip>
            </a:pPr>
            <a:r>
              <a:rPr lang="it-IT" sz="2800"/>
              <a:t> </a:t>
            </a:r>
            <a:r>
              <a:rPr lang="it-IT" sz="2800">
                <a:solidFill>
                  <a:srgbClr val="442177"/>
                </a:solidFill>
                <a:latin typeface="Arial" pitchFamily="34" charset="0"/>
              </a:rPr>
              <a:t>Misuración de los niveles piezométricos</a:t>
            </a:r>
          </a:p>
          <a:p>
            <a:pPr>
              <a:spcBef>
                <a:spcPct val="50000"/>
              </a:spcBef>
              <a:buSzPct val="120000"/>
              <a:buFontTx/>
              <a:buBlip>
                <a:blip r:embed="rId2"/>
              </a:buBlip>
            </a:pPr>
            <a:endParaRPr lang="it-IT" sz="1600">
              <a:solidFill>
                <a:srgbClr val="442177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  <a:buSzPct val="120000"/>
              <a:buFontTx/>
              <a:buBlip>
                <a:blip r:embed="rId2"/>
              </a:buBlip>
            </a:pPr>
            <a:r>
              <a:rPr lang="it-IT" sz="2800">
                <a:solidFill>
                  <a:srgbClr val="442177"/>
                </a:solidFill>
                <a:latin typeface="Arial" pitchFamily="34" charset="0"/>
              </a:rPr>
              <a:t> Monitoreo altimétrico de la superficie topográfica</a:t>
            </a:r>
          </a:p>
          <a:p>
            <a:pPr>
              <a:spcBef>
                <a:spcPct val="50000"/>
              </a:spcBef>
              <a:buSzPct val="120000"/>
              <a:buFontTx/>
              <a:buBlip>
                <a:blip r:embed="rId2"/>
              </a:buBlip>
            </a:pPr>
            <a:endParaRPr lang="it-IT" sz="1600">
              <a:solidFill>
                <a:srgbClr val="442177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  <a:buSzPct val="120000"/>
              <a:buFontTx/>
              <a:buBlip>
                <a:blip r:embed="rId2"/>
              </a:buBlip>
            </a:pPr>
            <a:r>
              <a:rPr lang="it-IT" sz="2800">
                <a:solidFill>
                  <a:srgbClr val="442177"/>
                </a:solidFill>
                <a:latin typeface="Arial" pitchFamily="34" charset="0"/>
              </a:rPr>
              <a:t> Pruebas de laboratorio </a:t>
            </a:r>
          </a:p>
        </p:txBody>
      </p:sp>
    </p:spTree>
    <p:extLst>
      <p:ext uri="{BB962C8B-B14F-4D97-AF65-F5344CB8AC3E}">
        <p14:creationId xmlns:p14="http://schemas.microsoft.com/office/powerpoint/2010/main" val="89398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5" grpId="0" animBg="1"/>
      <p:bldP spid="104456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600200" y="3200400"/>
            <a:ext cx="685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20000"/>
            </a:pPr>
            <a:endParaRPr lang="it-IT" sz="2800"/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1143000" y="381000"/>
            <a:ext cx="7239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000" b="1">
                <a:latin typeface="Arial" pitchFamily="34" charset="0"/>
              </a:rPr>
              <a:t>MISURACIÓN DE LOS NIVELES PIEZOMETRICOS</a:t>
            </a: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381000" y="2286000"/>
            <a:ext cx="38862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b="1">
                <a:solidFill>
                  <a:srgbClr val="0223CA"/>
                </a:solidFill>
                <a:latin typeface="Arial" pitchFamily="34" charset="0"/>
              </a:rPr>
              <a:t>Se miden los niveles piezométricos en pozos específicos (</a:t>
            </a:r>
            <a:r>
              <a:rPr lang="it-IT" sz="3200" b="1" i="1" u="sng">
                <a:solidFill>
                  <a:srgbClr val="0223CA"/>
                </a:solidFill>
                <a:latin typeface="Arial" pitchFamily="34" charset="0"/>
              </a:rPr>
              <a:t>Piezometros )</a:t>
            </a:r>
            <a:r>
              <a:rPr lang="it-IT" sz="3200" b="1">
                <a:solidFill>
                  <a:srgbClr val="0223CA"/>
                </a:solidFill>
                <a:latin typeface="Arial" pitchFamily="34" charset="0"/>
              </a:rPr>
              <a:t> con un </a:t>
            </a:r>
            <a:r>
              <a:rPr lang="it-IT" sz="3200" b="1" i="1" u="sng">
                <a:solidFill>
                  <a:srgbClr val="0223CA"/>
                </a:solidFill>
                <a:latin typeface="Arial" pitchFamily="34" charset="0"/>
              </a:rPr>
              <a:t>Freatimetro</a:t>
            </a:r>
            <a:endParaRPr lang="it-IT" sz="3200" b="1">
              <a:solidFill>
                <a:srgbClr val="0223CA"/>
              </a:solidFill>
              <a:latin typeface="Arial" pitchFamily="34" charset="0"/>
            </a:endParaRPr>
          </a:p>
        </p:txBody>
      </p:sp>
      <p:pic>
        <p:nvPicPr>
          <p:cNvPr id="1054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00200"/>
            <a:ext cx="354806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0209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utoUpdateAnimBg="0"/>
      <p:bldP spid="105477" grpId="0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143000" y="381000"/>
            <a:ext cx="7239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000" b="1">
                <a:latin typeface="Arial" pitchFamily="34" charset="0"/>
              </a:rPr>
              <a:t>MEDICIÓN DE LOS NIVELES PIEZOMÉTRICOS</a:t>
            </a: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2362200" y="2895600"/>
            <a:ext cx="49530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223CA"/>
                </a:solidFill>
              </a:rPr>
              <a:t>Se construyen los mapas piezometricos del area de estudio colocando los datos obtenidos y uniendo con isolineas los distintos valores</a:t>
            </a:r>
          </a:p>
        </p:txBody>
      </p:sp>
      <p:pic>
        <p:nvPicPr>
          <p:cNvPr id="106504" name="Picture 8"/>
          <p:cNvPicPr>
            <a:picLocks noChangeAspect="1" noChangeArrowheads="1"/>
          </p:cNvPicPr>
          <p:nvPr/>
        </p:nvPicPr>
        <p:blipFill>
          <a:blip r:embed="rId2" cstate="print"/>
          <a:srcRect l="3711" t="3706" r="13280" b="5716"/>
          <a:stretch>
            <a:fillRect/>
          </a:stretch>
        </p:blipFill>
        <p:spPr bwMode="auto">
          <a:xfrm>
            <a:off x="2362200" y="1905000"/>
            <a:ext cx="5562600" cy="4435475"/>
          </a:xfrm>
          <a:prstGeom prst="rect">
            <a:avLst/>
          </a:prstGeom>
          <a:noFill/>
        </p:spPr>
      </p:pic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2155825" y="6402388"/>
            <a:ext cx="470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442177"/>
                </a:solidFill>
                <a:latin typeface="Arial" pitchFamily="34" charset="0"/>
              </a:rPr>
              <a:t>Trend piezometricos 1976-1998</a:t>
            </a:r>
          </a:p>
        </p:txBody>
      </p:sp>
      <p:sp>
        <p:nvSpPr>
          <p:cNvPr id="106506" name="Text Box 10"/>
          <p:cNvSpPr txBox="1">
            <a:spLocks noChangeArrowheads="1"/>
          </p:cNvSpPr>
          <p:nvPr/>
        </p:nvSpPr>
        <p:spPr bwMode="auto">
          <a:xfrm>
            <a:off x="2438400" y="5715000"/>
            <a:ext cx="4183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442177"/>
                </a:solidFill>
                <a:latin typeface="Arial" pitchFamily="34" charset="0"/>
              </a:rPr>
              <a:t>Valores piezometricos 1998</a:t>
            </a:r>
          </a:p>
        </p:txBody>
      </p:sp>
      <p:pic>
        <p:nvPicPr>
          <p:cNvPr id="106507" name="Picture 11"/>
          <p:cNvPicPr>
            <a:picLocks noChangeAspect="1" noChangeArrowheads="1"/>
          </p:cNvPicPr>
          <p:nvPr/>
        </p:nvPicPr>
        <p:blipFill>
          <a:blip r:embed="rId3" cstate="print"/>
          <a:srcRect l="1822" t="1126" r="11383" b="5823"/>
          <a:stretch>
            <a:fillRect/>
          </a:stretch>
        </p:blipFill>
        <p:spPr bwMode="auto">
          <a:xfrm>
            <a:off x="2362200" y="1905000"/>
            <a:ext cx="55626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845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utoUpdateAnimBg="0"/>
      <p:bldP spid="106502" grpId="0" autoUpdateAnimBg="0"/>
      <p:bldP spid="106505" grpId="0" autoUpdateAnimBg="0"/>
      <p:bldP spid="106506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295400" y="2743200"/>
            <a:ext cx="617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>
                <a:latin typeface="Times New Roman" pitchFamily="18" charset="0"/>
              </a:rPr>
              <a:t>     </a:t>
            </a:r>
            <a:r>
              <a:rPr lang="it-IT" sz="4000" u="sng">
                <a:solidFill>
                  <a:srgbClr val="0000A0"/>
                </a:solidFill>
                <a:latin typeface="Arial" pitchFamily="34" charset="0"/>
              </a:rPr>
              <a:t>Nivelación</a:t>
            </a:r>
            <a:r>
              <a:rPr lang="it-IT" sz="3200" u="sng">
                <a:solidFill>
                  <a:srgbClr val="0000A0"/>
                </a:solidFill>
                <a:latin typeface="Arial" pitchFamily="34" charset="0"/>
              </a:rPr>
              <a:t> </a:t>
            </a:r>
            <a:r>
              <a:rPr lang="it-IT" sz="4000" u="sng">
                <a:solidFill>
                  <a:srgbClr val="0000A0"/>
                </a:solidFill>
                <a:latin typeface="Arial" pitchFamily="34" charset="0"/>
              </a:rPr>
              <a:t>geométrica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590800" y="3886200"/>
            <a:ext cx="2819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>
                <a:latin typeface="Times New Roman" pitchFamily="18" charset="0"/>
              </a:rPr>
              <a:t>    </a:t>
            </a:r>
            <a:r>
              <a:rPr lang="it-IT" sz="4000" u="sng">
                <a:solidFill>
                  <a:srgbClr val="0000A0"/>
                </a:solidFill>
                <a:latin typeface="Arial" pitchFamily="34" charset="0"/>
              </a:rPr>
              <a:t>GPS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4038600" y="4876800"/>
            <a:ext cx="4191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Blip>
                <a:blip r:embed="rId2"/>
              </a:buBlip>
            </a:pPr>
            <a:r>
              <a:rPr lang="it-IT">
                <a:latin typeface="Times New Roman" pitchFamily="18" charset="0"/>
              </a:rPr>
              <a:t>   </a:t>
            </a:r>
            <a:r>
              <a:rPr lang="it-IT" sz="4000" u="sng">
                <a:solidFill>
                  <a:srgbClr val="0000A0"/>
                </a:solidFill>
                <a:latin typeface="Arial" pitchFamily="34" charset="0"/>
              </a:rPr>
              <a:t>Interferometría por radar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066800" y="685800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000" b="1">
                <a:latin typeface="Arial" pitchFamily="34" charset="0"/>
              </a:rPr>
              <a:t>MONITOREO ALTIMÉTRICO DE LA SUPERFICIE TOPGRÁFICA</a:t>
            </a:r>
          </a:p>
        </p:txBody>
      </p:sp>
    </p:spTree>
    <p:extLst>
      <p:ext uri="{BB962C8B-B14F-4D97-AF65-F5344CB8AC3E}">
        <p14:creationId xmlns:p14="http://schemas.microsoft.com/office/powerpoint/2010/main" val="425942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utoUpdateAnimBg="0"/>
      <p:bldP spid="59397" grpId="0" autoUpdateAnimBg="0"/>
      <p:bldP spid="59398" grpId="0" autoUpdateAnimBg="0"/>
      <p:bldP spid="59399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1447800" y="609600"/>
            <a:ext cx="6705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800">
                <a:latin typeface="Times New Roman" pitchFamily="18" charset="0"/>
              </a:rPr>
              <a:t>     </a:t>
            </a:r>
            <a:r>
              <a:rPr lang="it-IT" sz="4000" b="1">
                <a:solidFill>
                  <a:srgbClr val="0000A0"/>
                </a:solidFill>
                <a:latin typeface="Arial" pitchFamily="34" charset="0"/>
              </a:rPr>
              <a:t>Nivelación geométrica de alta precisión</a:t>
            </a:r>
          </a:p>
        </p:txBody>
      </p:sp>
      <p:sp>
        <p:nvSpPr>
          <p:cNvPr id="107527" name="Text Box 7"/>
          <p:cNvSpPr txBox="1">
            <a:spLocks noChangeArrowheads="1"/>
          </p:cNvSpPr>
          <p:nvPr/>
        </p:nvSpPr>
        <p:spPr bwMode="auto">
          <a:xfrm>
            <a:off x="685800" y="2286000"/>
            <a:ext cx="8153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bg1"/>
                </a:solidFill>
                <a:latin typeface="Arial" pitchFamily="34" charset="0"/>
              </a:rPr>
              <a:t>Redes de piezometros y puntos acotados de nivelación, para conseguir el efecto del movimiento del suelo mediante el monitoreo de varios puntos</a:t>
            </a:r>
          </a:p>
        </p:txBody>
      </p:sp>
      <p:pic>
        <p:nvPicPr>
          <p:cNvPr id="10752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86200"/>
            <a:ext cx="40957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3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581400"/>
            <a:ext cx="4038600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904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4" name="Rectangle 10"/>
          <p:cNvSpPr>
            <a:spLocks noChangeArrowheads="1"/>
          </p:cNvSpPr>
          <p:nvPr/>
        </p:nvSpPr>
        <p:spPr bwMode="auto">
          <a:xfrm>
            <a:off x="1519238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aphicFrame>
        <p:nvGraphicFramePr>
          <p:cNvPr id="144384" name="Object 0"/>
          <p:cNvGraphicFramePr>
            <a:graphicFrameLocks noChangeAspect="1"/>
          </p:cNvGraphicFramePr>
          <p:nvPr/>
        </p:nvGraphicFramePr>
        <p:xfrm>
          <a:off x="4267200" y="1676400"/>
          <a:ext cx="4876800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106160" imgH="3906520" progId="Word.Picture.8">
                  <p:embed/>
                </p:oleObj>
              </mc:Choice>
              <mc:Fallback>
                <p:oleObj r:id="rId2" imgW="6106160" imgH="39065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299" r="8336" b="5008"/>
                      <a:stretch>
                        <a:fillRect/>
                      </a:stretch>
                    </p:blipFill>
                    <p:spPr bwMode="auto">
                      <a:xfrm>
                        <a:off x="4267200" y="1676400"/>
                        <a:ext cx="4876800" cy="371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1" name="Text Box 17"/>
          <p:cNvSpPr txBox="1"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>
              <a:latin typeface="Times New Roman" pitchFamily="18" charset="0"/>
            </a:endParaRPr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304800" y="1676400"/>
            <a:ext cx="38862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2800" b="1">
                <a:solidFill>
                  <a:srgbClr val="442177"/>
                </a:solidFill>
                <a:latin typeface="Arial" pitchFamily="34" charset="0"/>
              </a:rPr>
              <a:t>Posicionando el </a:t>
            </a:r>
            <a:r>
              <a:rPr lang="it-IT" sz="2800" b="1" i="1" u="sng">
                <a:solidFill>
                  <a:srgbClr val="442177"/>
                </a:solidFill>
                <a:latin typeface="Arial" pitchFamily="34" charset="0"/>
              </a:rPr>
              <a:t>nivel</a:t>
            </a:r>
            <a:r>
              <a:rPr lang="it-IT" sz="2800" b="1">
                <a:solidFill>
                  <a:srgbClr val="442177"/>
                </a:solidFill>
                <a:latin typeface="Arial" pitchFamily="34" charset="0"/>
              </a:rPr>
              <a:t> equidistante entre dos puntos (A e B) en el terreno, se determina el disnivel entre ellos, encontrando el tramo vertical entre cada punto y la cota zero</a:t>
            </a:r>
            <a:r>
              <a:rPr lang="it-IT" sz="2800" b="1">
                <a:solidFill>
                  <a:srgbClr val="442177"/>
                </a:solidFill>
                <a:latin typeface="AvantGarde Bk BT" charset="0"/>
              </a:rPr>
              <a:t>.</a:t>
            </a:r>
          </a:p>
        </p:txBody>
      </p:sp>
      <p:sp>
        <p:nvSpPr>
          <p:cNvPr id="72725" name="Rectangle 21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01675"/>
          </a:xfrm>
        </p:spPr>
        <p:txBody>
          <a:bodyPr/>
          <a:lstStyle/>
          <a:p>
            <a:pPr>
              <a:buFontTx/>
              <a:buBlip>
                <a:blip r:embed="rId4"/>
              </a:buBlip>
            </a:pPr>
            <a:r>
              <a:rPr lang="it-IT" sz="4000">
                <a:solidFill>
                  <a:srgbClr val="442177"/>
                </a:solidFill>
                <a:latin typeface="AvantGarde Bk BT" charset="0"/>
              </a:rPr>
              <a:t> </a:t>
            </a:r>
            <a:r>
              <a:rPr lang="it-IT" sz="4000" b="1">
                <a:solidFill>
                  <a:srgbClr val="0000A0"/>
                </a:solidFill>
                <a:latin typeface="Arial" pitchFamily="34" charset="0"/>
              </a:rPr>
              <a:t>Nivelación geométrica</a:t>
            </a:r>
            <a:r>
              <a:rPr lang="it-IT" sz="4000" u="sng">
                <a:solidFill>
                  <a:srgbClr val="442177"/>
                </a:solidFill>
                <a:latin typeface="AvantGarde Bk BT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847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4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4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3" grpId="0" autoUpdateAnimBg="0"/>
      <p:bldP spid="72725" grpId="0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830263"/>
            <a:ext cx="7772400" cy="701675"/>
          </a:xfrm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it-IT" sz="4000">
                <a:solidFill>
                  <a:srgbClr val="0000A0"/>
                </a:solidFill>
                <a:latin typeface="AvantGarde Bk BT" charset="0"/>
              </a:rPr>
              <a:t>  </a:t>
            </a:r>
            <a:r>
              <a:rPr lang="it-IT" sz="4000" b="1" u="sng">
                <a:solidFill>
                  <a:srgbClr val="0000A0"/>
                </a:solidFill>
                <a:latin typeface="Arial" pitchFamily="34" charset="0"/>
              </a:rPr>
              <a:t>GPS</a:t>
            </a:r>
            <a:r>
              <a:rPr lang="it-IT" sz="4000">
                <a:solidFill>
                  <a:srgbClr val="0000A0"/>
                </a:solidFill>
                <a:latin typeface="Arial" pitchFamily="34" charset="0"/>
              </a:rPr>
              <a:t>: Global Position System</a:t>
            </a: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1924050" y="1866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76400"/>
            <a:ext cx="7829550" cy="4619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538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25463"/>
            <a:ext cx="7772400" cy="1311275"/>
          </a:xfrm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it-IT" sz="4000" dirty="0">
                <a:solidFill>
                  <a:schemeClr val="bg1"/>
                </a:solidFill>
                <a:latin typeface="AvantGarde Bk BT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latin typeface="Arial" pitchFamily="34" charset="0"/>
              </a:rPr>
              <a:t>Interferometria radar a Abertura Sintetica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81000" y="1981200"/>
            <a:ext cx="8763000" cy="4575175"/>
          </a:xfrm>
        </p:spPr>
        <p:txBody>
          <a:bodyPr/>
          <a:lstStyle/>
          <a:p>
            <a:pPr marL="0" indent="0" algn="ctr">
              <a:buSzPct val="120000"/>
              <a:buFontTx/>
              <a:buBlip>
                <a:blip r:embed="rId3"/>
              </a:buBlip>
            </a:pPr>
            <a:r>
              <a:rPr lang="it-IT" dirty="0">
                <a:solidFill>
                  <a:schemeClr val="bg1"/>
                </a:solidFill>
                <a:latin typeface="AvantGarde Bk BT" charset="0"/>
                <a:cs typeface="Times New Roman" pitchFamily="18" charset="0"/>
              </a:rPr>
              <a:t> </a:t>
            </a:r>
            <a:r>
              <a:rPr lang="it-IT" dirty="0">
                <a:solidFill>
                  <a:schemeClr val="bg1"/>
                </a:solidFill>
                <a:cs typeface="Times New Roman" pitchFamily="18" charset="0"/>
              </a:rPr>
              <a:t>Relevamiento aeroespacial con sensor </a:t>
            </a:r>
            <a:r>
              <a:rPr lang="it-IT" i="1" u="sng" dirty="0">
                <a:solidFill>
                  <a:schemeClr val="bg1"/>
                </a:solidFill>
                <a:cs typeface="Times New Roman" pitchFamily="18" charset="0"/>
              </a:rPr>
              <a:t>RADAR</a:t>
            </a:r>
            <a:r>
              <a:rPr lang="it-IT" dirty="0">
                <a:solidFill>
                  <a:schemeClr val="bg1"/>
                </a:solidFill>
                <a:cs typeface="Times New Roman" pitchFamily="18" charset="0"/>
              </a:rPr>
              <a:t>, que utiliza pequeñas antenas y </a:t>
            </a:r>
            <a:r>
              <a:rPr lang="it-IT" sz="3600" dirty="0">
                <a:solidFill>
                  <a:schemeClr val="bg1"/>
                </a:solidFill>
                <a:cs typeface="Times New Roman" pitchFamily="18" charset="0"/>
              </a:rPr>
              <a:t>λ </a:t>
            </a:r>
            <a:r>
              <a:rPr lang="it-IT" dirty="0">
                <a:solidFill>
                  <a:schemeClr val="bg1"/>
                </a:solidFill>
                <a:cs typeface="Times New Roman" pitchFamily="18" charset="0"/>
              </a:rPr>
              <a:t>relativamente largas que mejoran la resolución de las imagenes bidimensionales en elementos finitos de superficie (</a:t>
            </a:r>
            <a:r>
              <a:rPr lang="it-IT" i="1" dirty="0">
                <a:solidFill>
                  <a:schemeClr val="bg1"/>
                </a:solidFill>
                <a:cs typeface="Times New Roman" pitchFamily="18" charset="0"/>
              </a:rPr>
              <a:t>pixel</a:t>
            </a:r>
            <a:r>
              <a:rPr lang="it-IT" dirty="0">
                <a:solidFill>
                  <a:schemeClr val="bg1"/>
                </a:solidFill>
                <a:cs typeface="Times New Roman" pitchFamily="18" charset="0"/>
              </a:rPr>
              <a:t>).</a:t>
            </a:r>
          </a:p>
          <a:p>
            <a:pPr marL="0" indent="0" algn="ctr">
              <a:buSzPct val="120000"/>
              <a:buFontTx/>
              <a:buBlip>
                <a:blip r:embed="rId3"/>
              </a:buBlip>
            </a:pPr>
            <a:endParaRPr lang="it-IT" sz="1000" dirty="0">
              <a:solidFill>
                <a:schemeClr val="bg1"/>
              </a:solidFill>
              <a:cs typeface="Times New Roman" pitchFamily="18" charset="0"/>
            </a:endParaRPr>
          </a:p>
          <a:p>
            <a:pPr marL="0" indent="0" algn="ctr">
              <a:buSzPct val="120000"/>
              <a:buFontTx/>
              <a:buBlip>
                <a:blip r:embed="rId3"/>
              </a:buBlip>
            </a:pPr>
            <a:r>
              <a:rPr lang="it-IT" dirty="0">
                <a:solidFill>
                  <a:schemeClr val="bg1"/>
                </a:solidFill>
                <a:cs typeface="Times New Roman" pitchFamily="18" charset="0"/>
              </a:rPr>
              <a:t> Por cada pixel se sustraen los valores de dos sets de datos para producir un interferograma.</a:t>
            </a:r>
          </a:p>
        </p:txBody>
      </p:sp>
    </p:spTree>
    <p:extLst>
      <p:ext uri="{BB962C8B-B14F-4D97-AF65-F5344CB8AC3E}">
        <p14:creationId xmlns:p14="http://schemas.microsoft.com/office/powerpoint/2010/main" val="242858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0" grpId="0" autoUpdateAnimBg="0"/>
      <p:bldP spid="140291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3" descr="C:\Documents and Settings\roberto\Documenti\Immagini\Immagini\carte geografiche\telerilevamento satell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9144000" cy="6858001"/>
          </a:xfrm>
          <a:prstGeom prst="rect">
            <a:avLst/>
          </a:prstGeom>
          <a:noFill/>
        </p:spPr>
      </p:pic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685800" y="274638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it-IT" sz="4000">
                <a:solidFill>
                  <a:srgbClr val="0000A0"/>
                </a:solidFill>
                <a:latin typeface="AvantGarde Bk BT" charset="0"/>
              </a:rPr>
              <a:t> </a:t>
            </a:r>
            <a:r>
              <a:rPr lang="it-IT" sz="4000" b="1">
                <a:solidFill>
                  <a:srgbClr val="FFFF00"/>
                </a:solidFill>
                <a:latin typeface="Arial" pitchFamily="34" charset="0"/>
              </a:rPr>
              <a:t>Interferometria radar a Abertura Sintetica</a:t>
            </a: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1514475" y="1404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pic>
        <p:nvPicPr>
          <p:cNvPr id="143366" name="Picture 6"/>
          <p:cNvPicPr>
            <a:picLocks noChangeAspect="1" noChangeArrowheads="1"/>
          </p:cNvPicPr>
          <p:nvPr/>
        </p:nvPicPr>
        <p:blipFill>
          <a:blip r:embed="rId4" cstate="print">
            <a:lum bright="-6000"/>
          </a:blip>
          <a:srcRect/>
          <a:stretch>
            <a:fillRect/>
          </a:stretch>
        </p:blipFill>
        <p:spPr bwMode="auto">
          <a:xfrm>
            <a:off x="3962400" y="1905000"/>
            <a:ext cx="4972050" cy="3970338"/>
          </a:xfrm>
          <a:prstGeom prst="rect">
            <a:avLst/>
          </a:prstGeom>
          <a:noFill/>
        </p:spPr>
      </p:pic>
      <p:sp>
        <p:nvSpPr>
          <p:cNvPr id="143367" name="Text Box 7"/>
          <p:cNvSpPr txBox="1">
            <a:spLocks noChangeArrowheads="1"/>
          </p:cNvSpPr>
          <p:nvPr/>
        </p:nvSpPr>
        <p:spPr bwMode="auto">
          <a:xfrm>
            <a:off x="228600" y="1600200"/>
            <a:ext cx="3733800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b="1" dirty="0">
                <a:solidFill>
                  <a:srgbClr val="FFFFFF"/>
                </a:solidFill>
                <a:latin typeface="Arial" pitchFamily="34" charset="0"/>
              </a:rPr>
              <a:t>El satélite, moviéndose en una órbita de A a B (puntos en los cuales el objetivo P en tierra es interceptado por la señal del radar por primera y ultima vez) envía y recibe distintas señales en secuencia.</a:t>
            </a:r>
          </a:p>
          <a:p>
            <a:pPr algn="l">
              <a:spcBef>
                <a:spcPct val="50000"/>
              </a:spcBef>
            </a:pPr>
            <a:r>
              <a:rPr lang="it-IT" b="1" dirty="0">
                <a:solidFill>
                  <a:srgbClr val="FFFFFF"/>
                </a:solidFill>
                <a:latin typeface="Arial" pitchFamily="34" charset="0"/>
              </a:rPr>
              <a:t>La distancia A-B se llama: Apertura Sintética.</a:t>
            </a:r>
          </a:p>
        </p:txBody>
      </p:sp>
    </p:spTree>
    <p:extLst>
      <p:ext uri="{BB962C8B-B14F-4D97-AF65-F5344CB8AC3E}">
        <p14:creationId xmlns:p14="http://schemas.microsoft.com/office/powerpoint/2010/main" val="303787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 autoUpdateAnimBg="0"/>
      <p:bldP spid="143367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1514475" y="1404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0" y="1698625"/>
            <a:ext cx="60960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3200" dirty="0">
                <a:solidFill>
                  <a:srgbClr val="000098"/>
                </a:solidFill>
                <a:latin typeface="AvantGarde Bk BT" charset="0"/>
                <a:cs typeface="Times New Roman" pitchFamily="18" charset="0"/>
              </a:rPr>
              <a:t>  </a:t>
            </a:r>
            <a:r>
              <a:rPr lang="it-IT" sz="2800" dirty="0">
                <a:solidFill>
                  <a:srgbClr val="000098"/>
                </a:solidFill>
                <a:latin typeface="Arial" pitchFamily="34" charset="0"/>
                <a:cs typeface="Times New Roman" pitchFamily="18" charset="0"/>
              </a:rPr>
              <a:t>determinación de las variaciones de permeabilidad en la misma muestra al variar el campo de tensiones aplicados</a:t>
            </a:r>
          </a:p>
          <a:p>
            <a:pPr algn="just">
              <a:spcBef>
                <a:spcPct val="20000"/>
              </a:spcBef>
              <a:buSzPct val="95000"/>
            </a:pPr>
            <a:endParaRPr lang="it-IT" sz="2800" dirty="0">
              <a:solidFill>
                <a:srgbClr val="000098"/>
              </a:solidFill>
              <a:latin typeface="Arial" pitchFamily="34" charset="0"/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buSzPct val="95000"/>
              <a:buFontTx/>
              <a:buBlip>
                <a:blip r:embed="rId2"/>
              </a:buBlip>
            </a:pPr>
            <a:r>
              <a:rPr lang="it-IT" sz="2800" dirty="0">
                <a:solidFill>
                  <a:srgbClr val="000098"/>
                </a:solidFill>
                <a:latin typeface="Arial" pitchFamily="34" charset="0"/>
                <a:cs typeface="Times New Roman" pitchFamily="18" charset="0"/>
              </a:rPr>
              <a:t>  las características mecánicas, como la comprexibilidad, se determinan con mediciones de compactación bajo carga constante mediente un </a:t>
            </a:r>
            <a:r>
              <a:rPr lang="it-IT" sz="2800" i="1" dirty="0">
                <a:solidFill>
                  <a:srgbClr val="000098"/>
                </a:solidFill>
                <a:latin typeface="Arial" pitchFamily="34" charset="0"/>
                <a:cs typeface="Times New Roman" pitchFamily="18" charset="0"/>
              </a:rPr>
              <a:t>extensímetro</a:t>
            </a:r>
            <a:endParaRPr lang="it-IT" sz="2800" dirty="0">
              <a:solidFill>
                <a:srgbClr val="000098"/>
              </a:solidFill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778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191000"/>
            <a:ext cx="218122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2447925" y="671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77838" name="Rectangle 14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229600" cy="762000"/>
          </a:xfrm>
        </p:spPr>
        <p:txBody>
          <a:bodyPr/>
          <a:lstStyle/>
          <a:p>
            <a:r>
              <a:rPr lang="it-IT" b="1" dirty="0">
                <a:solidFill>
                  <a:schemeClr val="bg1"/>
                </a:solidFill>
                <a:latin typeface="Arial" pitchFamily="34" charset="0"/>
              </a:rPr>
              <a:t>PRUEBAS DE LABORATORIO</a:t>
            </a:r>
            <a:r>
              <a:rPr lang="it-IT" dirty="0">
                <a:solidFill>
                  <a:schemeClr val="bg1"/>
                </a:solidFill>
                <a:latin typeface="AvantGarde Bk BT" charset="0"/>
              </a:rPr>
              <a:t> </a:t>
            </a:r>
          </a:p>
        </p:txBody>
      </p:sp>
      <p:pic>
        <p:nvPicPr>
          <p:cNvPr id="7783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219200"/>
            <a:ext cx="284797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676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autoUpdateAnimBg="0"/>
      <p:bldP spid="77838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1514475" y="1404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762000"/>
          </a:xfrm>
        </p:spPr>
        <p:txBody>
          <a:bodyPr/>
          <a:lstStyle/>
          <a:p>
            <a:r>
              <a:rPr lang="it-IT" b="1" dirty="0">
                <a:solidFill>
                  <a:schemeClr val="bg1"/>
                </a:solidFill>
                <a:latin typeface="Arial" pitchFamily="34" charset="0"/>
              </a:rPr>
              <a:t>PRUEBAS DE LABORATORIO</a:t>
            </a:r>
          </a:p>
        </p:txBody>
      </p:sp>
      <p:sp>
        <p:nvSpPr>
          <p:cNvPr id="113673" name="Rectangle 9"/>
          <p:cNvSpPr>
            <a:spLocks noChangeArrowheads="1"/>
          </p:cNvSpPr>
          <p:nvPr/>
        </p:nvSpPr>
        <p:spPr bwMode="auto">
          <a:xfrm>
            <a:off x="2447925" y="671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pic>
        <p:nvPicPr>
          <p:cNvPr id="11367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3756025" cy="4876800"/>
          </a:xfrm>
          <a:prstGeom prst="rect">
            <a:avLst/>
          </a:prstGeom>
          <a:noFill/>
        </p:spPr>
      </p:pic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2024063" y="1243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pic>
        <p:nvPicPr>
          <p:cNvPr id="11367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438400"/>
            <a:ext cx="4800600" cy="4117975"/>
          </a:xfrm>
          <a:prstGeom prst="rect">
            <a:avLst/>
          </a:prstGeom>
          <a:noFill/>
        </p:spPr>
      </p:pic>
      <p:sp>
        <p:nvSpPr>
          <p:cNvPr id="113677" name="Text Box 13"/>
          <p:cNvSpPr txBox="1">
            <a:spLocks noChangeArrowheads="1"/>
          </p:cNvSpPr>
          <p:nvPr/>
        </p:nvSpPr>
        <p:spPr bwMode="auto">
          <a:xfrm>
            <a:off x="0" y="5851525"/>
            <a:ext cx="4267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000" b="1" dirty="0">
                <a:solidFill>
                  <a:srgbClr val="0000A0"/>
                </a:solidFill>
                <a:latin typeface="Arial" pitchFamily="34" charset="0"/>
              </a:rPr>
              <a:t>Relación entre la permeabilidad y la porosidad de muestras arcillosas .</a:t>
            </a:r>
          </a:p>
        </p:txBody>
      </p:sp>
      <p:sp>
        <p:nvSpPr>
          <p:cNvPr id="113678" name="Text Box 14"/>
          <p:cNvSpPr txBox="1">
            <a:spLocks noChangeArrowheads="1"/>
          </p:cNvSpPr>
          <p:nvPr/>
        </p:nvSpPr>
        <p:spPr bwMode="auto">
          <a:xfrm>
            <a:off x="4038600" y="1219200"/>
            <a:ext cx="487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000" b="1" dirty="0">
                <a:solidFill>
                  <a:srgbClr val="0000A0"/>
                </a:solidFill>
                <a:latin typeface="Arial" pitchFamily="34" charset="0"/>
              </a:rPr>
              <a:t>Relación entre la porosidad y la tensión vertical efectiva de muestras arcillosas.</a:t>
            </a:r>
          </a:p>
        </p:txBody>
      </p:sp>
    </p:spTree>
    <p:extLst>
      <p:ext uri="{BB962C8B-B14F-4D97-AF65-F5344CB8AC3E}">
        <p14:creationId xmlns:p14="http://schemas.microsoft.com/office/powerpoint/2010/main" val="36772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1" grpId="0" autoUpdateAnimBg="0"/>
      <p:bldP spid="113677" grpId="0" autoUpdateAnimBg="0"/>
      <p:bldP spid="113678" grpId="0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1514475" y="1404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305800" cy="762000"/>
          </a:xfrm>
        </p:spPr>
        <p:txBody>
          <a:bodyPr/>
          <a:lstStyle/>
          <a:p>
            <a:r>
              <a:rPr lang="it-IT" b="1" dirty="0">
                <a:solidFill>
                  <a:schemeClr val="bg1"/>
                </a:solidFill>
                <a:latin typeface="Arial" pitchFamily="34" charset="0"/>
              </a:rPr>
              <a:t>PRUEBAS DE LABORATORIO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2447925" y="671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4696" name="Text Box 8"/>
          <p:cNvSpPr txBox="1">
            <a:spLocks noChangeArrowheads="1"/>
          </p:cNvSpPr>
          <p:nvPr/>
        </p:nvSpPr>
        <p:spPr bwMode="auto">
          <a:xfrm>
            <a:off x="228600" y="5334000"/>
            <a:ext cx="4572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Arial" pitchFamily="34" charset="0"/>
              </a:rPr>
              <a:t>Valores de comprimibilidad (c</a:t>
            </a:r>
            <a:r>
              <a:rPr lang="it-IT" sz="2000" b="1" baseline="-25000" dirty="0">
                <a:solidFill>
                  <a:schemeClr val="bg1"/>
                </a:solidFill>
                <a:latin typeface="Arial" pitchFamily="34" charset="0"/>
              </a:rPr>
              <a:t>m</a:t>
            </a:r>
            <a:r>
              <a:rPr lang="it-IT" sz="2000" b="1" dirty="0">
                <a:solidFill>
                  <a:schemeClr val="bg1"/>
                </a:solidFill>
                <a:latin typeface="Arial" pitchFamily="34" charset="0"/>
              </a:rPr>
              <a:t>) en función de la profundidad de unas muestras de arenas (</a:t>
            </a:r>
            <a:r>
              <a:rPr lang="it-IT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•) y arcillas(</a:t>
            </a:r>
            <a:r>
              <a:rPr lang="it-IT" sz="2000" b="1" baseline="-25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º</a:t>
            </a:r>
            <a:r>
              <a:rPr lang="it-IT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.</a:t>
            </a:r>
            <a:endParaRPr lang="it-IT" sz="2000" b="1" baseline="-250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14699" name="Rectangle 11"/>
          <p:cNvSpPr>
            <a:spLocks noChangeArrowheads="1"/>
          </p:cNvSpPr>
          <p:nvPr/>
        </p:nvSpPr>
        <p:spPr bwMode="auto">
          <a:xfrm>
            <a:off x="2262188" y="-1104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4701" name="Rectangle 13"/>
          <p:cNvSpPr>
            <a:spLocks noChangeArrowheads="1"/>
          </p:cNvSpPr>
          <p:nvPr/>
        </p:nvSpPr>
        <p:spPr bwMode="auto">
          <a:xfrm>
            <a:off x="2376488" y="195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pic>
        <p:nvPicPr>
          <p:cNvPr id="11470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981200"/>
            <a:ext cx="3309938" cy="4876800"/>
          </a:xfrm>
          <a:prstGeom prst="rect">
            <a:avLst/>
          </a:prstGeom>
          <a:noFill/>
        </p:spPr>
      </p:pic>
      <p:sp>
        <p:nvSpPr>
          <p:cNvPr id="114703" name="Rectangle 15"/>
          <p:cNvSpPr>
            <a:spLocks noChangeArrowheads="1"/>
          </p:cNvSpPr>
          <p:nvPr/>
        </p:nvSpPr>
        <p:spPr bwMode="auto">
          <a:xfrm>
            <a:off x="2047875" y="200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pic>
        <p:nvPicPr>
          <p:cNvPr id="114702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1200"/>
            <a:ext cx="5257800" cy="2976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758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autoUpdateAnimBg="0"/>
      <p:bldP spid="114696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610600" cy="1431925"/>
          </a:xfrm>
        </p:spPr>
        <p:txBody>
          <a:bodyPr/>
          <a:lstStyle/>
          <a:p>
            <a:r>
              <a:rPr lang="it-IT" b="1" dirty="0">
                <a:solidFill>
                  <a:schemeClr val="bg1"/>
                </a:solidFill>
                <a:latin typeface="Arial" pitchFamily="34" charset="0"/>
              </a:rPr>
              <a:t>SIMULACIONES MATEMÁTICAS DE PREVISIÓN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1514475" y="1404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57200" y="2209800"/>
            <a:ext cx="822960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Se usan dos modelos acoplados: uno de flujo hidrológico y el otro de deformación del suelo.</a:t>
            </a:r>
          </a:p>
          <a:p>
            <a:pPr algn="l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it-IT" sz="2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El primero calcula los abatimientos piezométricos resolviendo la ecuación de difusión; el segundo emplea los resultados anteriores para calcular el abatimiento del terreno.</a:t>
            </a:r>
          </a:p>
        </p:txBody>
      </p:sp>
    </p:spTree>
    <p:extLst>
      <p:ext uri="{BB962C8B-B14F-4D97-AF65-F5344CB8AC3E}">
        <p14:creationId xmlns:p14="http://schemas.microsoft.com/office/powerpoint/2010/main" val="12953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8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 autoUpdateAnimBg="0"/>
      <p:bldP spid="78854" grpId="0" build="p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400" dirty="0">
                <a:solidFill>
                  <a:schemeClr val="bg1"/>
                </a:solidFill>
              </a:rPr>
              <a:t>Mitigación</a:t>
            </a:r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590800"/>
            <a:ext cx="8077200" cy="3581400"/>
          </a:xfrm>
        </p:spPr>
        <p:txBody>
          <a:bodyPr/>
          <a:lstStyle/>
          <a:p>
            <a:pPr algn="just">
              <a:lnSpc>
                <a:spcPct val="90000"/>
              </a:lnSpc>
              <a:buClr>
                <a:srgbClr val="00CCFF"/>
              </a:buClr>
              <a:buFontTx/>
              <a:buBlip>
                <a:blip r:embed="rId2"/>
              </a:buBlip>
            </a:pPr>
            <a:r>
              <a:rPr lang="it-IT" sz="2800" dirty="0">
                <a:solidFill>
                  <a:schemeClr val="bg1"/>
                </a:solidFill>
                <a:latin typeface="AvantGarde Bk BT" charset="0"/>
                <a:cs typeface="Times New Roman" pitchFamily="18" charset="0"/>
              </a:rPr>
              <a:t> </a:t>
            </a:r>
            <a:r>
              <a:rPr lang="it-IT" b="1" dirty="0">
                <a:solidFill>
                  <a:schemeClr val="bg1"/>
                </a:solidFill>
                <a:cs typeface="Times New Roman" pitchFamily="18" charset="0"/>
              </a:rPr>
              <a:t>manejo de los bombeos y reglamentación de la distribución de los recursos hídricos</a:t>
            </a:r>
          </a:p>
          <a:p>
            <a:pPr algn="just">
              <a:lnSpc>
                <a:spcPct val="90000"/>
              </a:lnSpc>
              <a:buClr>
                <a:srgbClr val="00CCFF"/>
              </a:buClr>
              <a:buFontTx/>
              <a:buNone/>
            </a:pPr>
            <a:endParaRPr lang="it-IT" b="1" dirty="0">
              <a:solidFill>
                <a:schemeClr val="bg1"/>
              </a:solidFill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Clr>
                <a:srgbClr val="00CCFF"/>
              </a:buClr>
              <a:buFontTx/>
              <a:buBlip>
                <a:blip r:embed="rId2"/>
              </a:buBlip>
            </a:pPr>
            <a:r>
              <a:rPr lang="it-IT" b="1" dirty="0">
                <a:solidFill>
                  <a:schemeClr val="bg1"/>
                </a:solidFill>
                <a:cs typeface="Times New Roman" pitchFamily="18" charset="0"/>
              </a:rPr>
              <a:t> recarga artificial</a:t>
            </a:r>
          </a:p>
          <a:p>
            <a:pPr algn="just">
              <a:lnSpc>
                <a:spcPct val="90000"/>
              </a:lnSpc>
              <a:buClr>
                <a:srgbClr val="00CCFF"/>
              </a:buClr>
              <a:buFontTx/>
              <a:buBlip>
                <a:blip r:embed="rId2"/>
              </a:buBlip>
            </a:pPr>
            <a:endParaRPr lang="it-IT" b="1" dirty="0">
              <a:solidFill>
                <a:schemeClr val="bg1"/>
              </a:solidFill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Clr>
                <a:srgbClr val="00CCFF"/>
              </a:buClr>
              <a:buFontTx/>
              <a:buBlip>
                <a:blip r:embed="rId2"/>
              </a:buBlip>
            </a:pPr>
            <a:r>
              <a:rPr lang="it-IT" b="1" dirty="0">
                <a:solidFill>
                  <a:schemeClr val="bg1"/>
                </a:solidFill>
                <a:cs typeface="Times New Roman" pitchFamily="18" charset="0"/>
              </a:rPr>
              <a:t> represurización de los acuiferos</a:t>
            </a:r>
          </a:p>
        </p:txBody>
      </p:sp>
    </p:spTree>
    <p:extLst>
      <p:ext uri="{BB962C8B-B14F-4D97-AF65-F5344CB8AC3E}">
        <p14:creationId xmlns:p14="http://schemas.microsoft.com/office/powerpoint/2010/main" val="137284963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9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9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 build="p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s-MX" dirty="0"/>
              <a:t>Preguntas?</a:t>
            </a:r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590675"/>
            <a:ext cx="556260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02117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</TotalTime>
  <Words>940</Words>
  <Application>Microsoft Office PowerPoint</Application>
  <PresentationFormat>Presentación en pantalla (4:3)</PresentationFormat>
  <Paragraphs>202</Paragraphs>
  <Slides>81</Slides>
  <Notes>34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81</vt:i4>
      </vt:variant>
    </vt:vector>
  </HeadingPairs>
  <TitlesOfParts>
    <vt:vector size="91" baseType="lpstr">
      <vt:lpstr>Arial</vt:lpstr>
      <vt:lpstr>AvantGarde Bk BT</vt:lpstr>
      <vt:lpstr>AvantGarde Md BT</vt:lpstr>
      <vt:lpstr>Comic Sans MS</vt:lpstr>
      <vt:lpstr>Garamond</vt:lpstr>
      <vt:lpstr>Georgia</vt:lpstr>
      <vt:lpstr>Times</vt:lpstr>
      <vt:lpstr>Times New Roman</vt:lpstr>
      <vt:lpstr>Blank Presentation</vt:lpstr>
      <vt:lpstr>Microsoft Word Picture</vt:lpstr>
      <vt:lpstr>Geología Ambiental Semestre 2022-2</vt:lpstr>
      <vt:lpstr>Subsidencia y Colapsos</vt:lpstr>
      <vt:lpstr>Presentación de PowerPoint</vt:lpstr>
      <vt:lpstr>Con el término subsidencia se indica un abatimiento genérico del terreno</vt:lpstr>
      <vt:lpstr>Dicha disminución involucra la superficie topográfica de áreas muy extendidas</vt:lpstr>
      <vt:lpstr>Puede ser de leve entidad o muy evidente</vt:lpstr>
      <vt:lpstr>La velocidad del fenomeno varía según las causas</vt:lpstr>
      <vt:lpstr>Causas</vt:lpstr>
      <vt:lpstr>Colapsos asociados al Karst </vt:lpstr>
      <vt:lpstr>Ocurre debido a las rocas Calizas, con o sin fósiles</vt:lpstr>
      <vt:lpstr>Espacios abiertos en la roca </vt:lpstr>
      <vt:lpstr>Fracturas como líneas de debilidad </vt:lpstr>
      <vt:lpstr>Permeabilidad primaria  y secundaria</vt:lpstr>
      <vt:lpstr>Relación entre permeabilidad y el intemperismo</vt:lpstr>
      <vt:lpstr>El proceso de disolución</vt:lpstr>
      <vt:lpstr>Presentación de PowerPoint</vt:lpstr>
      <vt:lpstr>Presentación de PowerPoint</vt:lpstr>
      <vt:lpstr>Acuíferos Kársticos</vt:lpstr>
      <vt:lpstr>Paisajes Kársticos </vt:lpstr>
      <vt:lpstr> Regiones Kársticas del mundo</vt:lpstr>
      <vt:lpstr>Sistema de cenotes en Yucatán</vt:lpstr>
      <vt:lpstr>El sistema acuífero de Florida</vt:lpstr>
      <vt:lpstr>Sistema de cenotes de Yucatan</vt:lpstr>
      <vt:lpstr>Karst Springs en Florida</vt:lpstr>
      <vt:lpstr>Presentación de PowerPoint</vt:lpstr>
      <vt:lpstr>Peligros en USA</vt:lpstr>
      <vt:lpstr>Peligros del Karst</vt:lpstr>
      <vt:lpstr>Contaminación de acuíferos cársticos</vt:lpstr>
      <vt:lpstr>Inundación por cenotes</vt:lpstr>
      <vt:lpstr>Colapsos</vt:lpstr>
      <vt:lpstr>Formación de un Sinkhole</vt:lpstr>
      <vt:lpstr>Tipos de Sinkholes</vt:lpstr>
      <vt:lpstr>Subsidencia Gradual</vt:lpstr>
      <vt:lpstr>Colapso de la cobertura</vt:lpstr>
      <vt:lpstr>Colapso sepultado</vt:lpstr>
      <vt:lpstr>Otros rasgos del Karst</vt:lpstr>
      <vt:lpstr>El sistema completo</vt:lpstr>
      <vt:lpstr>Preguntas</vt:lpstr>
      <vt:lpstr>Geología ambiental semestre 2022-2</vt:lpstr>
      <vt:lpstr>Subsidencia y colapsos</vt:lpstr>
      <vt:lpstr>Presentación de PowerPoint</vt:lpstr>
      <vt:lpstr>Terremotos</vt:lpstr>
      <vt:lpstr>Tubos de lava</vt:lpstr>
      <vt:lpstr>Presentación de PowerPoint</vt:lpstr>
      <vt:lpstr>PUEBLA</vt:lpstr>
      <vt:lpstr>Presentación de PowerPoint</vt:lpstr>
      <vt:lpstr>Presentación de PowerPoint</vt:lpstr>
      <vt:lpstr>EMPALME</vt:lpstr>
      <vt:lpstr>Vado del Río</vt:lpstr>
      <vt:lpstr>Vado del Río</vt:lpstr>
      <vt:lpstr>Presentación de PowerPoint</vt:lpstr>
      <vt:lpstr>Extraccion de agua</vt:lpstr>
      <vt:lpstr>Presentación de PowerPoint</vt:lpstr>
      <vt:lpstr>Presentación de PowerPoint</vt:lpstr>
      <vt:lpstr>Subsidencia - Galveston Bay, Texas</vt:lpstr>
      <vt:lpstr>Presentación de PowerPoint</vt:lpstr>
      <vt:lpstr>CIUDAD DE MÉXICO</vt:lpstr>
      <vt:lpstr>Presentación de PowerPoint</vt:lpstr>
      <vt:lpstr>COSTA DE HERMOSILLO</vt:lpstr>
      <vt:lpstr>Suelos expansivos</vt:lpstr>
      <vt:lpstr>Presentación de PowerPoint</vt:lpstr>
      <vt:lpstr>Suelos expansivos</vt:lpstr>
      <vt:lpstr>Suelos expansivos</vt:lpstr>
      <vt:lpstr>Presentación de PowerPoint</vt:lpstr>
      <vt:lpstr>Presentación de PowerPoint</vt:lpstr>
      <vt:lpstr>COLAPSO HERMOSILLO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Nivelación geométrica </vt:lpstr>
      <vt:lpstr>  GPS: Global Position System</vt:lpstr>
      <vt:lpstr> Interferometria radar a Abertura Sintetica</vt:lpstr>
      <vt:lpstr>Presentación de PowerPoint</vt:lpstr>
      <vt:lpstr>PRUEBAS DE LABORATORIO </vt:lpstr>
      <vt:lpstr>PRUEBAS DE LABORATORIO</vt:lpstr>
      <vt:lpstr>PRUEBAS DE LABORATORIO</vt:lpstr>
      <vt:lpstr>SIMULACIONES MATEMÁTICAS DE PREVISIÓN</vt:lpstr>
      <vt:lpstr>Mitigación</vt:lpstr>
      <vt:lpstr>Preguntas?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Limestone</dc:title>
  <dc:creator>P Reeder</dc:creator>
  <cp:lastModifiedBy>JOSE ISMAEL MINJAREZ SOSA</cp:lastModifiedBy>
  <cp:revision>35</cp:revision>
  <dcterms:created xsi:type="dcterms:W3CDTF">2006-09-06T16:40:44Z</dcterms:created>
  <dcterms:modified xsi:type="dcterms:W3CDTF">2022-09-27T16:57:49Z</dcterms:modified>
</cp:coreProperties>
</file>