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47"/>
  </p:notesMasterIdLst>
  <p:sldIdLst>
    <p:sldId id="716" r:id="rId2"/>
    <p:sldId id="286" r:id="rId3"/>
    <p:sldId id="661" r:id="rId4"/>
    <p:sldId id="664" r:id="rId5"/>
    <p:sldId id="662" r:id="rId6"/>
    <p:sldId id="493" r:id="rId7"/>
    <p:sldId id="500" r:id="rId8"/>
    <p:sldId id="501" r:id="rId9"/>
    <p:sldId id="659" r:id="rId10"/>
    <p:sldId id="507" r:id="rId11"/>
    <p:sldId id="509" r:id="rId12"/>
    <p:sldId id="510" r:id="rId13"/>
    <p:sldId id="511" r:id="rId14"/>
    <p:sldId id="514" r:id="rId15"/>
    <p:sldId id="515" r:id="rId16"/>
    <p:sldId id="517" r:id="rId17"/>
    <p:sldId id="518" r:id="rId18"/>
    <p:sldId id="519" r:id="rId19"/>
    <p:sldId id="675" r:id="rId20"/>
    <p:sldId id="678" r:id="rId21"/>
    <p:sldId id="679" r:id="rId22"/>
    <p:sldId id="705" r:id="rId23"/>
    <p:sldId id="696" r:id="rId24"/>
    <p:sldId id="677" r:id="rId25"/>
    <p:sldId id="685" r:id="rId26"/>
    <p:sldId id="520" r:id="rId27"/>
    <p:sldId id="522" r:id="rId28"/>
    <p:sldId id="523" r:id="rId29"/>
    <p:sldId id="697" r:id="rId30"/>
    <p:sldId id="698" r:id="rId31"/>
    <p:sldId id="731" r:id="rId32"/>
    <p:sldId id="732" r:id="rId33"/>
    <p:sldId id="735" r:id="rId34"/>
    <p:sldId id="736" r:id="rId35"/>
    <p:sldId id="737" r:id="rId36"/>
    <p:sldId id="739" r:id="rId37"/>
    <p:sldId id="740" r:id="rId38"/>
    <p:sldId id="741" r:id="rId39"/>
    <p:sldId id="745" r:id="rId40"/>
    <p:sldId id="747" r:id="rId41"/>
    <p:sldId id="748" r:id="rId42"/>
    <p:sldId id="750" r:id="rId43"/>
    <p:sldId id="749" r:id="rId44"/>
    <p:sldId id="751" r:id="rId45"/>
    <p:sldId id="733" r:id="rId4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C0000"/>
    <a:srgbClr val="D6ECEE"/>
    <a:srgbClr val="003366"/>
    <a:srgbClr val="B8AAF4"/>
    <a:srgbClr val="CC00CC"/>
    <a:srgbClr val="FF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2185" autoAdjust="0"/>
  </p:normalViewPr>
  <p:slideViewPr>
    <p:cSldViewPr>
      <p:cViewPr varScale="1">
        <p:scale>
          <a:sx n="105" d="100"/>
          <a:sy n="105" d="100"/>
        </p:scale>
        <p:origin x="13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71460-A5C4-4204-B443-973DC9C764D4}" type="datetimeFigureOut">
              <a:rPr lang="es-ES" smtClean="0"/>
              <a:pPr/>
              <a:t>05/10/2022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AD754-1FE4-42A1-B7A6-13AF3F268DC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914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5D1738-A378-4631-BB86-2F87817D07B1}" type="slidenum">
              <a:rPr lang="en-US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0FF85-6C63-4504-9BF1-03441D6E31E8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950BA0-FCD9-4943-9A82-9CE8C1CBC5BB}" type="slidenum">
              <a:rPr lang="en-US"/>
              <a:pPr/>
              <a:t>6</a:t>
            </a:fld>
            <a:endParaRPr lang="en-US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0FF85-6C63-4504-9BF1-03441D6E31E8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0FF85-6C63-4504-9BF1-03441D6E31E8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0FF85-6C63-4504-9BF1-03441D6E31E8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5FF3E3-33AA-4815-B166-7FBCB14309F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5FF3E3-33AA-4815-B166-7FBCB14309F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27</a:t>
            </a:fld>
            <a:endParaRPr 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47726-8391-4877-B287-C3167A47C8DD}" type="slidenum">
              <a:rPr lang="es-MX" smtClean="0"/>
              <a:pPr/>
              <a:t>28</a:t>
            </a:fld>
            <a:endParaRPr 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CB720-FD6E-491A-ADDF-8448337DBF5E}" type="slidenum">
              <a:rPr lang="es-ES" smtClean="0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CB720-FD6E-491A-ADDF-8448337DBF5E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CB720-FD6E-491A-ADDF-8448337DBF5E}" type="slidenum">
              <a:rPr lang="es-ES" smtClean="0"/>
              <a:pPr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CB720-FD6E-491A-ADDF-8448337DBF5E}" type="slidenum">
              <a:rPr lang="es-ES" smtClean="0"/>
              <a:pPr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9E8F2-700F-4BD6-B4E6-3742D99FF7CF}" type="slidenum">
              <a:rPr lang="es-MX" smtClean="0"/>
              <a:pPr/>
              <a:t>38</a:t>
            </a:fld>
            <a:endParaRPr lang="es-MX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DE6252-EB1E-43D7-9A5E-196B99BBA5A3}" type="slidenum">
              <a:rPr lang="es-ES"/>
              <a:pPr/>
              <a:t>41</a:t>
            </a:fld>
            <a:endParaRPr lang="es-E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E51EF3-B685-43D6-9898-6A7B353610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A3CEA-EFCA-42D0-98AE-B0CC15D338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025C63-EC25-46C0-8F4E-972638F8784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A5E2-34B5-4529-B279-CA659D48274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72D77-4FD9-4FC3-ACD4-327E9F1FAD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BEDB-B608-4451-97D7-E448A01037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97CFE-F3C8-4016-8214-05ADDB562F4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DA33-E7C6-4336-B453-0A4CA47612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171871-AACF-44AF-9D98-01E7D78DFAB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DFAA3-F5A7-4804-9128-62A268B73E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8F548-6239-4B24-9B74-6D6252106D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836CD-3B43-4E81-A4E1-07078988B3B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7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AD1256F-20FF-493C-9475-81F0562EECE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80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es.wikipedia.org/wiki/Ser_vivo" TargetMode="External"/><Relationship Id="rId5" Type="http://schemas.openxmlformats.org/officeDocument/2006/relationships/hyperlink" Target="http://es.wikipedia.org/wiki/Agua" TargetMode="External"/><Relationship Id="rId4" Type="http://schemas.openxmlformats.org/officeDocument/2006/relationships/hyperlink" Target="http://es.wikipedia.org/wiki/Evaporaci%C3%B3n_(proceso_f%C3%ADsico)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pr/imgres?imgurl=http://www.todossantos-baja.com/todos-santos/hurricanes/hurricane-fausto-1996.jpg&amp;imgrefurl=http://www.todossantos-baja.com/todos-santos/hurricanes/todossantos-hurricanes.htm&amp;h=326&amp;w=450&amp;sz=23&amp;hl=es&amp;start=2&amp;tbnid=aaQRiCgviDjbOM:&amp;tbnh=92&amp;tbnw=127&amp;prev=/images?q=hurricanes&amp;svnum=10&amp;hl=es&amp;lr=&amp;sa=G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hyperlink" Target="http://images.google.com.pr/imgres?imgurl=http://www.agu.org/report/hurricanes/Katrina_big.jpg&amp;imgrefurl=http://www.agu.org/report/hurricanes/&amp;h=1200&amp;w=1920&amp;sz=257&amp;hl=es&amp;start=13&amp;tbnid=xgATr8_eWoBD8M:&amp;tbnh=94&amp;tbnw=150&amp;prev=/images?q=hurricanes&amp;svnum=10&amp;hl=es&amp;lr=&amp;sa=G" TargetMode="External"/><Relationship Id="rId11" Type="http://schemas.openxmlformats.org/officeDocument/2006/relationships/image" Target="../media/image45.png"/><Relationship Id="rId5" Type="http://schemas.openxmlformats.org/officeDocument/2006/relationships/image" Target="../media/image41.jpeg"/><Relationship Id="rId10" Type="http://schemas.openxmlformats.org/officeDocument/2006/relationships/image" Target="../media/image44.jpeg"/><Relationship Id="rId4" Type="http://schemas.openxmlformats.org/officeDocument/2006/relationships/hyperlink" Target="http://images.google.com.pr/imgres?imgurl=http://www.lastrefuge.co.uk/images/html/storms/tornadic-storms/images/aAW_Storms_USA91.jpg&amp;imgrefurl=http://www.lastrefuge.co.uk/images/html/storms/tornadic-storms/pages/aAW_Storms_USA91.htm&amp;h=390&amp;w=390&amp;sz=42&amp;hl=es&amp;start=2&amp;tbnid=jV7BdEKby0fG9M:&amp;tbnh=123&amp;tbnw=123&amp;prev=/images?q=storms&amp;svnum=10&amp;hl=es&amp;lr=&amp;sa=G" TargetMode="External"/><Relationship Id="rId9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images.google.com.pr/imgres?imgurl=http://www.lastrefuge.co.uk/images/html/storms/tornadic-storms/images/aAW_Storms_USA91.jpg&amp;imgrefurl=http://www.lastrefuge.co.uk/images/html/storms/tornadic-storms/pages/aAW_Storms_USA91.htm&amp;h=390&amp;w=390&amp;sz=42&amp;hl=es&amp;start=2&amp;tbnid=jV7BdEKby0fG9M:&amp;tbnh=123&amp;tbnw=123&amp;prev=/images?q=storms&amp;svnum=10&amp;hl=es&amp;lr=&amp;sa=G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2276872"/>
            <a:ext cx="5791200" cy="1371600"/>
          </a:xfrm>
        </p:spPr>
        <p:txBody>
          <a:bodyPr>
            <a:normAutofit/>
          </a:bodyPr>
          <a:lstStyle/>
          <a:p>
            <a:pPr algn="r"/>
            <a:r>
              <a:rPr lang="es-MX" sz="4000" dirty="0">
                <a:latin typeface="+mn-lt"/>
              </a:rPr>
              <a:t>Geología ambiental</a:t>
            </a:r>
            <a:br>
              <a:rPr lang="es-MX" sz="4000" dirty="0">
                <a:latin typeface="+mn-lt"/>
              </a:rPr>
            </a:br>
            <a:r>
              <a:rPr lang="es-MX" sz="2800" dirty="0">
                <a:latin typeface="+mn-lt"/>
              </a:rPr>
              <a:t>semestre  2022-2</a:t>
            </a:r>
            <a:endParaRPr lang="es-MX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80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548680"/>
            <a:ext cx="7440826" cy="5580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20148" y="6093296"/>
            <a:ext cx="89163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La </a:t>
            </a:r>
            <a:r>
              <a:rPr lang="es-ES" b="1" dirty="0"/>
              <a:t>transpiración</a:t>
            </a:r>
            <a:r>
              <a:rPr lang="es-ES" dirty="0"/>
              <a:t> es la </a:t>
            </a:r>
            <a:r>
              <a:rPr lang="es-ES" dirty="0">
                <a:hlinkClick r:id="rId4" action="ppaction://hlinkfile" tooltip="Evaporación (proceso físico)"/>
              </a:rPr>
              <a:t>evaporación</a:t>
            </a:r>
            <a:r>
              <a:rPr lang="es-ES" dirty="0"/>
              <a:t> de </a:t>
            </a:r>
            <a:r>
              <a:rPr lang="es-ES" dirty="0">
                <a:hlinkClick r:id="rId5" action="ppaction://hlinkfile" tooltip="Agua"/>
              </a:rPr>
              <a:t>agua</a:t>
            </a:r>
            <a:r>
              <a:rPr lang="es-ES" dirty="0"/>
              <a:t> en un </a:t>
            </a:r>
            <a:r>
              <a:rPr lang="es-ES" dirty="0">
                <a:hlinkClick r:id="rId6" action="ppaction://hlinkfile" tooltip="Ser vivo"/>
              </a:rPr>
              <a:t>ser vivo</a:t>
            </a:r>
            <a:r>
              <a:rPr lang="es-ES" dirty="0"/>
              <a:t>. Tanto plantas como animales transpiran.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-35024"/>
            <a:ext cx="7467600" cy="799728"/>
          </a:xfrm>
        </p:spPr>
        <p:txBody>
          <a:bodyPr/>
          <a:lstStyle/>
          <a:p>
            <a:r>
              <a:rPr lang="es-MX" dirty="0"/>
              <a:t>Formación de las nubes</a:t>
            </a:r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556" y="1340768"/>
            <a:ext cx="5256584" cy="463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840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Absolute Instability"/>
          <p:cNvPicPr>
            <a:picLocks noChangeAspect="1" noChangeArrowheads="1"/>
          </p:cNvPicPr>
          <p:nvPr/>
        </p:nvPicPr>
        <p:blipFill rotWithShape="1">
          <a:blip r:embed="rId3" cstate="print"/>
          <a:srcRect t="11540" r="22121" b="13651"/>
          <a:stretch/>
        </p:blipFill>
        <p:spPr bwMode="auto">
          <a:xfrm>
            <a:off x="611560" y="1455936"/>
            <a:ext cx="7556841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es-MX" dirty="0"/>
              <a:t>Formación de nubes</a:t>
            </a:r>
          </a:p>
        </p:txBody>
      </p:sp>
    </p:spTree>
    <p:extLst>
      <p:ext uri="{BB962C8B-B14F-4D97-AF65-F5344CB8AC3E}">
        <p14:creationId xmlns:p14="http://schemas.microsoft.com/office/powerpoint/2010/main" val="824184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es-MX" dirty="0"/>
              <a:t>Formación de las nubes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94048" y="980728"/>
            <a:ext cx="830894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 dirty="0"/>
              <a:t>Se </a:t>
            </a:r>
            <a:r>
              <a:rPr lang="en-US" sz="2800" i="1" dirty="0" err="1"/>
              <a:t>crean</a:t>
            </a:r>
            <a:r>
              <a:rPr lang="en-US" sz="2800" i="1" dirty="0"/>
              <a:t> a </a:t>
            </a:r>
            <a:r>
              <a:rPr lang="en-US" sz="2800" i="1" dirty="0" err="1"/>
              <a:t>partir</a:t>
            </a:r>
            <a:r>
              <a:rPr lang="en-US" sz="2800" i="1" dirty="0"/>
              <a:t> de </a:t>
            </a:r>
            <a:r>
              <a:rPr lang="en-US" sz="2800" i="1" dirty="0" err="1"/>
              <a:t>nucleos</a:t>
            </a:r>
            <a:r>
              <a:rPr lang="en-US" sz="2800" i="1" dirty="0"/>
              <a:t> de </a:t>
            </a:r>
            <a:r>
              <a:rPr lang="en-US" sz="2800" i="1" dirty="0" err="1"/>
              <a:t>condensación</a:t>
            </a:r>
            <a:r>
              <a:rPr lang="en-US" sz="2800" i="1" dirty="0"/>
              <a:t>: </a:t>
            </a:r>
            <a:r>
              <a:rPr lang="en-US" sz="2800" i="1" dirty="0" err="1"/>
              <a:t>pequeños</a:t>
            </a:r>
            <a:r>
              <a:rPr lang="en-US" sz="2800" i="1" dirty="0"/>
              <a:t> </a:t>
            </a:r>
            <a:r>
              <a:rPr lang="en-US" sz="2800" i="1" dirty="0" err="1"/>
              <a:t>fragmentos</a:t>
            </a:r>
            <a:r>
              <a:rPr lang="en-US" sz="2800" i="1" dirty="0"/>
              <a:t> de </a:t>
            </a:r>
            <a:r>
              <a:rPr lang="en-US" sz="2800" i="1" dirty="0" err="1"/>
              <a:t>materia</a:t>
            </a:r>
            <a:r>
              <a:rPr lang="en-US" sz="2800" i="1" dirty="0"/>
              <a:t> </a:t>
            </a:r>
            <a:r>
              <a:rPr lang="en-US" sz="2800" i="1" dirty="0" err="1"/>
              <a:t>sólida</a:t>
            </a:r>
            <a:r>
              <a:rPr lang="en-US" sz="2800" i="1" dirty="0"/>
              <a:t> (</a:t>
            </a:r>
            <a:r>
              <a:rPr lang="en-US" sz="2800" i="1" dirty="0" err="1"/>
              <a:t>aerosoles</a:t>
            </a:r>
            <a:r>
              <a:rPr lang="en-US" sz="2800" i="1" dirty="0"/>
              <a:t>, </a:t>
            </a:r>
            <a:r>
              <a:rPr lang="en-US" sz="2800" i="1" dirty="0" err="1"/>
              <a:t>polvo</a:t>
            </a:r>
            <a:r>
              <a:rPr lang="en-US" sz="2800" i="1" dirty="0"/>
              <a:t>), </a:t>
            </a:r>
            <a:r>
              <a:rPr lang="en-US" sz="2800" i="1" dirty="0" err="1"/>
              <a:t>sobre</a:t>
            </a:r>
            <a:r>
              <a:rPr lang="en-US" sz="2800" i="1" dirty="0"/>
              <a:t> los </a:t>
            </a:r>
            <a:r>
              <a:rPr lang="en-US" sz="2800" i="1" dirty="0" err="1"/>
              <a:t>que</a:t>
            </a:r>
            <a:r>
              <a:rPr lang="en-US" sz="2800" i="1" dirty="0"/>
              <a:t> </a:t>
            </a:r>
            <a:r>
              <a:rPr lang="en-US" sz="2800" i="1" dirty="0" err="1"/>
              <a:t>que</a:t>
            </a:r>
            <a:r>
              <a:rPr lang="en-US" sz="2800" i="1" dirty="0"/>
              <a:t> el vapor se </a:t>
            </a:r>
            <a:r>
              <a:rPr lang="en-US" sz="2800" i="1" dirty="0" err="1"/>
              <a:t>condensa</a:t>
            </a:r>
            <a:r>
              <a:rPr lang="en-US" sz="2800" i="1" dirty="0"/>
              <a:t> y forma </a:t>
            </a:r>
            <a:r>
              <a:rPr lang="en-US" sz="2800" i="1" dirty="0" err="1"/>
              <a:t>pequeñas</a:t>
            </a:r>
            <a:r>
              <a:rPr lang="en-US" sz="2800" i="1" dirty="0"/>
              <a:t> </a:t>
            </a:r>
            <a:r>
              <a:rPr lang="en-US" sz="2800" i="1" dirty="0" err="1"/>
              <a:t>gotas</a:t>
            </a:r>
            <a:r>
              <a:rPr lang="en-US" sz="2800" i="1" dirty="0"/>
              <a:t> de </a:t>
            </a:r>
            <a:r>
              <a:rPr lang="en-US" sz="2800" i="1" dirty="0" err="1"/>
              <a:t>agua</a:t>
            </a:r>
            <a:r>
              <a:rPr lang="en-US" sz="2800" i="1" dirty="0"/>
              <a:t>.  </a:t>
            </a:r>
            <a:endParaRPr lang="en-US" sz="2800" dirty="0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068960"/>
            <a:ext cx="4968552" cy="3018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262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ChangeArrowheads="1"/>
          </p:cNvSpPr>
          <p:nvPr/>
        </p:nvSpPr>
        <p:spPr bwMode="auto">
          <a:xfrm>
            <a:off x="0" y="60325"/>
            <a:ext cx="27831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Arial Black" pitchFamily="34" charset="0"/>
              </a:rPr>
              <a:t>Tipos</a:t>
            </a:r>
            <a:r>
              <a:rPr lang="en-US" dirty="0">
                <a:latin typeface="Arial Black" pitchFamily="34" charset="0"/>
              </a:rPr>
              <a:t> de </a:t>
            </a:r>
            <a:r>
              <a:rPr lang="en-US" dirty="0" err="1">
                <a:latin typeface="Arial Black" pitchFamily="34" charset="0"/>
              </a:rPr>
              <a:t>Nubes</a:t>
            </a:r>
            <a:endParaRPr lang="en-US" dirty="0">
              <a:latin typeface="Arial Black" pitchFamily="34" charset="0"/>
            </a:endParaRPr>
          </a:p>
        </p:txBody>
      </p:sp>
      <p:pic>
        <p:nvPicPr>
          <p:cNvPr id="330755" name="Picture 3" descr="w0060"/>
          <p:cNvPicPr preferRelativeResize="0"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81" t="19753" r="81" b="15944"/>
          <a:stretch>
            <a:fillRect/>
          </a:stretch>
        </p:blipFill>
        <p:spPr bwMode="auto">
          <a:xfrm>
            <a:off x="0" y="533400"/>
            <a:ext cx="914400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830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-214337"/>
            <a:ext cx="8229600" cy="763018"/>
          </a:xfrm>
        </p:spPr>
        <p:txBody>
          <a:bodyPr/>
          <a:lstStyle/>
          <a:p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causa</a:t>
            </a:r>
            <a:r>
              <a:rPr lang="en-US" dirty="0"/>
              <a:t> la </a:t>
            </a:r>
            <a:r>
              <a:rPr lang="en-US" dirty="0" err="1"/>
              <a:t>precipitación</a:t>
            </a:r>
            <a:r>
              <a:rPr lang="en-US" dirty="0"/>
              <a:t>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14356"/>
            <a:ext cx="8443914" cy="5786478"/>
          </a:xfrm>
        </p:spPr>
        <p:txBody>
          <a:bodyPr/>
          <a:lstStyle/>
          <a:p>
            <a:r>
              <a:rPr lang="en-US" sz="2800" dirty="0"/>
              <a:t>Las </a:t>
            </a:r>
            <a:r>
              <a:rPr lang="en-US" sz="2800" dirty="0" err="1"/>
              <a:t>nubes</a:t>
            </a:r>
            <a:r>
              <a:rPr lang="en-US" sz="2800" dirty="0"/>
              <a:t> </a:t>
            </a:r>
            <a:r>
              <a:rPr lang="en-US" sz="2800" dirty="0" err="1"/>
              <a:t>consisten</a:t>
            </a:r>
            <a:r>
              <a:rPr lang="en-US" sz="2800" dirty="0"/>
              <a:t> de vapor de </a:t>
            </a:r>
            <a:r>
              <a:rPr lang="en-US" sz="2800" dirty="0" err="1"/>
              <a:t>agua</a:t>
            </a:r>
            <a:r>
              <a:rPr lang="en-US" sz="2800" dirty="0"/>
              <a:t>,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  <a:r>
              <a:rPr lang="en-US" sz="2800" dirty="0" err="1"/>
              <a:t>líquida</a:t>
            </a:r>
            <a:r>
              <a:rPr lang="en-US" sz="2800" dirty="0"/>
              <a:t> y </a:t>
            </a:r>
            <a:r>
              <a:rPr lang="en-US" sz="2800" dirty="0" err="1"/>
              <a:t>cristales</a:t>
            </a:r>
            <a:r>
              <a:rPr lang="en-US" sz="2800" dirty="0"/>
              <a:t> de </a:t>
            </a:r>
            <a:r>
              <a:rPr lang="en-US" sz="2800" dirty="0" err="1"/>
              <a:t>hielo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Cuando</a:t>
            </a:r>
            <a:r>
              <a:rPr lang="en-US" sz="2800" dirty="0"/>
              <a:t> los </a:t>
            </a:r>
            <a:r>
              <a:rPr lang="en-US" sz="2800" dirty="0" err="1"/>
              <a:t>nucleos</a:t>
            </a:r>
            <a:r>
              <a:rPr lang="en-US" sz="2800" dirty="0"/>
              <a:t> de </a:t>
            </a:r>
            <a:r>
              <a:rPr lang="en-US" sz="2800" dirty="0" err="1"/>
              <a:t>condensación</a:t>
            </a:r>
            <a:r>
              <a:rPr lang="en-US" sz="2800" dirty="0"/>
              <a:t> </a:t>
            </a:r>
            <a:r>
              <a:rPr lang="en-US" sz="2800" dirty="0" err="1"/>
              <a:t>crecen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enfriamiento</a:t>
            </a:r>
            <a:r>
              <a:rPr lang="en-US" sz="2800" dirty="0"/>
              <a:t> </a:t>
            </a:r>
            <a:r>
              <a:rPr lang="en-US" sz="2800" dirty="0" err="1"/>
              <a:t>gotas</a:t>
            </a:r>
            <a:r>
              <a:rPr lang="en-US" sz="2800" dirty="0"/>
              <a:t> de </a:t>
            </a:r>
            <a:r>
              <a:rPr lang="en-US" sz="2800" dirty="0" err="1"/>
              <a:t>agua</a:t>
            </a:r>
            <a:r>
              <a:rPr lang="en-US" sz="2800" dirty="0"/>
              <a:t> o </a:t>
            </a:r>
            <a:r>
              <a:rPr lang="en-US" sz="2800" dirty="0" err="1"/>
              <a:t>hielo</a:t>
            </a:r>
            <a:r>
              <a:rPr lang="en-US" sz="2800" dirty="0"/>
              <a:t> </a:t>
            </a:r>
            <a:r>
              <a:rPr lang="en-US" sz="2800" dirty="0" err="1"/>
              <a:t>caen</a:t>
            </a:r>
            <a:r>
              <a:rPr lang="en-US" sz="2800" dirty="0"/>
              <a:t> a la </a:t>
            </a:r>
            <a:r>
              <a:rPr lang="en-US" sz="2800" dirty="0" err="1"/>
              <a:t>superficie</a:t>
            </a:r>
            <a:r>
              <a:rPr lang="en-US" sz="2800" dirty="0"/>
              <a:t>.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2924944"/>
            <a:ext cx="5623535" cy="379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129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"/>
            <a:ext cx="8229600" cy="764704"/>
          </a:xfrm>
        </p:spPr>
        <p:txBody>
          <a:bodyPr/>
          <a:lstStyle/>
          <a:p>
            <a:pPr eaLnBrk="1" hangingPunct="1"/>
            <a:r>
              <a:rPr lang="en-US" sz="4000" dirty="0" err="1"/>
              <a:t>Formacion</a:t>
            </a:r>
            <a:r>
              <a:rPr lang="en-US" sz="4000" dirty="0"/>
              <a:t> de la </a:t>
            </a:r>
            <a:r>
              <a:rPr lang="en-US" sz="4000" dirty="0" err="1"/>
              <a:t>Lluvia</a:t>
            </a:r>
            <a:endParaRPr lang="en-US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836713"/>
            <a:ext cx="8229600" cy="2736304"/>
          </a:xfrm>
        </p:spPr>
        <p:txBody>
          <a:bodyPr/>
          <a:lstStyle/>
          <a:p>
            <a:pPr eaLnBrk="1" hangingPunct="1"/>
            <a:r>
              <a:rPr lang="en-US" dirty="0" err="1"/>
              <a:t>Pasos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la </a:t>
            </a:r>
            <a:r>
              <a:rPr lang="en-US" dirty="0" err="1"/>
              <a:t>formación</a:t>
            </a:r>
            <a:r>
              <a:rPr lang="en-US" dirty="0"/>
              <a:t> de la </a:t>
            </a:r>
            <a:r>
              <a:rPr lang="en-US" dirty="0" err="1"/>
              <a:t>lluvia</a:t>
            </a:r>
            <a:endParaRPr lang="en-US" dirty="0"/>
          </a:p>
          <a:p>
            <a:pPr lvl="1" eaLnBrk="1" hangingPunct="1"/>
            <a:r>
              <a:rPr lang="en-US" dirty="0"/>
              <a:t>El </a:t>
            </a:r>
            <a:r>
              <a:rPr lang="en-US" dirty="0" err="1"/>
              <a:t>aire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enfriarse</a:t>
            </a:r>
            <a:r>
              <a:rPr lang="en-US" dirty="0"/>
              <a:t> al </a:t>
            </a:r>
            <a:r>
              <a:rPr lang="en-US" dirty="0" err="1"/>
              <a:t>punto</a:t>
            </a:r>
            <a:r>
              <a:rPr lang="en-US" dirty="0"/>
              <a:t> de </a:t>
            </a:r>
            <a:r>
              <a:rPr lang="en-US" dirty="0" err="1"/>
              <a:t>rocío</a:t>
            </a:r>
            <a:endParaRPr lang="en-US" dirty="0"/>
          </a:p>
          <a:p>
            <a:pPr lvl="1" eaLnBrk="1" hangingPunct="1"/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haber</a:t>
            </a:r>
            <a:r>
              <a:rPr lang="en-US" dirty="0"/>
              <a:t> </a:t>
            </a:r>
            <a:r>
              <a:rPr lang="en-US" dirty="0" err="1"/>
              <a:t>núcleos</a:t>
            </a:r>
            <a:r>
              <a:rPr lang="en-US" dirty="0"/>
              <a:t> de </a:t>
            </a:r>
            <a:r>
              <a:rPr lang="en-US" dirty="0" err="1"/>
              <a:t>condensación</a:t>
            </a:r>
            <a:endParaRPr lang="en-US" dirty="0"/>
          </a:p>
          <a:p>
            <a:pPr lvl="1" eaLnBrk="1" hangingPunct="1"/>
            <a:r>
              <a:rPr lang="en-US" dirty="0"/>
              <a:t>Se </a:t>
            </a:r>
            <a:r>
              <a:rPr lang="en-US" dirty="0" err="1"/>
              <a:t>forman</a:t>
            </a:r>
            <a:r>
              <a:rPr lang="en-US" dirty="0"/>
              <a:t> </a:t>
            </a:r>
            <a:r>
              <a:rPr lang="en-US" dirty="0" err="1"/>
              <a:t>pequeñas</a:t>
            </a:r>
            <a:r>
              <a:rPr lang="en-US" dirty="0"/>
              <a:t> </a:t>
            </a:r>
            <a:r>
              <a:rPr lang="en-US" dirty="0" err="1"/>
              <a:t>gotas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crecer</a:t>
            </a:r>
            <a:endParaRPr lang="en-US" dirty="0"/>
          </a:p>
          <a:p>
            <a:pPr lvl="1" eaLnBrk="1" hangingPunct="1"/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haber</a:t>
            </a:r>
            <a:r>
              <a:rPr lang="en-US" dirty="0"/>
              <a:t> un </a:t>
            </a:r>
            <a:r>
              <a:rPr lang="en-US" dirty="0" err="1"/>
              <a:t>aporte</a:t>
            </a:r>
            <a:r>
              <a:rPr lang="en-US" dirty="0"/>
              <a:t> continuo de vapor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91" y="3140968"/>
            <a:ext cx="4185253" cy="31389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7F1AD21-481B-448C-9D45-9D5C2EFEA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170" y="2636912"/>
            <a:ext cx="3021443" cy="385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4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es-MX" dirty="0"/>
              <a:t>Tipos de Precipitación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6088933" cy="450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40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116632"/>
            <a:ext cx="7848872" cy="1371600"/>
          </a:xfrm>
        </p:spPr>
        <p:txBody>
          <a:bodyPr>
            <a:normAutofit/>
          </a:bodyPr>
          <a:lstStyle/>
          <a:p>
            <a:r>
              <a:rPr lang="es-ES_tradnl" sz="1800" dirty="0"/>
              <a:t>Entonces la precipitación acurre cuando las nubes se enfrían y esto sucede cuando masas de aire  ascienden en la atmósfera. </a:t>
            </a:r>
            <a:endParaRPr lang="es-ES" sz="1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060848"/>
            <a:ext cx="4896544" cy="2232248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Pero, como ascienden?</a:t>
            </a:r>
          </a:p>
          <a:p>
            <a:r>
              <a:rPr lang="es-ES_tradnl" dirty="0"/>
              <a:t>Mecanismos:</a:t>
            </a:r>
          </a:p>
          <a:p>
            <a:r>
              <a:rPr lang="es-ES_tradnl" dirty="0"/>
              <a:t>Convección</a:t>
            </a:r>
          </a:p>
          <a:p>
            <a:r>
              <a:rPr lang="es-ES_tradnl" dirty="0"/>
              <a:t>Choque de masas y frentes de aire</a:t>
            </a:r>
          </a:p>
          <a:p>
            <a:r>
              <a:rPr lang="es-ES_tradnl" dirty="0" err="1"/>
              <a:t>Orógrafica</a:t>
            </a:r>
            <a:endParaRPr lang="es-ES_tradnl" dirty="0"/>
          </a:p>
          <a:p>
            <a:endParaRPr lang="es-ES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404812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897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err="1"/>
              <a:t>Ascenso</a:t>
            </a:r>
            <a:r>
              <a:rPr lang="en-US" sz="4000" dirty="0"/>
              <a:t> de </a:t>
            </a:r>
            <a:r>
              <a:rPr lang="en-US" sz="4000" dirty="0" err="1"/>
              <a:t>masas</a:t>
            </a:r>
            <a:r>
              <a:rPr lang="en-US" sz="4000" dirty="0"/>
              <a:t> de </a:t>
            </a:r>
            <a:r>
              <a:rPr lang="en-US" sz="4000" dirty="0" err="1"/>
              <a:t>aire</a:t>
            </a:r>
            <a:endParaRPr lang="en-US" sz="40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000108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 err="1"/>
              <a:t>Conveccion</a:t>
            </a:r>
            <a:endParaRPr lang="en-US" dirty="0"/>
          </a:p>
          <a:p>
            <a:pPr lvl="1" eaLnBrk="1" hangingPunct="1"/>
            <a:r>
              <a:rPr lang="en-US" dirty="0"/>
              <a:t>La </a:t>
            </a:r>
            <a:r>
              <a:rPr lang="en-US" dirty="0" err="1"/>
              <a:t>radiación</a:t>
            </a:r>
            <a:r>
              <a:rPr lang="en-US" dirty="0"/>
              <a:t> solar </a:t>
            </a:r>
            <a:r>
              <a:rPr lang="en-US" dirty="0" err="1"/>
              <a:t>calienta</a:t>
            </a:r>
            <a:r>
              <a:rPr lang="en-US" dirty="0"/>
              <a:t> la </a:t>
            </a:r>
            <a:r>
              <a:rPr lang="en-US" dirty="0" err="1"/>
              <a:t>superficie</a:t>
            </a:r>
            <a:r>
              <a:rPr lang="en-US" dirty="0"/>
              <a:t>, y </a:t>
            </a:r>
            <a:r>
              <a:rPr lang="en-US" dirty="0" err="1"/>
              <a:t>esta</a:t>
            </a:r>
            <a:r>
              <a:rPr lang="en-US" dirty="0"/>
              <a:t> el </a:t>
            </a:r>
            <a:r>
              <a:rPr lang="en-US" dirty="0" err="1"/>
              <a:t>aire</a:t>
            </a:r>
            <a:r>
              <a:rPr lang="en-US" dirty="0"/>
              <a:t> </a:t>
            </a:r>
            <a:r>
              <a:rPr lang="en-US" dirty="0" err="1"/>
              <a:t>inmediato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densidad</a:t>
            </a:r>
            <a:r>
              <a:rPr lang="en-US" dirty="0"/>
              <a:t> y </a:t>
            </a:r>
            <a:r>
              <a:rPr lang="en-US" dirty="0" err="1"/>
              <a:t>tiende</a:t>
            </a:r>
            <a:r>
              <a:rPr lang="en-US" dirty="0"/>
              <a:t> a </a:t>
            </a:r>
            <a:r>
              <a:rPr lang="en-US" dirty="0" err="1"/>
              <a:t>subir</a:t>
            </a:r>
            <a:r>
              <a:rPr lang="en-US" dirty="0"/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87426AC-8E96-4B0D-B93E-08DD39783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2340685"/>
            <a:ext cx="5587008" cy="419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59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Convección</a:t>
            </a:r>
            <a:endParaRPr lang="es-ES" dirty="0"/>
          </a:p>
        </p:txBody>
      </p:sp>
      <p:grpSp>
        <p:nvGrpSpPr>
          <p:cNvPr id="3" name="Group 3"/>
          <p:cNvGrpSpPr>
            <a:grpSpLocks noGrp="1"/>
          </p:cNvGrpSpPr>
          <p:nvPr/>
        </p:nvGrpSpPr>
        <p:grpSpPr bwMode="auto">
          <a:xfrm>
            <a:off x="457200" y="1600200"/>
            <a:ext cx="8229600" cy="4530725"/>
            <a:chOff x="912" y="1344"/>
            <a:chExt cx="3648" cy="2784"/>
          </a:xfrm>
        </p:grpSpPr>
        <p:pic>
          <p:nvPicPr>
            <p:cNvPr id="5" name="Picture 4" descr="convection"/>
            <p:cNvPicPr>
              <a:picLocks noChangeAspect="1" noChangeArrowheads="1"/>
            </p:cNvPicPr>
            <p:nvPr/>
          </p:nvPicPr>
          <p:blipFill>
            <a:blip r:embed="rId3" cstate="print"/>
            <a:srcRect b="783"/>
            <a:stretch>
              <a:fillRect/>
            </a:stretch>
          </p:blipFill>
          <p:spPr bwMode="auto">
            <a:xfrm>
              <a:off x="912" y="1344"/>
              <a:ext cx="3648" cy="2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912" y="4128"/>
              <a:ext cx="3648" cy="0"/>
            </a:xfrm>
            <a:prstGeom prst="line">
              <a:avLst/>
            </a:prstGeom>
            <a:noFill/>
            <a:ln w="1016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960" y="3643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s-MX">
                <a:latin typeface="Garamond" pitchFamily="18" charset="0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912" y="3840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>
                  <a:solidFill>
                    <a:schemeClr val="bg2"/>
                  </a:solidFill>
                </a:rPr>
                <a:t>Hot earth surface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687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718"/>
            <a:ext cx="5791200" cy="39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es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masa</a:t>
            </a:r>
            <a:r>
              <a:rPr lang="en-US" sz="2800" dirty="0"/>
              <a:t> de </a:t>
            </a:r>
            <a:r>
              <a:rPr lang="en-US" sz="2800" dirty="0" err="1"/>
              <a:t>aire</a:t>
            </a:r>
            <a:endParaRPr lang="en-US" sz="28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052737"/>
            <a:ext cx="8229600" cy="1800200"/>
          </a:xfrm>
        </p:spPr>
        <p:txBody>
          <a:bodyPr/>
          <a:lstStyle/>
          <a:p>
            <a:pPr lvl="1" eaLnBrk="1" hangingPunct="1"/>
            <a:r>
              <a:rPr lang="en-US" sz="2400" dirty="0"/>
              <a:t>Un </a:t>
            </a:r>
            <a:r>
              <a:rPr lang="en-US" sz="2400" dirty="0" err="1"/>
              <a:t>cuerpo</a:t>
            </a:r>
            <a:r>
              <a:rPr lang="en-US" sz="2400" dirty="0"/>
              <a:t> de </a:t>
            </a:r>
            <a:r>
              <a:rPr lang="en-US" sz="2400" dirty="0" err="1"/>
              <a:t>aire</a:t>
            </a:r>
            <a:r>
              <a:rPr lang="en-US" sz="2400" dirty="0"/>
              <a:t> con </a:t>
            </a:r>
            <a:r>
              <a:rPr lang="en-US" sz="2400" dirty="0" err="1"/>
              <a:t>condiciones</a:t>
            </a:r>
            <a:r>
              <a:rPr lang="en-US" sz="2400" dirty="0"/>
              <a:t> </a:t>
            </a:r>
            <a:r>
              <a:rPr lang="en-US" sz="2400" dirty="0" err="1"/>
              <a:t>similares</a:t>
            </a:r>
            <a:r>
              <a:rPr lang="en-US" sz="2400" dirty="0"/>
              <a:t> de </a:t>
            </a:r>
            <a:r>
              <a:rPr lang="en-US" sz="2400" dirty="0" err="1"/>
              <a:t>temperatura</a:t>
            </a:r>
            <a:r>
              <a:rPr lang="en-US" sz="2400" dirty="0"/>
              <a:t> y </a:t>
            </a:r>
            <a:r>
              <a:rPr lang="en-US" sz="2400" dirty="0" err="1"/>
              <a:t>densidad</a:t>
            </a:r>
            <a:r>
              <a:rPr lang="en-US" sz="2400" dirty="0"/>
              <a:t>. </a:t>
            </a:r>
          </a:p>
          <a:p>
            <a:pPr lvl="1" eaLnBrk="1" hangingPunct="1"/>
            <a:r>
              <a:rPr lang="en-US" sz="2400" dirty="0"/>
              <a:t>Su </a:t>
            </a:r>
            <a:r>
              <a:rPr lang="en-US" sz="2400" dirty="0" err="1"/>
              <a:t>tamaño</a:t>
            </a:r>
            <a:r>
              <a:rPr lang="en-US" sz="2400" dirty="0"/>
              <a:t> </a:t>
            </a:r>
            <a:r>
              <a:rPr lang="en-US" sz="2400" dirty="0" err="1"/>
              <a:t>varía</a:t>
            </a:r>
            <a:r>
              <a:rPr lang="en-US" sz="2400" dirty="0"/>
              <a:t> de </a:t>
            </a:r>
            <a:r>
              <a:rPr lang="en-US" sz="2400" dirty="0" err="1"/>
              <a:t>masas</a:t>
            </a:r>
            <a:r>
              <a:rPr lang="en-US" sz="2400" dirty="0"/>
              <a:t> </a:t>
            </a:r>
            <a:r>
              <a:rPr lang="en-US" sz="2400" dirty="0" err="1"/>
              <a:t>convectivas</a:t>
            </a:r>
            <a:r>
              <a:rPr lang="en-US" sz="2400" dirty="0"/>
              <a:t> locales a </a:t>
            </a:r>
            <a:r>
              <a:rPr lang="en-US" sz="2400" dirty="0" err="1"/>
              <a:t>frentes</a:t>
            </a:r>
            <a:r>
              <a:rPr lang="en-US" sz="2400" dirty="0"/>
              <a:t> </a:t>
            </a:r>
            <a:r>
              <a:rPr lang="en-US" sz="2400" dirty="0" err="1"/>
              <a:t>continentales</a:t>
            </a:r>
            <a:r>
              <a:rPr lang="en-US" sz="2400" dirty="0"/>
              <a:t>. </a:t>
            </a:r>
          </a:p>
        </p:txBody>
      </p:sp>
      <p:pic>
        <p:nvPicPr>
          <p:cNvPr id="15364" name="Picture 5" descr="fig18_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492896"/>
            <a:ext cx="356552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Formation of convective air currents that create therma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708920"/>
            <a:ext cx="31242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23904" y="5877272"/>
            <a:ext cx="6502796" cy="78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El </a:t>
            </a:r>
            <a:r>
              <a:rPr lang="en-US" sz="2000" dirty="0" err="1"/>
              <a:t>aire</a:t>
            </a:r>
            <a:r>
              <a:rPr lang="en-US" sz="2000" dirty="0"/>
              <a:t> se </a:t>
            </a:r>
            <a:r>
              <a:rPr lang="en-US" sz="2000" dirty="0" err="1"/>
              <a:t>mueve</a:t>
            </a:r>
            <a:r>
              <a:rPr lang="en-US" sz="2000" dirty="0"/>
              <a:t> </a:t>
            </a:r>
            <a:r>
              <a:rPr lang="en-US" sz="2000" dirty="0" err="1"/>
              <a:t>hacia</a:t>
            </a:r>
            <a:r>
              <a:rPr lang="en-US" sz="2000" dirty="0"/>
              <a:t> </a:t>
            </a:r>
            <a:r>
              <a:rPr lang="en-US" sz="2000" dirty="0" err="1"/>
              <a:t>zonas</a:t>
            </a:r>
            <a:r>
              <a:rPr lang="en-US" sz="2000" dirty="0"/>
              <a:t> de </a:t>
            </a:r>
            <a:r>
              <a:rPr lang="en-US" sz="2000" dirty="0" err="1"/>
              <a:t>baja</a:t>
            </a:r>
            <a:r>
              <a:rPr lang="en-US" sz="2000" dirty="0"/>
              <a:t> </a:t>
            </a:r>
            <a:r>
              <a:rPr lang="en-US" sz="2000" dirty="0" err="1"/>
              <a:t>presión</a:t>
            </a:r>
            <a:r>
              <a:rPr lang="en-US" sz="2000" dirty="0"/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err="1"/>
              <a:t>Masas</a:t>
            </a:r>
            <a:r>
              <a:rPr lang="en-US" sz="2000" dirty="0"/>
              <a:t> de </a:t>
            </a:r>
            <a:r>
              <a:rPr lang="en-US" sz="2000" dirty="0" err="1"/>
              <a:t>aire</a:t>
            </a:r>
            <a:r>
              <a:rPr lang="en-US" sz="2000" dirty="0"/>
              <a:t> de </a:t>
            </a:r>
            <a:r>
              <a:rPr lang="en-US" sz="2000" dirty="0" err="1"/>
              <a:t>diferentes</a:t>
            </a:r>
            <a:r>
              <a:rPr lang="en-US" sz="2000" dirty="0"/>
              <a:t> </a:t>
            </a:r>
            <a:r>
              <a:rPr lang="en-US" sz="2000" dirty="0" err="1"/>
              <a:t>propiedades</a:t>
            </a:r>
            <a:r>
              <a:rPr lang="en-US" sz="2000" dirty="0"/>
              <a:t> </a:t>
            </a:r>
            <a:r>
              <a:rPr lang="en-US" sz="2000" dirty="0" err="1"/>
              <a:t>colisionan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929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err="1"/>
              <a:t>Precipitación</a:t>
            </a:r>
            <a:r>
              <a:rPr lang="en-US" sz="4000" dirty="0"/>
              <a:t> frontal </a:t>
            </a:r>
          </a:p>
        </p:txBody>
      </p:sp>
      <p:pic>
        <p:nvPicPr>
          <p:cNvPr id="9220" name="Picture 4" descr="cold_fr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24200"/>
            <a:ext cx="426720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warm_front"/>
          <p:cNvPicPr>
            <a:picLocks noChangeAspect="1" noChangeArrowheads="1"/>
          </p:cNvPicPr>
          <p:nvPr/>
        </p:nvPicPr>
        <p:blipFill>
          <a:blip r:embed="rId4" cstate="print"/>
          <a:srcRect r="13235"/>
          <a:stretch>
            <a:fillRect/>
          </a:stretch>
        </p:blipFill>
        <p:spPr bwMode="auto">
          <a:xfrm>
            <a:off x="4572000" y="3124200"/>
            <a:ext cx="449580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28600" y="5867400"/>
            <a:ext cx="4038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 err="1">
                <a:latin typeface="Garamond" pitchFamily="18" charset="0"/>
              </a:rPr>
              <a:t>Frente</a:t>
            </a:r>
            <a:r>
              <a:rPr lang="en-US" b="1" dirty="0">
                <a:latin typeface="Garamond" pitchFamily="18" charset="0"/>
              </a:rPr>
              <a:t> </a:t>
            </a:r>
            <a:r>
              <a:rPr lang="en-US" b="1" dirty="0" err="1">
                <a:latin typeface="Garamond" pitchFamily="18" charset="0"/>
              </a:rPr>
              <a:t>frío</a:t>
            </a:r>
            <a:endParaRPr lang="en-US" b="1" dirty="0">
              <a:latin typeface="Garamond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b="1" dirty="0">
                <a:latin typeface="Garamond" pitchFamily="18" charset="0"/>
              </a:rPr>
              <a:t>Produce </a:t>
            </a:r>
            <a:r>
              <a:rPr lang="en-US" b="1" dirty="0" err="1">
                <a:latin typeface="Garamond" pitchFamily="18" charset="0"/>
              </a:rPr>
              <a:t>cumulos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800600" y="5867400"/>
            <a:ext cx="4038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 err="1">
                <a:latin typeface="Garamond" pitchFamily="18" charset="0"/>
              </a:rPr>
              <a:t>Fente</a:t>
            </a:r>
            <a:r>
              <a:rPr lang="en-US" b="1" dirty="0">
                <a:latin typeface="Garamond" pitchFamily="18" charset="0"/>
              </a:rPr>
              <a:t> </a:t>
            </a:r>
            <a:r>
              <a:rPr lang="en-US" b="1" dirty="0" err="1">
                <a:latin typeface="Garamond" pitchFamily="18" charset="0"/>
              </a:rPr>
              <a:t>caliente</a:t>
            </a:r>
            <a:r>
              <a:rPr lang="en-US" b="1" dirty="0">
                <a:latin typeface="Garamond" pitchFamily="18" charset="0"/>
              </a:rPr>
              <a:t> (produce </a:t>
            </a:r>
            <a:r>
              <a:rPr lang="en-US" b="1" dirty="0" err="1">
                <a:latin typeface="Garamond" pitchFamily="18" charset="0"/>
              </a:rPr>
              <a:t>estratos</a:t>
            </a:r>
            <a:r>
              <a:rPr lang="en-US" b="1" dirty="0">
                <a:latin typeface="Garamond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7398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as montañas dificultan la entrada de humedad al interior peninsular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57166"/>
            <a:ext cx="4000500" cy="294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ttp://www.fiaelyelmo.com/imag/fac_amb/lluvia-pluviometri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214818"/>
            <a:ext cx="5002744" cy="166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Título"/>
          <p:cNvSpPr txBox="1">
            <a:spLocks/>
          </p:cNvSpPr>
          <p:nvPr/>
        </p:nvSpPr>
        <p:spPr>
          <a:xfrm>
            <a:off x="0" y="1500174"/>
            <a:ext cx="4143404" cy="1139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Efecto orográfico</a:t>
            </a:r>
            <a:endParaRPr kumimoji="0" lang="es-ES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275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Lluvia</a:t>
            </a:r>
            <a:endParaRPr lang="es-ES" dirty="0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630123" y="1752600"/>
            <a:ext cx="3274153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6943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85786" y="928670"/>
          <a:ext cx="7286676" cy="55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Hoja de cálculo" r:id="rId3" imgW="4819650" imgH="3695700" progId="Excel.Sheet.12">
                  <p:embed/>
                </p:oleObj>
              </mc:Choice>
              <mc:Fallback>
                <p:oleObj name="Hoja de cálculo" r:id="rId3" imgW="4819650" imgH="3695700" progId="Excel.Shee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928670"/>
                        <a:ext cx="7286676" cy="55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500166" y="0"/>
            <a:ext cx="6013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/>
              <a:t>Las lluvias más intensas del mundo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467034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28010"/>
          </a:xfrm>
        </p:spPr>
        <p:txBody>
          <a:bodyPr>
            <a:normAutofit/>
          </a:bodyPr>
          <a:lstStyle/>
          <a:p>
            <a:r>
              <a:rPr lang="es-ES_tradnl" sz="2400" dirty="0"/>
              <a:t>La precipitación varía en cada sitio por:</a:t>
            </a:r>
            <a:br>
              <a:rPr lang="es-ES_tradnl" sz="2400" dirty="0"/>
            </a:b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7467600" cy="3888432"/>
          </a:xfrm>
        </p:spPr>
        <p:txBody>
          <a:bodyPr>
            <a:normAutofit/>
          </a:bodyPr>
          <a:lstStyle/>
          <a:p>
            <a:r>
              <a:rPr lang="es-ES_tradnl" sz="2800" dirty="0"/>
              <a:t>Posición de la línea de convergencia intertropical(ITCZ)</a:t>
            </a:r>
          </a:p>
          <a:p>
            <a:r>
              <a:rPr lang="es-ES_tradnl" sz="2800" dirty="0"/>
              <a:t>Sistemas regionales</a:t>
            </a:r>
          </a:p>
          <a:p>
            <a:r>
              <a:rPr lang="es-ES_tradnl" sz="2800" dirty="0"/>
              <a:t>Frentes continentales</a:t>
            </a:r>
          </a:p>
          <a:p>
            <a:r>
              <a:rPr lang="es-ES_tradnl" sz="2800" dirty="0"/>
              <a:t>El monzón</a:t>
            </a:r>
          </a:p>
          <a:p>
            <a:r>
              <a:rPr lang="es-ES_tradnl" sz="2800" dirty="0"/>
              <a:t>Condiciones locales relacionadas con la </a:t>
            </a:r>
            <a:r>
              <a:rPr lang="es-ES_tradnl" sz="2800" dirty="0" err="1"/>
              <a:t>cercania</a:t>
            </a:r>
            <a:r>
              <a:rPr lang="es-ES_tradnl" sz="2800" dirty="0"/>
              <a:t> del mar, y posición de montañas.</a:t>
            </a:r>
          </a:p>
          <a:p>
            <a:pPr marL="0" indent="0">
              <a:buNone/>
            </a:pPr>
            <a:endParaRPr lang="es-ES_tradnl" sz="2800" dirty="0"/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91971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Tasa de precipitación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56792"/>
            <a:ext cx="72390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06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r>
              <a:rPr lang="es-MX" dirty="0"/>
              <a:t>ITCZ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7620000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252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2016" y="404664"/>
            <a:ext cx="7643192" cy="972026"/>
          </a:xfrm>
        </p:spPr>
        <p:txBody>
          <a:bodyPr>
            <a:normAutofit/>
          </a:bodyPr>
          <a:lstStyle/>
          <a:p>
            <a:r>
              <a:rPr lang="es-MX" sz="3200" dirty="0"/>
              <a:t>Ondas Tropicales del Este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7144455" cy="4018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308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6862" y="332656"/>
            <a:ext cx="7467600" cy="850106"/>
          </a:xfrm>
        </p:spPr>
        <p:txBody>
          <a:bodyPr>
            <a:noAutofit/>
          </a:bodyPr>
          <a:lstStyle/>
          <a:p>
            <a:pPr algn="ctr"/>
            <a:r>
              <a:rPr lang="es-MX" sz="2000" dirty="0"/>
              <a:t>Importancia de la posición de la </a:t>
            </a:r>
            <a:r>
              <a:rPr lang="es-MX" sz="2000" dirty="0" err="1"/>
              <a:t>itcz</a:t>
            </a:r>
            <a:r>
              <a:rPr lang="es-MX" sz="2000" dirty="0"/>
              <a:t>:</a:t>
            </a:r>
            <a:br>
              <a:rPr lang="es-MX" sz="2000" dirty="0"/>
            </a:br>
            <a:r>
              <a:rPr lang="es-MX" sz="2000" dirty="0"/>
              <a:t>historia del </a:t>
            </a:r>
            <a:r>
              <a:rPr lang="es-MX" sz="2000" dirty="0" err="1"/>
              <a:t>sahara</a:t>
            </a:r>
            <a:endParaRPr lang="es-MX" sz="2000" dirty="0"/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0638"/>
            <a:ext cx="7620000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329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20436" y="692696"/>
            <a:ext cx="7467600" cy="1282154"/>
          </a:xfrm>
        </p:spPr>
        <p:txBody>
          <a:bodyPr>
            <a:normAutofit fontScale="90000"/>
          </a:bodyPr>
          <a:lstStyle/>
          <a:p>
            <a:r>
              <a:rPr lang="es-MX" dirty="0">
                <a:latin typeface="CG Times" pitchFamily="18" charset="0"/>
              </a:rPr>
              <a:t>Masas de aire:</a:t>
            </a:r>
            <a:br>
              <a:rPr lang="es-MX" dirty="0">
                <a:latin typeface="CG Times" pitchFamily="18" charset="0"/>
              </a:rPr>
            </a:br>
            <a:r>
              <a:rPr lang="es-MX" sz="2700" dirty="0">
                <a:latin typeface="CG Times" pitchFamily="18" charset="0"/>
              </a:rPr>
              <a:t>c</a:t>
            </a:r>
            <a:r>
              <a:rPr lang="es-MX" dirty="0">
                <a:latin typeface="CG Times" pitchFamily="18" charset="0"/>
              </a:rPr>
              <a:t>= continental, </a:t>
            </a:r>
            <a:r>
              <a:rPr lang="es-MX" sz="2700" dirty="0">
                <a:latin typeface="CG Times" pitchFamily="18" charset="0"/>
              </a:rPr>
              <a:t>m</a:t>
            </a:r>
            <a:r>
              <a:rPr lang="es-MX" dirty="0">
                <a:latin typeface="CG Times" pitchFamily="18" charset="0"/>
              </a:rPr>
              <a:t>= marítimo</a:t>
            </a:r>
            <a:br>
              <a:rPr lang="es-MX" dirty="0">
                <a:latin typeface="CG Times" pitchFamily="18" charset="0"/>
              </a:rPr>
            </a:br>
            <a:r>
              <a:rPr lang="es-MX" dirty="0">
                <a:latin typeface="CG Times" pitchFamily="18" charset="0"/>
              </a:rPr>
              <a:t>A=ártico, P=polar, t=tropical, e=ecuatorial</a:t>
            </a:r>
          </a:p>
        </p:txBody>
      </p:sp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36" y="2204864"/>
            <a:ext cx="7300060" cy="4126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54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792163"/>
          </a:xfrm>
        </p:spPr>
        <p:txBody>
          <a:bodyPr/>
          <a:lstStyle/>
          <a:p>
            <a:pPr marL="762000" indent="-762000" eaLnBrk="1" hangingPunct="1"/>
            <a:r>
              <a:rPr lang="en-US" sz="3400" b="1" dirty="0" err="1">
                <a:solidFill>
                  <a:schemeClr val="accent2"/>
                </a:solidFill>
                <a:latin typeface="Comic Sans MS" pitchFamily="66" charset="0"/>
              </a:rPr>
              <a:t>Masas</a:t>
            </a:r>
            <a:r>
              <a:rPr lang="en-US" sz="3400" b="1" dirty="0">
                <a:solidFill>
                  <a:schemeClr val="accent2"/>
                </a:solidFill>
                <a:latin typeface="Comic Sans MS" pitchFamily="66" charset="0"/>
              </a:rPr>
              <a:t> de </a:t>
            </a:r>
            <a:r>
              <a:rPr lang="en-US" sz="3400" b="1" dirty="0" err="1">
                <a:solidFill>
                  <a:schemeClr val="accent2"/>
                </a:solidFill>
                <a:latin typeface="Comic Sans MS" pitchFamily="66" charset="0"/>
              </a:rPr>
              <a:t>aire</a:t>
            </a:r>
            <a:endParaRPr lang="en-US" sz="3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5486400" y="6613525"/>
            <a:ext cx="3581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1000">
                <a:solidFill>
                  <a:schemeClr val="accent2"/>
                </a:solidFill>
              </a:rPr>
              <a:t>The Good Earth/Chapter 15: Weather Systems</a:t>
            </a:r>
          </a:p>
        </p:txBody>
      </p:sp>
      <p:sp>
        <p:nvSpPr>
          <p:cNvPr id="21509" name="Text Box 16"/>
          <p:cNvSpPr txBox="1">
            <a:spLocks noChangeArrowheads="1"/>
          </p:cNvSpPr>
          <p:nvPr/>
        </p:nvSpPr>
        <p:spPr bwMode="auto">
          <a:xfrm>
            <a:off x="152400" y="5334000"/>
            <a:ext cx="883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MX"/>
          </a:p>
        </p:txBody>
      </p:sp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27" y="1052736"/>
            <a:ext cx="5962745" cy="512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908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err="1"/>
              <a:t>Precipitación</a:t>
            </a:r>
            <a:r>
              <a:rPr lang="en-US" sz="4000" dirty="0"/>
              <a:t> frontal </a:t>
            </a:r>
          </a:p>
        </p:txBody>
      </p:sp>
      <p:pic>
        <p:nvPicPr>
          <p:cNvPr id="9220" name="Picture 4" descr="cold_fr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24200"/>
            <a:ext cx="426720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warm_front"/>
          <p:cNvPicPr>
            <a:picLocks noChangeAspect="1" noChangeArrowheads="1"/>
          </p:cNvPicPr>
          <p:nvPr/>
        </p:nvPicPr>
        <p:blipFill>
          <a:blip r:embed="rId4" cstate="print"/>
          <a:srcRect r="13235"/>
          <a:stretch>
            <a:fillRect/>
          </a:stretch>
        </p:blipFill>
        <p:spPr bwMode="auto">
          <a:xfrm>
            <a:off x="4572000" y="3124200"/>
            <a:ext cx="449580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28600" y="5867400"/>
            <a:ext cx="4038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 err="1">
                <a:latin typeface="Garamond" pitchFamily="18" charset="0"/>
              </a:rPr>
              <a:t>Frente</a:t>
            </a:r>
            <a:r>
              <a:rPr lang="en-US" b="1" dirty="0">
                <a:latin typeface="Garamond" pitchFamily="18" charset="0"/>
              </a:rPr>
              <a:t> </a:t>
            </a:r>
            <a:r>
              <a:rPr lang="en-US" b="1" dirty="0" err="1">
                <a:latin typeface="Garamond" pitchFamily="18" charset="0"/>
              </a:rPr>
              <a:t>frío</a:t>
            </a:r>
            <a:endParaRPr lang="en-US" b="1" dirty="0">
              <a:latin typeface="Garamond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b="1" dirty="0">
                <a:latin typeface="Garamond" pitchFamily="18" charset="0"/>
              </a:rPr>
              <a:t>Produce </a:t>
            </a:r>
            <a:r>
              <a:rPr lang="en-US" b="1" dirty="0" err="1">
                <a:latin typeface="Garamond" pitchFamily="18" charset="0"/>
              </a:rPr>
              <a:t>cumulos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800600" y="5867400"/>
            <a:ext cx="4038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 err="1">
                <a:latin typeface="Garamond" pitchFamily="18" charset="0"/>
              </a:rPr>
              <a:t>Fente</a:t>
            </a:r>
            <a:r>
              <a:rPr lang="en-US" b="1" dirty="0">
                <a:latin typeface="Garamond" pitchFamily="18" charset="0"/>
              </a:rPr>
              <a:t> </a:t>
            </a:r>
            <a:r>
              <a:rPr lang="en-US" b="1" dirty="0" err="1">
                <a:latin typeface="Garamond" pitchFamily="18" charset="0"/>
              </a:rPr>
              <a:t>caliente</a:t>
            </a:r>
            <a:r>
              <a:rPr lang="en-US" b="1" dirty="0">
                <a:latin typeface="Garamond" pitchFamily="18" charset="0"/>
              </a:rPr>
              <a:t> (produce </a:t>
            </a:r>
            <a:r>
              <a:rPr lang="en-US" b="1" dirty="0" err="1">
                <a:latin typeface="Garamond" pitchFamily="18" charset="0"/>
              </a:rPr>
              <a:t>estratos</a:t>
            </a:r>
            <a:r>
              <a:rPr lang="en-US" b="1" dirty="0">
                <a:latin typeface="Garamond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0209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14500" y="214313"/>
            <a:ext cx="5500688" cy="7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/>
              <a:t>LLUVIAS FRONTALES</a:t>
            </a:r>
          </a:p>
        </p:txBody>
      </p:sp>
      <p:pic>
        <p:nvPicPr>
          <p:cNvPr id="20483" name="Picture 2" descr="http://www.rinconsolidario.org/meteorologia/archivos/imag/frenpo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143000"/>
            <a:ext cx="6286500" cy="38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9869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monzón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5" descr="abb76698_11_0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1676400"/>
            <a:ext cx="3287713" cy="4525963"/>
          </a:xfrm>
        </p:spPr>
      </p:pic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4357686" y="1785926"/>
            <a:ext cx="40386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Invierno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.-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bajas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presiones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en el mar y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precipitación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sobre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el.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Altas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presiones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sobre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el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continente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4267200" y="3886200"/>
            <a:ext cx="41148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Verano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Bajas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presiones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sobre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el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continente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entrada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humedad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del mar y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precipitación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que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inicia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en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las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montañas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9808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187624" y="-171400"/>
            <a:ext cx="7467600" cy="1143000"/>
          </a:xfrm>
        </p:spPr>
        <p:txBody>
          <a:bodyPr/>
          <a:lstStyle/>
          <a:p>
            <a:pPr eaLnBrk="1" hangingPunct="1"/>
            <a:r>
              <a:rPr lang="en-US" dirty="0"/>
              <a:t>El </a:t>
            </a:r>
            <a:r>
              <a:rPr lang="en-US" dirty="0" err="1"/>
              <a:t>Monzón</a:t>
            </a:r>
            <a:endParaRPr lang="en-US" dirty="0"/>
          </a:p>
        </p:txBody>
      </p:sp>
      <p:pic>
        <p:nvPicPr>
          <p:cNvPr id="17410" name="Picture 5" descr="abb76698_11_19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00200"/>
            <a:ext cx="4772025" cy="4525963"/>
          </a:xfrm>
        </p:spPr>
      </p:pic>
      <p:sp>
        <p:nvSpPr>
          <p:cNvPr id="5" name="4 CuadroTexto"/>
          <p:cNvSpPr txBox="1"/>
          <p:nvPr/>
        </p:nvSpPr>
        <p:spPr>
          <a:xfrm>
            <a:off x="6143636" y="2428868"/>
            <a:ext cx="1574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/>
              <a:t>Invierno</a:t>
            </a:r>
            <a:endParaRPr lang="es-ES" sz="3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357950" y="4286256"/>
            <a:ext cx="1393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/>
              <a:t>Verano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625133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</a:t>
            </a:r>
            <a:r>
              <a:rPr lang="es-MX" dirty="0" err="1"/>
              <a:t>monzon</a:t>
            </a:r>
            <a:r>
              <a:rPr lang="es-MX" dirty="0"/>
              <a:t> de </a:t>
            </a:r>
            <a:r>
              <a:rPr lang="es-MX" dirty="0" err="1"/>
              <a:t>norteamérica</a:t>
            </a:r>
            <a:endParaRPr lang="es-MX" dirty="0"/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872"/>
            <a:ext cx="5976308" cy="3152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041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 fontScale="90000"/>
          </a:bodyPr>
          <a:lstStyle/>
          <a:p>
            <a:r>
              <a:rPr lang="es-MX" dirty="0"/>
              <a:t>Importancia del </a:t>
            </a:r>
            <a:r>
              <a:rPr lang="es-MX" dirty="0" err="1"/>
              <a:t>Monzon</a:t>
            </a:r>
            <a:endParaRPr lang="es-MX" dirty="0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93536"/>
            <a:ext cx="4752528" cy="431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419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58" y="2636912"/>
            <a:ext cx="4483385" cy="303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67544" y="5276437"/>
            <a:ext cx="45320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Lluvias monzónicas (de verano)</a:t>
            </a:r>
          </a:p>
          <a:p>
            <a:r>
              <a:rPr lang="es-MX" dirty="0"/>
              <a:t>Torrenciales</a:t>
            </a:r>
          </a:p>
          <a:p>
            <a:r>
              <a:rPr lang="es-MX" dirty="0"/>
              <a:t>De corta duración</a:t>
            </a:r>
          </a:p>
          <a:p>
            <a:r>
              <a:rPr lang="es-MX" dirty="0"/>
              <a:t>Acompañadas de fuerte actividad eléctrica</a:t>
            </a:r>
          </a:p>
          <a:p>
            <a:r>
              <a:rPr lang="es-MX" dirty="0"/>
              <a:t>Fuertes vientos</a:t>
            </a:r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6" y="116632"/>
            <a:ext cx="4437112" cy="31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872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832702" cy="235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254" y="2708920"/>
            <a:ext cx="5938496" cy="395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084222" y="548680"/>
            <a:ext cx="4952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Frentes Fríos</a:t>
            </a:r>
          </a:p>
          <a:p>
            <a:r>
              <a:rPr lang="es-MX" dirty="0"/>
              <a:t>Lluvias acompañadas con nieve y disminución de temperatura.</a:t>
            </a:r>
          </a:p>
          <a:p>
            <a:r>
              <a:rPr lang="es-MX" dirty="0"/>
              <a:t>Si se acompañas de bajas presiones puede ser importante</a:t>
            </a:r>
          </a:p>
        </p:txBody>
      </p:sp>
    </p:spTree>
    <p:extLst>
      <p:ext uri="{BB962C8B-B14F-4D97-AF65-F5344CB8AC3E}">
        <p14:creationId xmlns:p14="http://schemas.microsoft.com/office/powerpoint/2010/main" val="234240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179512" y="1844824"/>
            <a:ext cx="8147248" cy="914400"/>
          </a:xfrm>
        </p:spPr>
        <p:txBody>
          <a:bodyPr>
            <a:normAutofit fontScale="47500" lnSpcReduction="20000"/>
          </a:bodyPr>
          <a:lstStyle/>
          <a:p>
            <a:r>
              <a:rPr lang="es-ES_tradnl" sz="5400" dirty="0"/>
              <a:t>El Niño</a:t>
            </a:r>
          </a:p>
          <a:p>
            <a:r>
              <a:rPr lang="es-ES_tradnl" sz="5400" dirty="0"/>
              <a:t>Oscilación del Sur</a:t>
            </a:r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1963777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6357950" y="1857364"/>
            <a:ext cx="254794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El Niño- La Niña</a:t>
            </a:r>
          </a:p>
          <a:p>
            <a:pPr algn="ctr" eaLnBrk="0" hangingPunct="0"/>
            <a:r>
              <a:rPr lang="en-US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Temperatura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superficie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del </a:t>
            </a:r>
            <a:r>
              <a:rPr lang="en-US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oceano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710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0"/>
            <a:ext cx="5715040" cy="6614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612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558" name="Object 6"/>
          <p:cNvGraphicFramePr>
            <a:graphicFrameLocks noChangeAspect="1"/>
          </p:cNvGraphicFramePr>
          <p:nvPr/>
        </p:nvGraphicFramePr>
        <p:xfrm>
          <a:off x="3810000" y="4048125"/>
          <a:ext cx="5181600" cy="265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6095238" imgH="2657846" progId="">
                  <p:embed/>
                </p:oleObj>
              </mc:Choice>
              <mc:Fallback>
                <p:oleObj name="Photo Editor Photo" r:id="rId3" imgW="6095238" imgH="265784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048125"/>
                        <a:ext cx="5181600" cy="265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57" name="Object 5"/>
          <p:cNvGraphicFramePr>
            <a:graphicFrameLocks noChangeAspect="1"/>
          </p:cNvGraphicFramePr>
          <p:nvPr/>
        </p:nvGraphicFramePr>
        <p:xfrm>
          <a:off x="152400" y="152400"/>
          <a:ext cx="3598863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5714286" imgH="6466667" progId="">
                  <p:embed/>
                </p:oleObj>
              </mc:Choice>
              <mc:Fallback>
                <p:oleObj name="Photo Editor Photo" r:id="rId5" imgW="5714286" imgH="64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3598863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4648200" y="990600"/>
            <a:ext cx="327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FF0066"/>
                </a:solidFill>
                <a:cs typeface="Times New Roman" pitchFamily="18" charset="0"/>
              </a:rPr>
              <a:t>ENSO – El Niño  Oscilación Sureña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17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Ciudad de México, 2010</a:t>
            </a:r>
            <a:endParaRPr lang="es-ES" dirty="0"/>
          </a:p>
        </p:txBody>
      </p:sp>
      <p:pic>
        <p:nvPicPr>
          <p:cNvPr id="2048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181225" y="2101056"/>
            <a:ext cx="417195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9589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ttp://images.google.com.pr/images?q=tbn:jV7BdEKby0fG9M:http://www.lastrefuge.co.uk/images/html/storms/tornadic-storms/images/aAW_Storms_USA9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3657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http://images.google.com.pr/images?q=tbn:xgATr8_eWoBD8M:http://www.agu.org/report/hurricanes/Katrina_big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3657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http://images.google.com.pr/images?q=tbn:aaQRiCgviDjbOM:http://www.todossantos-baja.com/todos-santos/hurricanes/hurricane-fausto-1996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3657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www.portalciencia.net/images/tornado1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3657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936117" y="379505"/>
            <a:ext cx="817243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Huracanes</a:t>
            </a:r>
            <a:r>
              <a:rPr lang="en-US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 y Tornados</a:t>
            </a:r>
          </a:p>
        </p:txBody>
      </p:sp>
      <p:pic>
        <p:nvPicPr>
          <p:cNvPr id="9241" name="Reco1142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464783"/>
      </p:ext>
    </p:extLst>
  </p:cSld>
  <p:clrMapOvr>
    <a:masterClrMapping/>
  </p:clrMapOvr>
  <p:transition spd="med" advClick="0" advTm="21000">
    <p:cover dir="u"/>
  </p:transition>
  <p:timing>
    <p:tnLst>
      <p:par>
        <p:cTn id="1" dur="indefinite" restart="never" nodeType="tmRoot">
          <p:childTnLst>
            <p:audio>
              <p:cMediaNode vol="26000" showWhenStopped="0"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7752" y="533400"/>
            <a:ext cx="3829048" cy="990600"/>
          </a:xfrm>
        </p:spPr>
        <p:txBody>
          <a:bodyPr/>
          <a:lstStyle/>
          <a:p>
            <a:pPr algn="r"/>
            <a:r>
              <a:rPr lang="es-PR" spc="0" dirty="0">
                <a:latin typeface="Arial Rounded MT Bold" pitchFamily="34" charset="0"/>
              </a:rPr>
              <a:t>Huracán</a:t>
            </a:r>
            <a:endParaRPr lang="es-MX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57158" y="1571612"/>
            <a:ext cx="3000396" cy="49482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182880" marR="0" lvl="0" indent="-18288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r>
              <a:rPr lang="es-PR" dirty="0">
                <a:cs typeface="+mn-cs"/>
              </a:rPr>
              <a:t>T</a:t>
            </a:r>
            <a:r>
              <a:rPr kumimoji="0" lang="es-P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érmino</a:t>
            </a:r>
            <a:r>
              <a:rPr kumimoji="0" lang="es-P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 genérico para un sistema de vientos en forma de espiral que se desplaza sobre la superficie terrestre. </a:t>
            </a:r>
          </a:p>
          <a:p>
            <a:pPr marL="182880" marR="0" lvl="0" indent="-18288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r>
              <a:rPr kumimoji="0" lang="es-P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Tiene circulación cerrada alrededor de un punto central. </a:t>
            </a:r>
          </a:p>
          <a:p>
            <a:pPr marL="182880" marR="0" lvl="0" indent="-18288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r>
              <a:rPr kumimoji="0" lang="es-P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	</a:t>
            </a:r>
          </a:p>
          <a:p>
            <a:pPr marL="182880" marR="0" lvl="0" indent="-18288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r>
              <a:rPr kumimoji="0" lang="es-P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En el hemisferio norte los vientos giran contrario a las manecillas del reloj.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285992"/>
            <a:ext cx="441744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93882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Huracan</a:t>
            </a:r>
            <a:r>
              <a:rPr lang="es-ES_tradnl" dirty="0"/>
              <a:t> Jimena</a:t>
            </a:r>
            <a:endParaRPr lang="es-ES" dirty="0"/>
          </a:p>
        </p:txBody>
      </p:sp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628800"/>
            <a:ext cx="33944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4964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Zonas </a:t>
            </a:r>
            <a:r>
              <a:rPr lang="es-MX"/>
              <a:t>Ciclogeneticas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3116"/>
            <a:ext cx="7010430" cy="350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03618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14325" y="619283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sz="1800">
                <a:latin typeface="Arial Black" pitchFamily="34" charset="0"/>
              </a:rPr>
              <a:t>H. JULIETTE-2001</a:t>
            </a:r>
            <a:endParaRPr lang="es-ES" sz="1800">
              <a:latin typeface="Arial Black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20000" cy="4433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Huracanes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2"/>
          <a:stretch/>
        </p:blipFill>
        <p:spPr bwMode="auto">
          <a:xfrm>
            <a:off x="1543050" y="920036"/>
            <a:ext cx="5909270" cy="5186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857825"/>
      </p:ext>
    </p:extLst>
  </p:cSld>
  <p:clrMapOvr>
    <a:masterClrMapping/>
  </p:clrMapOvr>
  <p:transition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  <a:effectLst/>
              </a:rPr>
              <a:t>Tornado</a:t>
            </a:r>
            <a:endParaRPr lang="es-PR" dirty="0">
              <a:solidFill>
                <a:schemeClr val="folHlink"/>
              </a:solidFill>
              <a:effectLst/>
            </a:endParaRPr>
          </a:p>
        </p:txBody>
      </p:sp>
      <p:sp>
        <p:nvSpPr>
          <p:cNvPr id="62467" name="Rectangle 3"/>
          <p:cNvSpPr>
            <a:spLocks noGrp="1"/>
          </p:cNvSpPr>
          <p:nvPr>
            <p:ph idx="1"/>
          </p:nvPr>
        </p:nvSpPr>
        <p:spPr>
          <a:xfrm>
            <a:off x="107504" y="1628800"/>
            <a:ext cx="8229600" cy="300615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es-PR" sz="2400" b="1" dirty="0">
              <a:latin typeface="Arial Rounded MT Bold" pitchFamily="34" charset="0"/>
            </a:endParaRPr>
          </a:p>
          <a:p>
            <a:pPr>
              <a:buFont typeface="Wingdings 3" pitchFamily="18" charset="2"/>
              <a:buNone/>
            </a:pPr>
            <a:r>
              <a:rPr lang="es-PR" sz="2400" dirty="0">
                <a:latin typeface="Arial Rounded MT Bold" pitchFamily="34" charset="0"/>
              </a:rPr>
              <a:t>		Se genera durante tormentas eléctricas (o, en ocasiones, como resultado de un huracán) y se produce cuando el aire frío se extiende sobre una capa de aire caliente, obligando al aire caliente a elevarse rápidamente. </a:t>
            </a:r>
          </a:p>
        </p:txBody>
      </p:sp>
      <p:sp>
        <p:nvSpPr>
          <p:cNvPr id="62468" name="Rectangle 4"/>
          <p:cNvSpPr>
            <a:spLocks/>
          </p:cNvSpPr>
          <p:nvPr/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endParaRPr lang="es-PR" sz="2700"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74372"/>
      </p:ext>
    </p:extLst>
  </p:cSld>
  <p:clrMapOvr>
    <a:masterClrMapping/>
  </p:clrMapOvr>
  <p:transition spd="med" advClick="0">
    <p:cover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248" descr="http://images.google.com.pr/images?q=tbn:jV7BdEKby0fG9M:http://www.lastrefuge.co.uk/images/html/storms/tornadic-storms/images/aAW_Storms_USA91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228600" y="4648200"/>
            <a:ext cx="8915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PR" b="1" dirty="0">
                <a:solidFill>
                  <a:schemeClr val="bg1"/>
                </a:solidFill>
              </a:rPr>
              <a:t>¿Qué es un tornado?</a:t>
            </a:r>
          </a:p>
          <a:p>
            <a:endParaRPr lang="es-PR" sz="1800" dirty="0">
              <a:solidFill>
                <a:schemeClr val="bg1"/>
              </a:solidFill>
            </a:endParaRPr>
          </a:p>
          <a:p>
            <a:r>
              <a:rPr lang="es-PR" dirty="0">
                <a:solidFill>
                  <a:schemeClr val="bg1"/>
                </a:solidFill>
              </a:rPr>
              <a:t>Un tornado es un vendaval muy violento caracterizado por una nube giratoria en forma de embudo</a:t>
            </a:r>
          </a:p>
        </p:txBody>
      </p:sp>
    </p:spTree>
    <p:extLst>
      <p:ext uri="{BB962C8B-B14F-4D97-AF65-F5344CB8AC3E}">
        <p14:creationId xmlns:p14="http://schemas.microsoft.com/office/powerpoint/2010/main" val="3062552263"/>
      </p:ext>
    </p:extLst>
  </p:cSld>
  <p:clrMapOvr>
    <a:masterClrMapping/>
  </p:clrMapOvr>
  <p:transition spd="med" advClick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1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es-MX" dirty="0"/>
              <a:t>El Rayo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628800"/>
            <a:ext cx="4832344" cy="36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582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4869160"/>
            <a:ext cx="6172200" cy="869482"/>
          </a:xfrm>
        </p:spPr>
        <p:txBody>
          <a:bodyPr/>
          <a:lstStyle/>
          <a:p>
            <a:r>
              <a:rPr lang="es-MX" sz="5400" dirty="0"/>
              <a:t>Preguntas?</a:t>
            </a:r>
          </a:p>
        </p:txBody>
      </p:sp>
      <p:pic>
        <p:nvPicPr>
          <p:cNvPr id="1259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072" y="116632"/>
            <a:ext cx="4814408" cy="3959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206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3304</TotalTime>
  <Words>662</Words>
  <Application>Microsoft Office PowerPoint</Application>
  <PresentationFormat>Presentación en pantalla (4:3)</PresentationFormat>
  <Paragraphs>122</Paragraphs>
  <Slides>45</Slides>
  <Notes>24</Notes>
  <HiddenSlides>0</HiddenSlides>
  <MMClips>1</MMClips>
  <ScaleCrop>false</ScaleCrop>
  <HeadingPairs>
    <vt:vector size="8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45</vt:i4>
      </vt:variant>
    </vt:vector>
  </HeadingPairs>
  <TitlesOfParts>
    <vt:vector size="58" baseType="lpstr">
      <vt:lpstr>Arial</vt:lpstr>
      <vt:lpstr>Arial Black</vt:lpstr>
      <vt:lpstr>Arial Rounded MT Bold</vt:lpstr>
      <vt:lpstr>Calibri</vt:lpstr>
      <vt:lpstr>CG Times</vt:lpstr>
      <vt:lpstr>Comic Sans MS</vt:lpstr>
      <vt:lpstr>Garamond</vt:lpstr>
      <vt:lpstr>Lucida Sans Unicode</vt:lpstr>
      <vt:lpstr>Times New Roman</vt:lpstr>
      <vt:lpstr>Wingdings 3</vt:lpstr>
      <vt:lpstr>Esencial</vt:lpstr>
      <vt:lpstr>Hoja de cálculo</vt:lpstr>
      <vt:lpstr>Photo Editor Photo</vt:lpstr>
      <vt:lpstr>Geología ambiental semestre  2022-2</vt:lpstr>
      <vt:lpstr>Presentación de PowerPoint</vt:lpstr>
      <vt:lpstr>Formación de las nubes</vt:lpstr>
      <vt:lpstr>Formación de nubes</vt:lpstr>
      <vt:lpstr>Formación de las nubes</vt:lpstr>
      <vt:lpstr>Presentación de PowerPoint</vt:lpstr>
      <vt:lpstr>Que causa la precipitación?</vt:lpstr>
      <vt:lpstr>Formacion de la Lluvia</vt:lpstr>
      <vt:lpstr>Tipos de Precipitación</vt:lpstr>
      <vt:lpstr>Entonces la precipitación acurre cuando las nubes se enfrían y esto sucede cuando masas de aire  ascienden en la atmósfera. </vt:lpstr>
      <vt:lpstr>Ascenso de masas de aire</vt:lpstr>
      <vt:lpstr>Convección</vt:lpstr>
      <vt:lpstr>Que es una masa de aire</vt:lpstr>
      <vt:lpstr>Precipitación frontal </vt:lpstr>
      <vt:lpstr>Presentación de PowerPoint</vt:lpstr>
      <vt:lpstr>Lluvia</vt:lpstr>
      <vt:lpstr>Presentación de PowerPoint</vt:lpstr>
      <vt:lpstr>La precipitación varía en cada sitio por: </vt:lpstr>
      <vt:lpstr>Tasa de precipitación</vt:lpstr>
      <vt:lpstr>ITCZ</vt:lpstr>
      <vt:lpstr>Ondas Tropicales del Este</vt:lpstr>
      <vt:lpstr>Importancia de la posición de la itcz: historia del sahara</vt:lpstr>
      <vt:lpstr>Masas de aire: c= continental, m= marítimo A=ártico, P=polar, t=tropical, e=ecuatorial</vt:lpstr>
      <vt:lpstr>Masas de aire</vt:lpstr>
      <vt:lpstr>Precipitación frontal </vt:lpstr>
      <vt:lpstr>Presentación de PowerPoint</vt:lpstr>
      <vt:lpstr>El monzón</vt:lpstr>
      <vt:lpstr>El Monzón</vt:lpstr>
      <vt:lpstr>El monzon de norteamérica</vt:lpstr>
      <vt:lpstr>Importancia del Monzon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Ciudad de México, 2010</vt:lpstr>
      <vt:lpstr>Presentación de PowerPoint</vt:lpstr>
      <vt:lpstr>Huracán</vt:lpstr>
      <vt:lpstr>Huracan Jimena</vt:lpstr>
      <vt:lpstr>Zonas Ciclogeneticas</vt:lpstr>
      <vt:lpstr>Huracanes</vt:lpstr>
      <vt:lpstr>Tornado</vt:lpstr>
      <vt:lpstr>Presentación de PowerPoint</vt:lpstr>
      <vt:lpstr>El Rayo</vt:lpstr>
      <vt:lpstr>Preguntas?</vt:lpstr>
    </vt:vector>
  </TitlesOfParts>
  <Company>Universidad de Sonora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geologia</dc:creator>
  <cp:lastModifiedBy>JOSE ISMAEL MINJAREZ SOSA</cp:lastModifiedBy>
  <cp:revision>136</cp:revision>
  <dcterms:created xsi:type="dcterms:W3CDTF">2005-12-15T17:58:43Z</dcterms:created>
  <dcterms:modified xsi:type="dcterms:W3CDTF">2022-10-05T16:53:44Z</dcterms:modified>
</cp:coreProperties>
</file>