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1"/>
  </p:sldMasterIdLst>
  <p:notesMasterIdLst>
    <p:notesMasterId r:id="rId45"/>
  </p:notesMasterIdLst>
  <p:sldIdLst>
    <p:sldId id="340" r:id="rId2"/>
    <p:sldId id="256" r:id="rId3"/>
    <p:sldId id="397" r:id="rId4"/>
    <p:sldId id="376" r:id="rId5"/>
    <p:sldId id="270" r:id="rId6"/>
    <p:sldId id="399" r:id="rId7"/>
    <p:sldId id="409" r:id="rId8"/>
    <p:sldId id="396" r:id="rId9"/>
    <p:sldId id="400" r:id="rId10"/>
    <p:sldId id="401" r:id="rId11"/>
    <p:sldId id="402" r:id="rId12"/>
    <p:sldId id="414" r:id="rId13"/>
    <p:sldId id="386" r:id="rId14"/>
    <p:sldId id="261" r:id="rId15"/>
    <p:sldId id="262" r:id="rId16"/>
    <p:sldId id="263" r:id="rId17"/>
    <p:sldId id="378" r:id="rId18"/>
    <p:sldId id="410" r:id="rId19"/>
    <p:sldId id="411" r:id="rId20"/>
    <p:sldId id="412" r:id="rId21"/>
    <p:sldId id="413" r:id="rId22"/>
    <p:sldId id="430" r:id="rId23"/>
    <p:sldId id="415" r:id="rId24"/>
    <p:sldId id="417" r:id="rId25"/>
    <p:sldId id="416" r:id="rId26"/>
    <p:sldId id="427" r:id="rId27"/>
    <p:sldId id="418" r:id="rId28"/>
    <p:sldId id="419" r:id="rId29"/>
    <p:sldId id="428" r:id="rId30"/>
    <p:sldId id="420" r:id="rId31"/>
    <p:sldId id="421" r:id="rId32"/>
    <p:sldId id="422" r:id="rId33"/>
    <p:sldId id="424" r:id="rId34"/>
    <p:sldId id="426" r:id="rId35"/>
    <p:sldId id="321" r:id="rId36"/>
    <p:sldId id="293" r:id="rId37"/>
    <p:sldId id="298" r:id="rId38"/>
    <p:sldId id="296" r:id="rId39"/>
    <p:sldId id="310" r:id="rId40"/>
    <p:sldId id="297" r:id="rId41"/>
    <p:sldId id="306" r:id="rId42"/>
    <p:sldId id="307" r:id="rId43"/>
    <p:sldId id="431" r:id="rId4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Rounded MT Bold" pitchFamily="34" charset="0"/>
        <a:ea typeface="+mn-ea"/>
        <a:cs typeface="Arial" charset="0"/>
      </a:defRPr>
    </a:lvl1pPr>
    <a:lvl2pPr marL="457200" algn="l" rtl="0" fontAlgn="base">
      <a:spcBef>
        <a:spcPct val="0"/>
      </a:spcBef>
      <a:spcAft>
        <a:spcPct val="0"/>
      </a:spcAft>
      <a:defRPr sz="2400" kern="1200">
        <a:solidFill>
          <a:schemeClr val="tx1"/>
        </a:solidFill>
        <a:latin typeface="Arial Rounded MT Bold" pitchFamily="34" charset="0"/>
        <a:ea typeface="+mn-ea"/>
        <a:cs typeface="Arial" charset="0"/>
      </a:defRPr>
    </a:lvl2pPr>
    <a:lvl3pPr marL="914400" algn="l" rtl="0" fontAlgn="base">
      <a:spcBef>
        <a:spcPct val="0"/>
      </a:spcBef>
      <a:spcAft>
        <a:spcPct val="0"/>
      </a:spcAft>
      <a:defRPr sz="2400" kern="1200">
        <a:solidFill>
          <a:schemeClr val="tx1"/>
        </a:solidFill>
        <a:latin typeface="Arial Rounded MT Bold" pitchFamily="34" charset="0"/>
        <a:ea typeface="+mn-ea"/>
        <a:cs typeface="Arial" charset="0"/>
      </a:defRPr>
    </a:lvl3pPr>
    <a:lvl4pPr marL="1371600" algn="l" rtl="0" fontAlgn="base">
      <a:spcBef>
        <a:spcPct val="0"/>
      </a:spcBef>
      <a:spcAft>
        <a:spcPct val="0"/>
      </a:spcAft>
      <a:defRPr sz="2400" kern="1200">
        <a:solidFill>
          <a:schemeClr val="tx1"/>
        </a:solidFill>
        <a:latin typeface="Arial Rounded MT Bold" pitchFamily="34" charset="0"/>
        <a:ea typeface="+mn-ea"/>
        <a:cs typeface="Arial" charset="0"/>
      </a:defRPr>
    </a:lvl4pPr>
    <a:lvl5pPr marL="1828800" algn="l" rtl="0" fontAlgn="base">
      <a:spcBef>
        <a:spcPct val="0"/>
      </a:spcBef>
      <a:spcAft>
        <a:spcPct val="0"/>
      </a:spcAft>
      <a:defRPr sz="2400" kern="1200">
        <a:solidFill>
          <a:schemeClr val="tx1"/>
        </a:solidFill>
        <a:latin typeface="Arial Rounded MT Bold" pitchFamily="34" charset="0"/>
        <a:ea typeface="+mn-ea"/>
        <a:cs typeface="Arial" charset="0"/>
      </a:defRPr>
    </a:lvl5pPr>
    <a:lvl6pPr marL="2286000" algn="l" defTabSz="914400" rtl="0" eaLnBrk="1" latinLnBrk="0" hangingPunct="1">
      <a:defRPr sz="2400" kern="1200">
        <a:solidFill>
          <a:schemeClr val="tx1"/>
        </a:solidFill>
        <a:latin typeface="Arial Rounded MT Bold" pitchFamily="34" charset="0"/>
        <a:ea typeface="+mn-ea"/>
        <a:cs typeface="Arial" charset="0"/>
      </a:defRPr>
    </a:lvl6pPr>
    <a:lvl7pPr marL="2743200" algn="l" defTabSz="914400" rtl="0" eaLnBrk="1" latinLnBrk="0" hangingPunct="1">
      <a:defRPr sz="2400" kern="1200">
        <a:solidFill>
          <a:schemeClr val="tx1"/>
        </a:solidFill>
        <a:latin typeface="Arial Rounded MT Bold" pitchFamily="34" charset="0"/>
        <a:ea typeface="+mn-ea"/>
        <a:cs typeface="Arial" charset="0"/>
      </a:defRPr>
    </a:lvl7pPr>
    <a:lvl8pPr marL="3200400" algn="l" defTabSz="914400" rtl="0" eaLnBrk="1" latinLnBrk="0" hangingPunct="1">
      <a:defRPr sz="2400" kern="1200">
        <a:solidFill>
          <a:schemeClr val="tx1"/>
        </a:solidFill>
        <a:latin typeface="Arial Rounded MT Bold" pitchFamily="34" charset="0"/>
        <a:ea typeface="+mn-ea"/>
        <a:cs typeface="Arial" charset="0"/>
      </a:defRPr>
    </a:lvl8pPr>
    <a:lvl9pPr marL="3657600" algn="l" defTabSz="914400" rtl="0" eaLnBrk="1" latinLnBrk="0" hangingPunct="1">
      <a:defRPr sz="2400" kern="1200">
        <a:solidFill>
          <a:schemeClr val="tx1"/>
        </a:solidFill>
        <a:latin typeface="Arial Rounded MT Bold"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FF"/>
    <a:srgbClr val="E9F6FD"/>
    <a:srgbClr val="C2E7FA"/>
    <a:srgbClr val="CEFEFD"/>
    <a:srgbClr val="DDDDDD"/>
    <a:srgbClr val="CCFFFF"/>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0591" autoAdjust="0"/>
    <p:restoredTop sz="94660"/>
  </p:normalViewPr>
  <p:slideViewPr>
    <p:cSldViewPr>
      <p:cViewPr varScale="1">
        <p:scale>
          <a:sx n="108" d="100"/>
          <a:sy n="108" d="100"/>
        </p:scale>
        <p:origin x="1302" y="102"/>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2469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s-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45187CF3-EF70-41CC-9F8A-DE2F61558B5A}" type="datetimeFigureOut">
              <a:rPr lang="en-US"/>
              <a:pPr>
                <a:defRPr/>
              </a:pPr>
              <a:t>10/4/2022</a:t>
            </a:fld>
            <a:endParaRPr lang="es-P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PR"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s-PR"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s-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2379A1AF-80B5-4C42-AD5F-C3360A82E2D1}" type="slidenum">
              <a:rPr lang="es-PR"/>
              <a:pPr>
                <a:defRPr/>
              </a:pPr>
              <a:t>‹Nº›</a:t>
            </a:fld>
            <a:endParaRPr lang="es-PR"/>
          </a:p>
        </p:txBody>
      </p:sp>
    </p:spTree>
    <p:extLst>
      <p:ext uri="{BB962C8B-B14F-4D97-AF65-F5344CB8AC3E}">
        <p14:creationId xmlns:p14="http://schemas.microsoft.com/office/powerpoint/2010/main" val="245312027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56269F4D-DA58-4D1B-BD55-7A4CCAA23EAE}" type="slidenum">
              <a:rPr lang="ar-SA" smtClean="0"/>
              <a:pPr eaLnBrk="1" hangingPunct="1"/>
              <a:t>3</a:t>
            </a:fld>
            <a:endParaRPr lang="es-MX"/>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r>
              <a:rPr lang="es-MX" sz="1600">
                <a:solidFill>
                  <a:srgbClr val="993300"/>
                </a:solidFill>
              </a:rPr>
              <a:t>Caribeño, Indio del Caribe es un miembro de las Tribus Indias Americanas del NE de Sud América y de las Antillas.</a:t>
            </a:r>
          </a:p>
          <a:p>
            <a:pPr algn="l" rtl="0" eaLnBrk="1" hangingPunct="1"/>
            <a:r>
              <a:rPr lang="es-MX" sz="1600">
                <a:solidFill>
                  <a:srgbClr val="993300"/>
                </a:solidFill>
              </a:rPr>
              <a:t>(Vea también </a:t>
            </a:r>
            <a:r>
              <a:rPr lang="es-MX" sz="1600"/>
              <a:t>http://www.kacike.org/srcc/home.html)</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4659E8F2-700F-4BD6-B4E6-3742D99FF7CF}" type="slidenum">
              <a:rPr lang="es-MX" smtClean="0"/>
              <a:pPr/>
              <a:t>4</a:t>
            </a:fld>
            <a:endParaRPr 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728A8CBB-C633-44D1-9829-E71016418893}" type="slidenum">
              <a:rPr lang="ar-SA" smtClean="0"/>
              <a:pPr eaLnBrk="1" hangingPunct="1"/>
              <a:t>6</a:t>
            </a:fld>
            <a:endParaRPr lang="es-MX"/>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buFont typeface="Monotype Sorts" pitchFamily="2" charset="2"/>
              <a:buNone/>
            </a:pPr>
            <a:r>
              <a:rPr lang="es-MX" sz="1400"/>
              <a:t>En promedio el huracán usa tanta energía en un día como ¡en 6 meses! en EUA.</a:t>
            </a:r>
          </a:p>
          <a:p>
            <a:pPr algn="l" rtl="0" eaLnBrk="1" hangingPunct="1"/>
            <a:endParaRPr lang="es-MX"/>
          </a:p>
          <a:p>
            <a:pPr algn="l" rtl="0" eaLnBrk="1" hangingPunct="1"/>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E66313A6-6BCD-4C77-B24F-4FA727BAECDD}" type="slidenum">
              <a:rPr lang="ar-SA" smtClean="0"/>
              <a:pPr eaLnBrk="1" hangingPunct="1"/>
              <a:t>10</a:t>
            </a:fld>
            <a:endParaRPr lang="es-MX"/>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E0CB9716-77C0-4C78-908C-1C915FE6C1E5}" type="slidenum">
              <a:rPr lang="ar-SA" smtClean="0"/>
              <a:pPr eaLnBrk="1" hangingPunct="1"/>
              <a:t>11</a:t>
            </a:fld>
            <a:endParaRPr lang="es-MX"/>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P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itchFamily="34" charset="0"/>
              </a:defRPr>
            </a:lvl1pPr>
            <a:lvl2pPr marL="742950" indent="-285750">
              <a:defRPr>
                <a:solidFill>
                  <a:schemeClr val="tx1"/>
                </a:solidFill>
                <a:latin typeface="Lucida Sans Unicode" pitchFamily="34" charset="0"/>
              </a:defRPr>
            </a:lvl2pPr>
            <a:lvl3pPr marL="1143000" indent="-228600">
              <a:defRPr>
                <a:solidFill>
                  <a:schemeClr val="tx1"/>
                </a:solidFill>
                <a:latin typeface="Lucida Sans Unicode" pitchFamily="34" charset="0"/>
              </a:defRPr>
            </a:lvl3pPr>
            <a:lvl4pPr marL="1600200" indent="-228600">
              <a:defRPr>
                <a:solidFill>
                  <a:schemeClr val="tx1"/>
                </a:solidFill>
                <a:latin typeface="Lucida Sans Unicode" pitchFamily="34" charset="0"/>
              </a:defRPr>
            </a:lvl4pPr>
            <a:lvl5pPr marL="2057400" indent="-228600">
              <a:defRPr>
                <a:solidFill>
                  <a:schemeClr val="tx1"/>
                </a:solidFill>
                <a:latin typeface="Lucida Sans Unicode" pitchFamily="34" charset="0"/>
              </a:defRPr>
            </a:lvl5pPr>
            <a:lvl6pPr marL="2514600" indent="-228600" fontAlgn="base">
              <a:spcBef>
                <a:spcPct val="0"/>
              </a:spcBef>
              <a:spcAft>
                <a:spcPct val="0"/>
              </a:spcAft>
              <a:defRPr>
                <a:solidFill>
                  <a:schemeClr val="tx1"/>
                </a:solidFill>
                <a:latin typeface="Lucida Sans Unicode" pitchFamily="34" charset="0"/>
              </a:defRPr>
            </a:lvl6pPr>
            <a:lvl7pPr marL="2971800" indent="-228600" fontAlgn="base">
              <a:spcBef>
                <a:spcPct val="0"/>
              </a:spcBef>
              <a:spcAft>
                <a:spcPct val="0"/>
              </a:spcAft>
              <a:defRPr>
                <a:solidFill>
                  <a:schemeClr val="tx1"/>
                </a:solidFill>
                <a:latin typeface="Lucida Sans Unicode" pitchFamily="34" charset="0"/>
              </a:defRPr>
            </a:lvl7pPr>
            <a:lvl8pPr marL="3429000" indent="-228600" fontAlgn="base">
              <a:spcBef>
                <a:spcPct val="0"/>
              </a:spcBef>
              <a:spcAft>
                <a:spcPct val="0"/>
              </a:spcAft>
              <a:defRPr>
                <a:solidFill>
                  <a:schemeClr val="tx1"/>
                </a:solidFill>
                <a:latin typeface="Lucida Sans Unicode" pitchFamily="34" charset="0"/>
              </a:defRPr>
            </a:lvl8pPr>
            <a:lvl9pPr marL="3886200" indent="-228600" fontAlgn="base">
              <a:spcBef>
                <a:spcPct val="0"/>
              </a:spcBef>
              <a:spcAft>
                <a:spcPct val="0"/>
              </a:spcAft>
              <a:defRPr>
                <a:solidFill>
                  <a:schemeClr val="tx1"/>
                </a:solidFill>
                <a:latin typeface="Lucida Sans Unicode" pitchFamily="34" charset="0"/>
              </a:defRPr>
            </a:lvl9pPr>
          </a:lstStyle>
          <a:p>
            <a:pPr fontAlgn="base">
              <a:spcBef>
                <a:spcPct val="0"/>
              </a:spcBef>
              <a:spcAft>
                <a:spcPct val="0"/>
              </a:spcAft>
            </a:pPr>
            <a:fld id="{CA1E05D7-A0E5-4D65-A525-53B59449C4BA}" type="slidenum">
              <a:rPr lang="es-PR">
                <a:latin typeface="Calibri" charset="0"/>
              </a:rPr>
              <a:pPr fontAlgn="base">
                <a:spcBef>
                  <a:spcPct val="0"/>
                </a:spcBef>
                <a:spcAft>
                  <a:spcPct val="0"/>
                </a:spcAft>
              </a:pPr>
              <a:t>16</a:t>
            </a:fld>
            <a:endParaRPr lang="es-PR">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102B8D3A-CCFE-4A3F-8F4E-7F7040B96F39}" type="slidenum">
              <a:rPr lang="ar-SA" smtClean="0"/>
              <a:pPr eaLnBrk="1" hangingPunct="1"/>
              <a:t>18</a:t>
            </a:fld>
            <a:endParaRPr lang="es-MX"/>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FE9D5222-0CDD-480E-A573-51F87579ACAD}" type="slidenum">
              <a:rPr lang="ar-SA" smtClean="0"/>
              <a:pPr eaLnBrk="1" hangingPunct="1"/>
              <a:t>19</a:t>
            </a:fld>
            <a:endParaRPr lang="es-MX"/>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buFont typeface="Wingdings" pitchFamily="2" charset="2"/>
              <a:buChar char="§"/>
            </a:pPr>
            <a:r>
              <a:rPr lang="es-MX"/>
              <a:t>A 25 MPH el viento causa casi 1.6 libras de presión por pié cuadrado. Vientos a 75 MPH, la fuerza se vuelve 450 libras y a 125 MPH de viento, se convierte en 1,250 libras, Para algunas estructuras, esta fuerza es suficiente para causar daños.</a:t>
            </a:r>
          </a:p>
          <a:p>
            <a:pPr algn="l" rtl="0" eaLnBrk="1" hangingPunct="1">
              <a:buFont typeface="Wingdings" pitchFamily="2" charset="2"/>
              <a:buChar char="§"/>
            </a:pPr>
            <a:endParaRPr lang="es-MX"/>
          </a:p>
          <a:p>
            <a:pPr algn="l" rtl="0" eaLnBrk="1" hangingPunct="1">
              <a:buFont typeface="Wingdings" pitchFamily="2" charset="2"/>
              <a:buChar char="§"/>
            </a:pPr>
            <a:r>
              <a:rPr lang="es-MX"/>
              <a:t>Los vientos se debilitarán después de tocar tierra debido a la pérdida de energía del agua caliente.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258663BD-E468-4D41-85E5-8808C950101C}" type="slidenum">
              <a:rPr lang="ar-SA" smtClean="0"/>
              <a:pPr eaLnBrk="1" hangingPunct="1"/>
              <a:t>20</a:t>
            </a:fld>
            <a:endParaRPr lang="es-MX"/>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spcBef>
                <a:spcPct val="50000"/>
              </a:spcBef>
              <a:buFont typeface="Wingdings" pitchFamily="2" charset="2"/>
              <a:buChar char="§"/>
            </a:pPr>
            <a:r>
              <a:rPr lang="es-MX"/>
              <a:t>Dependiendo de las circunstancias, tormentas menos intensas pueden ser lo suficientemente fuertes para producir daño, particularmente en áreas que no tienen plan anticipado de prevención de daños. </a:t>
            </a:r>
          </a:p>
          <a:p>
            <a:pPr algn="l" rtl="0" eaLnBrk="1" hangingPunct="1">
              <a:buFont typeface="Wingdings" pitchFamily="2" charset="2"/>
              <a:buNone/>
            </a:pPr>
            <a:endParaRPr lang="es-MX"/>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1B405150-4395-4C2C-AA9E-0F8813251C97}" type="slidenum">
              <a:rPr lang="ar-SA" smtClean="0"/>
              <a:pPr eaLnBrk="1" hangingPunct="1"/>
              <a:t>21</a:t>
            </a:fld>
            <a:endParaRPr lang="es-MX"/>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buFont typeface="Wingdings" pitchFamily="2" charset="2"/>
              <a:buChar char="§"/>
            </a:pPr>
            <a:r>
              <a:rPr lang="es-MX"/>
              <a:t>Estimación de la cantidad total de lluvia esperada de un sistema tropical: dividir 100 entre la velocidad de avance de las tormenta en MPH. </a:t>
            </a:r>
          </a:p>
          <a:p>
            <a:pPr algn="l" rtl="0" eaLnBrk="1" hangingPunct="1">
              <a:buFont typeface="Wingdings" pitchFamily="2" charset="2"/>
              <a:buChar char="§"/>
            </a:pPr>
            <a:r>
              <a:rPr lang="es-MX"/>
              <a:t>Ejemplo: 100 / Velocidad de avance = pulgadas estimadas de lluvia</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C6BB2C-0AF9-4089-B429-707C329C9773}" type="slidenum">
              <a:rPr lang="es-ES"/>
              <a:pPr/>
              <a:t>22</a:t>
            </a:fld>
            <a:endParaRPr lang="es-ES"/>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es-MX"/>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DE6252-EB1E-43D7-9A5E-196B99BBA5A3}" type="slidenum">
              <a:rPr lang="es-ES"/>
              <a:pPr/>
              <a:t>23</a:t>
            </a:fld>
            <a:endParaRPr lang="es-ES"/>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es-MX"/>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1EA0FC-B363-4E05-B122-EB90E3163427}" type="slidenum">
              <a:rPr lang="es-ES"/>
              <a:pPr/>
              <a:t>26</a:t>
            </a:fld>
            <a:endParaRPr lang="es-E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s-MX"/>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9E27A3-F985-48C0-AFFD-91FB714E6B49}" type="slidenum">
              <a:rPr lang="es-ES"/>
              <a:pPr/>
              <a:t>29</a:t>
            </a:fld>
            <a:endParaRPr lang="es-ES"/>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9" name="8 Rectángulo"/>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s-ES"/>
              <a:t>Haga clic para modificar el estilo de título del patrón</a:t>
            </a:r>
            <a:endParaRPr kumimoji="0" lang="en-US"/>
          </a:p>
        </p:txBody>
      </p:sp>
      <p:sp>
        <p:nvSpPr>
          <p:cNvPr id="3" name="2 Subtítulo"/>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s-ES"/>
              <a:t>Haga clic para modificar el estilo de subtítulo del patrón</a:t>
            </a:r>
            <a:endParaRPr kumimoji="0" lang="en-US"/>
          </a:p>
        </p:txBody>
      </p:sp>
      <p:sp>
        <p:nvSpPr>
          <p:cNvPr id="4" name="3 Marcador de fecha"/>
          <p:cNvSpPr>
            <a:spLocks noGrp="1"/>
          </p:cNvSpPr>
          <p:nvPr>
            <p:ph type="dt" sz="half" idx="10"/>
          </p:nvPr>
        </p:nvSpPr>
        <p:spPr/>
        <p:txBody>
          <a:bodyPr/>
          <a:lstStyle/>
          <a:p>
            <a:pPr>
              <a:defRPr/>
            </a:pPr>
            <a:fld id="{A34D6F85-A978-4D6E-B111-B30CA4F75033}" type="datetimeFigureOut">
              <a:rPr lang="en-US" smtClean="0"/>
              <a:pPr>
                <a:defRPr/>
              </a:pPr>
              <a:t>10/4/2022</a:t>
            </a:fld>
            <a:endParaRPr lang="es-PR"/>
          </a:p>
        </p:txBody>
      </p:sp>
      <p:sp>
        <p:nvSpPr>
          <p:cNvPr id="5" name="4 Marcador de pie de página"/>
          <p:cNvSpPr>
            <a:spLocks noGrp="1"/>
          </p:cNvSpPr>
          <p:nvPr>
            <p:ph type="ftr" sz="quarter" idx="11"/>
          </p:nvPr>
        </p:nvSpPr>
        <p:spPr/>
        <p:txBody>
          <a:bodyPr/>
          <a:lstStyle/>
          <a:p>
            <a:pPr>
              <a:defRPr/>
            </a:pPr>
            <a:endParaRPr lang="es-PR"/>
          </a:p>
        </p:txBody>
      </p:sp>
      <p:sp>
        <p:nvSpPr>
          <p:cNvPr id="6" name="5 Marcador de número de diapositiva"/>
          <p:cNvSpPr>
            <a:spLocks noGrp="1"/>
          </p:cNvSpPr>
          <p:nvPr>
            <p:ph type="sldNum" sz="quarter" idx="12"/>
          </p:nvPr>
        </p:nvSpPr>
        <p:spPr/>
        <p:txBody>
          <a:bodyPr/>
          <a:lstStyle/>
          <a:p>
            <a:pPr>
              <a:defRPr/>
            </a:pPr>
            <a:fld id="{5265638B-A6B1-4875-B264-31DEBC52B8C9}" type="slidenum">
              <a:rPr lang="es-PR" smtClean="0"/>
              <a:pPr>
                <a:defRPr/>
              </a:pPr>
              <a:t>‹Nº›</a:t>
            </a:fld>
            <a:endParaRPr lang="es-PR"/>
          </a:p>
        </p:txBody>
      </p:sp>
      <p:sp>
        <p:nvSpPr>
          <p:cNvPr id="10" name="9 Rectángulo"/>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155448"/>
            <a:ext cx="8229600" cy="1252728"/>
          </a:xfrm>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A34D6F85-A978-4D6E-B111-B30CA4F75033}" type="datetimeFigureOut">
              <a:rPr lang="en-US" smtClean="0"/>
              <a:pPr>
                <a:defRPr/>
              </a:pPr>
              <a:t>10/4/2022</a:t>
            </a:fld>
            <a:endParaRPr lang="es-PR"/>
          </a:p>
        </p:txBody>
      </p:sp>
      <p:sp>
        <p:nvSpPr>
          <p:cNvPr id="5" name="4 Marcador de pie de página"/>
          <p:cNvSpPr>
            <a:spLocks noGrp="1"/>
          </p:cNvSpPr>
          <p:nvPr>
            <p:ph type="ftr" sz="quarter" idx="11"/>
          </p:nvPr>
        </p:nvSpPr>
        <p:spPr/>
        <p:txBody>
          <a:bodyPr/>
          <a:lstStyle/>
          <a:p>
            <a:pPr>
              <a:defRPr/>
            </a:pPr>
            <a:endParaRPr lang="es-PR"/>
          </a:p>
        </p:txBody>
      </p:sp>
      <p:sp>
        <p:nvSpPr>
          <p:cNvPr id="6" name="5 Marcador de número de diapositiva"/>
          <p:cNvSpPr>
            <a:spLocks noGrp="1"/>
          </p:cNvSpPr>
          <p:nvPr>
            <p:ph type="sldNum" sz="quarter" idx="12"/>
          </p:nvPr>
        </p:nvSpPr>
        <p:spPr/>
        <p:txBody>
          <a:bodyPr/>
          <a:lstStyle/>
          <a:p>
            <a:pPr>
              <a:defRPr/>
            </a:pPr>
            <a:fld id="{5265638B-A6B1-4875-B264-31DEBC52B8C9}" type="slidenum">
              <a:rPr lang="es-PR" smtClean="0"/>
              <a:pPr>
                <a:defRPr/>
              </a:pPr>
              <a:t>‹Nº›</a:t>
            </a:fld>
            <a:endParaRPr lang="es-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9" name="8 Rectángulo"/>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Rectángulo"/>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pPr>
              <a:defRPr/>
            </a:pPr>
            <a:fld id="{A34D6F85-A978-4D6E-B111-B30CA4F75033}" type="datetimeFigureOut">
              <a:rPr lang="en-US" smtClean="0"/>
              <a:pPr>
                <a:defRPr/>
              </a:pPr>
              <a:t>10/4/2022</a:t>
            </a:fld>
            <a:endParaRPr lang="es-PR"/>
          </a:p>
        </p:txBody>
      </p:sp>
      <p:sp>
        <p:nvSpPr>
          <p:cNvPr id="5" name="4 Marcador de pie de página"/>
          <p:cNvSpPr>
            <a:spLocks noGrp="1"/>
          </p:cNvSpPr>
          <p:nvPr>
            <p:ph type="ftr" sz="quarter" idx="11"/>
          </p:nvPr>
        </p:nvSpPr>
        <p:spPr/>
        <p:txBody>
          <a:bodyPr/>
          <a:lstStyle/>
          <a:p>
            <a:pPr>
              <a:defRPr/>
            </a:pPr>
            <a:endParaRPr lang="es-PR"/>
          </a:p>
        </p:txBody>
      </p:sp>
      <p:sp>
        <p:nvSpPr>
          <p:cNvPr id="6" name="5 Marcador de número de diapositiva"/>
          <p:cNvSpPr>
            <a:spLocks noGrp="1"/>
          </p:cNvSpPr>
          <p:nvPr>
            <p:ph type="sldNum" sz="quarter" idx="12"/>
          </p:nvPr>
        </p:nvSpPr>
        <p:spPr/>
        <p:txBody>
          <a:bodyPr/>
          <a:lstStyle/>
          <a:p>
            <a:pPr>
              <a:defRPr/>
            </a:pPr>
            <a:fld id="{5265638B-A6B1-4875-B264-31DEBC52B8C9}" type="slidenum">
              <a:rPr lang="es-PR" smtClean="0"/>
              <a:pPr>
                <a:defRPr/>
              </a:pPr>
              <a:t>‹Nº›</a:t>
            </a:fld>
            <a:endParaRPr lang="es-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defRPr/>
            </a:pPr>
            <a:fld id="{A34D6F85-A978-4D6E-B111-B30CA4F75033}" type="datetimeFigureOut">
              <a:rPr lang="en-US" smtClean="0"/>
              <a:pPr>
                <a:defRPr/>
              </a:pPr>
              <a:t>10/4/2022</a:t>
            </a:fld>
            <a:endParaRPr lang="es-PR"/>
          </a:p>
        </p:txBody>
      </p:sp>
      <p:sp>
        <p:nvSpPr>
          <p:cNvPr id="6" name="5 Marcador de pie de página"/>
          <p:cNvSpPr>
            <a:spLocks noGrp="1"/>
          </p:cNvSpPr>
          <p:nvPr>
            <p:ph type="ftr" sz="quarter" idx="11"/>
          </p:nvPr>
        </p:nvSpPr>
        <p:spPr/>
        <p:txBody>
          <a:bodyPr/>
          <a:lstStyle/>
          <a:p>
            <a:pPr>
              <a:defRPr/>
            </a:pPr>
            <a:endParaRPr lang="es-PR"/>
          </a:p>
        </p:txBody>
      </p:sp>
      <p:sp>
        <p:nvSpPr>
          <p:cNvPr id="7" name="6 Marcador de número de diapositiva"/>
          <p:cNvSpPr>
            <a:spLocks noGrp="1"/>
          </p:cNvSpPr>
          <p:nvPr>
            <p:ph type="sldNum" sz="quarter" idx="12"/>
          </p:nvPr>
        </p:nvSpPr>
        <p:spPr/>
        <p:txBody>
          <a:bodyPr/>
          <a:lstStyle/>
          <a:p>
            <a:pPr>
              <a:defRPr/>
            </a:pPr>
            <a:fld id="{5265638B-A6B1-4875-B264-31DEBC52B8C9}" type="slidenum">
              <a:rPr lang="es-PR" smtClean="0"/>
              <a:pPr>
                <a:defRPr/>
              </a:pPr>
              <a:t>‹Nº›</a:t>
            </a:fld>
            <a:endParaRPr lang="es-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texto"/>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s-ES"/>
              <a:t>Haga clic para modificar el estilo de texto del patrón</a:t>
            </a:r>
          </a:p>
        </p:txBody>
      </p:sp>
      <p:sp>
        <p:nvSpPr>
          <p:cNvPr id="6" name="5 Marcador de contenido"/>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pPr>
              <a:defRPr/>
            </a:pPr>
            <a:fld id="{A34D6F85-A978-4D6E-B111-B30CA4F75033}" type="datetimeFigureOut">
              <a:rPr lang="en-US" smtClean="0"/>
              <a:pPr>
                <a:defRPr/>
              </a:pPr>
              <a:t>10/4/2022</a:t>
            </a:fld>
            <a:endParaRPr lang="es-PR"/>
          </a:p>
        </p:txBody>
      </p:sp>
      <p:sp>
        <p:nvSpPr>
          <p:cNvPr id="8" name="7 Marcador de pie de página"/>
          <p:cNvSpPr>
            <a:spLocks noGrp="1"/>
          </p:cNvSpPr>
          <p:nvPr>
            <p:ph type="ftr" sz="quarter" idx="11"/>
          </p:nvPr>
        </p:nvSpPr>
        <p:spPr/>
        <p:txBody>
          <a:bodyPr/>
          <a:lstStyle/>
          <a:p>
            <a:pPr>
              <a:defRPr/>
            </a:pPr>
            <a:endParaRPr lang="es-PR"/>
          </a:p>
        </p:txBody>
      </p:sp>
      <p:sp>
        <p:nvSpPr>
          <p:cNvPr id="9" name="8 Marcador de número de diapositiva"/>
          <p:cNvSpPr>
            <a:spLocks noGrp="1"/>
          </p:cNvSpPr>
          <p:nvPr>
            <p:ph type="sldNum" sz="quarter" idx="12"/>
          </p:nvPr>
        </p:nvSpPr>
        <p:spPr/>
        <p:txBody>
          <a:bodyPr/>
          <a:lstStyle/>
          <a:p>
            <a:pPr>
              <a:defRPr/>
            </a:pPr>
            <a:fld id="{5265638B-A6B1-4875-B264-31DEBC52B8C9}" type="slidenum">
              <a:rPr lang="es-PR" smtClean="0"/>
              <a:pPr>
                <a:defRPr/>
              </a:pPr>
              <a:t>‹Nº›</a:t>
            </a:fld>
            <a:endParaRPr lang="es-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defRPr/>
            </a:pPr>
            <a:fld id="{A34D6F85-A978-4D6E-B111-B30CA4F75033}" type="datetimeFigureOut">
              <a:rPr lang="en-US" smtClean="0"/>
              <a:pPr>
                <a:defRPr/>
              </a:pPr>
              <a:t>10/4/2022</a:t>
            </a:fld>
            <a:endParaRPr lang="es-PR"/>
          </a:p>
        </p:txBody>
      </p:sp>
      <p:sp>
        <p:nvSpPr>
          <p:cNvPr id="4" name="3 Marcador de pie de página"/>
          <p:cNvSpPr>
            <a:spLocks noGrp="1"/>
          </p:cNvSpPr>
          <p:nvPr>
            <p:ph type="ftr" sz="quarter" idx="11"/>
          </p:nvPr>
        </p:nvSpPr>
        <p:spPr/>
        <p:txBody>
          <a:bodyPr/>
          <a:lstStyle/>
          <a:p>
            <a:pPr>
              <a:defRPr/>
            </a:pPr>
            <a:endParaRPr lang="es-PR"/>
          </a:p>
        </p:txBody>
      </p:sp>
      <p:sp>
        <p:nvSpPr>
          <p:cNvPr id="5" name="4 Marcador de número de diapositiva"/>
          <p:cNvSpPr>
            <a:spLocks noGrp="1"/>
          </p:cNvSpPr>
          <p:nvPr>
            <p:ph type="sldNum" sz="quarter" idx="12"/>
          </p:nvPr>
        </p:nvSpPr>
        <p:spPr/>
        <p:txBody>
          <a:bodyPr/>
          <a:lstStyle/>
          <a:p>
            <a:pPr>
              <a:defRPr/>
            </a:pPr>
            <a:fld id="{5265638B-A6B1-4875-B264-31DEBC52B8C9}" type="slidenum">
              <a:rPr lang="es-PR" smtClean="0"/>
              <a:pPr>
                <a:defRPr/>
              </a:pPr>
              <a:t>‹Nº›</a:t>
            </a:fld>
            <a:endParaRPr lang="es-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A34D6F85-A978-4D6E-B111-B30CA4F75033}" type="datetimeFigureOut">
              <a:rPr lang="en-US" smtClean="0"/>
              <a:pPr>
                <a:defRPr/>
              </a:pPr>
              <a:t>10/4/2022</a:t>
            </a:fld>
            <a:endParaRPr lang="es-PR"/>
          </a:p>
        </p:txBody>
      </p:sp>
      <p:sp>
        <p:nvSpPr>
          <p:cNvPr id="3" name="2 Marcador de pie de página"/>
          <p:cNvSpPr>
            <a:spLocks noGrp="1"/>
          </p:cNvSpPr>
          <p:nvPr>
            <p:ph type="ftr" sz="quarter" idx="11"/>
          </p:nvPr>
        </p:nvSpPr>
        <p:spPr/>
        <p:txBody>
          <a:bodyPr/>
          <a:lstStyle/>
          <a:p>
            <a:pPr>
              <a:defRPr/>
            </a:pPr>
            <a:endParaRPr lang="es-PR"/>
          </a:p>
        </p:txBody>
      </p:sp>
      <p:sp>
        <p:nvSpPr>
          <p:cNvPr id="4" name="3 Marcador de número de diapositiva"/>
          <p:cNvSpPr>
            <a:spLocks noGrp="1"/>
          </p:cNvSpPr>
          <p:nvPr>
            <p:ph type="sldNum" sz="quarter" idx="12"/>
          </p:nvPr>
        </p:nvSpPr>
        <p:spPr/>
        <p:txBody>
          <a:bodyPr/>
          <a:lstStyle/>
          <a:p>
            <a:pPr>
              <a:defRPr/>
            </a:pPr>
            <a:fld id="{5265638B-A6B1-4875-B264-31DEBC52B8C9}" type="slidenum">
              <a:rPr lang="es-PR" smtClean="0"/>
              <a:pPr>
                <a:defRPr/>
              </a:pPr>
              <a:t>‹Nº›</a:t>
            </a:fld>
            <a:endParaRPr lang="es-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s-ES"/>
              <a:t>Haga clic para modificar el estilo de título del patrón</a:t>
            </a:r>
            <a:endParaRPr kumimoji="0" lang="en-US"/>
          </a:p>
        </p:txBody>
      </p:sp>
      <p:sp>
        <p:nvSpPr>
          <p:cNvPr id="3" name="2 Marcador de contenido"/>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texto"/>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pPr>
              <a:defRPr/>
            </a:pPr>
            <a:fld id="{A34D6F85-A978-4D6E-B111-B30CA4F75033}" type="datetimeFigureOut">
              <a:rPr lang="en-US" smtClean="0"/>
              <a:pPr>
                <a:defRPr/>
              </a:pPr>
              <a:t>10/4/2022</a:t>
            </a:fld>
            <a:endParaRPr lang="es-PR"/>
          </a:p>
        </p:txBody>
      </p:sp>
      <p:sp>
        <p:nvSpPr>
          <p:cNvPr id="6" name="5 Marcador de pie de página"/>
          <p:cNvSpPr>
            <a:spLocks noGrp="1"/>
          </p:cNvSpPr>
          <p:nvPr>
            <p:ph type="ftr" sz="quarter" idx="11"/>
          </p:nvPr>
        </p:nvSpPr>
        <p:spPr/>
        <p:txBody>
          <a:bodyPr/>
          <a:lstStyle/>
          <a:p>
            <a:pPr>
              <a:defRPr/>
            </a:pPr>
            <a:endParaRPr lang="es-PR"/>
          </a:p>
        </p:txBody>
      </p:sp>
      <p:sp>
        <p:nvSpPr>
          <p:cNvPr id="7" name="6 Marcador de número de diapositiva"/>
          <p:cNvSpPr>
            <a:spLocks noGrp="1"/>
          </p:cNvSpPr>
          <p:nvPr>
            <p:ph type="sldNum" sz="quarter" idx="12"/>
          </p:nvPr>
        </p:nvSpPr>
        <p:spPr/>
        <p:txBody>
          <a:bodyPr/>
          <a:lstStyle/>
          <a:p>
            <a:pPr>
              <a:defRPr/>
            </a:pPr>
            <a:fld id="{5265638B-A6B1-4875-B264-31DEBC52B8C9}" type="slidenum">
              <a:rPr lang="es-PR" smtClean="0"/>
              <a:pPr>
                <a:defRPr/>
              </a:pPr>
              <a:t>‹Nº›</a:t>
            </a:fld>
            <a:endParaRPr lang="es-PR"/>
          </a:p>
        </p:txBody>
      </p:sp>
      <p:sp>
        <p:nvSpPr>
          <p:cNvPr id="12" name="11 Rectángulo"/>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8 Rectángulo"/>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s-ES"/>
              <a:t>Haga clic en el icono para agregar una imagen</a:t>
            </a:r>
            <a:endParaRPr kumimoji="0" lang="en-US" dirty="0"/>
          </a:p>
        </p:txBody>
      </p:sp>
      <p:sp>
        <p:nvSpPr>
          <p:cNvPr id="4" name="3 Marcador de texto"/>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a:xfrm>
            <a:off x="164592" y="1170432"/>
            <a:ext cx="2523744" cy="201168"/>
          </a:xfrm>
        </p:spPr>
        <p:txBody>
          <a:bodyPr/>
          <a:lstStyle/>
          <a:p>
            <a:pPr>
              <a:defRPr/>
            </a:pPr>
            <a:fld id="{A34D6F85-A978-4D6E-B111-B30CA4F75033}" type="datetimeFigureOut">
              <a:rPr lang="en-US" smtClean="0"/>
              <a:pPr>
                <a:defRPr/>
              </a:pPr>
              <a:t>10/4/2022</a:t>
            </a:fld>
            <a:endParaRPr lang="es-PR"/>
          </a:p>
        </p:txBody>
      </p:sp>
      <p:sp>
        <p:nvSpPr>
          <p:cNvPr id="11" name="10 Rectángulo"/>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8 Rectángulo"/>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5 Marcador de pie de página"/>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pPr>
              <a:defRPr/>
            </a:pPr>
            <a:endParaRPr lang="es-PR"/>
          </a:p>
        </p:txBody>
      </p:sp>
      <p:sp>
        <p:nvSpPr>
          <p:cNvPr id="7" name="6 Marcador de número de diapositiva"/>
          <p:cNvSpPr>
            <a:spLocks noGrp="1"/>
          </p:cNvSpPr>
          <p:nvPr>
            <p:ph type="sldNum" sz="quarter" idx="12"/>
          </p:nvPr>
        </p:nvSpPr>
        <p:spPr>
          <a:xfrm>
            <a:off x="8339328" y="1170432"/>
            <a:ext cx="733864" cy="201168"/>
          </a:xfrm>
        </p:spPr>
        <p:txBody>
          <a:bodyPr/>
          <a:lstStyle/>
          <a:p>
            <a:pPr>
              <a:defRPr/>
            </a:pPr>
            <a:fld id="{5265638B-A6B1-4875-B264-31DEBC52B8C9}" type="slidenum">
              <a:rPr lang="es-PR" smtClean="0"/>
              <a:pPr>
                <a:defRPr/>
              </a:pPr>
              <a:t>‹Nº›</a:t>
            </a:fld>
            <a:endParaRPr lang="es-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A34D6F85-A978-4D6E-B111-B30CA4F75033}" type="datetimeFigureOut">
              <a:rPr lang="en-US" smtClean="0"/>
              <a:pPr>
                <a:defRPr/>
              </a:pPr>
              <a:t>10/4/2022</a:t>
            </a:fld>
            <a:endParaRPr lang="es-PR"/>
          </a:p>
        </p:txBody>
      </p:sp>
      <p:sp>
        <p:nvSpPr>
          <p:cNvPr id="5" name="4 Marcador de pie de página"/>
          <p:cNvSpPr>
            <a:spLocks noGrp="1"/>
          </p:cNvSpPr>
          <p:nvPr>
            <p:ph type="ftr" sz="quarter" idx="11"/>
          </p:nvPr>
        </p:nvSpPr>
        <p:spPr/>
        <p:txBody>
          <a:bodyPr/>
          <a:lstStyle/>
          <a:p>
            <a:pPr>
              <a:defRPr/>
            </a:pPr>
            <a:endParaRPr lang="es-PR"/>
          </a:p>
        </p:txBody>
      </p:sp>
      <p:sp>
        <p:nvSpPr>
          <p:cNvPr id="6" name="5 Marcador de número de diapositiva"/>
          <p:cNvSpPr>
            <a:spLocks noGrp="1"/>
          </p:cNvSpPr>
          <p:nvPr>
            <p:ph type="sldNum" sz="quarter" idx="12"/>
          </p:nvPr>
        </p:nvSpPr>
        <p:spPr/>
        <p:txBody>
          <a:bodyPr/>
          <a:lstStyle/>
          <a:p>
            <a:pPr>
              <a:defRPr/>
            </a:pPr>
            <a:fld id="{5265638B-A6B1-4875-B264-31DEBC52B8C9}" type="slidenum">
              <a:rPr lang="es-PR" smtClean="0"/>
              <a:pPr>
                <a:defRPr/>
              </a:pPr>
              <a:t>‹Nº›</a:t>
            </a:fld>
            <a:endParaRPr lang="es-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9" name="8 Rectángulo"/>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7 Rectángulo"/>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vertical"/>
          <p:cNvSpPr>
            <a:spLocks noGrp="1"/>
          </p:cNvSpPr>
          <p:nvPr>
            <p:ph type="title" orient="vert"/>
          </p:nvPr>
        </p:nvSpPr>
        <p:spPr>
          <a:xfrm>
            <a:off x="6781800" y="274640"/>
            <a:ext cx="19050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304800"/>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A34D6F85-A978-4D6E-B111-B30CA4F75033}" type="datetimeFigureOut">
              <a:rPr lang="en-US" smtClean="0"/>
              <a:pPr>
                <a:defRPr/>
              </a:pPr>
              <a:t>10/4/2022</a:t>
            </a:fld>
            <a:endParaRPr lang="es-PR"/>
          </a:p>
        </p:txBody>
      </p:sp>
      <p:sp>
        <p:nvSpPr>
          <p:cNvPr id="5" name="4 Marcador de pie de página"/>
          <p:cNvSpPr>
            <a:spLocks noGrp="1"/>
          </p:cNvSpPr>
          <p:nvPr>
            <p:ph type="ftr" sz="quarter" idx="11"/>
          </p:nvPr>
        </p:nvSpPr>
        <p:spPr>
          <a:xfrm>
            <a:off x="2640597" y="6377459"/>
            <a:ext cx="3836404" cy="365125"/>
          </a:xfrm>
        </p:spPr>
        <p:txBody>
          <a:bodyPr/>
          <a:lstStyle/>
          <a:p>
            <a:pPr>
              <a:defRPr/>
            </a:pPr>
            <a:endParaRPr lang="es-PR"/>
          </a:p>
        </p:txBody>
      </p:sp>
      <p:sp>
        <p:nvSpPr>
          <p:cNvPr id="6" name="5 Marcador de número de diapositiva"/>
          <p:cNvSpPr>
            <a:spLocks noGrp="1"/>
          </p:cNvSpPr>
          <p:nvPr>
            <p:ph type="sldNum" sz="quarter" idx="12"/>
          </p:nvPr>
        </p:nvSpPr>
        <p:spPr/>
        <p:txBody>
          <a:bodyPr/>
          <a:lstStyle/>
          <a:p>
            <a:pPr>
              <a:defRPr/>
            </a:pPr>
            <a:fld id="{5265638B-A6B1-4875-B264-31DEBC52B8C9}" type="slidenum">
              <a:rPr lang="es-PR" smtClean="0"/>
              <a:pPr>
                <a:defRPr/>
              </a:pPr>
              <a:t>‹Nº›</a:t>
            </a:fld>
            <a:endParaRPr lang="es-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457200" y="1600200"/>
            <a:ext cx="40386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F041054D-12CA-410A-9739-FBF6FF72B7C1}" type="slidenum">
              <a:rPr lang="es-ES"/>
              <a:pPr>
                <a:defRPr/>
              </a:pPr>
              <a:t>‹Nº›</a:t>
            </a:fld>
            <a:endParaRPr lang="es-ES"/>
          </a:p>
        </p:txBody>
      </p:sp>
    </p:spTree>
    <p:extLst>
      <p:ext uri="{BB962C8B-B14F-4D97-AF65-F5344CB8AC3E}">
        <p14:creationId xmlns:p14="http://schemas.microsoft.com/office/powerpoint/2010/main" val="1833736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9 Rectángulo"/>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6 Rectángulo"/>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Marcador de título"/>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4" name="3 Marcador de fecha"/>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fld id="{A34D6F85-A978-4D6E-B111-B30CA4F75033}" type="datetimeFigureOut">
              <a:rPr lang="en-US" smtClean="0"/>
              <a:pPr>
                <a:defRPr/>
              </a:pPr>
              <a:t>10/4/2022</a:t>
            </a:fld>
            <a:endParaRPr lang="es-PR"/>
          </a:p>
        </p:txBody>
      </p:sp>
      <p:sp>
        <p:nvSpPr>
          <p:cNvPr id="5" name="4 Marcador de pie de página"/>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es-PR"/>
          </a:p>
        </p:txBody>
      </p:sp>
      <p:sp>
        <p:nvSpPr>
          <p:cNvPr id="6" name="5 Marcador de número de diapositiva"/>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5265638B-A6B1-4875-B264-31DEBC52B8C9}" type="slidenum">
              <a:rPr lang="es-PR" smtClean="0"/>
              <a:pPr>
                <a:defRPr/>
              </a:pPr>
              <a:t>‹Nº›</a:t>
            </a:fld>
            <a:endParaRPr lang="es-PR"/>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ransition spd="med">
    <p:cover dir="u"/>
  </p:transition>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http://images.google.com.pr/imgres?imgurl=http://www.lastrefuge.co.uk/images/html/storms/tornadic-storms/images/aAW_Storms_USA91.jpg&amp;imgrefurl=http://www.lastrefuge.co.uk/images/html/storms/tornadic-storms/pages/aAW_Storms_USA91.htm&amp;h=390&amp;w=390&amp;sz=42&amp;hl=es&amp;start=2&amp;tbnid=jV7BdEKby0fG9M:&amp;tbnh=123&amp;tbnw=123&amp;prev=/images?q=storms&amp;svnum=10&amp;hl=es&amp;lr=&amp;sa=G" TargetMode="External"/><Relationship Id="rId7" Type="http://schemas.openxmlformats.org/officeDocument/2006/relationships/hyperlink" Target="http://images.google.com.pr/imgres?imgurl=http://www.todossantos-baja.com/todos-santos/hurricanes/hurricane-fausto-1996.jpg&amp;imgrefurl=http://www.todossantos-baja.com/todos-santos/hurricanes/todossantos-hurricanes.htm&amp;h=326&amp;w=450&amp;sz=23&amp;hl=es&amp;start=2&amp;tbnid=aaQRiCgviDjbOM:&amp;tbnh=92&amp;tbnw=127&amp;prev=/images?q=hurricanes&amp;svnum=10&amp;hl=es&amp;lr=&amp;sa=G" TargetMode="External"/><Relationship Id="rId2" Type="http://schemas.openxmlformats.org/officeDocument/2006/relationships/slideLayout" Target="../slideLayouts/slideLayout7.xml"/><Relationship Id="rId1" Type="http://schemas.openxmlformats.org/officeDocument/2006/relationships/audio" Target="../media/audio1.wav"/><Relationship Id="rId6" Type="http://schemas.openxmlformats.org/officeDocument/2006/relationships/image" Target="../media/image3.jpeg"/><Relationship Id="rId5" Type="http://schemas.openxmlformats.org/officeDocument/2006/relationships/hyperlink" Target="http://images.google.com.pr/imgres?imgurl=http://www.agu.org/report/hurricanes/Katrina_big.jpg&amp;imgrefurl=http://www.agu.org/report/hurricanes/&amp;h=1200&amp;w=1920&amp;sz=257&amp;hl=es&amp;start=13&amp;tbnid=xgATr8_eWoBD8M:&amp;tbnh=94&amp;tbnw=150&amp;prev=/images?q=hurricanes&amp;svnum=10&amp;hl=es&amp;lr=&amp;sa=G" TargetMode="External"/><Relationship Id="rId10" Type="http://schemas.openxmlformats.org/officeDocument/2006/relationships/image" Target="../media/image6.png"/><Relationship Id="rId4" Type="http://schemas.openxmlformats.org/officeDocument/2006/relationships/image" Target="../media/image2.jpeg"/><Relationship Id="rId9"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usatoday.com/weather/tg/whurwhat/whurwhat.htm" TargetMode="External"/><Relationship Id="rId7" Type="http://schemas.openxmlformats.org/officeDocument/2006/relationships/image" Target="../media/image17.gi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hyperlink" Target="http://www.usatoday.com/weather/tg/whurwhat/whurwhat.htm"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8.gif"/><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ages.google.com.pr/imgres?imgurl=http://www.lastrefuge.co.uk/images/html/storms/tornadic-storms/images/aAW_Storms_USA91.jpg&amp;imgrefurl=http://www.lastrefuge.co.uk/images/html/storms/tornadic-storms/pages/aAW_Storms_USA91.htm&amp;h=390&amp;w=390&amp;sz=42&amp;hl=es&amp;start=2&amp;tbnid=jV7BdEKby0fG9M:&amp;tbnh=123&amp;tbnw=123&amp;prev=/images?q=storms&amp;svnum=10&amp;hl=es&amp;lr=&amp;sa=G"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a:t>Geología Ambiental</a:t>
            </a:r>
          </a:p>
        </p:txBody>
      </p:sp>
      <p:sp>
        <p:nvSpPr>
          <p:cNvPr id="4" name="3 Subtítulo"/>
          <p:cNvSpPr>
            <a:spLocks noGrp="1"/>
          </p:cNvSpPr>
          <p:nvPr>
            <p:ph type="subTitle" idx="1"/>
          </p:nvPr>
        </p:nvSpPr>
        <p:spPr/>
        <p:txBody>
          <a:bodyPr/>
          <a:lstStyle/>
          <a:p>
            <a:endParaRPr lang="es-ES"/>
          </a:p>
        </p:txBody>
      </p:sp>
      <p:sp>
        <p:nvSpPr>
          <p:cNvPr id="5" name="Rectangle 3"/>
          <p:cNvSpPr txBox="1">
            <a:spLocks noChangeArrowheads="1"/>
          </p:cNvSpPr>
          <p:nvPr/>
        </p:nvSpPr>
        <p:spPr>
          <a:xfrm>
            <a:off x="5292080" y="5733256"/>
            <a:ext cx="3696078" cy="980728"/>
          </a:xfrm>
          <a:prstGeom prst="rect">
            <a:avLst/>
          </a:prstGeom>
        </p:spPr>
        <p:txBody>
          <a:bodyPr vert="horz" lIns="118872" tIns="0" rIns="45720" bIns="0" rtlCol="0" anchor="b">
            <a:noAutofit/>
          </a:bodyPr>
          <a:lstStyle>
            <a:lvl1pPr marL="0" indent="0" algn="l" rtl="0" eaLnBrk="1" latinLnBrk="0" hangingPunct="1">
              <a:spcBef>
                <a:spcPts val="0"/>
              </a:spcBef>
              <a:buClr>
                <a:schemeClr val="accent1"/>
              </a:buClr>
              <a:buSzPct val="80000"/>
              <a:buFont typeface="Wingdings 2"/>
              <a:buNone/>
              <a:defRPr kumimoji="0" sz="2000" kern="1200">
                <a:solidFill>
                  <a:srgbClr val="FFFFFF"/>
                </a:solidFill>
                <a:latin typeface="+mn-lt"/>
                <a:ea typeface="+mn-ea"/>
                <a:cs typeface="+mn-cs"/>
              </a:defRPr>
            </a:lvl1pPr>
            <a:lvl2pPr marL="457200" indent="0" algn="ctr" rtl="0" eaLnBrk="1" latinLnBrk="0" hangingPunct="1">
              <a:spcBef>
                <a:spcPct val="20000"/>
              </a:spcBef>
              <a:buClr>
                <a:schemeClr val="accent2"/>
              </a:buClr>
              <a:buSzPct val="90000"/>
              <a:buFont typeface="Wingdings"/>
              <a:buNone/>
              <a:defRPr kumimoji="0" sz="2800" kern="1200">
                <a:solidFill>
                  <a:schemeClr val="tx1">
                    <a:tint val="75000"/>
                  </a:schemeClr>
                </a:solidFill>
                <a:latin typeface="+mn-lt"/>
                <a:ea typeface="+mn-ea"/>
                <a:cs typeface="+mn-cs"/>
              </a:defRPr>
            </a:lvl2pPr>
            <a:lvl3pPr marL="914400" indent="0" algn="ctr" rtl="0" eaLnBrk="1" latinLnBrk="0" hangingPunct="1">
              <a:spcBef>
                <a:spcPct val="20000"/>
              </a:spcBef>
              <a:buClr>
                <a:schemeClr val="accent3"/>
              </a:buClr>
              <a:buFont typeface="Arial"/>
              <a:buNone/>
              <a:defRPr kumimoji="0" sz="2400" kern="1200">
                <a:solidFill>
                  <a:schemeClr val="tx1">
                    <a:tint val="75000"/>
                  </a:schemeClr>
                </a:solidFill>
                <a:latin typeface="+mn-lt"/>
                <a:ea typeface="+mn-ea"/>
                <a:cs typeface="+mn-cs"/>
              </a:defRPr>
            </a:lvl3pPr>
            <a:lvl4pPr marL="1371600" indent="0" algn="ctr" rtl="0" eaLnBrk="1" latinLnBrk="0" hangingPunct="1">
              <a:spcBef>
                <a:spcPct val="20000"/>
              </a:spcBef>
              <a:buClr>
                <a:schemeClr val="accent4"/>
              </a:buClr>
              <a:buFont typeface="Arial"/>
              <a:buNone/>
              <a:defRPr kumimoji="0" sz="2000" kern="1200">
                <a:solidFill>
                  <a:schemeClr val="tx1">
                    <a:tint val="75000"/>
                  </a:schemeClr>
                </a:solidFill>
                <a:latin typeface="+mn-lt"/>
                <a:ea typeface="+mn-ea"/>
                <a:cs typeface="+mn-cs"/>
              </a:defRPr>
            </a:lvl4pPr>
            <a:lvl5pPr marL="1828800" indent="0" algn="ctr" rtl="0" eaLnBrk="1" latinLnBrk="0" hangingPunct="1">
              <a:spcBef>
                <a:spcPct val="20000"/>
              </a:spcBef>
              <a:buClr>
                <a:schemeClr val="accent5"/>
              </a:buClr>
              <a:buFont typeface="Wingdings 3"/>
              <a:buNone/>
              <a:defRPr kumimoji="0" lang="en-US" sz="2000" kern="1200">
                <a:solidFill>
                  <a:schemeClr val="tx1">
                    <a:tint val="75000"/>
                  </a:schemeClr>
                </a:solidFill>
                <a:latin typeface="+mn-lt"/>
                <a:ea typeface="+mn-ea"/>
                <a:cs typeface="+mn-cs"/>
              </a:defRPr>
            </a:lvl5pPr>
            <a:lvl6pPr marL="2286000" indent="0" algn="ctr" rtl="0" eaLnBrk="1" latinLnBrk="0" hangingPunct="1">
              <a:spcBef>
                <a:spcPct val="20000"/>
              </a:spcBef>
              <a:buClr>
                <a:schemeClr val="accent6"/>
              </a:buClr>
              <a:buSzPct val="100000"/>
              <a:buFont typeface="Wingdings 2"/>
              <a:buNone/>
              <a:defRPr kumimoji="0" sz="2000" kern="1200">
                <a:solidFill>
                  <a:schemeClr val="tx1">
                    <a:tint val="75000"/>
                  </a:schemeClr>
                </a:solidFill>
                <a:latin typeface="+mn-lt"/>
                <a:ea typeface="+mn-ea"/>
                <a:cs typeface="+mn-cs"/>
              </a:defRPr>
            </a:lvl6pPr>
            <a:lvl7pPr marL="2743200" indent="0" algn="ctr" rtl="0" eaLnBrk="1" latinLnBrk="0" hangingPunct="1">
              <a:spcBef>
                <a:spcPct val="20000"/>
              </a:spcBef>
              <a:buClr>
                <a:schemeClr val="accent1"/>
              </a:buClr>
              <a:buSzPct val="100000"/>
              <a:buFont typeface="Wingdings 2"/>
              <a:buNone/>
              <a:defRPr kumimoji="0" sz="1800" kern="1200">
                <a:solidFill>
                  <a:schemeClr val="tx1">
                    <a:tint val="75000"/>
                  </a:schemeClr>
                </a:solidFill>
                <a:latin typeface="+mn-lt"/>
                <a:ea typeface="+mn-ea"/>
                <a:cs typeface="+mn-cs"/>
              </a:defRPr>
            </a:lvl7pPr>
            <a:lvl8pPr marL="3200400" indent="0" algn="ctr" rtl="0" eaLnBrk="1" latinLnBrk="0" hangingPunct="1">
              <a:spcBef>
                <a:spcPct val="20000"/>
              </a:spcBef>
              <a:buClr>
                <a:schemeClr val="accent2"/>
              </a:buClr>
              <a:buFont typeface="Wingdings 2" pitchFamily="18" charset="2"/>
              <a:buNone/>
              <a:defRPr kumimoji="0" sz="1800" kern="1200">
                <a:solidFill>
                  <a:schemeClr val="tx1">
                    <a:tint val="75000"/>
                  </a:schemeClr>
                </a:solidFill>
                <a:latin typeface="+mn-lt"/>
                <a:ea typeface="+mn-ea"/>
                <a:cs typeface="+mn-cs"/>
              </a:defRPr>
            </a:lvl8pPr>
            <a:lvl9pPr marL="3657600" indent="0" algn="ctr" rtl="0" eaLnBrk="1" latinLnBrk="0" hangingPunct="1">
              <a:spcBef>
                <a:spcPct val="20000"/>
              </a:spcBef>
              <a:buClr>
                <a:schemeClr val="accent3"/>
              </a:buClr>
              <a:buFont typeface="Wingdings 2" pitchFamily="18" charset="2"/>
              <a:buNone/>
              <a:defRPr kumimoji="0" sz="1800" kern="1200" baseline="0">
                <a:solidFill>
                  <a:schemeClr val="tx1">
                    <a:tint val="75000"/>
                  </a:schemeClr>
                </a:solidFill>
                <a:latin typeface="+mn-lt"/>
                <a:ea typeface="+mn-ea"/>
                <a:cs typeface="+mn-cs"/>
              </a:defRPr>
            </a:lvl9pPr>
            <a:extLst/>
          </a:lstStyle>
          <a:p>
            <a:r>
              <a:rPr lang="en-US" sz="3000" dirty="0"/>
              <a:t>Prof: Ismael Minjárez</a:t>
            </a:r>
          </a:p>
          <a:p>
            <a:r>
              <a:rPr lang="en-US" sz="3000" dirty="0"/>
              <a:t>2022-2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http://images.google.com.pr/images?q=tbn:jV7BdEKby0fG9M:http://www.lastrefuge.co.uk/images/html/storms/tornadic-storms/images/aAW_Storms_USA9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295400"/>
            <a:ext cx="3657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http://images.google.com.pr/images?q=tbn:xgATr8_eWoBD8M:http://www.agu.org/report/hurricanes/Katrina_big.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295400"/>
            <a:ext cx="3657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http://images.google.com.pr/images?q=tbn:aaQRiCgviDjbOM:http://www.todossantos-baja.com/todos-santos/hurricanes/hurricane-fausto-1996.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400" y="1295400"/>
            <a:ext cx="36576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http://www.portalciencia.net/images/tornado1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1295400"/>
            <a:ext cx="36576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553473" y="3103562"/>
            <a:ext cx="4070345" cy="923330"/>
          </a:xfrm>
          <a:prstGeom prst="rect">
            <a:avLst/>
          </a:prstGeom>
          <a:noFill/>
        </p:spPr>
        <p:txBody>
          <a:bodyPr wrap="none">
            <a:spAutoFit/>
          </a:bodyPr>
          <a:lstStyle/>
          <a:p>
            <a:pPr algn="ctr" fontAlgn="auto">
              <a:spcBef>
                <a:spcPts val="0"/>
              </a:spcBef>
              <a:spcAft>
                <a:spcPts val="0"/>
              </a:spcAft>
              <a:defRPr/>
            </a:pPr>
            <a:r>
              <a:rPr lang="en-US" sz="5400" b="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cs typeface="+mn-cs"/>
              </a:rPr>
              <a:t>Huracanes</a:t>
            </a:r>
            <a:endParaRPr lang="en-U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cs typeface="+mn-cs"/>
            </a:endParaRPr>
          </a:p>
        </p:txBody>
      </p:sp>
      <p:pic>
        <p:nvPicPr>
          <p:cNvPr id="9241" name="Reco1142.WAV">
            <a:hlinkClick r:id="" action="ppaction://media"/>
          </p:cNvPr>
          <p:cNvPicPr>
            <a:picLocks noRot="1" noChangeAspect="1" noChangeArrowheads="1"/>
          </p:cNvPicPr>
          <p:nvPr>
            <a:wavAudioFile r:embed="rId1" name="Recorded Sound"/>
          </p:nvPr>
        </p:nvPicPr>
        <p:blipFill>
          <a:blip r:embed="rId10">
            <a:extLst>
              <a:ext uri="{28A0092B-C50C-407E-A947-70E740481C1C}">
                <a14:useLocalDpi xmlns:a14="http://schemas.microsoft.com/office/drawing/2010/main" val="0"/>
              </a:ext>
            </a:extLst>
          </a:blip>
          <a:srcRect/>
          <a:stretch>
            <a:fillRect/>
          </a:stretch>
        </p:blipFill>
        <p:spPr bwMode="auto">
          <a:xfrm>
            <a:off x="883920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advClick="0" advTm="21000">
    <p:cover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out)">
                                      <p:cBhvr>
                                        <p:cTn id="7" dur="5000"/>
                                        <p:tgtEl>
                                          <p:spTgt spid="15"/>
                                        </p:tgtEl>
                                      </p:cBhvr>
                                    </p:animEffect>
                                  </p:childTnLst>
                                </p:cTn>
                              </p:par>
                              <p:par>
                                <p:cTn id="8" presetID="4" presetClass="entr" presetSubtype="3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ox(out)">
                                      <p:cBhvr>
                                        <p:cTn id="10" dur="5000"/>
                                        <p:tgtEl>
                                          <p:spTgt spid="14"/>
                                        </p:tgtEl>
                                      </p:cBhvr>
                                    </p:animEffect>
                                  </p:childTnLst>
                                </p:cTn>
                              </p:par>
                            </p:childTnLst>
                          </p:cTn>
                        </p:par>
                        <p:par>
                          <p:cTn id="11" fill="hold" nodeType="afterGroup">
                            <p:stCondLst>
                              <p:cond delay="5000"/>
                            </p:stCondLst>
                            <p:childTnLst>
                              <p:par>
                                <p:cTn id="12" presetID="4" presetClass="entr" presetSubtype="32" fill="hold" nodeType="afterEffect">
                                  <p:stCondLst>
                                    <p:cond delay="2500"/>
                                  </p:stCondLst>
                                  <p:childTnLst>
                                    <p:set>
                                      <p:cBhvr>
                                        <p:cTn id="13" dur="1" fill="hold">
                                          <p:stCondLst>
                                            <p:cond delay="0"/>
                                          </p:stCondLst>
                                        </p:cTn>
                                        <p:tgtEl>
                                          <p:spTgt spid="5"/>
                                        </p:tgtEl>
                                        <p:attrNameLst>
                                          <p:attrName>style.visibility</p:attrName>
                                        </p:attrNameLst>
                                      </p:cBhvr>
                                      <p:to>
                                        <p:strVal val="visible"/>
                                      </p:to>
                                    </p:set>
                                    <p:animEffect transition="in" filter="box(out)">
                                      <p:cBhvr>
                                        <p:cTn id="14" dur="2000"/>
                                        <p:tgtEl>
                                          <p:spTgt spid="5"/>
                                        </p:tgtEl>
                                      </p:cBhvr>
                                    </p:animEffect>
                                  </p:childTnLst>
                                </p:cTn>
                              </p:par>
                              <p:par>
                                <p:cTn id="15" presetID="4" presetClass="entr" presetSubtype="32"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out)">
                                      <p:cBhvr>
                                        <p:cTn id="17" dur="3000"/>
                                        <p:tgtEl>
                                          <p:spTgt spid="4"/>
                                        </p:tgtEl>
                                      </p:cBhvr>
                                    </p:animEffect>
                                  </p:childTnLst>
                                </p:cTn>
                              </p:par>
                              <p:par>
                                <p:cTn id="18" presetID="1" presetClass="mediacall" presetSubtype="0" fill="hold" nodeType="withEffect">
                                  <p:stCondLst>
                                    <p:cond delay="3000"/>
                                  </p:stCondLst>
                                  <p:childTnLst>
                                    <p:cmd type="call" cmd="playFrom(0.0)">
                                      <p:cBhvr>
                                        <p:cTn id="19" dur="17000" fill="hold"/>
                                        <p:tgtEl>
                                          <p:spTgt spid="9241"/>
                                        </p:tgtEl>
                                      </p:cBhvr>
                                    </p:cmd>
                                  </p:childTnLst>
                                </p:cTn>
                              </p:par>
                              <p:par>
                                <p:cTn id="20" presetID="35" presetClass="entr" presetSubtype="0" fill="hold" nodeType="withEffect">
                                  <p:stCondLst>
                                    <p:cond delay="150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anim calcmode="lin" valueType="num">
                                      <p:cBhvr>
                                        <p:cTn id="23" dur="2000" fill="hold"/>
                                        <p:tgtEl>
                                          <p:spTgt spid="6"/>
                                        </p:tgtEl>
                                        <p:attrNameLst>
                                          <p:attrName>style.rotation</p:attrName>
                                        </p:attrNameLst>
                                      </p:cBhvr>
                                      <p:tavLst>
                                        <p:tav tm="0">
                                          <p:val>
                                            <p:fltVal val="720"/>
                                          </p:val>
                                        </p:tav>
                                        <p:tav tm="100000">
                                          <p:val>
                                            <p:fltVal val="0"/>
                                          </p:val>
                                        </p:tav>
                                      </p:tavLst>
                                    </p:anim>
                                    <p:anim calcmode="lin" valueType="num">
                                      <p:cBhvr>
                                        <p:cTn id="24" dur="2000" fill="hold"/>
                                        <p:tgtEl>
                                          <p:spTgt spid="6"/>
                                        </p:tgtEl>
                                        <p:attrNameLst>
                                          <p:attrName>ppt_h</p:attrName>
                                        </p:attrNameLst>
                                      </p:cBhvr>
                                      <p:tavLst>
                                        <p:tav tm="0">
                                          <p:val>
                                            <p:fltVal val="0"/>
                                          </p:val>
                                        </p:tav>
                                        <p:tav tm="100000">
                                          <p:val>
                                            <p:strVal val="#ppt_h"/>
                                          </p:val>
                                        </p:tav>
                                      </p:tavLst>
                                    </p:anim>
                                    <p:anim calcmode="lin" valueType="num">
                                      <p:cBhvr>
                                        <p:cTn id="25"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6000" showWhenStopped="0">
                <p:cTn id="26" fill="hold" display="0">
                  <p:stCondLst>
                    <p:cond delay="indefinite"/>
                  </p:stCondLst>
                  <p:endCondLst>
                    <p:cond evt="onNext" delay="0">
                      <p:tgtEl>
                        <p:sldTgt/>
                      </p:tgtEl>
                    </p:cond>
                    <p:cond evt="onPrev" delay="0">
                      <p:tgtEl>
                        <p:sldTgt/>
                      </p:tgtEl>
                    </p:cond>
                    <p:cond evt="onStopAudio" delay="0">
                      <p:tgtEl>
                        <p:sldTgt/>
                      </p:tgtEl>
                    </p:cond>
                  </p:endCondLst>
                </p:cTn>
                <p:tgtEl>
                  <p:spTgt spid="924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538163" y="379413"/>
            <a:ext cx="792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r>
              <a:rPr lang="es-MX" sz="2400" b="1">
                <a:solidFill>
                  <a:srgbClr val="FF3300"/>
                </a:solidFill>
                <a:latin typeface="Comic Sans MS" pitchFamily="66" charset="0"/>
                <a:cs typeface="Tahoma" pitchFamily="34" charset="0"/>
              </a:rPr>
              <a:t>Origen de la palabra “Huracán”</a:t>
            </a:r>
            <a:endParaRPr lang="es-MX" sz="2400" b="1">
              <a:solidFill>
                <a:srgbClr val="000099"/>
              </a:solidFill>
              <a:latin typeface="Tahoma" pitchFamily="34" charset="0"/>
              <a:cs typeface="Tahoma" pitchFamily="34" charset="0"/>
            </a:endParaRPr>
          </a:p>
        </p:txBody>
      </p:sp>
      <p:sp>
        <p:nvSpPr>
          <p:cNvPr id="8195" name="AutoShape 3"/>
          <p:cNvSpPr>
            <a:spLocks noChangeArrowheads="1"/>
          </p:cNvSpPr>
          <p:nvPr/>
        </p:nvSpPr>
        <p:spPr bwMode="auto">
          <a:xfrm>
            <a:off x="387350" y="4697413"/>
            <a:ext cx="8497888" cy="2001837"/>
          </a:xfrm>
          <a:prstGeom prst="horizontalScroll">
            <a:avLst>
              <a:gd name="adj" fmla="val 12500"/>
            </a:avLst>
          </a:prstGeom>
          <a:solidFill>
            <a:srgbClr val="FFFF00"/>
          </a:solidFill>
          <a:ln w="9525">
            <a:solidFill>
              <a:srgbClr val="FF3300"/>
            </a:solidFill>
            <a:round/>
            <a:headEnd/>
            <a:tailEnd/>
          </a:ln>
        </p:spPr>
        <p:txBody>
          <a:bodyPr>
            <a:spAutoFit/>
          </a:bodyPr>
          <a:lstStyle/>
          <a:p>
            <a:pPr algn="ctr" rtl="0">
              <a:lnSpc>
                <a:spcPct val="120000"/>
              </a:lnSpc>
              <a:spcBef>
                <a:spcPct val="50000"/>
              </a:spcBef>
            </a:pPr>
            <a:r>
              <a:rPr lang="en-GB" sz="3200" b="1" dirty="0">
                <a:solidFill>
                  <a:srgbClr val="663300"/>
                </a:solidFill>
                <a:latin typeface="Comic Sans MS" pitchFamily="66" charset="0"/>
                <a:cs typeface="Tahoma" pitchFamily="34" charset="0"/>
              </a:rPr>
              <a:t>HURACÁN </a:t>
            </a:r>
            <a:r>
              <a:rPr lang="en-GB" sz="3200" b="1" dirty="0" err="1">
                <a:solidFill>
                  <a:srgbClr val="663300"/>
                </a:solidFill>
                <a:latin typeface="Comic Sans MS" pitchFamily="66" charset="0"/>
                <a:cs typeface="Tahoma" pitchFamily="34" charset="0"/>
              </a:rPr>
              <a:t>derivado</a:t>
            </a:r>
            <a:r>
              <a:rPr lang="en-GB" sz="3200" b="1" dirty="0">
                <a:solidFill>
                  <a:srgbClr val="663300"/>
                </a:solidFill>
                <a:latin typeface="Comic Sans MS" pitchFamily="66" charset="0"/>
                <a:cs typeface="Tahoma" pitchFamily="34" charset="0"/>
              </a:rPr>
              <a:t> de “</a:t>
            </a:r>
            <a:r>
              <a:rPr lang="en-GB" sz="3200" b="1" dirty="0" err="1">
                <a:solidFill>
                  <a:srgbClr val="663300"/>
                </a:solidFill>
                <a:latin typeface="Comic Sans MS" pitchFamily="66" charset="0"/>
                <a:cs typeface="Tahoma" pitchFamily="34" charset="0"/>
              </a:rPr>
              <a:t>Hurican</a:t>
            </a:r>
            <a:r>
              <a:rPr lang="en-GB" sz="3200" b="1" dirty="0">
                <a:solidFill>
                  <a:srgbClr val="663300"/>
                </a:solidFill>
                <a:latin typeface="Comic Sans MS" pitchFamily="66" charset="0"/>
                <a:cs typeface="Tahoma" pitchFamily="34" charset="0"/>
              </a:rPr>
              <a:t>”, </a:t>
            </a:r>
          </a:p>
          <a:p>
            <a:pPr algn="ctr" rtl="0">
              <a:lnSpc>
                <a:spcPct val="60000"/>
              </a:lnSpc>
              <a:spcBef>
                <a:spcPct val="50000"/>
              </a:spcBef>
            </a:pPr>
            <a:r>
              <a:rPr lang="en-GB" sz="3200" b="1" dirty="0">
                <a:solidFill>
                  <a:srgbClr val="663300"/>
                </a:solidFill>
                <a:latin typeface="Comic Sans MS" pitchFamily="66" charset="0"/>
                <a:cs typeface="Tahoma" pitchFamily="34" charset="0"/>
              </a:rPr>
              <a:t>¡¡ </a:t>
            </a:r>
            <a:r>
              <a:rPr lang="en-GB" sz="3200" b="1" dirty="0" err="1">
                <a:solidFill>
                  <a:srgbClr val="663300"/>
                </a:solidFill>
                <a:latin typeface="Comic Sans MS" pitchFamily="66" charset="0"/>
                <a:cs typeface="Tahoma" pitchFamily="34" charset="0"/>
              </a:rPr>
              <a:t>dios</a:t>
            </a:r>
            <a:r>
              <a:rPr lang="en-GB" sz="3200" b="1" dirty="0">
                <a:solidFill>
                  <a:srgbClr val="663300"/>
                </a:solidFill>
                <a:latin typeface="Comic Sans MS" pitchFamily="66" charset="0"/>
                <a:cs typeface="Tahoma" pitchFamily="34" charset="0"/>
              </a:rPr>
              <a:t> del Caribe del mal !!</a:t>
            </a:r>
          </a:p>
          <a:p>
            <a:pPr rtl="0">
              <a:lnSpc>
                <a:spcPct val="60000"/>
              </a:lnSpc>
              <a:spcBef>
                <a:spcPct val="50000"/>
              </a:spcBef>
            </a:pPr>
            <a:r>
              <a:rPr lang="en-GB" i="1" dirty="0">
                <a:solidFill>
                  <a:srgbClr val="FF3300"/>
                </a:solidFill>
              </a:rPr>
              <a:t>Glossary of Meteorology</a:t>
            </a:r>
            <a:r>
              <a:rPr lang="en-GB" sz="2400" dirty="0">
                <a:solidFill>
                  <a:srgbClr val="FF3300"/>
                </a:solidFill>
              </a:rPr>
              <a:t> </a:t>
            </a:r>
          </a:p>
        </p:txBody>
      </p:sp>
      <p:sp>
        <p:nvSpPr>
          <p:cNvPr id="8196" name="AutoShape 7"/>
          <p:cNvSpPr>
            <a:spLocks noChangeArrowheads="1"/>
          </p:cNvSpPr>
          <p:nvPr/>
        </p:nvSpPr>
        <p:spPr bwMode="auto">
          <a:xfrm>
            <a:off x="538163" y="1052736"/>
            <a:ext cx="8347075" cy="3176504"/>
          </a:xfrm>
          <a:prstGeom prst="cloudCallout">
            <a:avLst>
              <a:gd name="adj1" fmla="val -44769"/>
              <a:gd name="adj2" fmla="val 84773"/>
            </a:avLst>
          </a:prstGeom>
          <a:solidFill>
            <a:srgbClr val="00CCFF"/>
          </a:solidFill>
          <a:ln w="9525">
            <a:solidFill>
              <a:srgbClr val="3399FF"/>
            </a:solidFill>
            <a:round/>
            <a:headEnd/>
            <a:tailEnd/>
          </a:ln>
        </p:spPr>
        <p:txBody>
          <a:bodyPr wrap="square">
            <a:spAutoFit/>
          </a:bodyPr>
          <a:lstStyle/>
          <a:p>
            <a:pPr algn="ctr" rtl="0">
              <a:lnSpc>
                <a:spcPct val="120000"/>
              </a:lnSpc>
            </a:pPr>
            <a:r>
              <a:rPr lang="en-GB" sz="1800" dirty="0">
                <a:solidFill>
                  <a:schemeClr val="tx2"/>
                </a:solidFill>
              </a:rPr>
              <a:t>Dios del Caribe ‘’</a:t>
            </a:r>
            <a:r>
              <a:rPr lang="en-GB" sz="1800" dirty="0" err="1">
                <a:solidFill>
                  <a:schemeClr val="tx2"/>
                </a:solidFill>
              </a:rPr>
              <a:t>Hurican</a:t>
            </a:r>
            <a:r>
              <a:rPr lang="en-GB" sz="1800" dirty="0">
                <a:solidFill>
                  <a:schemeClr val="tx2"/>
                </a:solidFill>
              </a:rPr>
              <a:t>’’ </a:t>
            </a:r>
            <a:r>
              <a:rPr lang="en-GB" sz="1800" dirty="0" err="1">
                <a:solidFill>
                  <a:schemeClr val="tx2"/>
                </a:solidFill>
              </a:rPr>
              <a:t>es</a:t>
            </a:r>
            <a:r>
              <a:rPr lang="en-GB" sz="1800" dirty="0">
                <a:solidFill>
                  <a:schemeClr val="tx2"/>
                </a:solidFill>
              </a:rPr>
              <a:t> </a:t>
            </a:r>
            <a:r>
              <a:rPr lang="en-GB" sz="1800" dirty="0" err="1">
                <a:solidFill>
                  <a:schemeClr val="tx2"/>
                </a:solidFill>
              </a:rPr>
              <a:t>derivado</a:t>
            </a:r>
            <a:r>
              <a:rPr lang="en-GB" sz="1800" dirty="0">
                <a:solidFill>
                  <a:schemeClr val="tx2"/>
                </a:solidFill>
              </a:rPr>
              <a:t> de la </a:t>
            </a:r>
            <a:r>
              <a:rPr lang="en-GB" sz="1800" dirty="0" err="1">
                <a:solidFill>
                  <a:schemeClr val="tx2"/>
                </a:solidFill>
              </a:rPr>
              <a:t>palabra</a:t>
            </a:r>
            <a:r>
              <a:rPr lang="en-GB" sz="1800" dirty="0">
                <a:solidFill>
                  <a:schemeClr val="tx2"/>
                </a:solidFill>
              </a:rPr>
              <a:t> Maya </a:t>
            </a:r>
            <a:r>
              <a:rPr lang="en-GB" sz="1800" dirty="0" err="1">
                <a:solidFill>
                  <a:schemeClr val="tx2"/>
                </a:solidFill>
              </a:rPr>
              <a:t>dios</a:t>
            </a:r>
            <a:r>
              <a:rPr lang="en-GB" sz="1800" dirty="0">
                <a:solidFill>
                  <a:schemeClr val="tx2"/>
                </a:solidFill>
              </a:rPr>
              <a:t> “</a:t>
            </a:r>
            <a:r>
              <a:rPr lang="en-GB" sz="1800" dirty="0" err="1">
                <a:solidFill>
                  <a:schemeClr val="tx2"/>
                </a:solidFill>
              </a:rPr>
              <a:t>Hurakan</a:t>
            </a:r>
            <a:r>
              <a:rPr lang="en-GB" sz="1800" dirty="0">
                <a:solidFill>
                  <a:schemeClr val="tx2"/>
                </a:solidFill>
              </a:rPr>
              <a:t>”, </a:t>
            </a:r>
            <a:r>
              <a:rPr lang="en-GB" sz="1800" dirty="0" err="1">
                <a:solidFill>
                  <a:schemeClr val="tx2"/>
                </a:solidFill>
              </a:rPr>
              <a:t>uno</a:t>
            </a:r>
            <a:r>
              <a:rPr lang="en-GB" sz="1800" dirty="0">
                <a:solidFill>
                  <a:schemeClr val="tx2"/>
                </a:solidFill>
              </a:rPr>
              <a:t> de sus </a:t>
            </a:r>
            <a:r>
              <a:rPr lang="en-GB" sz="1800" dirty="0" err="1">
                <a:solidFill>
                  <a:schemeClr val="tx2"/>
                </a:solidFill>
              </a:rPr>
              <a:t>dioses</a:t>
            </a:r>
            <a:r>
              <a:rPr lang="en-GB" sz="1800" dirty="0">
                <a:solidFill>
                  <a:schemeClr val="tx2"/>
                </a:solidFill>
              </a:rPr>
              <a:t> </a:t>
            </a:r>
            <a:r>
              <a:rPr lang="en-GB" sz="1800" dirty="0" err="1">
                <a:solidFill>
                  <a:schemeClr val="tx2"/>
                </a:solidFill>
              </a:rPr>
              <a:t>creadores</a:t>
            </a:r>
            <a:r>
              <a:rPr lang="en-GB" sz="1800" dirty="0">
                <a:solidFill>
                  <a:schemeClr val="tx2"/>
                </a:solidFill>
              </a:rPr>
              <a:t>, </a:t>
            </a:r>
            <a:r>
              <a:rPr lang="en-GB" sz="1800" dirty="0" err="1">
                <a:solidFill>
                  <a:schemeClr val="tx2"/>
                </a:solidFill>
              </a:rPr>
              <a:t>quien</a:t>
            </a:r>
            <a:r>
              <a:rPr lang="en-GB" sz="1800" dirty="0">
                <a:solidFill>
                  <a:schemeClr val="tx2"/>
                </a:solidFill>
              </a:rPr>
              <a:t> </a:t>
            </a:r>
            <a:r>
              <a:rPr lang="en-GB" sz="1800" dirty="0" err="1">
                <a:solidFill>
                  <a:schemeClr val="tx2"/>
                </a:solidFill>
              </a:rPr>
              <a:t>sopló</a:t>
            </a:r>
            <a:r>
              <a:rPr lang="en-GB" sz="1800" dirty="0">
                <a:solidFill>
                  <a:schemeClr val="tx2"/>
                </a:solidFill>
              </a:rPr>
              <a:t> </a:t>
            </a:r>
            <a:r>
              <a:rPr lang="en-GB" sz="1800" dirty="0" err="1">
                <a:solidFill>
                  <a:schemeClr val="tx2"/>
                </a:solidFill>
              </a:rPr>
              <a:t>su</a:t>
            </a:r>
            <a:r>
              <a:rPr lang="en-GB" sz="1800" dirty="0">
                <a:solidFill>
                  <a:schemeClr val="tx2"/>
                </a:solidFill>
              </a:rPr>
              <a:t> </a:t>
            </a:r>
            <a:r>
              <a:rPr lang="en-GB" sz="1800" dirty="0" err="1">
                <a:solidFill>
                  <a:schemeClr val="tx2"/>
                </a:solidFill>
              </a:rPr>
              <a:t>aliento</a:t>
            </a:r>
            <a:r>
              <a:rPr lang="en-GB" sz="1800" dirty="0">
                <a:solidFill>
                  <a:schemeClr val="tx2"/>
                </a:solidFill>
              </a:rPr>
              <a:t> a </a:t>
            </a:r>
            <a:r>
              <a:rPr lang="en-GB" sz="1800" dirty="0" err="1">
                <a:solidFill>
                  <a:schemeClr val="tx2"/>
                </a:solidFill>
              </a:rPr>
              <a:t>través</a:t>
            </a:r>
            <a:r>
              <a:rPr lang="en-GB" sz="1800" dirty="0">
                <a:solidFill>
                  <a:schemeClr val="tx2"/>
                </a:solidFill>
              </a:rPr>
              <a:t> del </a:t>
            </a:r>
            <a:r>
              <a:rPr lang="en-GB" sz="1800" dirty="0" err="1">
                <a:solidFill>
                  <a:schemeClr val="tx2"/>
                </a:solidFill>
              </a:rPr>
              <a:t>agua</a:t>
            </a:r>
            <a:r>
              <a:rPr lang="en-GB" sz="1800" dirty="0">
                <a:solidFill>
                  <a:schemeClr val="tx2"/>
                </a:solidFill>
              </a:rPr>
              <a:t> </a:t>
            </a:r>
            <a:r>
              <a:rPr lang="en-GB" sz="1800" dirty="0" err="1">
                <a:solidFill>
                  <a:schemeClr val="tx2"/>
                </a:solidFill>
              </a:rPr>
              <a:t>caótica</a:t>
            </a:r>
            <a:r>
              <a:rPr lang="en-GB" sz="1800" dirty="0">
                <a:solidFill>
                  <a:schemeClr val="tx2"/>
                </a:solidFill>
              </a:rPr>
              <a:t> y </a:t>
            </a:r>
            <a:r>
              <a:rPr lang="en-GB" sz="1800" dirty="0" err="1">
                <a:solidFill>
                  <a:schemeClr val="tx2"/>
                </a:solidFill>
              </a:rPr>
              <a:t>trajo</a:t>
            </a:r>
            <a:r>
              <a:rPr lang="en-GB" sz="1800" dirty="0">
                <a:solidFill>
                  <a:schemeClr val="tx2"/>
                </a:solidFill>
              </a:rPr>
              <a:t> </a:t>
            </a:r>
            <a:r>
              <a:rPr lang="en-GB" sz="1800" dirty="0" err="1">
                <a:solidFill>
                  <a:schemeClr val="tx2"/>
                </a:solidFill>
              </a:rPr>
              <a:t>tierra</a:t>
            </a:r>
            <a:r>
              <a:rPr lang="en-GB" sz="1800" dirty="0">
                <a:solidFill>
                  <a:schemeClr val="tx2"/>
                </a:solidFill>
              </a:rPr>
              <a:t> </a:t>
            </a:r>
            <a:r>
              <a:rPr lang="en-GB" sz="1800" dirty="0" err="1">
                <a:solidFill>
                  <a:schemeClr val="tx2"/>
                </a:solidFill>
              </a:rPr>
              <a:t>seca</a:t>
            </a:r>
            <a:r>
              <a:rPr lang="en-GB" sz="1800" dirty="0">
                <a:solidFill>
                  <a:schemeClr val="tx2"/>
                </a:solidFill>
              </a:rPr>
              <a:t> y </a:t>
            </a:r>
            <a:r>
              <a:rPr lang="en-GB" sz="1800" dirty="0" err="1">
                <a:solidFill>
                  <a:schemeClr val="tx2"/>
                </a:solidFill>
              </a:rPr>
              <a:t>más</a:t>
            </a:r>
            <a:r>
              <a:rPr lang="en-GB" sz="1800" dirty="0">
                <a:solidFill>
                  <a:schemeClr val="tx2"/>
                </a:solidFill>
              </a:rPr>
              <a:t> </a:t>
            </a:r>
            <a:r>
              <a:rPr lang="en-GB" sz="1800" dirty="0" err="1">
                <a:solidFill>
                  <a:schemeClr val="tx2"/>
                </a:solidFill>
              </a:rPr>
              <a:t>tarde</a:t>
            </a:r>
            <a:r>
              <a:rPr lang="en-GB" sz="1800" dirty="0">
                <a:solidFill>
                  <a:schemeClr val="tx2"/>
                </a:solidFill>
              </a:rPr>
              <a:t> </a:t>
            </a:r>
            <a:r>
              <a:rPr lang="en-GB" sz="1800" dirty="0" err="1">
                <a:solidFill>
                  <a:schemeClr val="tx2"/>
                </a:solidFill>
              </a:rPr>
              <a:t>destruyó</a:t>
            </a:r>
            <a:r>
              <a:rPr lang="en-GB" sz="1800" dirty="0">
                <a:solidFill>
                  <a:schemeClr val="tx2"/>
                </a:solidFill>
              </a:rPr>
              <a:t> a los hombres de </a:t>
            </a:r>
            <a:r>
              <a:rPr lang="en-GB" sz="1800" dirty="0" err="1">
                <a:solidFill>
                  <a:schemeClr val="tx2"/>
                </a:solidFill>
              </a:rPr>
              <a:t>madera</a:t>
            </a:r>
            <a:r>
              <a:rPr lang="en-GB" sz="1800" dirty="0">
                <a:solidFill>
                  <a:schemeClr val="tx2"/>
                </a:solidFill>
              </a:rPr>
              <a:t> con </a:t>
            </a:r>
            <a:r>
              <a:rPr lang="en-GB" sz="1800" dirty="0" err="1">
                <a:solidFill>
                  <a:schemeClr val="tx2"/>
                </a:solidFill>
              </a:rPr>
              <a:t>una</a:t>
            </a:r>
            <a:r>
              <a:rPr lang="en-GB" sz="1800" dirty="0">
                <a:solidFill>
                  <a:schemeClr val="tx2"/>
                </a:solidFill>
              </a:rPr>
              <a:t> </a:t>
            </a:r>
            <a:r>
              <a:rPr lang="en-GB" sz="1800" dirty="0" err="1">
                <a:solidFill>
                  <a:schemeClr val="tx2"/>
                </a:solidFill>
              </a:rPr>
              <a:t>tormenta</a:t>
            </a:r>
            <a:r>
              <a:rPr lang="en-GB" sz="1800" dirty="0">
                <a:solidFill>
                  <a:schemeClr val="tx2"/>
                </a:solidFill>
              </a:rPr>
              <a:t> e </a:t>
            </a:r>
            <a:r>
              <a:rPr lang="en-GB" sz="1800" dirty="0" err="1">
                <a:solidFill>
                  <a:schemeClr val="tx2"/>
                </a:solidFill>
              </a:rPr>
              <a:t>inundaciones</a:t>
            </a:r>
            <a:r>
              <a:rPr lang="en-GB" sz="1800" dirty="0">
                <a:solidFill>
                  <a:schemeClr val="tx2"/>
                </a:solidFill>
              </a:rPr>
              <a:t>.</a:t>
            </a:r>
          </a:p>
        </p:txBody>
      </p:sp>
    </p:spTree>
    <p:extLst>
      <p:ext uri="{BB962C8B-B14F-4D97-AF65-F5344CB8AC3E}">
        <p14:creationId xmlns:p14="http://schemas.microsoft.com/office/powerpoint/2010/main" val="1428230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857752" y="533400"/>
            <a:ext cx="3829048" cy="990600"/>
          </a:xfrm>
        </p:spPr>
        <p:txBody>
          <a:bodyPr/>
          <a:lstStyle/>
          <a:p>
            <a:pPr algn="r"/>
            <a:r>
              <a:rPr lang="es-PR" spc="0" dirty="0">
                <a:latin typeface="Arial Rounded MT Bold" pitchFamily="34" charset="0"/>
              </a:rPr>
              <a:t>Huracán</a:t>
            </a:r>
            <a:endParaRPr lang="es-MX" dirty="0"/>
          </a:p>
        </p:txBody>
      </p:sp>
      <p:sp>
        <p:nvSpPr>
          <p:cNvPr id="4" name="Content Placeholder 1"/>
          <p:cNvSpPr txBox="1">
            <a:spLocks/>
          </p:cNvSpPr>
          <p:nvPr/>
        </p:nvSpPr>
        <p:spPr>
          <a:xfrm>
            <a:off x="357158" y="1571612"/>
            <a:ext cx="3000396" cy="4948246"/>
          </a:xfrm>
          <a:prstGeom prst="rect">
            <a:avLst/>
          </a:prstGeom>
        </p:spPr>
        <p:txBody>
          <a:bodyPr vert="horz" lIns="91440" tIns="45720" rIns="91440" bIns="45720" rtlCol="0">
            <a:normAutofit/>
          </a:bodyPr>
          <a:lstStyle/>
          <a:p>
            <a:pPr marL="182880" marR="0" lvl="0" indent="-182880" algn="just" defTabSz="914400" rtl="0" eaLnBrk="1" fontAlgn="auto" latinLnBrk="0" hangingPunct="1">
              <a:lnSpc>
                <a:spcPct val="80000"/>
              </a:lnSpc>
              <a:spcBef>
                <a:spcPct val="20000"/>
              </a:spcBef>
              <a:spcAft>
                <a:spcPts val="0"/>
              </a:spcAft>
              <a:buClr>
                <a:schemeClr val="accent1"/>
              </a:buClr>
              <a:buSzPct val="85000"/>
              <a:buFont typeface="Wingdings 3" pitchFamily="18" charset="2"/>
              <a:buNone/>
              <a:tabLst/>
              <a:defRPr/>
            </a:pPr>
            <a:r>
              <a:rPr lang="es-PR" dirty="0">
                <a:cs typeface="+mn-cs"/>
              </a:rPr>
              <a:t>T</a:t>
            </a:r>
            <a:r>
              <a:rPr kumimoji="0" lang="es-PR" sz="2400" b="0" i="0" u="none" strike="noStrike" kern="1200" cap="none" spc="0" normalizeH="0" baseline="0" noProof="0" dirty="0" err="1">
                <a:ln>
                  <a:noFill/>
                </a:ln>
                <a:effectLst/>
                <a:uLnTx/>
                <a:uFillTx/>
                <a:latin typeface="Arial Rounded MT Bold" pitchFamily="34" charset="0"/>
                <a:ea typeface="+mn-ea"/>
                <a:cs typeface="+mn-cs"/>
              </a:rPr>
              <a:t>érmino</a:t>
            </a:r>
            <a:r>
              <a:rPr kumimoji="0" lang="es-PR" sz="2400" b="0" i="0" u="none" strike="noStrike" kern="1200" cap="none" spc="0" normalizeH="0" baseline="0" noProof="0" dirty="0">
                <a:ln>
                  <a:noFill/>
                </a:ln>
                <a:effectLst/>
                <a:uLnTx/>
                <a:uFillTx/>
                <a:latin typeface="Arial Rounded MT Bold" pitchFamily="34" charset="0"/>
                <a:ea typeface="+mn-ea"/>
                <a:cs typeface="+mn-cs"/>
              </a:rPr>
              <a:t> genérico para un sistema de vientos en forma de espiral que se desplaza sobre la superficie terrestre.</a:t>
            </a:r>
          </a:p>
          <a:p>
            <a:pPr marL="182880" marR="0" lvl="0" indent="-182880" algn="just" defTabSz="914400" rtl="0" eaLnBrk="1" fontAlgn="auto" latinLnBrk="0" hangingPunct="1">
              <a:lnSpc>
                <a:spcPct val="80000"/>
              </a:lnSpc>
              <a:spcBef>
                <a:spcPct val="20000"/>
              </a:spcBef>
              <a:spcAft>
                <a:spcPts val="0"/>
              </a:spcAft>
              <a:buClr>
                <a:schemeClr val="accent1"/>
              </a:buClr>
              <a:buSzPct val="85000"/>
              <a:buFont typeface="Wingdings 3" pitchFamily="18" charset="2"/>
              <a:buNone/>
              <a:tabLst/>
              <a:defRPr/>
            </a:pPr>
            <a:r>
              <a:rPr kumimoji="0" lang="es-PR" sz="2400" b="0" i="0" u="none" strike="noStrike" kern="1200" cap="none" spc="0" normalizeH="0" baseline="0" noProof="0" dirty="0">
                <a:ln>
                  <a:noFill/>
                </a:ln>
                <a:effectLst/>
                <a:uLnTx/>
                <a:uFillTx/>
                <a:latin typeface="Arial Rounded MT Bold" pitchFamily="34" charset="0"/>
                <a:ea typeface="+mn-ea"/>
                <a:cs typeface="+mn-cs"/>
              </a:rPr>
              <a:t> </a:t>
            </a:r>
          </a:p>
          <a:p>
            <a:pPr marL="182880" marR="0" lvl="0" indent="-182880" algn="just" defTabSz="914400" rtl="0" eaLnBrk="1" fontAlgn="auto" latinLnBrk="0" hangingPunct="1">
              <a:lnSpc>
                <a:spcPct val="80000"/>
              </a:lnSpc>
              <a:spcBef>
                <a:spcPct val="20000"/>
              </a:spcBef>
              <a:spcAft>
                <a:spcPts val="0"/>
              </a:spcAft>
              <a:buClr>
                <a:schemeClr val="accent1"/>
              </a:buClr>
              <a:buSzPct val="85000"/>
              <a:buFont typeface="Wingdings 3" pitchFamily="18" charset="2"/>
              <a:buNone/>
              <a:tabLst/>
              <a:defRPr/>
            </a:pPr>
            <a:r>
              <a:rPr kumimoji="0" lang="es-PR" sz="2400" b="0" i="0" u="none" strike="noStrike" kern="1200" cap="none" spc="0" normalizeH="0" baseline="0" noProof="0" dirty="0">
                <a:ln>
                  <a:noFill/>
                </a:ln>
                <a:effectLst/>
                <a:uLnTx/>
                <a:uFillTx/>
                <a:latin typeface="Arial Rounded MT Bold" pitchFamily="34" charset="0"/>
                <a:ea typeface="+mn-ea"/>
                <a:cs typeface="+mn-cs"/>
              </a:rPr>
              <a:t>Tiene circulación cerrada alrededor de un punto central. </a:t>
            </a:r>
          </a:p>
          <a:p>
            <a:pPr marL="182880" marR="0" lvl="0" indent="-182880" algn="just" defTabSz="914400" rtl="0" eaLnBrk="1" fontAlgn="auto" latinLnBrk="0" hangingPunct="1">
              <a:lnSpc>
                <a:spcPct val="80000"/>
              </a:lnSpc>
              <a:spcBef>
                <a:spcPct val="20000"/>
              </a:spcBef>
              <a:spcAft>
                <a:spcPts val="0"/>
              </a:spcAft>
              <a:buClr>
                <a:schemeClr val="accent1"/>
              </a:buClr>
              <a:buSzPct val="85000"/>
              <a:buFont typeface="Wingdings 3" pitchFamily="18" charset="2"/>
              <a:buNone/>
              <a:tabLst/>
              <a:defRPr/>
            </a:pPr>
            <a:r>
              <a:rPr kumimoji="0" lang="es-PR" sz="2400" b="0" i="0" u="none" strike="noStrike" kern="1200" cap="none" spc="0" normalizeH="0" baseline="0" noProof="0" dirty="0">
                <a:ln>
                  <a:noFill/>
                </a:ln>
                <a:effectLst/>
                <a:uLnTx/>
                <a:uFillTx/>
                <a:latin typeface="Arial Rounded MT Bold" pitchFamily="34" charset="0"/>
                <a:ea typeface="+mn-ea"/>
                <a:cs typeface="+mn-cs"/>
              </a:rPr>
              <a:t>	</a:t>
            </a:r>
          </a:p>
        </p:txBody>
      </p:sp>
      <p:pic>
        <p:nvPicPr>
          <p:cNvPr id="1026" name="Picture 2"/>
          <p:cNvPicPr>
            <a:picLocks noChangeAspect="1" noChangeArrowheads="1"/>
          </p:cNvPicPr>
          <p:nvPr/>
        </p:nvPicPr>
        <p:blipFill>
          <a:blip r:embed="rId3"/>
          <a:srcRect/>
          <a:stretch>
            <a:fillRect/>
          </a:stretch>
        </p:blipFill>
        <p:spPr bwMode="auto">
          <a:xfrm>
            <a:off x="4429124" y="2285992"/>
            <a:ext cx="4417445" cy="2928958"/>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p:cNvSpPr>
            <a:spLocks noGrp="1"/>
          </p:cNvSpPr>
          <p:nvPr>
            <p:ph idx="1"/>
          </p:nvPr>
        </p:nvSpPr>
        <p:spPr>
          <a:xfrm>
            <a:off x="228600" y="2057400"/>
            <a:ext cx="8229600" cy="4014805"/>
          </a:xfrm>
        </p:spPr>
        <p:txBody>
          <a:bodyPr>
            <a:noAutofit/>
          </a:bodyPr>
          <a:lstStyle/>
          <a:p>
            <a:pPr algn="just">
              <a:buFont typeface="Wingdings" pitchFamily="2" charset="2"/>
              <a:buChar char="v"/>
            </a:pPr>
            <a:r>
              <a:rPr lang="es-PR" sz="2800" dirty="0">
                <a:latin typeface="Arial Rounded MT Bold" pitchFamily="34" charset="0"/>
              </a:rPr>
              <a:t>En el Océano Pacífico se les conoce como tifones. </a:t>
            </a:r>
          </a:p>
          <a:p>
            <a:pPr algn="just">
              <a:buFont typeface="Wingdings" pitchFamily="2" charset="2"/>
              <a:buChar char="v"/>
            </a:pPr>
            <a:r>
              <a:rPr lang="es-PR" sz="2800" dirty="0">
                <a:latin typeface="Arial Rounded MT Bold" pitchFamily="34" charset="0"/>
              </a:rPr>
              <a:t>Los huracanes se forman sobre los mares y océanos de las zonas tropicales con aguas cálidas. </a:t>
            </a:r>
          </a:p>
          <a:p>
            <a:pPr algn="just">
              <a:buFont typeface="Wingdings" pitchFamily="2" charset="2"/>
              <a:buChar char="v"/>
            </a:pPr>
            <a:r>
              <a:rPr lang="es-PR" sz="2800" dirty="0">
                <a:latin typeface="Arial Rounded MT Bold" pitchFamily="34" charset="0"/>
              </a:rPr>
              <a:t>Se observan en todas las áreas oceánicas tropicales excepto el Atlántico Sur y el Pacífico Sur. </a:t>
            </a:r>
            <a:endParaRPr lang="en-US" sz="2800" dirty="0">
              <a:latin typeface="Arial Rounded MT Bold" pitchFamily="34" charset="0"/>
            </a:endParaRPr>
          </a:p>
          <a:p>
            <a:endParaRPr lang="es-PR" sz="2800" dirty="0">
              <a:latin typeface="Arial Rounded MT Bold" pitchFamily="34" charset="0"/>
            </a:endParaRPr>
          </a:p>
        </p:txBody>
      </p:sp>
      <p:pic>
        <p:nvPicPr>
          <p:cNvPr id="3" name="Titl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533400"/>
            <a:ext cx="82423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advClick="0">
    <p:cover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566738"/>
            <a:ext cx="8686800" cy="558800"/>
          </a:xfrm>
        </p:spPr>
        <p:txBody>
          <a:bodyPr>
            <a:normAutofit fontScale="90000"/>
          </a:bodyPr>
          <a:lstStyle/>
          <a:p>
            <a:pPr eaLnBrk="1" hangingPunct="1"/>
            <a:r>
              <a:rPr lang="es-MX" sz="2400" b="1" dirty="0">
                <a:solidFill>
                  <a:srgbClr val="FF3300"/>
                </a:solidFill>
                <a:latin typeface="Comic Sans MS" pitchFamily="66" charset="0"/>
              </a:rPr>
              <a:t>Condiciones ambientales para la formación de ciclones tropicales</a:t>
            </a:r>
            <a:endParaRPr lang="es-MX" sz="2000" dirty="0">
              <a:solidFill>
                <a:srgbClr val="FF3300"/>
              </a:solidFill>
              <a:latin typeface="Comic Sans MS" pitchFamily="66" charset="0"/>
            </a:endParaRPr>
          </a:p>
        </p:txBody>
      </p:sp>
      <p:sp>
        <p:nvSpPr>
          <p:cNvPr id="19459" name="Rectangle 6"/>
          <p:cNvSpPr>
            <a:spLocks noGrp="1" noChangeArrowheads="1"/>
          </p:cNvSpPr>
          <p:nvPr>
            <p:ph idx="1"/>
          </p:nvPr>
        </p:nvSpPr>
        <p:spPr>
          <a:xfrm>
            <a:off x="251520" y="3501008"/>
            <a:ext cx="8820150" cy="1512168"/>
          </a:xfrm>
          <a:noFill/>
        </p:spPr>
        <p:txBody>
          <a:bodyPr>
            <a:normAutofit/>
          </a:bodyPr>
          <a:lstStyle/>
          <a:p>
            <a:pPr marL="571500" indent="-571500" algn="l" eaLnBrk="1" hangingPunct="1">
              <a:lnSpc>
                <a:spcPct val="90000"/>
              </a:lnSpc>
              <a:buFont typeface="Wingdings" pitchFamily="2" charset="2"/>
              <a:buNone/>
            </a:pPr>
            <a:r>
              <a:rPr lang="es-MX" sz="1800" b="1" dirty="0"/>
              <a:t>Disturbios previos cerca de la superficie con suficiente convergencia y vertiginosidad</a:t>
            </a:r>
          </a:p>
          <a:p>
            <a:pPr marL="571500" indent="-571500" algn="l" eaLnBrk="1" hangingPunct="1">
              <a:lnSpc>
                <a:spcPct val="90000"/>
              </a:lnSpc>
            </a:pPr>
            <a:endParaRPr lang="es-MX" sz="1800" b="1" dirty="0"/>
          </a:p>
          <a:p>
            <a:pPr marL="571500" indent="-571500" algn="l" eaLnBrk="1" hangingPunct="1">
              <a:lnSpc>
                <a:spcPct val="90000"/>
              </a:lnSpc>
              <a:buFont typeface="Wingdings" pitchFamily="2" charset="2"/>
              <a:buNone/>
            </a:pPr>
            <a:r>
              <a:rPr lang="es-MX" sz="1800" b="1" dirty="0"/>
              <a:t>Valores bajos (menos de 37 KPH) de vientos verticales entre la superficie y la troposfera superior.</a:t>
            </a:r>
          </a:p>
          <a:p>
            <a:pPr marL="571500" indent="-571500" algn="l" eaLnBrk="1" hangingPunct="1">
              <a:lnSpc>
                <a:spcPct val="90000"/>
              </a:lnSpc>
              <a:buFont typeface="Wingdings" pitchFamily="2" charset="2"/>
              <a:buNone/>
            </a:pPr>
            <a:endParaRPr lang="es-MX" sz="1800" b="1" dirty="0"/>
          </a:p>
        </p:txBody>
      </p:sp>
      <p:sp>
        <p:nvSpPr>
          <p:cNvPr id="4" name="Rectangle 9"/>
          <p:cNvSpPr txBox="1">
            <a:spLocks noChangeArrowheads="1"/>
          </p:cNvSpPr>
          <p:nvPr/>
        </p:nvSpPr>
        <p:spPr>
          <a:xfrm>
            <a:off x="467544" y="1484784"/>
            <a:ext cx="8496944" cy="1727522"/>
          </a:xfrm>
          <a:prstGeom prst="rect">
            <a:avLst/>
          </a:prstGeom>
          <a:noFill/>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571500" indent="-571500">
              <a:lnSpc>
                <a:spcPct val="80000"/>
              </a:lnSpc>
              <a:buFont typeface="Wingdings" pitchFamily="2" charset="2"/>
              <a:buNone/>
            </a:pPr>
            <a:r>
              <a:rPr lang="es-MX" dirty="0"/>
              <a:t>Aguas oceánicas calientes de al menos 27° C (80° F)</a:t>
            </a:r>
          </a:p>
          <a:p>
            <a:pPr marL="571500" indent="-571500">
              <a:lnSpc>
                <a:spcPct val="80000"/>
              </a:lnSpc>
              <a:buFont typeface="Wingdings" pitchFamily="2" charset="2"/>
              <a:buNone/>
            </a:pPr>
            <a:r>
              <a:rPr lang="es-MX" dirty="0"/>
              <a:t>Aire húmedo, caliente</a:t>
            </a:r>
          </a:p>
          <a:p>
            <a:pPr marL="571500" indent="-571500">
              <a:lnSpc>
                <a:spcPct val="80000"/>
              </a:lnSpc>
              <a:buFont typeface="Wingdings" pitchFamily="2" charset="2"/>
              <a:buNone/>
            </a:pPr>
            <a:r>
              <a:rPr lang="es-MX" dirty="0"/>
              <a:t>Capas relativamente húmedas cerca de la troposfera (5 Km.)</a:t>
            </a:r>
          </a:p>
          <a:p>
            <a:pPr marL="571500" indent="-571500">
              <a:lnSpc>
                <a:spcPct val="80000"/>
              </a:lnSpc>
              <a:buFont typeface="Wingdings" pitchFamily="2" charset="2"/>
              <a:buNone/>
            </a:pPr>
            <a:r>
              <a:rPr lang="es-MX" dirty="0"/>
              <a:t>Distancia mínima de al menos 500 Km. del ecuador</a:t>
            </a:r>
          </a:p>
        </p:txBody>
      </p:sp>
    </p:spTree>
    <p:extLst>
      <p:ext uri="{BB962C8B-B14F-4D97-AF65-F5344CB8AC3E}">
        <p14:creationId xmlns:p14="http://schemas.microsoft.com/office/powerpoint/2010/main" val="241428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33400"/>
            <a:ext cx="8229600" cy="807368"/>
          </a:xfrm>
        </p:spPr>
        <p:txBody>
          <a:bodyPr/>
          <a:lstStyle/>
          <a:p>
            <a:pPr algn="r"/>
            <a:r>
              <a:rPr lang="es-MX" dirty="0"/>
              <a:t>Ondas Tropicales</a:t>
            </a:r>
          </a:p>
        </p:txBody>
      </p:sp>
      <p:pic>
        <p:nvPicPr>
          <p:cNvPr id="33794" name="Picture 2" descr="http://maxmayfieldshurricaneblog.files.wordpress.com/2010/08/atl_waves_vis_23-aug-199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48" y="404664"/>
            <a:ext cx="4449438" cy="3384376"/>
          </a:xfrm>
          <a:prstGeom prst="rect">
            <a:avLst/>
          </a:prstGeom>
          <a:noFill/>
          <a:extLst>
            <a:ext uri="{909E8E84-426E-40DD-AFC4-6F175D3DCCD1}">
              <a14:hiddenFill xmlns:a14="http://schemas.microsoft.com/office/drawing/2010/main">
                <a:solidFill>
                  <a:srgbClr val="FFFFFF"/>
                </a:solidFill>
              </a14:hiddenFill>
            </a:ext>
          </a:extLst>
        </p:spPr>
      </p:pic>
      <p:pic>
        <p:nvPicPr>
          <p:cNvPr id="33796" name="Picture 4" descr="http://mitigat.com/wp-content/uploads/2010/08/fulldisk0830at1945ir2a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524" y="2238375"/>
            <a:ext cx="4724400" cy="4295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186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s-ES" b="1">
                <a:solidFill>
                  <a:srgbClr val="3333CC"/>
                </a:solidFill>
              </a:rPr>
              <a:t>Lámina de la Formación</a:t>
            </a:r>
          </a:p>
        </p:txBody>
      </p:sp>
      <p:pic>
        <p:nvPicPr>
          <p:cNvPr id="19461" name="Picture 5" descr="Formación de ciclón tropic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38250"/>
            <a:ext cx="8382000" cy="4476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201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5"/>
          <p:cNvSpPr txBox="1">
            <a:spLocks noChangeArrowheads="1"/>
          </p:cNvSpPr>
          <p:nvPr/>
        </p:nvSpPr>
        <p:spPr bwMode="auto">
          <a:xfrm>
            <a:off x="539750" y="307975"/>
            <a:ext cx="75612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r>
              <a:rPr lang="es-MX" sz="2800" b="1">
                <a:solidFill>
                  <a:srgbClr val="00CCFF"/>
                </a:solidFill>
                <a:latin typeface="Comic Sans MS" pitchFamily="66" charset="0"/>
              </a:rPr>
              <a:t>Secuencia en la formación de huracanes:</a:t>
            </a:r>
          </a:p>
        </p:txBody>
      </p:sp>
      <p:sp>
        <p:nvSpPr>
          <p:cNvPr id="20483" name="Text Box 6"/>
          <p:cNvSpPr txBox="1">
            <a:spLocks noChangeArrowheads="1"/>
          </p:cNvSpPr>
          <p:nvPr/>
        </p:nvSpPr>
        <p:spPr bwMode="auto">
          <a:xfrm>
            <a:off x="-180528" y="981075"/>
            <a:ext cx="40675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s-MX" b="1" u="sng" dirty="0"/>
              <a:t>Disturbios tropicales</a:t>
            </a:r>
          </a:p>
        </p:txBody>
      </p:sp>
      <p:sp>
        <p:nvSpPr>
          <p:cNvPr id="20484" name="Text Box 15"/>
          <p:cNvSpPr txBox="1">
            <a:spLocks noChangeArrowheads="1"/>
          </p:cNvSpPr>
          <p:nvPr/>
        </p:nvSpPr>
        <p:spPr bwMode="auto">
          <a:xfrm>
            <a:off x="23308" y="1517003"/>
            <a:ext cx="36020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s-MX" b="1" u="sng" dirty="0"/>
              <a:t>Depresión tropical</a:t>
            </a:r>
          </a:p>
        </p:txBody>
      </p:sp>
      <p:sp>
        <p:nvSpPr>
          <p:cNvPr id="20485" name="Text Box 16"/>
          <p:cNvSpPr txBox="1">
            <a:spLocks noChangeArrowheads="1"/>
          </p:cNvSpPr>
          <p:nvPr/>
        </p:nvSpPr>
        <p:spPr bwMode="auto">
          <a:xfrm>
            <a:off x="-131474" y="2170759"/>
            <a:ext cx="39116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s-MX" b="1" u="sng" dirty="0"/>
              <a:t>Tormenta tropical</a:t>
            </a:r>
          </a:p>
        </p:txBody>
      </p:sp>
      <p:sp>
        <p:nvSpPr>
          <p:cNvPr id="20486" name="Text Box 17"/>
          <p:cNvSpPr txBox="1">
            <a:spLocks noChangeArrowheads="1"/>
          </p:cNvSpPr>
          <p:nvPr/>
        </p:nvSpPr>
        <p:spPr bwMode="auto">
          <a:xfrm>
            <a:off x="298450" y="2740748"/>
            <a:ext cx="33123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s-MX" b="1" u="sng" dirty="0"/>
              <a:t>Huracán</a:t>
            </a:r>
          </a:p>
        </p:txBody>
      </p:sp>
      <p:pic>
        <p:nvPicPr>
          <p:cNvPr id="20491" name="Picture 22" descr="heav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450" y="4010025"/>
            <a:ext cx="8521700"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2" name="Text Box 23"/>
          <p:cNvSpPr txBox="1">
            <a:spLocks noChangeArrowheads="1"/>
          </p:cNvSpPr>
          <p:nvPr/>
        </p:nvSpPr>
        <p:spPr bwMode="auto">
          <a:xfrm>
            <a:off x="7956550" y="5614988"/>
            <a:ext cx="3603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000" b="1">
                <a:solidFill>
                  <a:srgbClr val="FF3300"/>
                </a:solidFill>
                <a:latin typeface="Comic Sans MS" pitchFamily="66" charset="0"/>
              </a:rPr>
              <a:t>1</a:t>
            </a:r>
            <a:endParaRPr lang="en-GB" sz="2000" b="1">
              <a:solidFill>
                <a:srgbClr val="FF3300"/>
              </a:solidFill>
              <a:latin typeface="Comic Sans MS" pitchFamily="66" charset="0"/>
            </a:endParaRPr>
          </a:p>
        </p:txBody>
      </p:sp>
      <p:sp>
        <p:nvSpPr>
          <p:cNvPr id="20493" name="Text Box 24"/>
          <p:cNvSpPr txBox="1">
            <a:spLocks noChangeArrowheads="1"/>
          </p:cNvSpPr>
          <p:nvPr/>
        </p:nvSpPr>
        <p:spPr bwMode="auto">
          <a:xfrm>
            <a:off x="6804025" y="5614988"/>
            <a:ext cx="3603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000" b="1">
                <a:solidFill>
                  <a:srgbClr val="FF3300"/>
                </a:solidFill>
                <a:latin typeface="Comic Sans MS" pitchFamily="66" charset="0"/>
              </a:rPr>
              <a:t>2</a:t>
            </a:r>
            <a:endParaRPr lang="en-GB" sz="2000" b="1">
              <a:solidFill>
                <a:srgbClr val="FF3300"/>
              </a:solidFill>
              <a:latin typeface="Comic Sans MS" pitchFamily="66" charset="0"/>
            </a:endParaRPr>
          </a:p>
        </p:txBody>
      </p:sp>
      <p:sp>
        <p:nvSpPr>
          <p:cNvPr id="20494" name="Text Box 25"/>
          <p:cNvSpPr txBox="1">
            <a:spLocks noChangeArrowheads="1"/>
          </p:cNvSpPr>
          <p:nvPr/>
        </p:nvSpPr>
        <p:spPr bwMode="auto">
          <a:xfrm>
            <a:off x="5219700" y="5470525"/>
            <a:ext cx="3603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000" b="1">
                <a:solidFill>
                  <a:srgbClr val="FF3300"/>
                </a:solidFill>
                <a:latin typeface="Comic Sans MS" pitchFamily="66" charset="0"/>
              </a:rPr>
              <a:t>3</a:t>
            </a:r>
            <a:endParaRPr lang="en-GB" sz="2000" b="1">
              <a:solidFill>
                <a:srgbClr val="FF3300"/>
              </a:solidFill>
              <a:latin typeface="Comic Sans MS" pitchFamily="66" charset="0"/>
            </a:endParaRPr>
          </a:p>
        </p:txBody>
      </p:sp>
      <p:sp>
        <p:nvSpPr>
          <p:cNvPr id="20495" name="Text Box 26"/>
          <p:cNvSpPr txBox="1">
            <a:spLocks noChangeArrowheads="1"/>
          </p:cNvSpPr>
          <p:nvPr/>
        </p:nvSpPr>
        <p:spPr bwMode="auto">
          <a:xfrm>
            <a:off x="3706813" y="5084763"/>
            <a:ext cx="3603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000" b="1">
                <a:solidFill>
                  <a:srgbClr val="FF3300"/>
                </a:solidFill>
                <a:latin typeface="Comic Sans MS" pitchFamily="66" charset="0"/>
              </a:rPr>
              <a:t>4</a:t>
            </a:r>
            <a:endParaRPr lang="en-GB" sz="2000" b="1">
              <a:solidFill>
                <a:srgbClr val="FF3300"/>
              </a:solidFill>
              <a:latin typeface="Comic Sans MS" pitchFamily="66" charset="0"/>
            </a:endParaRPr>
          </a:p>
        </p:txBody>
      </p:sp>
      <p:pic>
        <p:nvPicPr>
          <p:cNvPr id="16386" name="Picture 2" descr="http://www.newmediastudio.org/DataDiscovery/Hurr_ED_Center/Easterly_Waves/Easterly_Waves_fig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1074" y="976890"/>
            <a:ext cx="5238750" cy="2886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689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5508625" y="1270000"/>
            <a:ext cx="3313113" cy="2159000"/>
            <a:chOff x="720" y="1680"/>
            <a:chExt cx="4160" cy="1920"/>
          </a:xfrm>
        </p:grpSpPr>
        <p:pic>
          <p:nvPicPr>
            <p:cNvPr id="24587" name="Picture 3" descr="1u">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 y="1680"/>
              <a:ext cx="1280"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Picture 4" descr="2u">
              <a:hlinkClick r:id="rId3"/>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8" y="1680"/>
              <a:ext cx="1664"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9" name="Picture 5" descr="3u">
              <a:hlinkClick r:id="rId3"/>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0" y="1680"/>
              <a:ext cx="1280"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579" name="Group 6"/>
          <p:cNvGrpSpPr>
            <a:grpSpLocks/>
          </p:cNvGrpSpPr>
          <p:nvPr/>
        </p:nvGrpSpPr>
        <p:grpSpPr bwMode="auto">
          <a:xfrm>
            <a:off x="5580063" y="4076700"/>
            <a:ext cx="3313112" cy="2016125"/>
            <a:chOff x="336" y="480"/>
            <a:chExt cx="4832" cy="2216"/>
          </a:xfrm>
        </p:grpSpPr>
        <p:pic>
          <p:nvPicPr>
            <p:cNvPr id="24584" name="Picture 7" descr="1u">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 y="480"/>
              <a:ext cx="1472" cy="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8" descr="1a">
              <a:hlinkClick r:id="rId3"/>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1776" y="480"/>
              <a:ext cx="1921" cy="2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9" descr="3u">
              <a:hlinkClick r:id="rId3"/>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6" y="480"/>
              <a:ext cx="1472" cy="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0" name="Text Box 22"/>
          <p:cNvSpPr txBox="1">
            <a:spLocks noChangeArrowheads="1"/>
          </p:cNvSpPr>
          <p:nvPr/>
        </p:nvSpPr>
        <p:spPr bwMode="auto">
          <a:xfrm>
            <a:off x="539750" y="325438"/>
            <a:ext cx="81359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r>
              <a:rPr lang="es-MX" sz="2800" b="1" dirty="0">
                <a:solidFill>
                  <a:srgbClr val="FF3300"/>
                </a:solidFill>
                <a:latin typeface="Comic Sans MS" pitchFamily="66" charset="0"/>
              </a:rPr>
              <a:t>formación de huracanes (1)</a:t>
            </a:r>
          </a:p>
        </p:txBody>
      </p:sp>
      <p:sp>
        <p:nvSpPr>
          <p:cNvPr id="24581" name="Line 23"/>
          <p:cNvSpPr>
            <a:spLocks noChangeShapeType="1"/>
          </p:cNvSpPr>
          <p:nvPr/>
        </p:nvSpPr>
        <p:spPr bwMode="auto">
          <a:xfrm>
            <a:off x="2843213" y="3860800"/>
            <a:ext cx="0" cy="6477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4582" name="Text Box 26"/>
          <p:cNvSpPr txBox="1">
            <a:spLocks noChangeArrowheads="1"/>
          </p:cNvSpPr>
          <p:nvPr/>
        </p:nvSpPr>
        <p:spPr bwMode="auto">
          <a:xfrm>
            <a:off x="611188" y="1341438"/>
            <a:ext cx="4608512" cy="2092881"/>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lnSpc>
                <a:spcPct val="110000"/>
              </a:lnSpc>
              <a:spcBef>
                <a:spcPct val="50000"/>
              </a:spcBef>
            </a:pPr>
            <a:r>
              <a:rPr lang="es-MX" sz="2000" dirty="0">
                <a:latin typeface="Tahoma" pitchFamily="34" charset="0"/>
              </a:rPr>
              <a:t>El viento empuja las nubes en el sentido de las manecillas del reloj</a:t>
            </a:r>
          </a:p>
          <a:p>
            <a:pPr algn="l" rtl="0" eaLnBrk="1" hangingPunct="1">
              <a:lnSpc>
                <a:spcPct val="110000"/>
              </a:lnSpc>
              <a:spcBef>
                <a:spcPct val="50000"/>
              </a:spcBef>
            </a:pPr>
            <a:endParaRPr lang="es-MX" sz="2000" dirty="0">
              <a:latin typeface="Tahoma" pitchFamily="34" charset="0"/>
            </a:endParaRPr>
          </a:p>
          <a:p>
            <a:pPr algn="l" rtl="0" eaLnBrk="1" hangingPunct="1">
              <a:lnSpc>
                <a:spcPct val="110000"/>
              </a:lnSpc>
              <a:spcBef>
                <a:spcPct val="50000"/>
              </a:spcBef>
            </a:pPr>
            <a:r>
              <a:rPr lang="es-MX" sz="2000" dirty="0">
                <a:latin typeface="Tahoma" pitchFamily="34" charset="0"/>
              </a:rPr>
              <a:t>Luego el agua se mueve contrario a las manecillas del reloj.</a:t>
            </a:r>
          </a:p>
        </p:txBody>
      </p:sp>
      <p:sp>
        <p:nvSpPr>
          <p:cNvPr id="24583" name="Text Box 27"/>
          <p:cNvSpPr txBox="1">
            <a:spLocks noChangeArrowheads="1"/>
          </p:cNvSpPr>
          <p:nvPr/>
        </p:nvSpPr>
        <p:spPr bwMode="auto">
          <a:xfrm>
            <a:off x="539750" y="4724400"/>
            <a:ext cx="4608513" cy="1050925"/>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lnSpc>
                <a:spcPct val="130000"/>
              </a:lnSpc>
              <a:spcBef>
                <a:spcPct val="50000"/>
              </a:spcBef>
            </a:pPr>
            <a:r>
              <a:rPr lang="es-MX" sz="2400">
                <a:latin typeface="Tahoma" pitchFamily="34" charset="0"/>
              </a:rPr>
              <a:t>El aire se hunde en el centro (el ojo).</a:t>
            </a:r>
          </a:p>
        </p:txBody>
      </p:sp>
    </p:spTree>
    <p:extLst>
      <p:ext uri="{BB962C8B-B14F-4D97-AF65-F5344CB8AC3E}">
        <p14:creationId xmlns:p14="http://schemas.microsoft.com/office/powerpoint/2010/main" val="83365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10"/>
          <p:cNvGrpSpPr>
            <a:grpSpLocks/>
          </p:cNvGrpSpPr>
          <p:nvPr/>
        </p:nvGrpSpPr>
        <p:grpSpPr bwMode="auto">
          <a:xfrm>
            <a:off x="5651500" y="1338263"/>
            <a:ext cx="3313113" cy="2090737"/>
            <a:chOff x="-525" y="864"/>
            <a:chExt cx="6525" cy="2976"/>
          </a:xfrm>
        </p:grpSpPr>
        <p:pic>
          <p:nvPicPr>
            <p:cNvPr id="25612" name="Picture 11" descr="1u">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 y="864"/>
              <a:ext cx="2034" cy="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3" name="Picture 12" descr="3a">
              <a:hlinkClick r:id="rId3"/>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488" y="864"/>
              <a:ext cx="2496" cy="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4" name="Picture 13" descr="3u">
              <a:hlinkClick r:id="rId3"/>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4" y="864"/>
              <a:ext cx="2016" cy="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603" name="Text Box 16"/>
          <p:cNvSpPr txBox="1">
            <a:spLocks noChangeArrowheads="1"/>
          </p:cNvSpPr>
          <p:nvPr/>
        </p:nvSpPr>
        <p:spPr bwMode="auto">
          <a:xfrm>
            <a:off x="539750" y="1685925"/>
            <a:ext cx="4608513" cy="1382713"/>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r>
              <a:rPr lang="es-MX" sz="2800">
                <a:latin typeface="Tahoma" pitchFamily="34" charset="0"/>
              </a:rPr>
              <a:t>Espirales de viento alrededor del ojo, donde el huracán es más fuerte.</a:t>
            </a:r>
          </a:p>
        </p:txBody>
      </p:sp>
      <p:grpSp>
        <p:nvGrpSpPr>
          <p:cNvPr id="25604" name="Group 17"/>
          <p:cNvGrpSpPr>
            <a:grpSpLocks/>
          </p:cNvGrpSpPr>
          <p:nvPr/>
        </p:nvGrpSpPr>
        <p:grpSpPr bwMode="auto">
          <a:xfrm>
            <a:off x="5651500" y="3860800"/>
            <a:ext cx="3313113" cy="2089150"/>
            <a:chOff x="-525" y="864"/>
            <a:chExt cx="6525" cy="2976"/>
          </a:xfrm>
        </p:grpSpPr>
        <p:pic>
          <p:nvPicPr>
            <p:cNvPr id="25609" name="Picture 18" descr="1u">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 y="864"/>
              <a:ext cx="2034" cy="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Picture 19" descr="3a">
              <a:hlinkClick r:id="rId3"/>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488" y="864"/>
              <a:ext cx="2496" cy="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Picture 20" descr="3u">
              <a:hlinkClick r:id="rId3"/>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4" y="864"/>
              <a:ext cx="2016" cy="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605" name="Text Box 21"/>
          <p:cNvSpPr txBox="1">
            <a:spLocks noChangeArrowheads="1"/>
          </p:cNvSpPr>
          <p:nvPr/>
        </p:nvSpPr>
        <p:spPr bwMode="auto">
          <a:xfrm>
            <a:off x="539750" y="4206875"/>
            <a:ext cx="4608513" cy="1809750"/>
          </a:xfrm>
          <a:prstGeom prst="rect">
            <a:avLst/>
          </a:prstGeom>
          <a:noFill/>
          <a:ln w="9525">
            <a:solidFill>
              <a:srgbClr val="0099CC"/>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r>
              <a:rPr lang="es-MX" sz="2800">
                <a:latin typeface="Tahoma" pitchFamily="34" charset="0"/>
              </a:rPr>
              <a:t>Al fluir más alto el viento se vuelve más débil y circula en sentido de las manecillas del reloj.</a:t>
            </a:r>
          </a:p>
        </p:txBody>
      </p:sp>
      <p:sp>
        <p:nvSpPr>
          <p:cNvPr id="25606" name="Text Box 22"/>
          <p:cNvSpPr txBox="1">
            <a:spLocks noChangeArrowheads="1"/>
          </p:cNvSpPr>
          <p:nvPr/>
        </p:nvSpPr>
        <p:spPr bwMode="auto">
          <a:xfrm>
            <a:off x="539750" y="325438"/>
            <a:ext cx="81359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r>
              <a:rPr lang="es-MX" sz="2800" b="1" dirty="0">
                <a:solidFill>
                  <a:srgbClr val="FF3300"/>
                </a:solidFill>
                <a:latin typeface="Comic Sans MS" pitchFamily="66" charset="0"/>
              </a:rPr>
              <a:t>formación de huracanes (2)</a:t>
            </a:r>
          </a:p>
        </p:txBody>
      </p:sp>
      <p:sp>
        <p:nvSpPr>
          <p:cNvPr id="25607" name="Line 24"/>
          <p:cNvSpPr>
            <a:spLocks noChangeShapeType="1"/>
          </p:cNvSpPr>
          <p:nvPr/>
        </p:nvSpPr>
        <p:spPr bwMode="auto">
          <a:xfrm>
            <a:off x="107950" y="2349500"/>
            <a:ext cx="358775"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5608" name="Line 25"/>
          <p:cNvSpPr>
            <a:spLocks noChangeShapeType="1"/>
          </p:cNvSpPr>
          <p:nvPr/>
        </p:nvSpPr>
        <p:spPr bwMode="auto">
          <a:xfrm>
            <a:off x="2843213" y="3357563"/>
            <a:ext cx="0" cy="5762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938731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67544" y="404664"/>
            <a:ext cx="7848600" cy="863600"/>
          </a:xfrm>
          <a:solidFill>
            <a:schemeClr val="tx1"/>
          </a:solidFill>
        </p:spPr>
        <p:txBody>
          <a:bodyPr/>
          <a:lstStyle/>
          <a:p>
            <a:pPr eaLnBrk="1" hangingPunct="1"/>
            <a:r>
              <a:rPr lang="es-ES" dirty="0">
                <a:solidFill>
                  <a:srgbClr val="FFFFFF"/>
                </a:solidFill>
                <a:latin typeface="Comic Sans MS" pitchFamily="66" charset="0"/>
              </a:rPr>
              <a:t>Estructura del huracán</a:t>
            </a:r>
          </a:p>
        </p:txBody>
      </p:sp>
      <p:pic>
        <p:nvPicPr>
          <p:cNvPr id="47108" name="Picture 6" descr="ciclon-tropical-copia-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619672" y="1772816"/>
            <a:ext cx="4248150" cy="3887788"/>
          </a:xfrm>
          <a:noFill/>
          <a:ln w="57150">
            <a:solidFill>
              <a:schemeClr val="tx1"/>
            </a:solidFill>
            <a:miter lim="800000"/>
            <a:headEnd/>
            <a:tailEnd/>
          </a:ln>
        </p:spPr>
      </p:pic>
    </p:spTree>
    <p:extLst>
      <p:ext uri="{BB962C8B-B14F-4D97-AF65-F5344CB8AC3E}">
        <p14:creationId xmlns:p14="http://schemas.microsoft.com/office/powerpoint/2010/main" val="1111446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Zonas </a:t>
            </a:r>
            <a:r>
              <a:rPr lang="es-MX"/>
              <a:t>Ciclogeneticas</a:t>
            </a:r>
          </a:p>
        </p:txBody>
      </p:sp>
      <p:pic>
        <p:nvPicPr>
          <p:cNvPr id="3074" name="Picture 2"/>
          <p:cNvPicPr>
            <a:picLocks noChangeAspect="1" noChangeArrowheads="1"/>
          </p:cNvPicPr>
          <p:nvPr/>
        </p:nvPicPr>
        <p:blipFill>
          <a:blip r:embed="rId2"/>
          <a:srcRect/>
          <a:stretch>
            <a:fillRect/>
          </a:stretch>
        </p:blipFill>
        <p:spPr bwMode="auto">
          <a:xfrm>
            <a:off x="785786" y="2143116"/>
            <a:ext cx="7010430" cy="3505215"/>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3550" y="311150"/>
            <a:ext cx="8229600" cy="1143000"/>
          </a:xfrm>
        </p:spPr>
        <p:txBody>
          <a:bodyPr/>
          <a:lstStyle/>
          <a:p>
            <a:pPr algn="ctr" fontAlgn="auto">
              <a:spcAft>
                <a:spcPts val="0"/>
              </a:spcAft>
              <a:defRPr/>
            </a:pPr>
            <a:r>
              <a:rPr lang="es-PR" dirty="0"/>
              <a:t>Introducción - </a:t>
            </a:r>
            <a:r>
              <a:rPr lang="es-PR" dirty="0">
                <a:solidFill>
                  <a:schemeClr val="bg2">
                    <a:lumMod val="50000"/>
                  </a:schemeClr>
                </a:solidFill>
              </a:rPr>
              <a:t>Huracán</a:t>
            </a:r>
            <a:endParaRPr lang="es-PR" dirty="0"/>
          </a:p>
        </p:txBody>
      </p:sp>
      <p:sp>
        <p:nvSpPr>
          <p:cNvPr id="2" name="Content Placeholder 1"/>
          <p:cNvSpPr>
            <a:spLocks noGrp="1"/>
          </p:cNvSpPr>
          <p:nvPr>
            <p:ph idx="1"/>
          </p:nvPr>
        </p:nvSpPr>
        <p:spPr>
          <a:xfrm>
            <a:off x="457200" y="1295400"/>
            <a:ext cx="8229600" cy="5333999"/>
          </a:xfrm>
        </p:spPr>
        <p:txBody>
          <a:bodyPr>
            <a:noAutofit/>
          </a:bodyPr>
          <a:lstStyle/>
          <a:p>
            <a:pPr>
              <a:lnSpc>
                <a:spcPct val="90000"/>
              </a:lnSpc>
            </a:pPr>
            <a:endParaRPr lang="es-PR" sz="2800" dirty="0"/>
          </a:p>
          <a:p>
            <a:pPr algn="just">
              <a:lnSpc>
                <a:spcPct val="90000"/>
              </a:lnSpc>
              <a:buFont typeface="Wingdings 3" pitchFamily="18" charset="2"/>
              <a:buNone/>
            </a:pPr>
            <a:r>
              <a:rPr lang="es-PR" sz="2800" dirty="0"/>
              <a:t>	</a:t>
            </a:r>
            <a:r>
              <a:rPr lang="es-PR" sz="2800" dirty="0">
                <a:latin typeface="Arial Rounded MT Bold" pitchFamily="34" charset="0"/>
              </a:rPr>
              <a:t>Los ciclones tropicales se clasifican de acuerdo con la intensidad de sus vientos sostenidos: </a:t>
            </a:r>
          </a:p>
          <a:p>
            <a:pPr algn="just">
              <a:lnSpc>
                <a:spcPct val="90000"/>
              </a:lnSpc>
            </a:pPr>
            <a:endParaRPr lang="es-PR" sz="2800" dirty="0">
              <a:latin typeface="Arial Rounded MT Bold" pitchFamily="34" charset="0"/>
            </a:endParaRPr>
          </a:p>
          <a:p>
            <a:pPr lvl="1" algn="just">
              <a:lnSpc>
                <a:spcPct val="90000"/>
              </a:lnSpc>
            </a:pPr>
            <a:r>
              <a:rPr lang="es-PR" sz="2400" b="1" dirty="0">
                <a:latin typeface="Arial Rounded MT Bold" pitchFamily="34" charset="0"/>
              </a:rPr>
              <a:t>Onda Tropical </a:t>
            </a:r>
            <a:r>
              <a:rPr lang="es-PR" sz="2400" dirty="0">
                <a:latin typeface="Arial Rounded MT Bold" pitchFamily="34" charset="0"/>
              </a:rPr>
              <a:t>- sistema de nubes desorganizado con relámpagos y truenos. </a:t>
            </a:r>
          </a:p>
          <a:p>
            <a:pPr lvl="1" algn="just">
              <a:lnSpc>
                <a:spcPct val="90000"/>
              </a:lnSpc>
              <a:buFont typeface="Verdana" pitchFamily="34" charset="0"/>
              <a:buNone/>
            </a:pPr>
            <a:endParaRPr lang="en-US" sz="2400" dirty="0">
              <a:latin typeface="Arial Rounded MT Bold" pitchFamily="34" charset="0"/>
            </a:endParaRPr>
          </a:p>
          <a:p>
            <a:pPr lvl="1" algn="just">
              <a:lnSpc>
                <a:spcPct val="90000"/>
              </a:lnSpc>
            </a:pPr>
            <a:r>
              <a:rPr lang="es-PR" sz="2400" b="1" dirty="0">
                <a:latin typeface="Arial Rounded MT Bold" pitchFamily="34" charset="0"/>
              </a:rPr>
              <a:t>Depresión Tropical </a:t>
            </a:r>
            <a:r>
              <a:rPr lang="es-PR" sz="2400" dirty="0">
                <a:latin typeface="Arial Rounded MT Bold" pitchFamily="34" charset="0"/>
              </a:rPr>
              <a:t>- un sistema organizado de nubes con una circulación definida y cuyos vientos máximos sostenidos son menores de 39 mph. </a:t>
            </a:r>
            <a:r>
              <a:rPr lang="en-US" sz="2400" dirty="0">
                <a:latin typeface="Arial Rounded MT Bold" pitchFamily="34" charset="0"/>
              </a:rPr>
              <a:t>Se </a:t>
            </a:r>
            <a:r>
              <a:rPr lang="en-US" sz="2400" dirty="0" err="1">
                <a:latin typeface="Arial Rounded MT Bold" pitchFamily="34" charset="0"/>
              </a:rPr>
              <a:t>considera</a:t>
            </a:r>
            <a:r>
              <a:rPr lang="en-US" sz="2400" dirty="0">
                <a:latin typeface="Arial Rounded MT Bold" pitchFamily="34" charset="0"/>
              </a:rPr>
              <a:t> un </a:t>
            </a:r>
            <a:r>
              <a:rPr lang="en-US" sz="2400" dirty="0" err="1">
                <a:latin typeface="Arial Rounded MT Bold" pitchFamily="34" charset="0"/>
              </a:rPr>
              <a:t>ciclón</a:t>
            </a:r>
            <a:r>
              <a:rPr lang="en-US" sz="2400" dirty="0">
                <a:latin typeface="Arial Rounded MT Bold" pitchFamily="34" charset="0"/>
              </a:rPr>
              <a:t> tropical en </a:t>
            </a:r>
            <a:r>
              <a:rPr lang="en-US" sz="2400" dirty="0" err="1">
                <a:latin typeface="Arial Rounded MT Bold" pitchFamily="34" charset="0"/>
              </a:rPr>
              <a:t>su</a:t>
            </a:r>
            <a:r>
              <a:rPr lang="en-US" sz="2400" dirty="0">
                <a:latin typeface="Arial Rounded MT Bold" pitchFamily="34" charset="0"/>
              </a:rPr>
              <a:t> </a:t>
            </a:r>
            <a:r>
              <a:rPr lang="en-US" sz="2400" dirty="0" err="1">
                <a:latin typeface="Arial Rounded MT Bold" pitchFamily="34" charset="0"/>
              </a:rPr>
              <a:t>fase</a:t>
            </a:r>
            <a:r>
              <a:rPr lang="en-US" sz="2400" dirty="0">
                <a:latin typeface="Arial Rounded MT Bold" pitchFamily="34" charset="0"/>
              </a:rPr>
              <a:t> </a:t>
            </a:r>
            <a:r>
              <a:rPr lang="en-US" sz="2400" dirty="0" err="1">
                <a:latin typeface="Arial Rounded MT Bold" pitchFamily="34" charset="0"/>
              </a:rPr>
              <a:t>formativa</a:t>
            </a:r>
            <a:r>
              <a:rPr lang="en-US" sz="2400" dirty="0">
                <a:latin typeface="Arial Rounded MT Bold" pitchFamily="34" charset="0"/>
              </a:rPr>
              <a:t>. </a:t>
            </a:r>
          </a:p>
          <a:p>
            <a:pPr algn="just">
              <a:lnSpc>
                <a:spcPct val="90000"/>
              </a:lnSpc>
              <a:buFont typeface="Wingdings 3" pitchFamily="18" charset="2"/>
              <a:buNone/>
            </a:pPr>
            <a:endParaRPr lang="es-PR" sz="2800" dirty="0">
              <a:latin typeface="Arial Rounded MT Bold" pitchFamily="34" charset="0"/>
            </a:endParaRPr>
          </a:p>
        </p:txBody>
      </p:sp>
    </p:spTree>
  </p:cSld>
  <p:clrMapOvr>
    <a:masterClrMapping/>
  </p:clrMapOvr>
  <p:transition spd="med" advClick="0">
    <p:cover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fontAlgn="auto">
              <a:spcAft>
                <a:spcPts val="0"/>
              </a:spcAft>
              <a:defRPr/>
            </a:pPr>
            <a:r>
              <a:rPr lang="es-PR" dirty="0"/>
              <a:t>Introducción - </a:t>
            </a:r>
            <a:r>
              <a:rPr lang="es-PR" dirty="0">
                <a:solidFill>
                  <a:schemeClr val="bg2">
                    <a:lumMod val="50000"/>
                  </a:schemeClr>
                </a:solidFill>
              </a:rPr>
              <a:t>Huracán</a:t>
            </a:r>
            <a:endParaRPr lang="es-PR" dirty="0"/>
          </a:p>
        </p:txBody>
      </p:sp>
      <p:sp>
        <p:nvSpPr>
          <p:cNvPr id="21506" name="Content Placeholder 1"/>
          <p:cNvSpPr>
            <a:spLocks noGrp="1"/>
          </p:cNvSpPr>
          <p:nvPr>
            <p:ph idx="1"/>
          </p:nvPr>
        </p:nvSpPr>
        <p:spPr>
          <a:xfrm>
            <a:off x="533400" y="1828800"/>
            <a:ext cx="8229600" cy="4525963"/>
          </a:xfrm>
        </p:spPr>
        <p:txBody>
          <a:bodyPr>
            <a:normAutofit lnSpcReduction="10000"/>
          </a:bodyPr>
          <a:lstStyle/>
          <a:p>
            <a:pPr lvl="1" algn="just"/>
            <a:r>
              <a:rPr lang="es-PR" sz="2400" b="1" dirty="0">
                <a:latin typeface="Arial Rounded MT Bold" pitchFamily="34" charset="0"/>
              </a:rPr>
              <a:t>Tormenta Tropical </a:t>
            </a:r>
            <a:r>
              <a:rPr lang="es-PR" sz="2400" dirty="0">
                <a:latin typeface="Arial Rounded MT Bold" pitchFamily="34" charset="0"/>
              </a:rPr>
              <a:t>- un sistema organizado de nubes con una circulación definida y cuyos vientos máximos sostenidos fluctúan entre 39 y 73 mph. </a:t>
            </a:r>
          </a:p>
          <a:p>
            <a:pPr lvl="1" algn="just"/>
            <a:endParaRPr lang="en-US" sz="2400" dirty="0">
              <a:latin typeface="Arial Rounded MT Bold" pitchFamily="34" charset="0"/>
            </a:endParaRPr>
          </a:p>
          <a:p>
            <a:pPr lvl="1" algn="just"/>
            <a:r>
              <a:rPr lang="es-PR" sz="2400" b="1" dirty="0">
                <a:latin typeface="Arial Rounded MT Bold" pitchFamily="34" charset="0"/>
              </a:rPr>
              <a:t>Huracán </a:t>
            </a:r>
            <a:r>
              <a:rPr lang="es-PR" sz="2400" dirty="0">
                <a:latin typeface="Arial Rounded MT Bold" pitchFamily="34" charset="0"/>
              </a:rPr>
              <a:t>- un ciclón tropical de intensidad máxima en el cual los vientos máximos sostenidos alcanzan o superan las 74 mph. Tiene un centro muy definido con una presión barométrica muy baja en éste. Vientos de más de 150 mph. han sido medidos en los huracanes más intensos.</a:t>
            </a:r>
          </a:p>
        </p:txBody>
      </p:sp>
    </p:spTree>
  </p:cSld>
  <p:clrMapOvr>
    <a:masterClrMapping/>
  </p:clrMapOvr>
  <p:transition spd="med" advClick="0">
    <p:cover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457200"/>
            <a:ext cx="8991600" cy="990600"/>
          </a:xfrm>
        </p:spPr>
        <p:txBody>
          <a:bodyPr>
            <a:noAutofit/>
          </a:bodyPr>
          <a:lstStyle/>
          <a:p>
            <a:pPr algn="ctr" fontAlgn="auto">
              <a:spcAft>
                <a:spcPts val="0"/>
              </a:spcAft>
              <a:defRPr/>
            </a:pPr>
            <a:br>
              <a:rPr lang="en-US" sz="1600" b="1" dirty="0"/>
            </a:br>
            <a:br>
              <a:rPr lang="en-US" sz="1600" b="1" dirty="0"/>
            </a:br>
            <a:r>
              <a:rPr lang="en-US" sz="2400" b="1" dirty="0" err="1"/>
              <a:t>Categorias</a:t>
            </a:r>
            <a:r>
              <a:rPr lang="en-US" sz="2400" b="1" dirty="0"/>
              <a:t> De </a:t>
            </a:r>
            <a:r>
              <a:rPr lang="en-US" sz="2400" b="1" dirty="0" err="1"/>
              <a:t>Huracanes</a:t>
            </a:r>
            <a:r>
              <a:rPr lang="en-US" sz="2400" b="1" dirty="0"/>
              <a:t> </a:t>
            </a:r>
            <a:br>
              <a:rPr lang="en-US" sz="1600" b="1" dirty="0"/>
            </a:br>
            <a:r>
              <a:rPr lang="es-PR" sz="1600" b="1" dirty="0"/>
              <a:t>Para medir la intensidad de los huracanes se usa la escala de </a:t>
            </a:r>
            <a:r>
              <a:rPr lang="es-PR" sz="1600" b="1" dirty="0" err="1"/>
              <a:t>Saffir</a:t>
            </a:r>
            <a:r>
              <a:rPr lang="es-PR" sz="1600" b="1" dirty="0"/>
              <a:t>-Simpson. Esta escala los clasifica por la velocidad de sus vientos, presión barométrica, marejada ciclónica y potencial de daños. </a:t>
            </a:r>
            <a:br>
              <a:rPr lang="en-US" b="1" dirty="0"/>
            </a:br>
            <a:endParaRPr lang="es-PR" b="1" dirty="0"/>
          </a:p>
        </p:txBody>
      </p:sp>
      <p:pic>
        <p:nvPicPr>
          <p:cNvPr id="44090" name="Picture 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0" y="1752601"/>
            <a:ext cx="912253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advClick="0">
    <p:cover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Afectaciones asociadas a Huracanes</a:t>
            </a:r>
          </a:p>
        </p:txBody>
      </p:sp>
      <p:sp>
        <p:nvSpPr>
          <p:cNvPr id="3" name="2 Marcador de contenido"/>
          <p:cNvSpPr>
            <a:spLocks noGrp="1"/>
          </p:cNvSpPr>
          <p:nvPr>
            <p:ph idx="1"/>
          </p:nvPr>
        </p:nvSpPr>
        <p:spPr>
          <a:xfrm>
            <a:off x="457200" y="1600200"/>
            <a:ext cx="5114932" cy="2971808"/>
          </a:xfrm>
        </p:spPr>
        <p:txBody>
          <a:bodyPr/>
          <a:lstStyle/>
          <a:p>
            <a:r>
              <a:rPr lang="es-MX" dirty="0"/>
              <a:t>Inundación pluvial por exceso de precipitación</a:t>
            </a:r>
          </a:p>
          <a:p>
            <a:r>
              <a:rPr lang="es-MX" dirty="0"/>
              <a:t>Inundación Fluvial</a:t>
            </a:r>
          </a:p>
          <a:p>
            <a:r>
              <a:rPr lang="es-MX" dirty="0"/>
              <a:t>Marea de Tormenta</a:t>
            </a:r>
          </a:p>
          <a:p>
            <a:r>
              <a:rPr lang="es-MX" dirty="0"/>
              <a:t>Vientos</a:t>
            </a:r>
          </a:p>
          <a:p>
            <a:endParaRPr lang="es-MX" dirty="0"/>
          </a:p>
        </p:txBody>
      </p:sp>
      <p:pic>
        <p:nvPicPr>
          <p:cNvPr id="2050" name="Picture 2"/>
          <p:cNvPicPr>
            <a:picLocks noChangeAspect="1" noChangeArrowheads="1"/>
          </p:cNvPicPr>
          <p:nvPr/>
        </p:nvPicPr>
        <p:blipFill>
          <a:blip r:embed="rId2"/>
          <a:srcRect/>
          <a:stretch>
            <a:fillRect/>
          </a:stretch>
        </p:blipFill>
        <p:spPr bwMode="auto">
          <a:xfrm>
            <a:off x="3786182" y="2285992"/>
            <a:ext cx="4962061" cy="3357562"/>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1331913" y="1268413"/>
            <a:ext cx="6985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endParaRPr lang="en-GB"/>
          </a:p>
        </p:txBody>
      </p:sp>
      <p:sp>
        <p:nvSpPr>
          <p:cNvPr id="37891" name="Text Box 3"/>
          <p:cNvSpPr txBox="1">
            <a:spLocks noChangeArrowheads="1"/>
          </p:cNvSpPr>
          <p:nvPr/>
        </p:nvSpPr>
        <p:spPr bwMode="auto">
          <a:xfrm>
            <a:off x="395288" y="333375"/>
            <a:ext cx="81375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r>
              <a:rPr lang="en-US" sz="2400">
                <a:latin typeface="Times New Roman" pitchFamily="18" charset="0"/>
              </a:rPr>
              <a:t>  </a:t>
            </a:r>
            <a:r>
              <a:rPr lang="es-MX" sz="2400" b="1">
                <a:solidFill>
                  <a:srgbClr val="FF3300"/>
                </a:solidFill>
                <a:latin typeface="Comic Sans MS" pitchFamily="66" charset="0"/>
              </a:rPr>
              <a:t>Amenazas a la salud directamente relacionadas a los huracanes</a:t>
            </a:r>
            <a:endParaRPr kumimoji="1" lang="es-MX" sz="2400" b="1">
              <a:solidFill>
                <a:srgbClr val="000099"/>
              </a:solidFill>
              <a:latin typeface="Tahoma" pitchFamily="34" charset="0"/>
            </a:endParaRPr>
          </a:p>
        </p:txBody>
      </p:sp>
      <p:sp>
        <p:nvSpPr>
          <p:cNvPr id="37892" name="Text Box 4"/>
          <p:cNvSpPr txBox="1">
            <a:spLocks noChangeArrowheads="1"/>
          </p:cNvSpPr>
          <p:nvPr/>
        </p:nvSpPr>
        <p:spPr bwMode="auto">
          <a:xfrm>
            <a:off x="1219200" y="4175125"/>
            <a:ext cx="6248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r>
              <a:rPr lang="en-US" sz="3200">
                <a:latin typeface="Times New Roman" pitchFamily="18" charset="0"/>
              </a:rPr>
              <a:t>            </a:t>
            </a:r>
          </a:p>
        </p:txBody>
      </p:sp>
      <p:sp>
        <p:nvSpPr>
          <p:cNvPr id="37893" name="Text Box 5"/>
          <p:cNvSpPr txBox="1">
            <a:spLocks noChangeArrowheads="1"/>
          </p:cNvSpPr>
          <p:nvPr/>
        </p:nvSpPr>
        <p:spPr bwMode="auto">
          <a:xfrm>
            <a:off x="4284663" y="981075"/>
            <a:ext cx="45370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kumimoji="1" lang="es-MX" sz="2800" b="1">
                <a:latin typeface="Tahoma" pitchFamily="34" charset="0"/>
              </a:rPr>
              <a:t>Marejada de tormenta</a:t>
            </a:r>
          </a:p>
        </p:txBody>
      </p:sp>
      <p:sp>
        <p:nvSpPr>
          <p:cNvPr id="37894" name="Text Box 6"/>
          <p:cNvSpPr txBox="1">
            <a:spLocks noChangeArrowheads="1"/>
          </p:cNvSpPr>
          <p:nvPr/>
        </p:nvSpPr>
        <p:spPr bwMode="auto">
          <a:xfrm>
            <a:off x="755649" y="1006475"/>
            <a:ext cx="40687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kumimoji="1" lang="es-MX" sz="2800" b="1" dirty="0">
                <a:latin typeface="Tahoma" pitchFamily="34" charset="0"/>
              </a:rPr>
              <a:t>Vientos fuertes</a:t>
            </a:r>
          </a:p>
        </p:txBody>
      </p:sp>
      <p:sp>
        <p:nvSpPr>
          <p:cNvPr id="37895" name="Text Box 7"/>
          <p:cNvSpPr txBox="1">
            <a:spLocks noChangeArrowheads="1"/>
          </p:cNvSpPr>
          <p:nvPr/>
        </p:nvSpPr>
        <p:spPr bwMode="auto">
          <a:xfrm>
            <a:off x="5508625" y="3716338"/>
            <a:ext cx="24479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kumimoji="1" lang="en-GB" sz="2800" b="1">
                <a:latin typeface="Tahoma" pitchFamily="34" charset="0"/>
              </a:rPr>
              <a:t>Tornados</a:t>
            </a:r>
          </a:p>
        </p:txBody>
      </p:sp>
      <p:sp>
        <p:nvSpPr>
          <p:cNvPr id="37896" name="Text Box 8"/>
          <p:cNvSpPr txBox="1">
            <a:spLocks noChangeArrowheads="1"/>
          </p:cNvSpPr>
          <p:nvPr/>
        </p:nvSpPr>
        <p:spPr bwMode="auto">
          <a:xfrm>
            <a:off x="1187450" y="3644900"/>
            <a:ext cx="28082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kumimoji="1" lang="es-MX" sz="2800" b="1">
                <a:latin typeface="Tahoma" pitchFamily="34" charset="0"/>
              </a:rPr>
              <a:t>Inundaciones</a:t>
            </a:r>
          </a:p>
        </p:txBody>
      </p:sp>
      <p:pic>
        <p:nvPicPr>
          <p:cNvPr id="37897" name="Picture 9" descr="Picture1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557338"/>
            <a:ext cx="27305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8" name="Picture 10" descr="Picture1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3825" y="1557338"/>
            <a:ext cx="2897188" cy="165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9" name="Picture 11" descr="Picture1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6850" y="4149725"/>
            <a:ext cx="2097088"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0" name="Picture 12" descr="1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51500" y="4149725"/>
            <a:ext cx="2168525"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3438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331913" y="1268413"/>
            <a:ext cx="6985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endParaRPr lang="en-GB"/>
          </a:p>
        </p:txBody>
      </p:sp>
      <p:sp>
        <p:nvSpPr>
          <p:cNvPr id="38915" name="Text Box 3"/>
          <p:cNvSpPr txBox="1">
            <a:spLocks noChangeArrowheads="1"/>
          </p:cNvSpPr>
          <p:nvPr/>
        </p:nvSpPr>
        <p:spPr bwMode="auto">
          <a:xfrm>
            <a:off x="395288" y="333375"/>
            <a:ext cx="81375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r>
              <a:rPr lang="en-US" sz="2400">
                <a:latin typeface="Times New Roman" pitchFamily="18" charset="0"/>
              </a:rPr>
              <a:t>  </a:t>
            </a:r>
            <a:r>
              <a:rPr lang="es-MX" sz="2400" b="1">
                <a:solidFill>
                  <a:srgbClr val="FF3300"/>
                </a:solidFill>
                <a:latin typeface="Comic Sans MS" pitchFamily="66" charset="0"/>
              </a:rPr>
              <a:t>Amenazas a la salud directamente relacionadas al huracán: </a:t>
            </a:r>
            <a:r>
              <a:rPr lang="es-MX" sz="2400" b="1" u="sng">
                <a:solidFill>
                  <a:srgbClr val="FFFF00"/>
                </a:solidFill>
                <a:latin typeface="Comic Sans MS" pitchFamily="66" charset="0"/>
              </a:rPr>
              <a:t>Fuertes Vientos</a:t>
            </a:r>
            <a:endParaRPr kumimoji="1" lang="en-GB" sz="2400" b="1" u="sng">
              <a:solidFill>
                <a:srgbClr val="FFFF00"/>
              </a:solidFill>
              <a:latin typeface="Tahoma" pitchFamily="34" charset="0"/>
              <a:cs typeface="Tahoma" pitchFamily="34" charset="0"/>
            </a:endParaRPr>
          </a:p>
        </p:txBody>
      </p:sp>
      <p:sp>
        <p:nvSpPr>
          <p:cNvPr id="38916" name="Text Box 4"/>
          <p:cNvSpPr txBox="1">
            <a:spLocks noChangeArrowheads="1"/>
          </p:cNvSpPr>
          <p:nvPr/>
        </p:nvSpPr>
        <p:spPr bwMode="auto">
          <a:xfrm>
            <a:off x="1219200" y="4175125"/>
            <a:ext cx="6248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r>
              <a:rPr lang="en-US" sz="3200">
                <a:latin typeface="Times New Roman" pitchFamily="18" charset="0"/>
              </a:rPr>
              <a:t>            </a:t>
            </a:r>
          </a:p>
        </p:txBody>
      </p:sp>
      <p:pic>
        <p:nvPicPr>
          <p:cNvPr id="38917" name="Picture 5" descr="Picture1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4365625"/>
            <a:ext cx="27305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ext Box 6"/>
          <p:cNvSpPr txBox="1">
            <a:spLocks noChangeArrowheads="1"/>
          </p:cNvSpPr>
          <p:nvPr/>
        </p:nvSpPr>
        <p:spPr bwMode="auto">
          <a:xfrm>
            <a:off x="755650" y="1196975"/>
            <a:ext cx="7740650" cy="1212850"/>
          </a:xfrm>
          <a:prstGeom prst="rect">
            <a:avLst/>
          </a:prstGeom>
          <a:solidFill>
            <a:srgbClr val="00CCFF"/>
          </a:solidFill>
          <a:ln w="9525">
            <a:solidFill>
              <a:srgbClr val="FFFF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rtl="0" eaLnBrk="1" hangingPunct="1">
              <a:lnSpc>
                <a:spcPct val="130000"/>
              </a:lnSpc>
            </a:pPr>
            <a:r>
              <a:rPr lang="es-MX" sz="2800" b="1">
                <a:solidFill>
                  <a:srgbClr val="FFFF00"/>
                </a:solidFill>
                <a:latin typeface="Tahoma" pitchFamily="34" charset="0"/>
                <a:cs typeface="Tahoma" pitchFamily="34" charset="0"/>
              </a:rPr>
              <a:t>Energía del viento = velocidad del viento al cuadrado (E = V</a:t>
            </a:r>
            <a:r>
              <a:rPr lang="es-MX" sz="2800" b="1" baseline="30000">
                <a:solidFill>
                  <a:srgbClr val="FFFF00"/>
                </a:solidFill>
                <a:latin typeface="Tahoma" pitchFamily="34" charset="0"/>
                <a:cs typeface="Tahoma" pitchFamily="34" charset="0"/>
              </a:rPr>
              <a:t>2</a:t>
            </a:r>
            <a:r>
              <a:rPr lang="es-MX" sz="2800" b="1">
                <a:solidFill>
                  <a:srgbClr val="FFFF00"/>
                </a:solidFill>
                <a:latin typeface="Tahoma" pitchFamily="34" charset="0"/>
                <a:cs typeface="Tahoma" pitchFamily="34" charset="0"/>
              </a:rPr>
              <a:t>)</a:t>
            </a:r>
          </a:p>
        </p:txBody>
      </p:sp>
      <p:sp>
        <p:nvSpPr>
          <p:cNvPr id="38919" name="Text Box 7"/>
          <p:cNvSpPr txBox="1">
            <a:spLocks noChangeArrowheads="1"/>
          </p:cNvSpPr>
          <p:nvPr/>
        </p:nvSpPr>
        <p:spPr bwMode="auto">
          <a:xfrm>
            <a:off x="1439863" y="2781300"/>
            <a:ext cx="6516687" cy="1376363"/>
          </a:xfrm>
          <a:prstGeom prst="rect">
            <a:avLst/>
          </a:prstGeom>
          <a:solidFill>
            <a:schemeClr val="hlink"/>
          </a:solidFill>
          <a:ln w="3175">
            <a:solidFill>
              <a:srgbClr val="FFFF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rtl="0" eaLnBrk="1" hangingPunct="1"/>
            <a:r>
              <a:rPr lang="es-MX" sz="2800" b="1">
                <a:solidFill>
                  <a:srgbClr val="FFFF00"/>
                </a:solidFill>
                <a:latin typeface="Tahoma" pitchFamily="34" charset="0"/>
                <a:cs typeface="Tahoma" pitchFamily="34" charset="0"/>
              </a:rPr>
              <a:t>2 veces la velocidad del viento</a:t>
            </a:r>
          </a:p>
          <a:p>
            <a:pPr algn="ctr" rtl="0" eaLnBrk="1" hangingPunct="1"/>
            <a:r>
              <a:rPr lang="es-MX" sz="2800" b="1">
                <a:solidFill>
                  <a:srgbClr val="FFFF00"/>
                </a:solidFill>
                <a:latin typeface="Tahoma" pitchFamily="34" charset="0"/>
                <a:cs typeface="Tahoma" pitchFamily="34" charset="0"/>
              </a:rPr>
              <a:t>= </a:t>
            </a:r>
          </a:p>
          <a:p>
            <a:pPr algn="ctr" rtl="0" eaLnBrk="1" hangingPunct="1"/>
            <a:r>
              <a:rPr lang="es-MX" sz="2800" b="1">
                <a:solidFill>
                  <a:srgbClr val="FFFF00"/>
                </a:solidFill>
                <a:latin typeface="Tahoma" pitchFamily="34" charset="0"/>
                <a:cs typeface="Tahoma" pitchFamily="34" charset="0"/>
              </a:rPr>
              <a:t>4 veces energía destructiva</a:t>
            </a:r>
            <a:endParaRPr lang="en-US" sz="2800" b="1">
              <a:solidFill>
                <a:srgbClr val="FFFF00"/>
              </a:solidFill>
              <a:latin typeface="Tahoma" pitchFamily="34" charset="0"/>
              <a:cs typeface="Tahoma" pitchFamily="34" charset="0"/>
            </a:endParaRPr>
          </a:p>
        </p:txBody>
      </p:sp>
    </p:spTree>
    <p:extLst>
      <p:ext uri="{BB962C8B-B14F-4D97-AF65-F5344CB8AC3E}">
        <p14:creationId xmlns:p14="http://schemas.microsoft.com/office/powerpoint/2010/main" val="2235489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1331913" y="1268413"/>
            <a:ext cx="6985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endParaRPr lang="en-GB"/>
          </a:p>
        </p:txBody>
      </p:sp>
      <p:sp>
        <p:nvSpPr>
          <p:cNvPr id="39939" name="Text Box 3"/>
          <p:cNvSpPr txBox="1">
            <a:spLocks noChangeArrowheads="1"/>
          </p:cNvSpPr>
          <p:nvPr/>
        </p:nvSpPr>
        <p:spPr bwMode="auto">
          <a:xfrm>
            <a:off x="399474" y="463550"/>
            <a:ext cx="8493006"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lnSpc>
                <a:spcPct val="130000"/>
              </a:lnSpc>
              <a:spcBef>
                <a:spcPct val="50000"/>
              </a:spcBef>
            </a:pPr>
            <a:r>
              <a:rPr lang="en-US" sz="2800" dirty="0">
                <a:latin typeface="Times New Roman" pitchFamily="18" charset="0"/>
              </a:rPr>
              <a:t>  </a:t>
            </a:r>
            <a:r>
              <a:rPr lang="es-MX" sz="2800" b="1" dirty="0">
                <a:solidFill>
                  <a:srgbClr val="FF3300"/>
                </a:solidFill>
                <a:latin typeface="Comic Sans MS" pitchFamily="66" charset="0"/>
              </a:rPr>
              <a:t>Amenazas a la salud directamente relacionadas a los huracanes: </a:t>
            </a:r>
            <a:r>
              <a:rPr lang="es-MX" sz="2800" b="1" u="sng" dirty="0">
                <a:solidFill>
                  <a:schemeClr val="tx2"/>
                </a:solidFill>
                <a:latin typeface="Comic Sans MS" pitchFamily="66" charset="0"/>
              </a:rPr>
              <a:t>Vientos fuertes</a:t>
            </a:r>
            <a:endParaRPr kumimoji="1" lang="es-MX" sz="2800" b="1" u="sng" dirty="0">
              <a:solidFill>
                <a:schemeClr val="tx2"/>
              </a:solidFill>
              <a:latin typeface="Tahoma" pitchFamily="34" charset="0"/>
            </a:endParaRPr>
          </a:p>
        </p:txBody>
      </p:sp>
      <p:sp>
        <p:nvSpPr>
          <p:cNvPr id="39940" name="Text Box 4"/>
          <p:cNvSpPr txBox="1">
            <a:spLocks noChangeArrowheads="1"/>
          </p:cNvSpPr>
          <p:nvPr/>
        </p:nvSpPr>
        <p:spPr bwMode="auto">
          <a:xfrm>
            <a:off x="1219200" y="4175125"/>
            <a:ext cx="6248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r>
              <a:rPr lang="en-US" sz="3200">
                <a:latin typeface="Times New Roman" pitchFamily="18" charset="0"/>
              </a:rPr>
              <a:t>            </a:t>
            </a:r>
          </a:p>
        </p:txBody>
      </p:sp>
      <p:sp>
        <p:nvSpPr>
          <p:cNvPr id="39941" name="Text Box 5"/>
          <p:cNvSpPr txBox="1">
            <a:spLocks noChangeArrowheads="1"/>
          </p:cNvSpPr>
          <p:nvPr/>
        </p:nvSpPr>
        <p:spPr bwMode="auto">
          <a:xfrm>
            <a:off x="215900" y="1666875"/>
            <a:ext cx="8893175"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buFont typeface="Wingdings" pitchFamily="2" charset="2"/>
              <a:buChar char="§"/>
            </a:pPr>
            <a:r>
              <a:rPr lang="es-MX" sz="2800" b="1" dirty="0">
                <a:latin typeface="Tahoma" pitchFamily="34" charset="0"/>
              </a:rPr>
              <a:t> La intensidad de un huracán al tocar tierra es expresada en términos de categorías que relacionan la velocidad del viento y el daño potencial (Escala </a:t>
            </a:r>
            <a:r>
              <a:rPr lang="es-MX" sz="2800" b="1" dirty="0" err="1">
                <a:latin typeface="Tahoma" pitchFamily="34" charset="0"/>
              </a:rPr>
              <a:t>Saffir</a:t>
            </a:r>
            <a:r>
              <a:rPr lang="es-MX" sz="2800" b="1" dirty="0">
                <a:latin typeface="Tahoma" pitchFamily="34" charset="0"/>
              </a:rPr>
              <a:t>-Simpson)</a:t>
            </a:r>
          </a:p>
          <a:p>
            <a:pPr algn="l" rtl="0" eaLnBrk="1" hangingPunct="1">
              <a:spcBef>
                <a:spcPct val="50000"/>
              </a:spcBef>
              <a:buFont typeface="Wingdings" pitchFamily="2" charset="2"/>
              <a:buNone/>
            </a:pPr>
            <a:endParaRPr lang="es-MX" sz="2800" b="1" dirty="0">
              <a:latin typeface="Tahoma" pitchFamily="34" charset="0"/>
            </a:endParaRPr>
          </a:p>
          <a:p>
            <a:pPr algn="l" rtl="0" eaLnBrk="1" hangingPunct="1">
              <a:spcBef>
                <a:spcPct val="50000"/>
              </a:spcBef>
              <a:buFont typeface="Wingdings" pitchFamily="2" charset="2"/>
              <a:buChar char="§"/>
            </a:pPr>
            <a:r>
              <a:rPr lang="es-MX" sz="2800" b="1" dirty="0">
                <a:latin typeface="Tahoma" pitchFamily="34" charset="0"/>
              </a:rPr>
              <a:t> ¡Huracán categoría 4 (vientos de 131-155 MPH) causa 100 veces más daño que una tormenta categoría 1!</a:t>
            </a:r>
          </a:p>
        </p:txBody>
      </p:sp>
    </p:spTree>
    <p:extLst>
      <p:ext uri="{BB962C8B-B14F-4D97-AF65-F5344CB8AC3E}">
        <p14:creationId xmlns:p14="http://schemas.microsoft.com/office/powerpoint/2010/main" val="3871305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1331913" y="1268413"/>
            <a:ext cx="6985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endParaRPr lang="en-GB"/>
          </a:p>
        </p:txBody>
      </p:sp>
      <p:sp>
        <p:nvSpPr>
          <p:cNvPr id="40963" name="Text Box 3"/>
          <p:cNvSpPr txBox="1">
            <a:spLocks noChangeArrowheads="1"/>
          </p:cNvSpPr>
          <p:nvPr/>
        </p:nvSpPr>
        <p:spPr bwMode="auto">
          <a:xfrm>
            <a:off x="16946" y="474663"/>
            <a:ext cx="8137525"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r>
              <a:rPr lang="en-US" sz="2800" dirty="0">
                <a:latin typeface="Times New Roman" pitchFamily="18" charset="0"/>
              </a:rPr>
              <a:t>  </a:t>
            </a:r>
            <a:r>
              <a:rPr lang="es-MX" sz="2800" b="1" dirty="0">
                <a:solidFill>
                  <a:srgbClr val="FF3300"/>
                </a:solidFill>
                <a:latin typeface="Comic Sans MS" pitchFamily="66" charset="0"/>
              </a:rPr>
              <a:t>Amenazas a la salud directamente relacionadas a los huracanes: </a:t>
            </a:r>
          </a:p>
          <a:p>
            <a:pPr algn="l" rtl="0" eaLnBrk="1" hangingPunct="1">
              <a:spcBef>
                <a:spcPct val="50000"/>
              </a:spcBef>
            </a:pPr>
            <a:r>
              <a:rPr lang="es-MX" sz="2800" b="1" dirty="0">
                <a:solidFill>
                  <a:srgbClr val="FF0000"/>
                </a:solidFill>
                <a:latin typeface="Comic Sans MS" pitchFamily="66" charset="0"/>
              </a:rPr>
              <a:t>Lluvia e inundaciones</a:t>
            </a:r>
            <a:endParaRPr kumimoji="1" lang="es-MX" sz="2800" b="1" dirty="0">
              <a:solidFill>
                <a:srgbClr val="FF0000"/>
              </a:solidFill>
              <a:latin typeface="Tahoma" pitchFamily="34" charset="0"/>
            </a:endParaRPr>
          </a:p>
        </p:txBody>
      </p:sp>
      <p:sp>
        <p:nvSpPr>
          <p:cNvPr id="40964" name="Text Box 4"/>
          <p:cNvSpPr txBox="1">
            <a:spLocks noChangeArrowheads="1"/>
          </p:cNvSpPr>
          <p:nvPr/>
        </p:nvSpPr>
        <p:spPr bwMode="auto">
          <a:xfrm>
            <a:off x="395288" y="2122065"/>
            <a:ext cx="8388350"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buFont typeface="Wingdings" pitchFamily="2" charset="2"/>
              <a:buNone/>
            </a:pPr>
            <a:r>
              <a:rPr lang="en-US" sz="2600" b="1" dirty="0">
                <a:latin typeface="Tahoma" pitchFamily="34" charset="0"/>
              </a:rPr>
              <a:t> </a:t>
            </a:r>
          </a:p>
          <a:p>
            <a:pPr marL="457200" indent="-457200" algn="l" rtl="0" eaLnBrk="1" hangingPunct="1">
              <a:spcBef>
                <a:spcPct val="50000"/>
              </a:spcBef>
              <a:buFont typeface="Arial" pitchFamily="34" charset="0"/>
              <a:buChar char="•"/>
            </a:pPr>
            <a:r>
              <a:rPr lang="es-MX" sz="2600" b="1" dirty="0">
                <a:latin typeface="Tahoma" pitchFamily="34" charset="0"/>
              </a:rPr>
              <a:t>Responsable del 59% de las muertes    asociadas con ciclones tropicales en los EUA.</a:t>
            </a:r>
            <a:r>
              <a:rPr lang="es-MX" sz="2600" dirty="0">
                <a:latin typeface="Tahoma" pitchFamily="34" charset="0"/>
              </a:rPr>
              <a:t> </a:t>
            </a:r>
          </a:p>
          <a:p>
            <a:pPr algn="l" rtl="0" eaLnBrk="1" hangingPunct="1">
              <a:spcBef>
                <a:spcPct val="50000"/>
              </a:spcBef>
              <a:buFont typeface="Wingdings" pitchFamily="2" charset="2"/>
              <a:buChar char="§"/>
            </a:pPr>
            <a:endParaRPr lang="ar-SA" sz="2600" dirty="0">
              <a:latin typeface="Tahoma" pitchFamily="34" charset="0"/>
            </a:endParaRPr>
          </a:p>
          <a:p>
            <a:pPr marL="457200" indent="-457200" algn="l" rtl="0" eaLnBrk="1" hangingPunct="1">
              <a:spcBef>
                <a:spcPct val="50000"/>
              </a:spcBef>
              <a:buFont typeface="Arial" pitchFamily="34" charset="0"/>
              <a:buChar char="•"/>
            </a:pPr>
            <a:r>
              <a:rPr lang="es-MX" sz="2600" b="1" dirty="0">
                <a:latin typeface="Tahoma" pitchFamily="34" charset="0"/>
              </a:rPr>
              <a:t>La lluvia intensa no está directamente relacionada a la velocidad del viento. Algunas de las lluvias más intensas ocurren de tormentas débiles que se mueven lentamente o permanecen mucho tiempo en un área.</a:t>
            </a:r>
          </a:p>
        </p:txBody>
      </p:sp>
      <p:pic>
        <p:nvPicPr>
          <p:cNvPr id="40965" name="Picture 5" descr="floyd_flood_CO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497150"/>
            <a:ext cx="2339752" cy="19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8909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7" name="Picture 7" descr="la playa de san jose-4"/>
          <p:cNvPicPr>
            <a:picLocks noChangeAspect="1" noChangeArrowheads="1"/>
          </p:cNvPicPr>
          <p:nvPr/>
        </p:nvPicPr>
        <p:blipFill>
          <a:blip r:embed="rId3" cstate="print">
            <a:extLst>
              <a:ext uri="{28A0092B-C50C-407E-A947-70E740481C1C}">
                <a14:useLocalDpi xmlns:a14="http://schemas.microsoft.com/office/drawing/2010/main" val="0"/>
              </a:ext>
            </a:extLst>
          </a:blip>
          <a:srcRect r="1305" b="53831"/>
          <a:stretch>
            <a:fillRect/>
          </a:stretch>
        </p:blipFill>
        <p:spPr bwMode="auto">
          <a:xfrm>
            <a:off x="1993923" y="3900785"/>
            <a:ext cx="4637576" cy="2924944"/>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0648"/>
            <a:ext cx="4572000" cy="364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260648"/>
            <a:ext cx="4572000" cy="364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6775006" y="4532260"/>
            <a:ext cx="2376264" cy="1015663"/>
          </a:xfrm>
          <a:prstGeom prst="rect">
            <a:avLst/>
          </a:prstGeom>
          <a:noFill/>
        </p:spPr>
        <p:txBody>
          <a:bodyPr wrap="square" rtlCol="0">
            <a:spAutoFit/>
          </a:bodyPr>
          <a:lstStyle/>
          <a:p>
            <a:r>
              <a:rPr lang="es-ES" sz="3000" dirty="0"/>
              <a:t>Marea de Tormenta</a:t>
            </a:r>
          </a:p>
        </p:txBody>
      </p:sp>
    </p:spTree>
    <p:extLst>
      <p:ext uri="{BB962C8B-B14F-4D97-AF65-F5344CB8AC3E}">
        <p14:creationId xmlns:p14="http://schemas.microsoft.com/office/powerpoint/2010/main" val="2297113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Text Box 5"/>
          <p:cNvSpPr txBox="1">
            <a:spLocks noChangeArrowheads="1"/>
          </p:cNvSpPr>
          <p:nvPr/>
        </p:nvSpPr>
        <p:spPr bwMode="auto">
          <a:xfrm>
            <a:off x="314325" y="6192838"/>
            <a:ext cx="2457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s-MX" sz="1800">
                <a:latin typeface="Arial Black" pitchFamily="34" charset="0"/>
              </a:rPr>
              <a:t>H. JULIETTE-2001</a:t>
            </a:r>
            <a:endParaRPr lang="es-ES" sz="1800">
              <a:latin typeface="Arial Black" pitchFamily="34" charset="0"/>
            </a:endParaRPr>
          </a:p>
        </p:txBody>
      </p:sp>
      <p:sp>
        <p:nvSpPr>
          <p:cNvPr id="2" name="1 Título"/>
          <p:cNvSpPr>
            <a:spLocks noGrp="1"/>
          </p:cNvSpPr>
          <p:nvPr>
            <p:ph type="title"/>
          </p:nvPr>
        </p:nvSpPr>
        <p:spPr>
          <a:xfrm>
            <a:off x="798004" y="213436"/>
            <a:ext cx="7620000" cy="767292"/>
          </a:xfrm>
        </p:spPr>
        <p:txBody>
          <a:bodyPr>
            <a:normAutofit fontScale="90000"/>
          </a:bodyPr>
          <a:lstStyle/>
          <a:p>
            <a:pPr algn="ctr"/>
            <a:r>
              <a:rPr lang="es-MX" dirty="0"/>
              <a:t>Huracanes</a:t>
            </a:r>
          </a:p>
        </p:txBody>
      </p:sp>
      <p:pic>
        <p:nvPicPr>
          <p:cNvPr id="1229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8642"/>
          <a:stretch/>
        </p:blipFill>
        <p:spPr bwMode="auto">
          <a:xfrm>
            <a:off x="1543050" y="920036"/>
            <a:ext cx="5909270" cy="5186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3117592"/>
      </p:ext>
    </p:extLst>
  </p:cSld>
  <p:clrMapOvr>
    <a:masterClrMapping/>
  </p:clrMapOvr>
  <p:transition>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Freeform 2"/>
          <p:cNvSpPr>
            <a:spLocks/>
          </p:cNvSpPr>
          <p:nvPr/>
        </p:nvSpPr>
        <p:spPr bwMode="auto">
          <a:xfrm>
            <a:off x="673100" y="1385888"/>
            <a:ext cx="7539038" cy="5340350"/>
          </a:xfrm>
          <a:custGeom>
            <a:avLst/>
            <a:gdLst>
              <a:gd name="T0" fmla="*/ 57 w 2714"/>
              <a:gd name="T1" fmla="*/ 145 h 1922"/>
              <a:gd name="T2" fmla="*/ 217 w 2714"/>
              <a:gd name="T3" fmla="*/ 522 h 1922"/>
              <a:gd name="T4" fmla="*/ 224 w 2714"/>
              <a:gd name="T5" fmla="*/ 725 h 1922"/>
              <a:gd name="T6" fmla="*/ 336 w 2714"/>
              <a:gd name="T7" fmla="*/ 950 h 1922"/>
              <a:gd name="T8" fmla="*/ 581 w 2714"/>
              <a:gd name="T9" fmla="*/ 1052 h 1922"/>
              <a:gd name="T10" fmla="*/ 407 w 2714"/>
              <a:gd name="T11" fmla="*/ 812 h 1922"/>
              <a:gd name="T12" fmla="*/ 323 w 2714"/>
              <a:gd name="T13" fmla="*/ 539 h 1922"/>
              <a:gd name="T14" fmla="*/ 224 w 2714"/>
              <a:gd name="T15" fmla="*/ 367 h 1922"/>
              <a:gd name="T16" fmla="*/ 232 w 2714"/>
              <a:gd name="T17" fmla="*/ 190 h 1922"/>
              <a:gd name="T18" fmla="*/ 340 w 2714"/>
              <a:gd name="T19" fmla="*/ 258 h 1922"/>
              <a:gd name="T20" fmla="*/ 486 w 2714"/>
              <a:gd name="T21" fmla="*/ 622 h 1922"/>
              <a:gd name="T22" fmla="*/ 545 w 2714"/>
              <a:gd name="T23" fmla="*/ 716 h 1922"/>
              <a:gd name="T24" fmla="*/ 648 w 2714"/>
              <a:gd name="T25" fmla="*/ 794 h 1922"/>
              <a:gd name="T26" fmla="*/ 676 w 2714"/>
              <a:gd name="T27" fmla="*/ 885 h 1922"/>
              <a:gd name="T28" fmla="*/ 798 w 2714"/>
              <a:gd name="T29" fmla="*/ 1004 h 1922"/>
              <a:gd name="T30" fmla="*/ 969 w 2714"/>
              <a:gd name="T31" fmla="*/ 1244 h 1922"/>
              <a:gd name="T32" fmla="*/ 962 w 2714"/>
              <a:gd name="T33" fmla="*/ 1341 h 1922"/>
              <a:gd name="T34" fmla="*/ 977 w 2714"/>
              <a:gd name="T35" fmla="*/ 1488 h 1922"/>
              <a:gd name="T36" fmla="*/ 1102 w 2714"/>
              <a:gd name="T37" fmla="*/ 1546 h 1922"/>
              <a:gd name="T38" fmla="*/ 1268 w 2714"/>
              <a:gd name="T39" fmla="*/ 1612 h 1922"/>
              <a:gd name="T40" fmla="*/ 1692 w 2714"/>
              <a:gd name="T41" fmla="*/ 1802 h 1922"/>
              <a:gd name="T42" fmla="*/ 1880 w 2714"/>
              <a:gd name="T43" fmla="*/ 1856 h 1922"/>
              <a:gd name="T44" fmla="*/ 2123 w 2714"/>
              <a:gd name="T45" fmla="*/ 1786 h 1922"/>
              <a:gd name="T46" fmla="*/ 2319 w 2714"/>
              <a:gd name="T47" fmla="*/ 1855 h 1922"/>
              <a:gd name="T48" fmla="*/ 2410 w 2714"/>
              <a:gd name="T49" fmla="*/ 1781 h 1922"/>
              <a:gd name="T50" fmla="*/ 2410 w 2714"/>
              <a:gd name="T51" fmla="*/ 1695 h 1922"/>
              <a:gd name="T52" fmla="*/ 2378 w 2714"/>
              <a:gd name="T53" fmla="*/ 1594 h 1922"/>
              <a:gd name="T54" fmla="*/ 2652 w 2714"/>
              <a:gd name="T55" fmla="*/ 1525 h 1922"/>
              <a:gd name="T56" fmla="*/ 2658 w 2714"/>
              <a:gd name="T57" fmla="*/ 1336 h 1922"/>
              <a:gd name="T58" fmla="*/ 2668 w 2714"/>
              <a:gd name="T59" fmla="*/ 1233 h 1922"/>
              <a:gd name="T60" fmla="*/ 2464 w 2714"/>
              <a:gd name="T61" fmla="*/ 1253 h 1922"/>
              <a:gd name="T62" fmla="*/ 2338 w 2714"/>
              <a:gd name="T63" fmla="*/ 1474 h 1922"/>
              <a:gd name="T64" fmla="*/ 2259 w 2714"/>
              <a:gd name="T65" fmla="*/ 1523 h 1922"/>
              <a:gd name="T66" fmla="*/ 2051 w 2714"/>
              <a:gd name="T67" fmla="*/ 1615 h 1922"/>
              <a:gd name="T68" fmla="*/ 1962 w 2714"/>
              <a:gd name="T69" fmla="*/ 1554 h 1922"/>
              <a:gd name="T70" fmla="*/ 1746 w 2714"/>
              <a:gd name="T71" fmla="*/ 1353 h 1922"/>
              <a:gd name="T72" fmla="*/ 1698 w 2714"/>
              <a:gd name="T73" fmla="*/ 932 h 1922"/>
              <a:gd name="T74" fmla="*/ 1568 w 2714"/>
              <a:gd name="T75" fmla="*/ 823 h 1922"/>
              <a:gd name="T76" fmla="*/ 1410 w 2714"/>
              <a:gd name="T77" fmla="*/ 507 h 1922"/>
              <a:gd name="T78" fmla="*/ 1116 w 2714"/>
              <a:gd name="T79" fmla="*/ 542 h 1922"/>
              <a:gd name="T80" fmla="*/ 917 w 2714"/>
              <a:gd name="T81" fmla="*/ 277 h 1922"/>
              <a:gd name="T82" fmla="*/ 526 w 2714"/>
              <a:gd name="T83" fmla="*/ 296 h 1922"/>
              <a:gd name="T84" fmla="*/ 0 w 2714"/>
              <a:gd name="T85" fmla="*/ 0 h 1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14" h="1922">
                <a:moveTo>
                  <a:pt x="0" y="0"/>
                </a:moveTo>
                <a:lnTo>
                  <a:pt x="72" y="98"/>
                </a:lnTo>
                <a:lnTo>
                  <a:pt x="57" y="145"/>
                </a:lnTo>
                <a:lnTo>
                  <a:pt x="67" y="366"/>
                </a:lnTo>
                <a:lnTo>
                  <a:pt x="142" y="413"/>
                </a:lnTo>
                <a:lnTo>
                  <a:pt x="217" y="522"/>
                </a:lnTo>
                <a:lnTo>
                  <a:pt x="181" y="600"/>
                </a:lnTo>
                <a:lnTo>
                  <a:pt x="133" y="610"/>
                </a:lnTo>
                <a:lnTo>
                  <a:pt x="224" y="725"/>
                </a:lnTo>
                <a:lnTo>
                  <a:pt x="278" y="726"/>
                </a:lnTo>
                <a:lnTo>
                  <a:pt x="360" y="836"/>
                </a:lnTo>
                <a:lnTo>
                  <a:pt x="336" y="950"/>
                </a:lnTo>
                <a:lnTo>
                  <a:pt x="453" y="1003"/>
                </a:lnTo>
                <a:lnTo>
                  <a:pt x="579" y="1129"/>
                </a:lnTo>
                <a:lnTo>
                  <a:pt x="581" y="1052"/>
                </a:lnTo>
                <a:lnTo>
                  <a:pt x="508" y="969"/>
                </a:lnTo>
                <a:lnTo>
                  <a:pt x="508" y="868"/>
                </a:lnTo>
                <a:lnTo>
                  <a:pt x="407" y="812"/>
                </a:lnTo>
                <a:lnTo>
                  <a:pt x="407" y="665"/>
                </a:lnTo>
                <a:lnTo>
                  <a:pt x="323" y="617"/>
                </a:lnTo>
                <a:lnTo>
                  <a:pt x="323" y="539"/>
                </a:lnTo>
                <a:lnTo>
                  <a:pt x="279" y="527"/>
                </a:lnTo>
                <a:lnTo>
                  <a:pt x="280" y="451"/>
                </a:lnTo>
                <a:lnTo>
                  <a:pt x="224" y="367"/>
                </a:lnTo>
                <a:lnTo>
                  <a:pt x="247" y="320"/>
                </a:lnTo>
                <a:lnTo>
                  <a:pt x="214" y="295"/>
                </a:lnTo>
                <a:lnTo>
                  <a:pt x="232" y="190"/>
                </a:lnTo>
                <a:lnTo>
                  <a:pt x="217" y="154"/>
                </a:lnTo>
                <a:lnTo>
                  <a:pt x="268" y="213"/>
                </a:lnTo>
                <a:lnTo>
                  <a:pt x="340" y="258"/>
                </a:lnTo>
                <a:lnTo>
                  <a:pt x="390" y="410"/>
                </a:lnTo>
                <a:lnTo>
                  <a:pt x="393" y="454"/>
                </a:lnTo>
                <a:lnTo>
                  <a:pt x="486" y="622"/>
                </a:lnTo>
                <a:lnTo>
                  <a:pt x="512" y="615"/>
                </a:lnTo>
                <a:lnTo>
                  <a:pt x="525" y="617"/>
                </a:lnTo>
                <a:lnTo>
                  <a:pt x="545" y="716"/>
                </a:lnTo>
                <a:lnTo>
                  <a:pt x="581" y="713"/>
                </a:lnTo>
                <a:lnTo>
                  <a:pt x="618" y="754"/>
                </a:lnTo>
                <a:lnTo>
                  <a:pt x="648" y="794"/>
                </a:lnTo>
                <a:lnTo>
                  <a:pt x="613" y="843"/>
                </a:lnTo>
                <a:lnTo>
                  <a:pt x="654" y="898"/>
                </a:lnTo>
                <a:lnTo>
                  <a:pt x="676" y="885"/>
                </a:lnTo>
                <a:lnTo>
                  <a:pt x="733" y="912"/>
                </a:lnTo>
                <a:lnTo>
                  <a:pt x="732" y="944"/>
                </a:lnTo>
                <a:lnTo>
                  <a:pt x="798" y="1004"/>
                </a:lnTo>
                <a:lnTo>
                  <a:pt x="881" y="1127"/>
                </a:lnTo>
                <a:lnTo>
                  <a:pt x="955" y="1161"/>
                </a:lnTo>
                <a:lnTo>
                  <a:pt x="969" y="1244"/>
                </a:lnTo>
                <a:lnTo>
                  <a:pt x="1010" y="1297"/>
                </a:lnTo>
                <a:lnTo>
                  <a:pt x="991" y="1310"/>
                </a:lnTo>
                <a:lnTo>
                  <a:pt x="962" y="1341"/>
                </a:lnTo>
                <a:lnTo>
                  <a:pt x="1007" y="1393"/>
                </a:lnTo>
                <a:lnTo>
                  <a:pt x="976" y="1416"/>
                </a:lnTo>
                <a:lnTo>
                  <a:pt x="977" y="1488"/>
                </a:lnTo>
                <a:lnTo>
                  <a:pt x="1066" y="1498"/>
                </a:lnTo>
                <a:lnTo>
                  <a:pt x="1063" y="1546"/>
                </a:lnTo>
                <a:lnTo>
                  <a:pt x="1102" y="1546"/>
                </a:lnTo>
                <a:lnTo>
                  <a:pt x="1136" y="1549"/>
                </a:lnTo>
                <a:lnTo>
                  <a:pt x="1134" y="1611"/>
                </a:lnTo>
                <a:lnTo>
                  <a:pt x="1268" y="1612"/>
                </a:lnTo>
                <a:lnTo>
                  <a:pt x="1337" y="1709"/>
                </a:lnTo>
                <a:lnTo>
                  <a:pt x="1532" y="1768"/>
                </a:lnTo>
                <a:lnTo>
                  <a:pt x="1692" y="1802"/>
                </a:lnTo>
                <a:lnTo>
                  <a:pt x="1756" y="1846"/>
                </a:lnTo>
                <a:lnTo>
                  <a:pt x="1827" y="1852"/>
                </a:lnTo>
                <a:lnTo>
                  <a:pt x="1880" y="1856"/>
                </a:lnTo>
                <a:lnTo>
                  <a:pt x="1965" y="1830"/>
                </a:lnTo>
                <a:lnTo>
                  <a:pt x="2016" y="1786"/>
                </a:lnTo>
                <a:lnTo>
                  <a:pt x="2123" y="1786"/>
                </a:lnTo>
                <a:lnTo>
                  <a:pt x="2178" y="1870"/>
                </a:lnTo>
                <a:lnTo>
                  <a:pt x="2255" y="1922"/>
                </a:lnTo>
                <a:lnTo>
                  <a:pt x="2319" y="1855"/>
                </a:lnTo>
                <a:lnTo>
                  <a:pt x="2282" y="1837"/>
                </a:lnTo>
                <a:lnTo>
                  <a:pt x="2310" y="1781"/>
                </a:lnTo>
                <a:lnTo>
                  <a:pt x="2410" y="1781"/>
                </a:lnTo>
                <a:lnTo>
                  <a:pt x="2420" y="1757"/>
                </a:lnTo>
                <a:lnTo>
                  <a:pt x="2430" y="1732"/>
                </a:lnTo>
                <a:lnTo>
                  <a:pt x="2410" y="1695"/>
                </a:lnTo>
                <a:lnTo>
                  <a:pt x="2344" y="1652"/>
                </a:lnTo>
                <a:lnTo>
                  <a:pt x="2379" y="1644"/>
                </a:lnTo>
                <a:lnTo>
                  <a:pt x="2378" y="1594"/>
                </a:lnTo>
                <a:lnTo>
                  <a:pt x="2539" y="1581"/>
                </a:lnTo>
                <a:lnTo>
                  <a:pt x="2631" y="1474"/>
                </a:lnTo>
                <a:lnTo>
                  <a:pt x="2652" y="1525"/>
                </a:lnTo>
                <a:lnTo>
                  <a:pt x="2679" y="1463"/>
                </a:lnTo>
                <a:lnTo>
                  <a:pt x="2650" y="1418"/>
                </a:lnTo>
                <a:lnTo>
                  <a:pt x="2658" y="1336"/>
                </a:lnTo>
                <a:lnTo>
                  <a:pt x="2714" y="1255"/>
                </a:lnTo>
                <a:lnTo>
                  <a:pt x="2693" y="1210"/>
                </a:lnTo>
                <a:lnTo>
                  <a:pt x="2668" y="1233"/>
                </a:lnTo>
                <a:lnTo>
                  <a:pt x="2587" y="1232"/>
                </a:lnTo>
                <a:lnTo>
                  <a:pt x="2570" y="1253"/>
                </a:lnTo>
                <a:lnTo>
                  <a:pt x="2464" y="1253"/>
                </a:lnTo>
                <a:lnTo>
                  <a:pt x="2417" y="1281"/>
                </a:lnTo>
                <a:lnTo>
                  <a:pt x="2392" y="1448"/>
                </a:lnTo>
                <a:lnTo>
                  <a:pt x="2338" y="1474"/>
                </a:lnTo>
                <a:lnTo>
                  <a:pt x="2345" y="1517"/>
                </a:lnTo>
                <a:lnTo>
                  <a:pt x="2306" y="1544"/>
                </a:lnTo>
                <a:lnTo>
                  <a:pt x="2259" y="1523"/>
                </a:lnTo>
                <a:lnTo>
                  <a:pt x="2210" y="1540"/>
                </a:lnTo>
                <a:lnTo>
                  <a:pt x="2179" y="1559"/>
                </a:lnTo>
                <a:lnTo>
                  <a:pt x="2051" y="1615"/>
                </a:lnTo>
                <a:lnTo>
                  <a:pt x="2016" y="1567"/>
                </a:lnTo>
                <a:lnTo>
                  <a:pt x="1969" y="1591"/>
                </a:lnTo>
                <a:lnTo>
                  <a:pt x="1962" y="1554"/>
                </a:lnTo>
                <a:lnTo>
                  <a:pt x="1846" y="1497"/>
                </a:lnTo>
                <a:lnTo>
                  <a:pt x="1836" y="1431"/>
                </a:lnTo>
                <a:lnTo>
                  <a:pt x="1746" y="1353"/>
                </a:lnTo>
                <a:lnTo>
                  <a:pt x="1686" y="1192"/>
                </a:lnTo>
                <a:lnTo>
                  <a:pt x="1708" y="1166"/>
                </a:lnTo>
                <a:lnTo>
                  <a:pt x="1698" y="932"/>
                </a:lnTo>
                <a:lnTo>
                  <a:pt x="1758" y="883"/>
                </a:lnTo>
                <a:lnTo>
                  <a:pt x="1758" y="845"/>
                </a:lnTo>
                <a:lnTo>
                  <a:pt x="1568" y="823"/>
                </a:lnTo>
                <a:lnTo>
                  <a:pt x="1552" y="723"/>
                </a:lnTo>
                <a:lnTo>
                  <a:pt x="1448" y="614"/>
                </a:lnTo>
                <a:lnTo>
                  <a:pt x="1410" y="507"/>
                </a:lnTo>
                <a:lnTo>
                  <a:pt x="1268" y="481"/>
                </a:lnTo>
                <a:lnTo>
                  <a:pt x="1191" y="560"/>
                </a:lnTo>
                <a:lnTo>
                  <a:pt x="1116" y="542"/>
                </a:lnTo>
                <a:lnTo>
                  <a:pt x="1076" y="405"/>
                </a:lnTo>
                <a:lnTo>
                  <a:pt x="1016" y="387"/>
                </a:lnTo>
                <a:lnTo>
                  <a:pt x="917" y="277"/>
                </a:lnTo>
                <a:lnTo>
                  <a:pt x="789" y="276"/>
                </a:lnTo>
                <a:lnTo>
                  <a:pt x="792" y="313"/>
                </a:lnTo>
                <a:lnTo>
                  <a:pt x="526" y="296"/>
                </a:lnTo>
                <a:lnTo>
                  <a:pt x="265" y="133"/>
                </a:lnTo>
                <a:lnTo>
                  <a:pt x="183" y="22"/>
                </a:lnTo>
                <a:lnTo>
                  <a:pt x="0" y="0"/>
                </a:lnTo>
                <a:close/>
              </a:path>
            </a:pathLst>
          </a:custGeom>
          <a:gradFill rotWithShape="0">
            <a:gsLst>
              <a:gs pos="0">
                <a:srgbClr val="918C4F"/>
              </a:gs>
              <a:gs pos="50000">
                <a:srgbClr val="918C4F">
                  <a:gamma/>
                  <a:shade val="56078"/>
                  <a:invGamma/>
                </a:srgbClr>
              </a:gs>
              <a:gs pos="100000">
                <a:srgbClr val="918C4F"/>
              </a:gs>
            </a:gsLst>
            <a:lin ang="2700000" scaled="1"/>
          </a:gradFill>
          <a:ln>
            <a:noFill/>
          </a:ln>
          <a:effectLst>
            <a:prstShdw prst="shdw17" dist="17961" dir="2700000">
              <a:srgbClr val="918C4F">
                <a:gamma/>
                <a:shade val="60000"/>
                <a:invGamma/>
              </a:srgbClr>
            </a:prstShdw>
          </a:effectLst>
          <a:extLst>
            <a:ext uri="{91240B29-F687-4F45-9708-019B960494DF}">
              <a14:hiddenLine xmlns:a14="http://schemas.microsoft.com/office/drawing/2010/main" w="11176">
                <a:solidFill>
                  <a:srgbClr val="000000"/>
                </a:solidFill>
                <a:prstDash val="solid"/>
                <a:round/>
                <a:headEnd/>
                <a:tailEnd/>
              </a14:hiddenLine>
            </a:ext>
          </a:extLst>
        </p:spPr>
        <p:txBody>
          <a:bodyPr/>
          <a:lstStyle/>
          <a:p>
            <a:pPr>
              <a:defRPr/>
            </a:pPr>
            <a:endParaRPr lang="es-MX"/>
          </a:p>
        </p:txBody>
      </p:sp>
      <p:grpSp>
        <p:nvGrpSpPr>
          <p:cNvPr id="431107" name="Group 3"/>
          <p:cNvGrpSpPr>
            <a:grpSpLocks/>
          </p:cNvGrpSpPr>
          <p:nvPr/>
        </p:nvGrpSpPr>
        <p:grpSpPr bwMode="auto">
          <a:xfrm>
            <a:off x="6775450" y="4811713"/>
            <a:ext cx="1416050" cy="366712"/>
            <a:chOff x="4268" y="3031"/>
            <a:chExt cx="892" cy="231"/>
          </a:xfrm>
        </p:grpSpPr>
        <p:sp>
          <p:nvSpPr>
            <p:cNvPr id="431108" name="Oval 4"/>
            <p:cNvSpPr>
              <a:spLocks noChangeArrowheads="1"/>
            </p:cNvSpPr>
            <p:nvPr/>
          </p:nvSpPr>
          <p:spPr bwMode="auto">
            <a:xfrm>
              <a:off x="5030" y="3083"/>
              <a:ext cx="130" cy="14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46" name="Text Box 5"/>
            <p:cNvSpPr txBox="1">
              <a:spLocks noChangeArrowheads="1"/>
            </p:cNvSpPr>
            <p:nvPr/>
          </p:nvSpPr>
          <p:spPr bwMode="auto">
            <a:xfrm>
              <a:off x="4268" y="3031"/>
              <a:ext cx="8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Gilbe</a:t>
              </a:r>
              <a:r>
                <a:rPr lang="es-MX" sz="1800">
                  <a:effectLst/>
                </a:rPr>
                <a:t>rto</a:t>
              </a:r>
              <a:r>
                <a:rPr lang="es-MX" sz="1800">
                  <a:solidFill>
                    <a:srgbClr val="0000CC"/>
                  </a:solidFill>
                  <a:effectLst/>
                </a:rPr>
                <a:t> </a:t>
              </a:r>
              <a:r>
                <a:rPr lang="es-MX" sz="1800">
                  <a:effectLst/>
                </a:rPr>
                <a:t>88</a:t>
              </a:r>
            </a:p>
          </p:txBody>
        </p:sp>
      </p:grpSp>
      <p:grpSp>
        <p:nvGrpSpPr>
          <p:cNvPr id="431110" name="Group 6"/>
          <p:cNvGrpSpPr>
            <a:grpSpLocks/>
          </p:cNvGrpSpPr>
          <p:nvPr/>
        </p:nvGrpSpPr>
        <p:grpSpPr bwMode="auto">
          <a:xfrm>
            <a:off x="2109788" y="3630613"/>
            <a:ext cx="6081712" cy="3235325"/>
            <a:chOff x="1329" y="2287"/>
            <a:chExt cx="3831" cy="2038"/>
          </a:xfrm>
        </p:grpSpPr>
        <p:grpSp>
          <p:nvGrpSpPr>
            <p:cNvPr id="17530" name="Group 7"/>
            <p:cNvGrpSpPr>
              <a:grpSpLocks/>
            </p:cNvGrpSpPr>
            <p:nvPr/>
          </p:nvGrpSpPr>
          <p:grpSpPr bwMode="auto">
            <a:xfrm>
              <a:off x="3396" y="2287"/>
              <a:ext cx="730" cy="231"/>
              <a:chOff x="3396" y="2287"/>
              <a:chExt cx="730" cy="231"/>
            </a:xfrm>
          </p:grpSpPr>
          <p:sp>
            <p:nvSpPr>
              <p:cNvPr id="431112" name="Oval 8"/>
              <p:cNvSpPr>
                <a:spLocks noChangeArrowheads="1"/>
              </p:cNvSpPr>
              <p:nvPr/>
            </p:nvSpPr>
            <p:spPr bwMode="auto">
              <a:xfrm>
                <a:off x="3396" y="2327"/>
                <a:ext cx="130" cy="141"/>
              </a:xfrm>
              <a:prstGeom prst="ellipse">
                <a:avLst/>
              </a:prstGeom>
              <a:solidFill>
                <a:srgbClr val="FF99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44" name="Text Box 9"/>
              <p:cNvSpPr txBox="1">
                <a:spLocks noChangeArrowheads="1"/>
              </p:cNvSpPr>
              <p:nvPr/>
            </p:nvSpPr>
            <p:spPr bwMode="auto">
              <a:xfrm>
                <a:off x="3490" y="2287"/>
                <a:ext cx="6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Allen 80</a:t>
                </a:r>
              </a:p>
            </p:txBody>
          </p:sp>
        </p:grpSp>
        <p:grpSp>
          <p:nvGrpSpPr>
            <p:cNvPr id="17531" name="Group 10"/>
            <p:cNvGrpSpPr>
              <a:grpSpLocks/>
            </p:cNvGrpSpPr>
            <p:nvPr/>
          </p:nvGrpSpPr>
          <p:grpSpPr bwMode="auto">
            <a:xfrm>
              <a:off x="4162" y="3170"/>
              <a:ext cx="998" cy="231"/>
              <a:chOff x="4162" y="3170"/>
              <a:chExt cx="998" cy="231"/>
            </a:xfrm>
          </p:grpSpPr>
          <p:sp>
            <p:nvSpPr>
              <p:cNvPr id="431115" name="Oval 11"/>
              <p:cNvSpPr>
                <a:spLocks noChangeArrowheads="1"/>
              </p:cNvSpPr>
              <p:nvPr/>
            </p:nvSpPr>
            <p:spPr bwMode="auto">
              <a:xfrm>
                <a:off x="5030" y="3234"/>
                <a:ext cx="130" cy="141"/>
              </a:xfrm>
              <a:prstGeom prst="ellipse">
                <a:avLst/>
              </a:prstGeom>
              <a:solidFill>
                <a:srgbClr val="FF99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42" name="Text Box 12"/>
              <p:cNvSpPr txBox="1">
                <a:spLocks noChangeArrowheads="1"/>
              </p:cNvSpPr>
              <p:nvPr/>
            </p:nvSpPr>
            <p:spPr bwMode="auto">
              <a:xfrm>
                <a:off x="4162" y="3170"/>
                <a:ext cx="8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Roxan</a:t>
                </a:r>
                <a:r>
                  <a:rPr lang="es-MX" sz="1800">
                    <a:effectLst/>
                  </a:rPr>
                  <a:t>ne</a:t>
                </a:r>
                <a:r>
                  <a:rPr lang="es-MX" sz="1800">
                    <a:solidFill>
                      <a:srgbClr val="0000CC"/>
                    </a:solidFill>
                    <a:effectLst/>
                  </a:rPr>
                  <a:t> </a:t>
                </a:r>
                <a:r>
                  <a:rPr lang="es-MX" sz="1800">
                    <a:effectLst/>
                  </a:rPr>
                  <a:t>95</a:t>
                </a:r>
              </a:p>
            </p:txBody>
          </p:sp>
        </p:grpSp>
        <p:grpSp>
          <p:nvGrpSpPr>
            <p:cNvPr id="17532" name="Group 13"/>
            <p:cNvGrpSpPr>
              <a:grpSpLocks/>
            </p:cNvGrpSpPr>
            <p:nvPr/>
          </p:nvGrpSpPr>
          <p:grpSpPr bwMode="auto">
            <a:xfrm>
              <a:off x="1329" y="2536"/>
              <a:ext cx="662" cy="231"/>
              <a:chOff x="1329" y="2536"/>
              <a:chExt cx="662" cy="231"/>
            </a:xfrm>
          </p:grpSpPr>
          <p:sp>
            <p:nvSpPr>
              <p:cNvPr id="431118" name="Oval 14"/>
              <p:cNvSpPr>
                <a:spLocks noChangeArrowheads="1"/>
              </p:cNvSpPr>
              <p:nvPr/>
            </p:nvSpPr>
            <p:spPr bwMode="auto">
              <a:xfrm>
                <a:off x="1329" y="2576"/>
                <a:ext cx="130" cy="141"/>
              </a:xfrm>
              <a:prstGeom prst="ellipse">
                <a:avLst/>
              </a:prstGeom>
              <a:solidFill>
                <a:srgbClr val="FF99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40" name="Text Box 15"/>
              <p:cNvSpPr txBox="1">
                <a:spLocks noChangeArrowheads="1"/>
              </p:cNvSpPr>
              <p:nvPr/>
            </p:nvSpPr>
            <p:spPr bwMode="auto">
              <a:xfrm>
                <a:off x="1395" y="2536"/>
                <a:ext cx="5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Kiko 8</a:t>
                </a:r>
                <a:r>
                  <a:rPr lang="es-MX" sz="1800">
                    <a:effectLst/>
                  </a:rPr>
                  <a:t>9</a:t>
                </a:r>
              </a:p>
            </p:txBody>
          </p:sp>
        </p:grpSp>
        <p:grpSp>
          <p:nvGrpSpPr>
            <p:cNvPr id="17533" name="Group 16"/>
            <p:cNvGrpSpPr>
              <a:grpSpLocks/>
            </p:cNvGrpSpPr>
            <p:nvPr/>
          </p:nvGrpSpPr>
          <p:grpSpPr bwMode="auto">
            <a:xfrm>
              <a:off x="2001" y="2774"/>
              <a:ext cx="653" cy="231"/>
              <a:chOff x="2001" y="2774"/>
              <a:chExt cx="653" cy="231"/>
            </a:xfrm>
          </p:grpSpPr>
          <p:sp>
            <p:nvSpPr>
              <p:cNvPr id="17537" name="Text Box 17"/>
              <p:cNvSpPr txBox="1">
                <a:spLocks noChangeArrowheads="1"/>
              </p:cNvSpPr>
              <p:nvPr/>
            </p:nvSpPr>
            <p:spPr bwMode="auto">
              <a:xfrm>
                <a:off x="2034" y="2774"/>
                <a:ext cx="6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effectLst/>
                  </a:rPr>
                  <a:t>Lidia 93</a:t>
                </a:r>
              </a:p>
            </p:txBody>
          </p:sp>
          <p:sp>
            <p:nvSpPr>
              <p:cNvPr id="431122" name="Oval 18"/>
              <p:cNvSpPr>
                <a:spLocks noChangeArrowheads="1"/>
              </p:cNvSpPr>
              <p:nvPr/>
            </p:nvSpPr>
            <p:spPr bwMode="auto">
              <a:xfrm>
                <a:off x="2001" y="2852"/>
                <a:ext cx="130" cy="141"/>
              </a:xfrm>
              <a:prstGeom prst="ellipse">
                <a:avLst/>
              </a:prstGeom>
              <a:solidFill>
                <a:srgbClr val="FF99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grpSp>
        <p:grpSp>
          <p:nvGrpSpPr>
            <p:cNvPr id="17534" name="Group 19"/>
            <p:cNvGrpSpPr>
              <a:grpSpLocks/>
            </p:cNvGrpSpPr>
            <p:nvPr/>
          </p:nvGrpSpPr>
          <p:grpSpPr bwMode="auto">
            <a:xfrm>
              <a:off x="2852" y="4046"/>
              <a:ext cx="866" cy="279"/>
              <a:chOff x="2852" y="4046"/>
              <a:chExt cx="866" cy="279"/>
            </a:xfrm>
          </p:grpSpPr>
          <p:sp>
            <p:nvSpPr>
              <p:cNvPr id="431124" name="Oval 20"/>
              <p:cNvSpPr>
                <a:spLocks noChangeArrowheads="1"/>
              </p:cNvSpPr>
              <p:nvPr/>
            </p:nvSpPr>
            <p:spPr bwMode="auto">
              <a:xfrm>
                <a:off x="3588" y="4046"/>
                <a:ext cx="130" cy="141"/>
              </a:xfrm>
              <a:prstGeom prst="ellipse">
                <a:avLst/>
              </a:prstGeom>
              <a:solidFill>
                <a:srgbClr val="FF99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36" name="Text Box 21"/>
              <p:cNvSpPr txBox="1">
                <a:spLocks noChangeArrowheads="1"/>
              </p:cNvSpPr>
              <p:nvPr/>
            </p:nvSpPr>
            <p:spPr bwMode="auto">
              <a:xfrm>
                <a:off x="2852" y="4094"/>
                <a:ext cx="7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Paulina 97</a:t>
                </a:r>
              </a:p>
            </p:txBody>
          </p:sp>
        </p:grpSp>
      </p:grpSp>
      <p:grpSp>
        <p:nvGrpSpPr>
          <p:cNvPr id="431126" name="Group 22"/>
          <p:cNvGrpSpPr>
            <a:grpSpLocks/>
          </p:cNvGrpSpPr>
          <p:nvPr/>
        </p:nvGrpSpPr>
        <p:grpSpPr bwMode="auto">
          <a:xfrm>
            <a:off x="712788" y="3406775"/>
            <a:ext cx="8199437" cy="2720975"/>
            <a:chOff x="449" y="2146"/>
            <a:chExt cx="5165" cy="1714"/>
          </a:xfrm>
        </p:grpSpPr>
        <p:grpSp>
          <p:nvGrpSpPr>
            <p:cNvPr id="17503" name="Group 23"/>
            <p:cNvGrpSpPr>
              <a:grpSpLocks/>
            </p:cNvGrpSpPr>
            <p:nvPr/>
          </p:nvGrpSpPr>
          <p:grpSpPr bwMode="auto">
            <a:xfrm>
              <a:off x="4856" y="3477"/>
              <a:ext cx="758" cy="231"/>
              <a:chOff x="4856" y="3477"/>
              <a:chExt cx="758" cy="231"/>
            </a:xfrm>
          </p:grpSpPr>
          <p:sp>
            <p:nvSpPr>
              <p:cNvPr id="431128" name="Oval 24"/>
              <p:cNvSpPr>
                <a:spLocks noChangeArrowheads="1"/>
              </p:cNvSpPr>
              <p:nvPr/>
            </p:nvSpPr>
            <p:spPr bwMode="auto">
              <a:xfrm>
                <a:off x="4856" y="3517"/>
                <a:ext cx="130" cy="141"/>
              </a:xfrm>
              <a:prstGeom prst="ellipse">
                <a:avLst/>
              </a:prstGeom>
              <a:solidFill>
                <a:srgbClr val="FF66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29" name="Text Box 25"/>
              <p:cNvSpPr txBox="1">
                <a:spLocks noChangeArrowheads="1"/>
              </p:cNvSpPr>
              <p:nvPr/>
            </p:nvSpPr>
            <p:spPr bwMode="auto">
              <a:xfrm>
                <a:off x="4922" y="3477"/>
                <a:ext cx="6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Diana 90</a:t>
                </a:r>
              </a:p>
            </p:txBody>
          </p:sp>
        </p:grpSp>
        <p:grpSp>
          <p:nvGrpSpPr>
            <p:cNvPr id="17504" name="Group 26"/>
            <p:cNvGrpSpPr>
              <a:grpSpLocks/>
            </p:cNvGrpSpPr>
            <p:nvPr/>
          </p:nvGrpSpPr>
          <p:grpSpPr bwMode="auto">
            <a:xfrm>
              <a:off x="609" y="2638"/>
              <a:ext cx="711" cy="238"/>
              <a:chOff x="609" y="2638"/>
              <a:chExt cx="711" cy="238"/>
            </a:xfrm>
          </p:grpSpPr>
          <p:sp>
            <p:nvSpPr>
              <p:cNvPr id="431131" name="Oval 27"/>
              <p:cNvSpPr>
                <a:spLocks noChangeArrowheads="1"/>
              </p:cNvSpPr>
              <p:nvPr/>
            </p:nvSpPr>
            <p:spPr bwMode="auto">
              <a:xfrm>
                <a:off x="1190" y="2638"/>
                <a:ext cx="130" cy="141"/>
              </a:xfrm>
              <a:prstGeom prst="ellipse">
                <a:avLst/>
              </a:prstGeom>
              <a:solidFill>
                <a:srgbClr val="FF66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27" name="Text Box 28"/>
              <p:cNvSpPr txBox="1">
                <a:spLocks noChangeArrowheads="1"/>
              </p:cNvSpPr>
              <p:nvPr/>
            </p:nvSpPr>
            <p:spPr bwMode="auto">
              <a:xfrm>
                <a:off x="609" y="2645"/>
                <a:ext cx="6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Paul 82</a:t>
                </a:r>
              </a:p>
            </p:txBody>
          </p:sp>
        </p:grpSp>
        <p:grpSp>
          <p:nvGrpSpPr>
            <p:cNvPr id="17505" name="Group 29"/>
            <p:cNvGrpSpPr>
              <a:grpSpLocks/>
            </p:cNvGrpSpPr>
            <p:nvPr/>
          </p:nvGrpSpPr>
          <p:grpSpPr bwMode="auto">
            <a:xfrm>
              <a:off x="449" y="2734"/>
              <a:ext cx="967" cy="262"/>
              <a:chOff x="449" y="2734"/>
              <a:chExt cx="967" cy="262"/>
            </a:xfrm>
          </p:grpSpPr>
          <p:sp>
            <p:nvSpPr>
              <p:cNvPr id="431134" name="Oval 30"/>
              <p:cNvSpPr>
                <a:spLocks noChangeArrowheads="1"/>
              </p:cNvSpPr>
              <p:nvPr/>
            </p:nvSpPr>
            <p:spPr bwMode="auto">
              <a:xfrm>
                <a:off x="1286" y="2734"/>
                <a:ext cx="130" cy="141"/>
              </a:xfrm>
              <a:prstGeom prst="ellipse">
                <a:avLst/>
              </a:prstGeom>
              <a:solidFill>
                <a:srgbClr val="FF66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25" name="Text Box 31"/>
              <p:cNvSpPr txBox="1">
                <a:spLocks noChangeArrowheads="1"/>
              </p:cNvSpPr>
              <p:nvPr/>
            </p:nvSpPr>
            <p:spPr bwMode="auto">
              <a:xfrm>
                <a:off x="449" y="2765"/>
                <a:ext cx="9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Henriette 95</a:t>
                </a:r>
              </a:p>
            </p:txBody>
          </p:sp>
        </p:grpSp>
        <p:grpSp>
          <p:nvGrpSpPr>
            <p:cNvPr id="17506" name="Group 32"/>
            <p:cNvGrpSpPr>
              <a:grpSpLocks/>
            </p:cNvGrpSpPr>
            <p:nvPr/>
          </p:nvGrpSpPr>
          <p:grpSpPr bwMode="auto">
            <a:xfrm>
              <a:off x="1602" y="2374"/>
              <a:ext cx="810" cy="231"/>
              <a:chOff x="1602" y="2374"/>
              <a:chExt cx="810" cy="231"/>
            </a:xfrm>
          </p:grpSpPr>
          <p:sp>
            <p:nvSpPr>
              <p:cNvPr id="431137" name="Oval 33"/>
              <p:cNvSpPr>
                <a:spLocks noChangeArrowheads="1"/>
              </p:cNvSpPr>
              <p:nvPr/>
            </p:nvSpPr>
            <p:spPr bwMode="auto">
              <a:xfrm>
                <a:off x="1602" y="2414"/>
                <a:ext cx="130" cy="141"/>
              </a:xfrm>
              <a:prstGeom prst="ellipse">
                <a:avLst/>
              </a:prstGeom>
              <a:solidFill>
                <a:srgbClr val="FF66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23" name="Text Box 34"/>
              <p:cNvSpPr txBox="1">
                <a:spLocks noChangeArrowheads="1"/>
              </p:cNvSpPr>
              <p:nvPr/>
            </p:nvSpPr>
            <p:spPr bwMode="auto">
              <a:xfrm>
                <a:off x="1688" y="2374"/>
                <a:ext cx="7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effectLst/>
                  </a:rPr>
                  <a:t>Waldo 82</a:t>
                </a:r>
              </a:p>
            </p:txBody>
          </p:sp>
        </p:grpSp>
        <p:grpSp>
          <p:nvGrpSpPr>
            <p:cNvPr id="17507" name="Group 35"/>
            <p:cNvGrpSpPr>
              <a:grpSpLocks/>
            </p:cNvGrpSpPr>
            <p:nvPr/>
          </p:nvGrpSpPr>
          <p:grpSpPr bwMode="auto">
            <a:xfrm>
              <a:off x="1494" y="2146"/>
              <a:ext cx="690" cy="231"/>
              <a:chOff x="1494" y="2146"/>
              <a:chExt cx="690" cy="231"/>
            </a:xfrm>
          </p:grpSpPr>
          <p:sp>
            <p:nvSpPr>
              <p:cNvPr id="431140" name="Oval 36"/>
              <p:cNvSpPr>
                <a:spLocks noChangeArrowheads="1"/>
              </p:cNvSpPr>
              <p:nvPr/>
            </p:nvSpPr>
            <p:spPr bwMode="auto">
              <a:xfrm>
                <a:off x="1494" y="2210"/>
                <a:ext cx="130" cy="141"/>
              </a:xfrm>
              <a:prstGeom prst="ellipse">
                <a:avLst/>
              </a:prstGeom>
              <a:solidFill>
                <a:srgbClr val="FF66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21" name="Text Box 37"/>
              <p:cNvSpPr txBox="1">
                <a:spLocks noChangeArrowheads="1"/>
              </p:cNvSpPr>
              <p:nvPr/>
            </p:nvSpPr>
            <p:spPr bwMode="auto">
              <a:xfrm>
                <a:off x="1580" y="2146"/>
                <a:ext cx="6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effectLst/>
                  </a:rPr>
                  <a:t>Paul 82</a:t>
                </a:r>
              </a:p>
            </p:txBody>
          </p:sp>
        </p:grpSp>
        <p:grpSp>
          <p:nvGrpSpPr>
            <p:cNvPr id="17508" name="Group 38"/>
            <p:cNvGrpSpPr>
              <a:grpSpLocks/>
            </p:cNvGrpSpPr>
            <p:nvPr/>
          </p:nvGrpSpPr>
          <p:grpSpPr bwMode="auto">
            <a:xfrm>
              <a:off x="1890" y="2650"/>
              <a:ext cx="822" cy="231"/>
              <a:chOff x="1890" y="2650"/>
              <a:chExt cx="822" cy="231"/>
            </a:xfrm>
          </p:grpSpPr>
          <p:sp>
            <p:nvSpPr>
              <p:cNvPr id="431143" name="Oval 39"/>
              <p:cNvSpPr>
                <a:spLocks noChangeArrowheads="1"/>
              </p:cNvSpPr>
              <p:nvPr/>
            </p:nvSpPr>
            <p:spPr bwMode="auto">
              <a:xfrm>
                <a:off x="1890" y="2690"/>
                <a:ext cx="130" cy="141"/>
              </a:xfrm>
              <a:prstGeom prst="ellipse">
                <a:avLst/>
              </a:prstGeom>
              <a:solidFill>
                <a:srgbClr val="FF66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19" name="Text Box 40"/>
              <p:cNvSpPr txBox="1">
                <a:spLocks noChangeArrowheads="1"/>
              </p:cNvSpPr>
              <p:nvPr/>
            </p:nvSpPr>
            <p:spPr bwMode="auto">
              <a:xfrm>
                <a:off x="1964" y="2650"/>
                <a:ext cx="7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effectLst/>
                  </a:rPr>
                  <a:t>Norma 81</a:t>
                </a:r>
              </a:p>
            </p:txBody>
          </p:sp>
        </p:grpSp>
        <p:grpSp>
          <p:nvGrpSpPr>
            <p:cNvPr id="17509" name="Group 41"/>
            <p:cNvGrpSpPr>
              <a:grpSpLocks/>
            </p:cNvGrpSpPr>
            <p:nvPr/>
          </p:nvGrpSpPr>
          <p:grpSpPr bwMode="auto">
            <a:xfrm>
              <a:off x="2102" y="2942"/>
              <a:ext cx="824" cy="231"/>
              <a:chOff x="2102" y="2942"/>
              <a:chExt cx="824" cy="231"/>
            </a:xfrm>
          </p:grpSpPr>
          <p:sp>
            <p:nvSpPr>
              <p:cNvPr id="17516" name="Text Box 42"/>
              <p:cNvSpPr txBox="1">
                <a:spLocks noChangeArrowheads="1"/>
              </p:cNvSpPr>
              <p:nvPr/>
            </p:nvSpPr>
            <p:spPr bwMode="auto">
              <a:xfrm>
                <a:off x="2170" y="2942"/>
                <a:ext cx="7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effectLst/>
                  </a:rPr>
                  <a:t>Roslyn 86</a:t>
                </a:r>
              </a:p>
            </p:txBody>
          </p:sp>
          <p:sp>
            <p:nvSpPr>
              <p:cNvPr id="431147" name="Oval 43"/>
              <p:cNvSpPr>
                <a:spLocks noChangeArrowheads="1"/>
              </p:cNvSpPr>
              <p:nvPr/>
            </p:nvSpPr>
            <p:spPr bwMode="auto">
              <a:xfrm>
                <a:off x="2102" y="2986"/>
                <a:ext cx="130" cy="141"/>
              </a:xfrm>
              <a:prstGeom prst="ellipse">
                <a:avLst/>
              </a:prstGeom>
              <a:solidFill>
                <a:srgbClr val="FF66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grpSp>
        <p:grpSp>
          <p:nvGrpSpPr>
            <p:cNvPr id="17510" name="Group 44"/>
            <p:cNvGrpSpPr>
              <a:grpSpLocks/>
            </p:cNvGrpSpPr>
            <p:nvPr/>
          </p:nvGrpSpPr>
          <p:grpSpPr bwMode="auto">
            <a:xfrm>
              <a:off x="1753" y="3598"/>
              <a:ext cx="779" cy="262"/>
              <a:chOff x="1753" y="3598"/>
              <a:chExt cx="779" cy="262"/>
            </a:xfrm>
          </p:grpSpPr>
          <p:sp>
            <p:nvSpPr>
              <p:cNvPr id="431149" name="Oval 45"/>
              <p:cNvSpPr>
                <a:spLocks noChangeArrowheads="1"/>
              </p:cNvSpPr>
              <p:nvPr/>
            </p:nvSpPr>
            <p:spPr bwMode="auto">
              <a:xfrm>
                <a:off x="2402" y="3598"/>
                <a:ext cx="130" cy="141"/>
              </a:xfrm>
              <a:prstGeom prst="ellipse">
                <a:avLst/>
              </a:prstGeom>
              <a:solidFill>
                <a:srgbClr val="FF66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15" name="Text Box 46"/>
              <p:cNvSpPr txBox="1">
                <a:spLocks noChangeArrowheads="1"/>
              </p:cNvSpPr>
              <p:nvPr/>
            </p:nvSpPr>
            <p:spPr bwMode="auto">
              <a:xfrm>
                <a:off x="1753" y="3629"/>
                <a:ext cx="7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Calvin 93</a:t>
                </a:r>
              </a:p>
            </p:txBody>
          </p:sp>
        </p:grpSp>
        <p:grpSp>
          <p:nvGrpSpPr>
            <p:cNvPr id="17511" name="Group 47"/>
            <p:cNvGrpSpPr>
              <a:grpSpLocks/>
            </p:cNvGrpSpPr>
            <p:nvPr/>
          </p:nvGrpSpPr>
          <p:grpSpPr bwMode="auto">
            <a:xfrm>
              <a:off x="2594" y="3587"/>
              <a:ext cx="893" cy="231"/>
              <a:chOff x="2594" y="3587"/>
              <a:chExt cx="893" cy="231"/>
            </a:xfrm>
          </p:grpSpPr>
          <p:sp>
            <p:nvSpPr>
              <p:cNvPr id="431152" name="Oval 48"/>
              <p:cNvSpPr>
                <a:spLocks noChangeArrowheads="1"/>
              </p:cNvSpPr>
              <p:nvPr/>
            </p:nvSpPr>
            <p:spPr bwMode="auto">
              <a:xfrm>
                <a:off x="2594" y="3658"/>
                <a:ext cx="130" cy="141"/>
              </a:xfrm>
              <a:prstGeom prst="ellipse">
                <a:avLst/>
              </a:prstGeom>
              <a:solidFill>
                <a:srgbClr val="FF66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13" name="Text Box 49"/>
              <p:cNvSpPr txBox="1">
                <a:spLocks noChangeArrowheads="1"/>
              </p:cNvSpPr>
              <p:nvPr/>
            </p:nvSpPr>
            <p:spPr bwMode="auto">
              <a:xfrm>
                <a:off x="2675" y="3587"/>
                <a:ext cx="8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effectLst/>
                  </a:rPr>
                  <a:t>Winfred 92</a:t>
                </a:r>
              </a:p>
            </p:txBody>
          </p:sp>
        </p:grpSp>
      </p:grpSp>
      <p:grpSp>
        <p:nvGrpSpPr>
          <p:cNvPr id="431154" name="Group 50"/>
          <p:cNvGrpSpPr>
            <a:grpSpLocks/>
          </p:cNvGrpSpPr>
          <p:nvPr/>
        </p:nvGrpSpPr>
        <p:grpSpPr bwMode="auto">
          <a:xfrm>
            <a:off x="95250" y="2474913"/>
            <a:ext cx="8982075" cy="4143375"/>
            <a:chOff x="60" y="1559"/>
            <a:chExt cx="5658" cy="2610"/>
          </a:xfrm>
        </p:grpSpPr>
        <p:grpSp>
          <p:nvGrpSpPr>
            <p:cNvPr id="17428" name="Group 51"/>
            <p:cNvGrpSpPr>
              <a:grpSpLocks/>
            </p:cNvGrpSpPr>
            <p:nvPr/>
          </p:nvGrpSpPr>
          <p:grpSpPr bwMode="auto">
            <a:xfrm>
              <a:off x="3349" y="2511"/>
              <a:ext cx="758" cy="231"/>
              <a:chOff x="3349" y="2511"/>
              <a:chExt cx="758" cy="231"/>
            </a:xfrm>
          </p:grpSpPr>
          <p:sp>
            <p:nvSpPr>
              <p:cNvPr id="431156" name="AutoShape 52"/>
              <p:cNvSpPr>
                <a:spLocks noChangeArrowheads="1"/>
              </p:cNvSpPr>
              <p:nvPr/>
            </p:nvSpPr>
            <p:spPr bwMode="auto">
              <a:xfrm>
                <a:off x="3349" y="2538"/>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02" name="Text Box 53"/>
              <p:cNvSpPr txBox="1">
                <a:spLocks noChangeArrowheads="1"/>
              </p:cNvSpPr>
              <p:nvPr/>
            </p:nvSpPr>
            <p:spPr bwMode="auto">
              <a:xfrm>
                <a:off x="3447" y="2511"/>
                <a:ext cx="6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Barry 83</a:t>
                </a:r>
              </a:p>
            </p:txBody>
          </p:sp>
        </p:grpSp>
        <p:grpSp>
          <p:nvGrpSpPr>
            <p:cNvPr id="17429" name="Group 54"/>
            <p:cNvGrpSpPr>
              <a:grpSpLocks/>
            </p:cNvGrpSpPr>
            <p:nvPr/>
          </p:nvGrpSpPr>
          <p:grpSpPr bwMode="auto">
            <a:xfrm>
              <a:off x="3325" y="2727"/>
              <a:ext cx="948" cy="231"/>
              <a:chOff x="3325" y="2727"/>
              <a:chExt cx="948" cy="231"/>
            </a:xfrm>
          </p:grpSpPr>
          <p:sp>
            <p:nvSpPr>
              <p:cNvPr id="431159" name="AutoShape 55"/>
              <p:cNvSpPr>
                <a:spLocks noChangeArrowheads="1"/>
              </p:cNvSpPr>
              <p:nvPr/>
            </p:nvSpPr>
            <p:spPr bwMode="auto">
              <a:xfrm>
                <a:off x="3325" y="2754"/>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500" name="Text Box 56"/>
              <p:cNvSpPr txBox="1">
                <a:spLocks noChangeArrowheads="1"/>
              </p:cNvSpPr>
              <p:nvPr/>
            </p:nvSpPr>
            <p:spPr bwMode="auto">
              <a:xfrm>
                <a:off x="3453" y="2727"/>
                <a:ext cx="8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Gilberto 88</a:t>
                </a:r>
              </a:p>
            </p:txBody>
          </p:sp>
        </p:grpSp>
        <p:grpSp>
          <p:nvGrpSpPr>
            <p:cNvPr id="17430" name="Group 57"/>
            <p:cNvGrpSpPr>
              <a:grpSpLocks/>
            </p:cNvGrpSpPr>
            <p:nvPr/>
          </p:nvGrpSpPr>
          <p:grpSpPr bwMode="auto">
            <a:xfrm>
              <a:off x="3361" y="2943"/>
              <a:ext cx="740" cy="231"/>
              <a:chOff x="3361" y="2943"/>
              <a:chExt cx="740" cy="231"/>
            </a:xfrm>
          </p:grpSpPr>
          <p:sp>
            <p:nvSpPr>
              <p:cNvPr id="431162" name="AutoShape 58"/>
              <p:cNvSpPr>
                <a:spLocks noChangeArrowheads="1"/>
              </p:cNvSpPr>
              <p:nvPr/>
            </p:nvSpPr>
            <p:spPr bwMode="auto">
              <a:xfrm>
                <a:off x="3361" y="2970"/>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98" name="Text Box 59"/>
              <p:cNvSpPr txBox="1">
                <a:spLocks noChangeArrowheads="1"/>
              </p:cNvSpPr>
              <p:nvPr/>
            </p:nvSpPr>
            <p:spPr bwMode="auto">
              <a:xfrm>
                <a:off x="3457" y="2943"/>
                <a:ext cx="64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Keith 00</a:t>
                </a:r>
              </a:p>
            </p:txBody>
          </p:sp>
        </p:grpSp>
        <p:grpSp>
          <p:nvGrpSpPr>
            <p:cNvPr id="17431" name="Group 60"/>
            <p:cNvGrpSpPr>
              <a:grpSpLocks/>
            </p:cNvGrpSpPr>
            <p:nvPr/>
          </p:nvGrpSpPr>
          <p:grpSpPr bwMode="auto">
            <a:xfrm>
              <a:off x="3385" y="3087"/>
              <a:ext cx="725" cy="231"/>
              <a:chOff x="3385" y="3087"/>
              <a:chExt cx="725" cy="231"/>
            </a:xfrm>
          </p:grpSpPr>
          <p:sp>
            <p:nvSpPr>
              <p:cNvPr id="431165" name="AutoShape 61"/>
              <p:cNvSpPr>
                <a:spLocks noChangeArrowheads="1"/>
              </p:cNvSpPr>
              <p:nvPr/>
            </p:nvSpPr>
            <p:spPr bwMode="auto">
              <a:xfrm>
                <a:off x="3385" y="3114"/>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96" name="Text Box 62"/>
              <p:cNvSpPr txBox="1">
                <a:spLocks noChangeArrowheads="1"/>
              </p:cNvSpPr>
              <p:nvPr/>
            </p:nvSpPr>
            <p:spPr bwMode="auto">
              <a:xfrm>
                <a:off x="3474" y="3087"/>
                <a:ext cx="6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Dolly 96</a:t>
                </a:r>
              </a:p>
            </p:txBody>
          </p:sp>
        </p:grpSp>
        <p:grpSp>
          <p:nvGrpSpPr>
            <p:cNvPr id="17432" name="Group 63"/>
            <p:cNvGrpSpPr>
              <a:grpSpLocks/>
            </p:cNvGrpSpPr>
            <p:nvPr/>
          </p:nvGrpSpPr>
          <p:grpSpPr bwMode="auto">
            <a:xfrm>
              <a:off x="2788" y="3171"/>
              <a:ext cx="762" cy="231"/>
              <a:chOff x="2788" y="3171"/>
              <a:chExt cx="762" cy="231"/>
            </a:xfrm>
          </p:grpSpPr>
          <p:sp>
            <p:nvSpPr>
              <p:cNvPr id="431168" name="AutoShape 64"/>
              <p:cNvSpPr>
                <a:spLocks noChangeArrowheads="1"/>
              </p:cNvSpPr>
              <p:nvPr/>
            </p:nvSpPr>
            <p:spPr bwMode="auto">
              <a:xfrm>
                <a:off x="3409" y="3186"/>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94" name="Text Box 65"/>
              <p:cNvSpPr txBox="1">
                <a:spLocks noChangeArrowheads="1"/>
              </p:cNvSpPr>
              <p:nvPr/>
            </p:nvSpPr>
            <p:spPr bwMode="auto">
              <a:xfrm>
                <a:off x="2788" y="3171"/>
                <a:ext cx="6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effectLst/>
                  </a:rPr>
                  <a:t>Diana 90</a:t>
                </a:r>
              </a:p>
            </p:txBody>
          </p:sp>
        </p:grpSp>
        <p:grpSp>
          <p:nvGrpSpPr>
            <p:cNvPr id="17433" name="Group 66"/>
            <p:cNvGrpSpPr>
              <a:grpSpLocks/>
            </p:cNvGrpSpPr>
            <p:nvPr/>
          </p:nvGrpSpPr>
          <p:grpSpPr bwMode="auto">
            <a:xfrm>
              <a:off x="2980" y="3234"/>
              <a:ext cx="630" cy="300"/>
              <a:chOff x="2980" y="3234"/>
              <a:chExt cx="630" cy="300"/>
            </a:xfrm>
          </p:grpSpPr>
          <p:sp>
            <p:nvSpPr>
              <p:cNvPr id="431171" name="AutoShape 67"/>
              <p:cNvSpPr>
                <a:spLocks noChangeArrowheads="1"/>
              </p:cNvSpPr>
              <p:nvPr/>
            </p:nvSpPr>
            <p:spPr bwMode="auto">
              <a:xfrm>
                <a:off x="3469" y="3234"/>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92" name="Text Box 68"/>
              <p:cNvSpPr txBox="1">
                <a:spLocks noChangeArrowheads="1"/>
              </p:cNvSpPr>
              <p:nvPr/>
            </p:nvSpPr>
            <p:spPr bwMode="auto">
              <a:xfrm>
                <a:off x="2980" y="3303"/>
                <a:ext cx="5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effectLst/>
                  </a:rPr>
                  <a:t>Gert 93</a:t>
                </a:r>
              </a:p>
            </p:txBody>
          </p:sp>
        </p:grpSp>
        <p:grpSp>
          <p:nvGrpSpPr>
            <p:cNvPr id="17434" name="Group 69"/>
            <p:cNvGrpSpPr>
              <a:grpSpLocks/>
            </p:cNvGrpSpPr>
            <p:nvPr/>
          </p:nvGrpSpPr>
          <p:grpSpPr bwMode="auto">
            <a:xfrm>
              <a:off x="3565" y="3301"/>
              <a:ext cx="796" cy="231"/>
              <a:chOff x="3565" y="3301"/>
              <a:chExt cx="796" cy="231"/>
            </a:xfrm>
          </p:grpSpPr>
          <p:sp>
            <p:nvSpPr>
              <p:cNvPr id="431174" name="AutoShape 70"/>
              <p:cNvSpPr>
                <a:spLocks noChangeArrowheads="1"/>
              </p:cNvSpPr>
              <p:nvPr/>
            </p:nvSpPr>
            <p:spPr bwMode="auto">
              <a:xfrm>
                <a:off x="3565" y="3354"/>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90" name="Text Box 71"/>
              <p:cNvSpPr txBox="1">
                <a:spLocks noChangeArrowheads="1"/>
              </p:cNvSpPr>
              <p:nvPr/>
            </p:nvSpPr>
            <p:spPr bwMode="auto">
              <a:xfrm>
                <a:off x="3629" y="3301"/>
                <a:ext cx="73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Debby 88</a:t>
                </a:r>
              </a:p>
            </p:txBody>
          </p:sp>
        </p:grpSp>
        <p:grpSp>
          <p:nvGrpSpPr>
            <p:cNvPr id="17435" name="Group 72"/>
            <p:cNvGrpSpPr>
              <a:grpSpLocks/>
            </p:cNvGrpSpPr>
            <p:nvPr/>
          </p:nvGrpSpPr>
          <p:grpSpPr bwMode="auto">
            <a:xfrm>
              <a:off x="4993" y="3351"/>
              <a:ext cx="725" cy="231"/>
              <a:chOff x="4993" y="3351"/>
              <a:chExt cx="725" cy="231"/>
            </a:xfrm>
          </p:grpSpPr>
          <p:sp>
            <p:nvSpPr>
              <p:cNvPr id="431177" name="AutoShape 73"/>
              <p:cNvSpPr>
                <a:spLocks noChangeArrowheads="1"/>
              </p:cNvSpPr>
              <p:nvPr/>
            </p:nvSpPr>
            <p:spPr bwMode="auto">
              <a:xfrm>
                <a:off x="4993" y="3378"/>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88" name="Text Box 74"/>
              <p:cNvSpPr txBox="1">
                <a:spLocks noChangeArrowheads="1"/>
              </p:cNvSpPr>
              <p:nvPr/>
            </p:nvSpPr>
            <p:spPr bwMode="auto">
              <a:xfrm>
                <a:off x="5082" y="3351"/>
                <a:ext cx="6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Dolly 96</a:t>
                </a:r>
              </a:p>
            </p:txBody>
          </p:sp>
        </p:grpSp>
        <p:grpSp>
          <p:nvGrpSpPr>
            <p:cNvPr id="17436" name="Group 75"/>
            <p:cNvGrpSpPr>
              <a:grpSpLocks/>
            </p:cNvGrpSpPr>
            <p:nvPr/>
          </p:nvGrpSpPr>
          <p:grpSpPr bwMode="auto">
            <a:xfrm>
              <a:off x="4785" y="3615"/>
              <a:ext cx="740" cy="231"/>
              <a:chOff x="4785" y="3615"/>
              <a:chExt cx="740" cy="231"/>
            </a:xfrm>
          </p:grpSpPr>
          <p:sp>
            <p:nvSpPr>
              <p:cNvPr id="431180" name="AutoShape 76"/>
              <p:cNvSpPr>
                <a:spLocks noChangeArrowheads="1"/>
              </p:cNvSpPr>
              <p:nvPr/>
            </p:nvSpPr>
            <p:spPr bwMode="auto">
              <a:xfrm>
                <a:off x="4785" y="3642"/>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86" name="Text Box 77"/>
              <p:cNvSpPr txBox="1">
                <a:spLocks noChangeArrowheads="1"/>
              </p:cNvSpPr>
              <p:nvPr/>
            </p:nvSpPr>
            <p:spPr bwMode="auto">
              <a:xfrm>
                <a:off x="4881" y="3615"/>
                <a:ext cx="64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Keith 00</a:t>
                </a:r>
              </a:p>
            </p:txBody>
          </p:sp>
        </p:grpSp>
        <p:grpSp>
          <p:nvGrpSpPr>
            <p:cNvPr id="17437" name="Group 78"/>
            <p:cNvGrpSpPr>
              <a:grpSpLocks/>
            </p:cNvGrpSpPr>
            <p:nvPr/>
          </p:nvGrpSpPr>
          <p:grpSpPr bwMode="auto">
            <a:xfrm>
              <a:off x="96" y="1559"/>
              <a:ext cx="718" cy="231"/>
              <a:chOff x="96" y="1559"/>
              <a:chExt cx="718" cy="231"/>
            </a:xfrm>
          </p:grpSpPr>
          <p:sp>
            <p:nvSpPr>
              <p:cNvPr id="17483" name="Text Box 79"/>
              <p:cNvSpPr txBox="1">
                <a:spLocks noChangeArrowheads="1"/>
              </p:cNvSpPr>
              <p:nvPr/>
            </p:nvSpPr>
            <p:spPr bwMode="auto">
              <a:xfrm>
                <a:off x="96" y="1559"/>
                <a:ext cx="62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Nora 97</a:t>
                </a:r>
              </a:p>
            </p:txBody>
          </p:sp>
          <p:sp>
            <p:nvSpPr>
              <p:cNvPr id="431184" name="AutoShape 80"/>
              <p:cNvSpPr>
                <a:spLocks noChangeArrowheads="1"/>
              </p:cNvSpPr>
              <p:nvPr/>
            </p:nvSpPr>
            <p:spPr bwMode="auto">
              <a:xfrm>
                <a:off x="673" y="1566"/>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grpSp>
        <p:grpSp>
          <p:nvGrpSpPr>
            <p:cNvPr id="17438" name="Group 81"/>
            <p:cNvGrpSpPr>
              <a:grpSpLocks/>
            </p:cNvGrpSpPr>
            <p:nvPr/>
          </p:nvGrpSpPr>
          <p:grpSpPr bwMode="auto">
            <a:xfrm>
              <a:off x="60" y="1883"/>
              <a:ext cx="718" cy="231"/>
              <a:chOff x="60" y="1883"/>
              <a:chExt cx="718" cy="231"/>
            </a:xfrm>
          </p:grpSpPr>
          <p:sp>
            <p:nvSpPr>
              <p:cNvPr id="17481" name="Text Box 82"/>
              <p:cNvSpPr txBox="1">
                <a:spLocks noChangeArrowheads="1"/>
              </p:cNvSpPr>
              <p:nvPr/>
            </p:nvSpPr>
            <p:spPr bwMode="auto">
              <a:xfrm>
                <a:off x="60" y="1883"/>
                <a:ext cx="62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Nora 97</a:t>
                </a:r>
              </a:p>
            </p:txBody>
          </p:sp>
          <p:sp>
            <p:nvSpPr>
              <p:cNvPr id="431187" name="AutoShape 83"/>
              <p:cNvSpPr>
                <a:spLocks noChangeArrowheads="1"/>
              </p:cNvSpPr>
              <p:nvPr/>
            </p:nvSpPr>
            <p:spPr bwMode="auto">
              <a:xfrm>
                <a:off x="637" y="1890"/>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grpSp>
        <p:grpSp>
          <p:nvGrpSpPr>
            <p:cNvPr id="17439" name="Group 84"/>
            <p:cNvGrpSpPr>
              <a:grpSpLocks/>
            </p:cNvGrpSpPr>
            <p:nvPr/>
          </p:nvGrpSpPr>
          <p:grpSpPr bwMode="auto">
            <a:xfrm>
              <a:off x="172" y="2063"/>
              <a:ext cx="810" cy="231"/>
              <a:chOff x="172" y="2063"/>
              <a:chExt cx="810" cy="231"/>
            </a:xfrm>
          </p:grpSpPr>
          <p:sp>
            <p:nvSpPr>
              <p:cNvPr id="17479" name="Text Box 85"/>
              <p:cNvSpPr txBox="1">
                <a:spLocks noChangeArrowheads="1"/>
              </p:cNvSpPr>
              <p:nvPr/>
            </p:nvSpPr>
            <p:spPr bwMode="auto">
              <a:xfrm>
                <a:off x="172" y="2063"/>
                <a:ext cx="7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Lester 92</a:t>
                </a:r>
              </a:p>
            </p:txBody>
          </p:sp>
          <p:sp>
            <p:nvSpPr>
              <p:cNvPr id="431190" name="AutoShape 86"/>
              <p:cNvSpPr>
                <a:spLocks noChangeArrowheads="1"/>
              </p:cNvSpPr>
              <p:nvPr/>
            </p:nvSpPr>
            <p:spPr bwMode="auto">
              <a:xfrm>
                <a:off x="841" y="2070"/>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grpSp>
        <p:grpSp>
          <p:nvGrpSpPr>
            <p:cNvPr id="17440" name="Group 87"/>
            <p:cNvGrpSpPr>
              <a:grpSpLocks/>
            </p:cNvGrpSpPr>
            <p:nvPr/>
          </p:nvGrpSpPr>
          <p:grpSpPr bwMode="auto">
            <a:xfrm>
              <a:off x="368" y="2511"/>
              <a:ext cx="838" cy="231"/>
              <a:chOff x="368" y="2511"/>
              <a:chExt cx="838" cy="231"/>
            </a:xfrm>
          </p:grpSpPr>
          <p:sp>
            <p:nvSpPr>
              <p:cNvPr id="17477" name="Text Box 88"/>
              <p:cNvSpPr txBox="1">
                <a:spLocks noChangeArrowheads="1"/>
              </p:cNvSpPr>
              <p:nvPr/>
            </p:nvSpPr>
            <p:spPr bwMode="auto">
              <a:xfrm>
                <a:off x="368" y="2511"/>
                <a:ext cx="7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Juliette 01</a:t>
                </a:r>
              </a:p>
            </p:txBody>
          </p:sp>
          <p:sp>
            <p:nvSpPr>
              <p:cNvPr id="431193" name="AutoShape 89"/>
              <p:cNvSpPr>
                <a:spLocks noChangeArrowheads="1"/>
              </p:cNvSpPr>
              <p:nvPr/>
            </p:nvSpPr>
            <p:spPr bwMode="auto">
              <a:xfrm>
                <a:off x="1065" y="2518"/>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grpSp>
        <p:grpSp>
          <p:nvGrpSpPr>
            <p:cNvPr id="17441" name="Group 90"/>
            <p:cNvGrpSpPr>
              <a:grpSpLocks/>
            </p:cNvGrpSpPr>
            <p:nvPr/>
          </p:nvGrpSpPr>
          <p:grpSpPr bwMode="auto">
            <a:xfrm>
              <a:off x="1364" y="2654"/>
              <a:ext cx="598" cy="231"/>
              <a:chOff x="1364" y="2654"/>
              <a:chExt cx="598" cy="231"/>
            </a:xfrm>
          </p:grpSpPr>
          <p:sp>
            <p:nvSpPr>
              <p:cNvPr id="431195" name="AutoShape 91"/>
              <p:cNvSpPr>
                <a:spLocks noChangeArrowheads="1"/>
              </p:cNvSpPr>
              <p:nvPr/>
            </p:nvSpPr>
            <p:spPr bwMode="auto">
              <a:xfrm>
                <a:off x="1364" y="2681"/>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76" name="Text Box 92"/>
              <p:cNvSpPr txBox="1">
                <a:spLocks noChangeArrowheads="1"/>
              </p:cNvSpPr>
              <p:nvPr/>
            </p:nvSpPr>
            <p:spPr bwMode="auto">
              <a:xfrm>
                <a:off x="1430" y="2654"/>
                <a:ext cx="53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Isis 98</a:t>
                </a:r>
              </a:p>
            </p:txBody>
          </p:sp>
        </p:grpSp>
        <p:grpSp>
          <p:nvGrpSpPr>
            <p:cNvPr id="17442" name="Group 93"/>
            <p:cNvGrpSpPr>
              <a:grpSpLocks/>
            </p:cNvGrpSpPr>
            <p:nvPr/>
          </p:nvGrpSpPr>
          <p:grpSpPr bwMode="auto">
            <a:xfrm>
              <a:off x="1423" y="2031"/>
              <a:ext cx="822" cy="231"/>
              <a:chOff x="1423" y="2031"/>
              <a:chExt cx="822" cy="231"/>
            </a:xfrm>
          </p:grpSpPr>
          <p:sp>
            <p:nvSpPr>
              <p:cNvPr id="431198" name="AutoShape 94"/>
              <p:cNvSpPr>
                <a:spLocks noChangeArrowheads="1"/>
              </p:cNvSpPr>
              <p:nvPr/>
            </p:nvSpPr>
            <p:spPr bwMode="auto">
              <a:xfrm>
                <a:off x="1423" y="2082"/>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74" name="Text Box 95"/>
              <p:cNvSpPr txBox="1">
                <a:spLocks noChangeArrowheads="1"/>
              </p:cNvSpPr>
              <p:nvPr/>
            </p:nvSpPr>
            <p:spPr bwMode="auto">
              <a:xfrm>
                <a:off x="1505" y="2031"/>
                <a:ext cx="7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effectLst/>
                  </a:rPr>
                  <a:t>Ismael 95</a:t>
                </a:r>
              </a:p>
            </p:txBody>
          </p:sp>
        </p:grpSp>
        <p:grpSp>
          <p:nvGrpSpPr>
            <p:cNvPr id="17443" name="Group 96"/>
            <p:cNvGrpSpPr>
              <a:grpSpLocks/>
            </p:cNvGrpSpPr>
            <p:nvPr/>
          </p:nvGrpSpPr>
          <p:grpSpPr bwMode="auto">
            <a:xfrm>
              <a:off x="1519" y="2257"/>
              <a:ext cx="822" cy="231"/>
              <a:chOff x="1519" y="2257"/>
              <a:chExt cx="822" cy="231"/>
            </a:xfrm>
          </p:grpSpPr>
          <p:sp>
            <p:nvSpPr>
              <p:cNvPr id="431201" name="AutoShape 97"/>
              <p:cNvSpPr>
                <a:spLocks noChangeArrowheads="1"/>
              </p:cNvSpPr>
              <p:nvPr/>
            </p:nvSpPr>
            <p:spPr bwMode="auto">
              <a:xfrm>
                <a:off x="1519" y="2308"/>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72" name="Text Box 98"/>
              <p:cNvSpPr txBox="1">
                <a:spLocks noChangeArrowheads="1"/>
              </p:cNvSpPr>
              <p:nvPr/>
            </p:nvSpPr>
            <p:spPr bwMode="auto">
              <a:xfrm>
                <a:off x="1601" y="2257"/>
                <a:ext cx="7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effectLst/>
                  </a:rPr>
                  <a:t>Ismael 95</a:t>
                </a:r>
              </a:p>
            </p:txBody>
          </p:sp>
        </p:grpSp>
        <p:grpSp>
          <p:nvGrpSpPr>
            <p:cNvPr id="17444" name="Group 99"/>
            <p:cNvGrpSpPr>
              <a:grpSpLocks/>
            </p:cNvGrpSpPr>
            <p:nvPr/>
          </p:nvGrpSpPr>
          <p:grpSpPr bwMode="auto">
            <a:xfrm>
              <a:off x="996" y="2292"/>
              <a:ext cx="617" cy="231"/>
              <a:chOff x="996" y="2292"/>
              <a:chExt cx="617" cy="231"/>
            </a:xfrm>
          </p:grpSpPr>
          <p:sp>
            <p:nvSpPr>
              <p:cNvPr id="17469" name="Text Box 100"/>
              <p:cNvSpPr txBox="1">
                <a:spLocks noChangeArrowheads="1"/>
              </p:cNvSpPr>
              <p:nvPr/>
            </p:nvSpPr>
            <p:spPr bwMode="auto">
              <a:xfrm>
                <a:off x="996" y="2292"/>
                <a:ext cx="53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effectLst/>
                  </a:rPr>
                  <a:t>Isis</a:t>
                </a:r>
                <a:r>
                  <a:rPr lang="es-MX" sz="1800">
                    <a:solidFill>
                      <a:srgbClr val="0000CC"/>
                    </a:solidFill>
                    <a:effectLst/>
                  </a:rPr>
                  <a:t> 98</a:t>
                </a:r>
              </a:p>
            </p:txBody>
          </p:sp>
          <p:sp>
            <p:nvSpPr>
              <p:cNvPr id="431205" name="AutoShape 101"/>
              <p:cNvSpPr>
                <a:spLocks noChangeArrowheads="1"/>
              </p:cNvSpPr>
              <p:nvPr/>
            </p:nvSpPr>
            <p:spPr bwMode="auto">
              <a:xfrm>
                <a:off x="1472" y="2297"/>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grpSp>
        <p:grpSp>
          <p:nvGrpSpPr>
            <p:cNvPr id="17445" name="Group 102"/>
            <p:cNvGrpSpPr>
              <a:grpSpLocks/>
            </p:cNvGrpSpPr>
            <p:nvPr/>
          </p:nvGrpSpPr>
          <p:grpSpPr bwMode="auto">
            <a:xfrm>
              <a:off x="1495" y="2789"/>
              <a:ext cx="598" cy="368"/>
              <a:chOff x="1495" y="2789"/>
              <a:chExt cx="598" cy="368"/>
            </a:xfrm>
          </p:grpSpPr>
          <p:sp>
            <p:nvSpPr>
              <p:cNvPr id="431207" name="AutoShape 103"/>
              <p:cNvSpPr>
                <a:spLocks noChangeArrowheads="1"/>
              </p:cNvSpPr>
              <p:nvPr/>
            </p:nvSpPr>
            <p:spPr bwMode="auto">
              <a:xfrm>
                <a:off x="1952" y="2789"/>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68" name="Text Box 104"/>
              <p:cNvSpPr txBox="1">
                <a:spLocks noChangeArrowheads="1"/>
              </p:cNvSpPr>
              <p:nvPr/>
            </p:nvSpPr>
            <p:spPr bwMode="auto">
              <a:xfrm>
                <a:off x="1495" y="2926"/>
                <a:ext cx="5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Tico 83</a:t>
                </a:r>
                <a:endParaRPr lang="es-MX" sz="1800">
                  <a:effectLst/>
                </a:endParaRPr>
              </a:p>
            </p:txBody>
          </p:sp>
        </p:grpSp>
        <p:grpSp>
          <p:nvGrpSpPr>
            <p:cNvPr id="17446" name="Group 105"/>
            <p:cNvGrpSpPr>
              <a:grpSpLocks/>
            </p:cNvGrpSpPr>
            <p:nvPr/>
          </p:nvGrpSpPr>
          <p:grpSpPr bwMode="auto">
            <a:xfrm>
              <a:off x="1497" y="2909"/>
              <a:ext cx="692" cy="387"/>
              <a:chOff x="1497" y="2909"/>
              <a:chExt cx="692" cy="387"/>
            </a:xfrm>
          </p:grpSpPr>
          <p:sp>
            <p:nvSpPr>
              <p:cNvPr id="431210" name="AutoShape 106"/>
              <p:cNvSpPr>
                <a:spLocks noChangeArrowheads="1"/>
              </p:cNvSpPr>
              <p:nvPr/>
            </p:nvSpPr>
            <p:spPr bwMode="auto">
              <a:xfrm>
                <a:off x="2048" y="2909"/>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66" name="Text Box 107"/>
              <p:cNvSpPr txBox="1">
                <a:spLocks noChangeArrowheads="1"/>
              </p:cNvSpPr>
              <p:nvPr/>
            </p:nvSpPr>
            <p:spPr bwMode="auto">
              <a:xfrm>
                <a:off x="1497" y="3065"/>
                <a:ext cx="6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Rosa 83</a:t>
                </a:r>
              </a:p>
            </p:txBody>
          </p:sp>
        </p:grpSp>
        <p:grpSp>
          <p:nvGrpSpPr>
            <p:cNvPr id="17447" name="Group 108"/>
            <p:cNvGrpSpPr>
              <a:grpSpLocks/>
            </p:cNvGrpSpPr>
            <p:nvPr/>
          </p:nvGrpSpPr>
          <p:grpSpPr bwMode="auto">
            <a:xfrm>
              <a:off x="1344" y="3393"/>
              <a:ext cx="977" cy="236"/>
              <a:chOff x="1344" y="3393"/>
              <a:chExt cx="977" cy="236"/>
            </a:xfrm>
          </p:grpSpPr>
          <p:sp>
            <p:nvSpPr>
              <p:cNvPr id="17463" name="Text Box 109"/>
              <p:cNvSpPr txBox="1">
                <a:spLocks noChangeArrowheads="1"/>
              </p:cNvSpPr>
              <p:nvPr/>
            </p:nvSpPr>
            <p:spPr bwMode="auto">
              <a:xfrm>
                <a:off x="1344" y="3398"/>
                <a:ext cx="8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Eugene 87</a:t>
                </a:r>
              </a:p>
            </p:txBody>
          </p:sp>
          <p:sp>
            <p:nvSpPr>
              <p:cNvPr id="431214" name="AutoShape 110"/>
              <p:cNvSpPr>
                <a:spLocks noChangeArrowheads="1"/>
              </p:cNvSpPr>
              <p:nvPr/>
            </p:nvSpPr>
            <p:spPr bwMode="auto">
              <a:xfrm>
                <a:off x="2180" y="3393"/>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grpSp>
        <p:grpSp>
          <p:nvGrpSpPr>
            <p:cNvPr id="17448" name="Group 111"/>
            <p:cNvGrpSpPr>
              <a:grpSpLocks/>
            </p:cNvGrpSpPr>
            <p:nvPr/>
          </p:nvGrpSpPr>
          <p:grpSpPr bwMode="auto">
            <a:xfrm>
              <a:off x="1480" y="3465"/>
              <a:ext cx="877" cy="296"/>
              <a:chOff x="1480" y="3465"/>
              <a:chExt cx="877" cy="296"/>
            </a:xfrm>
          </p:grpSpPr>
          <p:sp>
            <p:nvSpPr>
              <p:cNvPr id="431216" name="AutoShape 112"/>
              <p:cNvSpPr>
                <a:spLocks noChangeArrowheads="1"/>
              </p:cNvSpPr>
              <p:nvPr/>
            </p:nvSpPr>
            <p:spPr bwMode="auto">
              <a:xfrm>
                <a:off x="2216" y="3465"/>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62" name="Text Box 113"/>
              <p:cNvSpPr txBox="1">
                <a:spLocks noChangeArrowheads="1"/>
              </p:cNvSpPr>
              <p:nvPr/>
            </p:nvSpPr>
            <p:spPr bwMode="auto">
              <a:xfrm>
                <a:off x="1480" y="3530"/>
                <a:ext cx="82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Herman 96</a:t>
                </a:r>
              </a:p>
            </p:txBody>
          </p:sp>
        </p:grpSp>
        <p:grpSp>
          <p:nvGrpSpPr>
            <p:cNvPr id="17449" name="Group 114"/>
            <p:cNvGrpSpPr>
              <a:grpSpLocks/>
            </p:cNvGrpSpPr>
            <p:nvPr/>
          </p:nvGrpSpPr>
          <p:grpSpPr bwMode="auto">
            <a:xfrm>
              <a:off x="1970" y="3633"/>
              <a:ext cx="711" cy="317"/>
              <a:chOff x="1970" y="3633"/>
              <a:chExt cx="711" cy="317"/>
            </a:xfrm>
          </p:grpSpPr>
          <p:sp>
            <p:nvSpPr>
              <p:cNvPr id="17459" name="Text Box 115"/>
              <p:cNvSpPr txBox="1">
                <a:spLocks noChangeArrowheads="1"/>
              </p:cNvSpPr>
              <p:nvPr/>
            </p:nvSpPr>
            <p:spPr bwMode="auto">
              <a:xfrm>
                <a:off x="1970" y="3719"/>
                <a:ext cx="64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Alma 96</a:t>
                </a:r>
              </a:p>
            </p:txBody>
          </p:sp>
          <p:sp>
            <p:nvSpPr>
              <p:cNvPr id="431220" name="AutoShape 116"/>
              <p:cNvSpPr>
                <a:spLocks noChangeArrowheads="1"/>
              </p:cNvSpPr>
              <p:nvPr/>
            </p:nvSpPr>
            <p:spPr bwMode="auto">
              <a:xfrm>
                <a:off x="2540" y="3633"/>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grpSp>
        <p:grpSp>
          <p:nvGrpSpPr>
            <p:cNvPr id="17450" name="Group 117"/>
            <p:cNvGrpSpPr>
              <a:grpSpLocks/>
            </p:cNvGrpSpPr>
            <p:nvPr/>
          </p:nvGrpSpPr>
          <p:grpSpPr bwMode="auto">
            <a:xfrm>
              <a:off x="2828" y="3765"/>
              <a:ext cx="742" cy="231"/>
              <a:chOff x="2828" y="3765"/>
              <a:chExt cx="742" cy="231"/>
            </a:xfrm>
          </p:grpSpPr>
          <p:sp>
            <p:nvSpPr>
              <p:cNvPr id="431222" name="AutoShape 118"/>
              <p:cNvSpPr>
                <a:spLocks noChangeArrowheads="1"/>
              </p:cNvSpPr>
              <p:nvPr/>
            </p:nvSpPr>
            <p:spPr bwMode="auto">
              <a:xfrm>
                <a:off x="2828" y="3801"/>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58" name="Text Box 119"/>
              <p:cNvSpPr txBox="1">
                <a:spLocks noChangeArrowheads="1"/>
              </p:cNvSpPr>
              <p:nvPr/>
            </p:nvSpPr>
            <p:spPr bwMode="auto">
              <a:xfrm>
                <a:off x="2926" y="3765"/>
                <a:ext cx="64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effectLst/>
                  </a:rPr>
                  <a:t>Boris 96</a:t>
                </a:r>
              </a:p>
            </p:txBody>
          </p:sp>
        </p:grpSp>
        <p:grpSp>
          <p:nvGrpSpPr>
            <p:cNvPr id="17451" name="Group 120"/>
            <p:cNvGrpSpPr>
              <a:grpSpLocks/>
            </p:cNvGrpSpPr>
            <p:nvPr/>
          </p:nvGrpSpPr>
          <p:grpSpPr bwMode="auto">
            <a:xfrm>
              <a:off x="2312" y="3885"/>
              <a:ext cx="897" cy="284"/>
              <a:chOff x="2312" y="3885"/>
              <a:chExt cx="897" cy="284"/>
            </a:xfrm>
          </p:grpSpPr>
          <p:sp>
            <p:nvSpPr>
              <p:cNvPr id="17455" name="Text Box 121"/>
              <p:cNvSpPr txBox="1">
                <a:spLocks noChangeArrowheads="1"/>
              </p:cNvSpPr>
              <p:nvPr/>
            </p:nvSpPr>
            <p:spPr bwMode="auto">
              <a:xfrm>
                <a:off x="2312" y="3938"/>
                <a:ext cx="7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solidFill>
                      <a:srgbClr val="0000CC"/>
                    </a:solidFill>
                    <a:effectLst/>
                  </a:rPr>
                  <a:t>Cosme 89</a:t>
                </a:r>
              </a:p>
            </p:txBody>
          </p:sp>
          <p:sp>
            <p:nvSpPr>
              <p:cNvPr id="431226" name="AutoShape 122"/>
              <p:cNvSpPr>
                <a:spLocks noChangeArrowheads="1"/>
              </p:cNvSpPr>
              <p:nvPr/>
            </p:nvSpPr>
            <p:spPr bwMode="auto">
              <a:xfrm>
                <a:off x="3068" y="3885"/>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grpSp>
        <p:grpSp>
          <p:nvGrpSpPr>
            <p:cNvPr id="17452" name="Group 123"/>
            <p:cNvGrpSpPr>
              <a:grpSpLocks/>
            </p:cNvGrpSpPr>
            <p:nvPr/>
          </p:nvGrpSpPr>
          <p:grpSpPr bwMode="auto">
            <a:xfrm>
              <a:off x="3464" y="3885"/>
              <a:ext cx="682" cy="273"/>
              <a:chOff x="3464" y="3885"/>
              <a:chExt cx="682" cy="273"/>
            </a:xfrm>
          </p:grpSpPr>
          <p:sp>
            <p:nvSpPr>
              <p:cNvPr id="431228" name="AutoShape 124"/>
              <p:cNvSpPr>
                <a:spLocks noChangeArrowheads="1"/>
              </p:cNvSpPr>
              <p:nvPr/>
            </p:nvSpPr>
            <p:spPr bwMode="auto">
              <a:xfrm>
                <a:off x="3464" y="3981"/>
                <a:ext cx="141" cy="17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sp>
            <p:nvSpPr>
              <p:cNvPr id="17454" name="Text Box 125"/>
              <p:cNvSpPr txBox="1">
                <a:spLocks noChangeArrowheads="1"/>
              </p:cNvSpPr>
              <p:nvPr/>
            </p:nvSpPr>
            <p:spPr bwMode="auto">
              <a:xfrm>
                <a:off x="3550" y="3885"/>
                <a:ext cx="5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sz="1800">
                    <a:effectLst/>
                  </a:rPr>
                  <a:t>Rick 97</a:t>
                </a:r>
              </a:p>
            </p:txBody>
          </p:sp>
        </p:grpSp>
      </p:grpSp>
      <p:grpSp>
        <p:nvGrpSpPr>
          <p:cNvPr id="431230" name="Group 126"/>
          <p:cNvGrpSpPr>
            <a:grpSpLocks/>
          </p:cNvGrpSpPr>
          <p:nvPr/>
        </p:nvGrpSpPr>
        <p:grpSpPr bwMode="auto">
          <a:xfrm>
            <a:off x="4576763" y="1485900"/>
            <a:ext cx="3625850" cy="427038"/>
            <a:chOff x="2883" y="936"/>
            <a:chExt cx="2284" cy="269"/>
          </a:xfrm>
        </p:grpSpPr>
        <p:sp>
          <p:nvSpPr>
            <p:cNvPr id="17426" name="Text Box 127"/>
            <p:cNvSpPr txBox="1">
              <a:spLocks noChangeArrowheads="1"/>
            </p:cNvSpPr>
            <p:nvPr/>
          </p:nvSpPr>
          <p:spPr bwMode="auto">
            <a:xfrm>
              <a:off x="2950" y="936"/>
              <a:ext cx="2217"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b="1">
                  <a:solidFill>
                    <a:schemeClr val="tx1"/>
                  </a:solidFill>
                  <a:effectLst/>
                </a:rPr>
                <a:t> Categoria V (&gt; 250 km/h)</a:t>
              </a:r>
            </a:p>
          </p:txBody>
        </p:sp>
        <p:sp>
          <p:nvSpPr>
            <p:cNvPr id="431232" name="Oval 128"/>
            <p:cNvSpPr>
              <a:spLocks noChangeArrowheads="1"/>
            </p:cNvSpPr>
            <p:nvPr/>
          </p:nvSpPr>
          <p:spPr bwMode="auto">
            <a:xfrm>
              <a:off x="2883" y="994"/>
              <a:ext cx="153" cy="153"/>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grpSp>
      <p:grpSp>
        <p:nvGrpSpPr>
          <p:cNvPr id="431233" name="Group 129"/>
          <p:cNvGrpSpPr>
            <a:grpSpLocks/>
          </p:cNvGrpSpPr>
          <p:nvPr/>
        </p:nvGrpSpPr>
        <p:grpSpPr bwMode="auto">
          <a:xfrm>
            <a:off x="4576763" y="1822450"/>
            <a:ext cx="4567237" cy="427038"/>
            <a:chOff x="2883" y="1148"/>
            <a:chExt cx="2877" cy="269"/>
          </a:xfrm>
        </p:grpSpPr>
        <p:sp>
          <p:nvSpPr>
            <p:cNvPr id="17424" name="Text Box 130"/>
            <p:cNvSpPr txBox="1">
              <a:spLocks noChangeArrowheads="1"/>
            </p:cNvSpPr>
            <p:nvPr/>
          </p:nvSpPr>
          <p:spPr bwMode="auto">
            <a:xfrm>
              <a:off x="2950" y="1148"/>
              <a:ext cx="2810"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b="1">
                  <a:solidFill>
                    <a:schemeClr val="tx1"/>
                  </a:solidFill>
                  <a:effectLst/>
                </a:rPr>
                <a:t> Categoria III y IV (178-249 km/h)</a:t>
              </a:r>
            </a:p>
          </p:txBody>
        </p:sp>
        <p:sp>
          <p:nvSpPr>
            <p:cNvPr id="431235" name="Oval 131"/>
            <p:cNvSpPr>
              <a:spLocks noChangeArrowheads="1"/>
            </p:cNvSpPr>
            <p:nvPr/>
          </p:nvSpPr>
          <p:spPr bwMode="auto">
            <a:xfrm>
              <a:off x="2883" y="1206"/>
              <a:ext cx="153" cy="153"/>
            </a:xfrm>
            <a:prstGeom prst="ellipse">
              <a:avLst/>
            </a:prstGeom>
            <a:solidFill>
              <a:srgbClr val="FF99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grpSp>
      <p:grpSp>
        <p:nvGrpSpPr>
          <p:cNvPr id="431236" name="Group 132"/>
          <p:cNvGrpSpPr>
            <a:grpSpLocks/>
          </p:cNvGrpSpPr>
          <p:nvPr/>
        </p:nvGrpSpPr>
        <p:grpSpPr bwMode="auto">
          <a:xfrm>
            <a:off x="4576763" y="2190750"/>
            <a:ext cx="3914775" cy="427038"/>
            <a:chOff x="2883" y="1380"/>
            <a:chExt cx="2466" cy="269"/>
          </a:xfrm>
        </p:grpSpPr>
        <p:sp>
          <p:nvSpPr>
            <p:cNvPr id="17422" name="Text Box 133"/>
            <p:cNvSpPr txBox="1">
              <a:spLocks noChangeArrowheads="1"/>
            </p:cNvSpPr>
            <p:nvPr/>
          </p:nvSpPr>
          <p:spPr bwMode="auto">
            <a:xfrm>
              <a:off x="2950" y="1380"/>
              <a:ext cx="2399"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b="1">
                  <a:solidFill>
                    <a:schemeClr val="tx1"/>
                  </a:solidFill>
                  <a:effectLst/>
                </a:rPr>
                <a:t> Categoria II (154-177 km/h)</a:t>
              </a:r>
            </a:p>
          </p:txBody>
        </p:sp>
        <p:sp>
          <p:nvSpPr>
            <p:cNvPr id="431238" name="Oval 134"/>
            <p:cNvSpPr>
              <a:spLocks noChangeArrowheads="1"/>
            </p:cNvSpPr>
            <p:nvPr/>
          </p:nvSpPr>
          <p:spPr bwMode="auto">
            <a:xfrm>
              <a:off x="2883" y="1438"/>
              <a:ext cx="153" cy="153"/>
            </a:xfrm>
            <a:prstGeom prst="ellipse">
              <a:avLst/>
            </a:prstGeom>
            <a:solidFill>
              <a:srgbClr val="FF66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grpSp>
      <p:grpSp>
        <p:nvGrpSpPr>
          <p:cNvPr id="431239" name="Group 135"/>
          <p:cNvGrpSpPr>
            <a:grpSpLocks/>
          </p:cNvGrpSpPr>
          <p:nvPr/>
        </p:nvGrpSpPr>
        <p:grpSpPr bwMode="auto">
          <a:xfrm>
            <a:off x="4549775" y="2533650"/>
            <a:ext cx="3863975" cy="427038"/>
            <a:chOff x="2866" y="1596"/>
            <a:chExt cx="2434" cy="269"/>
          </a:xfrm>
        </p:grpSpPr>
        <p:sp>
          <p:nvSpPr>
            <p:cNvPr id="17420" name="Text Box 136"/>
            <p:cNvSpPr txBox="1">
              <a:spLocks noChangeArrowheads="1"/>
            </p:cNvSpPr>
            <p:nvPr/>
          </p:nvSpPr>
          <p:spPr bwMode="auto">
            <a:xfrm>
              <a:off x="2950" y="1596"/>
              <a:ext cx="2350"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bg1"/>
                  </a:solidFill>
                  <a:latin typeface="Albertus Medium" pitchFamily="34" charset="0"/>
                </a:defRPr>
              </a:lvl1pPr>
              <a:lvl2pPr marL="742950" indent="-285750">
                <a:defRPr sz="2200">
                  <a:solidFill>
                    <a:schemeClr val="bg1"/>
                  </a:solidFill>
                  <a:latin typeface="Albertus Medium" pitchFamily="34" charset="0"/>
                </a:defRPr>
              </a:lvl2pPr>
              <a:lvl3pPr marL="1143000" indent="-228600">
                <a:defRPr sz="2200">
                  <a:solidFill>
                    <a:schemeClr val="bg1"/>
                  </a:solidFill>
                  <a:latin typeface="Albertus Medium" pitchFamily="34" charset="0"/>
                </a:defRPr>
              </a:lvl3pPr>
              <a:lvl4pPr marL="1600200" indent="-228600">
                <a:defRPr sz="2200">
                  <a:solidFill>
                    <a:schemeClr val="bg1"/>
                  </a:solidFill>
                  <a:latin typeface="Albertus Medium" pitchFamily="34" charset="0"/>
                </a:defRPr>
              </a:lvl4pPr>
              <a:lvl5pPr marL="2057400" indent="-228600">
                <a:defRPr sz="2200">
                  <a:solidFill>
                    <a:schemeClr val="bg1"/>
                  </a:solidFill>
                  <a:latin typeface="Albertus Medium" pitchFamily="34" charset="0"/>
                </a:defRPr>
              </a:lvl5pPr>
              <a:lvl6pPr marL="2514600" indent="-228600" algn="ctr" eaLnBrk="0" fontAlgn="base" hangingPunct="0">
                <a:spcBef>
                  <a:spcPct val="0"/>
                </a:spcBef>
                <a:spcAft>
                  <a:spcPct val="0"/>
                </a:spcAft>
                <a:defRPr sz="2200">
                  <a:solidFill>
                    <a:schemeClr val="bg1"/>
                  </a:solidFill>
                  <a:latin typeface="Albertus Medium" pitchFamily="34" charset="0"/>
                </a:defRPr>
              </a:lvl6pPr>
              <a:lvl7pPr marL="2971800" indent="-228600" algn="ctr" eaLnBrk="0" fontAlgn="base" hangingPunct="0">
                <a:spcBef>
                  <a:spcPct val="0"/>
                </a:spcBef>
                <a:spcAft>
                  <a:spcPct val="0"/>
                </a:spcAft>
                <a:defRPr sz="2200">
                  <a:solidFill>
                    <a:schemeClr val="bg1"/>
                  </a:solidFill>
                  <a:latin typeface="Albertus Medium" pitchFamily="34" charset="0"/>
                </a:defRPr>
              </a:lvl7pPr>
              <a:lvl8pPr marL="3429000" indent="-228600" algn="ctr" eaLnBrk="0" fontAlgn="base" hangingPunct="0">
                <a:spcBef>
                  <a:spcPct val="0"/>
                </a:spcBef>
                <a:spcAft>
                  <a:spcPct val="0"/>
                </a:spcAft>
                <a:defRPr sz="2200">
                  <a:solidFill>
                    <a:schemeClr val="bg1"/>
                  </a:solidFill>
                  <a:latin typeface="Albertus Medium" pitchFamily="34" charset="0"/>
                </a:defRPr>
              </a:lvl8pPr>
              <a:lvl9pPr marL="3886200" indent="-228600" algn="ctr" eaLnBrk="0" fontAlgn="base" hangingPunct="0">
                <a:spcBef>
                  <a:spcPct val="0"/>
                </a:spcBef>
                <a:spcAft>
                  <a:spcPct val="0"/>
                </a:spcAft>
                <a:defRPr sz="2200">
                  <a:solidFill>
                    <a:schemeClr val="bg1"/>
                  </a:solidFill>
                  <a:latin typeface="Albertus Medium" pitchFamily="34" charset="0"/>
                </a:defRPr>
              </a:lvl9pPr>
            </a:lstStyle>
            <a:p>
              <a:r>
                <a:rPr lang="es-MX" b="1">
                  <a:solidFill>
                    <a:schemeClr val="tx1"/>
                  </a:solidFill>
                  <a:effectLst/>
                </a:rPr>
                <a:t> Categoria I (119-153 km/h)</a:t>
              </a:r>
            </a:p>
          </p:txBody>
        </p:sp>
        <p:sp>
          <p:nvSpPr>
            <p:cNvPr id="431241" name="AutoShape 137"/>
            <p:cNvSpPr>
              <a:spLocks noChangeArrowheads="1"/>
            </p:cNvSpPr>
            <p:nvPr/>
          </p:nvSpPr>
          <p:spPr bwMode="auto">
            <a:xfrm>
              <a:off x="2866" y="1643"/>
              <a:ext cx="188" cy="176"/>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s-MX"/>
            </a:p>
          </p:txBody>
        </p:sp>
      </p:grpSp>
      <p:sp>
        <p:nvSpPr>
          <p:cNvPr id="17419" name="Rectangle 138"/>
          <p:cNvSpPr>
            <a:spLocks noChangeArrowheads="1"/>
          </p:cNvSpPr>
          <p:nvPr/>
        </p:nvSpPr>
        <p:spPr bwMode="auto">
          <a:xfrm>
            <a:off x="1519238" y="404714"/>
            <a:ext cx="7104062"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lstStyle/>
          <a:p>
            <a:pPr algn="r"/>
            <a:r>
              <a:rPr kumimoji="1" lang="en-GB" sz="3200" dirty="0" err="1">
                <a:solidFill>
                  <a:srgbClr val="D82900"/>
                </a:solidFill>
                <a:effectLst/>
                <a:latin typeface="Arial" charset="0"/>
              </a:rPr>
              <a:t>Principales</a:t>
            </a:r>
            <a:r>
              <a:rPr kumimoji="1" lang="en-GB" sz="3200" dirty="0">
                <a:solidFill>
                  <a:srgbClr val="D82900"/>
                </a:solidFill>
                <a:effectLst/>
                <a:latin typeface="Arial" charset="0"/>
              </a:rPr>
              <a:t> </a:t>
            </a:r>
            <a:r>
              <a:rPr kumimoji="1" lang="en-GB" sz="3200" dirty="0" err="1">
                <a:solidFill>
                  <a:srgbClr val="D82900"/>
                </a:solidFill>
                <a:effectLst/>
                <a:latin typeface="Arial" charset="0"/>
              </a:rPr>
              <a:t>Huracanes</a:t>
            </a:r>
            <a:r>
              <a:rPr kumimoji="1" lang="en-GB" sz="3200" dirty="0">
                <a:solidFill>
                  <a:srgbClr val="D82900"/>
                </a:solidFill>
                <a:effectLst/>
                <a:latin typeface="Arial" charset="0"/>
              </a:rPr>
              <a:t> en México</a:t>
            </a:r>
          </a:p>
          <a:p>
            <a:pPr algn="r"/>
            <a:r>
              <a:rPr kumimoji="1" lang="en-GB" sz="3200" dirty="0">
                <a:solidFill>
                  <a:srgbClr val="D82900"/>
                </a:solidFill>
                <a:effectLst/>
                <a:latin typeface="Arial" charset="0"/>
              </a:rPr>
              <a:t>(1980-2001)</a:t>
            </a:r>
          </a:p>
        </p:txBody>
      </p:sp>
    </p:spTree>
    <p:extLst>
      <p:ext uri="{BB962C8B-B14F-4D97-AF65-F5344CB8AC3E}">
        <p14:creationId xmlns:p14="http://schemas.microsoft.com/office/powerpoint/2010/main" val="3979713877"/>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1230"/>
                                        </p:tgtEl>
                                        <p:attrNameLst>
                                          <p:attrName>style.visibility</p:attrName>
                                        </p:attrNameLst>
                                      </p:cBhvr>
                                      <p:to>
                                        <p:strVal val="visible"/>
                                      </p:to>
                                    </p:set>
                                    <p:animEffect transition="in" filter="wipe(left)">
                                      <p:cBhvr>
                                        <p:cTn id="7" dur="500"/>
                                        <p:tgtEl>
                                          <p:spTgt spid="4312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31107"/>
                                        </p:tgtEl>
                                        <p:attrNameLst>
                                          <p:attrName>style.visibility</p:attrName>
                                        </p:attrNameLst>
                                      </p:cBhvr>
                                      <p:to>
                                        <p:strVal val="visible"/>
                                      </p:to>
                                    </p:set>
                                    <p:animEffect transition="in" filter="strips(downRight)">
                                      <p:cBhvr>
                                        <p:cTn id="12" dur="500"/>
                                        <p:tgtEl>
                                          <p:spTgt spid="43110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31233"/>
                                        </p:tgtEl>
                                        <p:attrNameLst>
                                          <p:attrName>style.visibility</p:attrName>
                                        </p:attrNameLst>
                                      </p:cBhvr>
                                      <p:to>
                                        <p:strVal val="visible"/>
                                      </p:to>
                                    </p:set>
                                    <p:animEffect transition="in" filter="wipe(left)">
                                      <p:cBhvr>
                                        <p:cTn id="17" dur="500"/>
                                        <p:tgtEl>
                                          <p:spTgt spid="43123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31110"/>
                                        </p:tgtEl>
                                        <p:attrNameLst>
                                          <p:attrName>style.visibility</p:attrName>
                                        </p:attrNameLst>
                                      </p:cBhvr>
                                      <p:to>
                                        <p:strVal val="visible"/>
                                      </p:to>
                                    </p:set>
                                    <p:animEffect transition="in" filter="strips(downRight)">
                                      <p:cBhvr>
                                        <p:cTn id="22" dur="500"/>
                                        <p:tgtEl>
                                          <p:spTgt spid="4311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31236"/>
                                        </p:tgtEl>
                                        <p:attrNameLst>
                                          <p:attrName>style.visibility</p:attrName>
                                        </p:attrNameLst>
                                      </p:cBhvr>
                                      <p:to>
                                        <p:strVal val="visible"/>
                                      </p:to>
                                    </p:set>
                                    <p:animEffect transition="in" filter="wipe(left)">
                                      <p:cBhvr>
                                        <p:cTn id="27" dur="500"/>
                                        <p:tgtEl>
                                          <p:spTgt spid="43123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31126"/>
                                        </p:tgtEl>
                                        <p:attrNameLst>
                                          <p:attrName>style.visibility</p:attrName>
                                        </p:attrNameLst>
                                      </p:cBhvr>
                                      <p:to>
                                        <p:strVal val="visible"/>
                                      </p:to>
                                    </p:set>
                                    <p:animEffect transition="in" filter="strips(downRight)">
                                      <p:cBhvr>
                                        <p:cTn id="32" dur="500"/>
                                        <p:tgtEl>
                                          <p:spTgt spid="43112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431239"/>
                                        </p:tgtEl>
                                        <p:attrNameLst>
                                          <p:attrName>style.visibility</p:attrName>
                                        </p:attrNameLst>
                                      </p:cBhvr>
                                      <p:to>
                                        <p:strVal val="visible"/>
                                      </p:to>
                                    </p:set>
                                    <p:animEffect transition="in" filter="wipe(left)">
                                      <p:cBhvr>
                                        <p:cTn id="37" dur="500"/>
                                        <p:tgtEl>
                                          <p:spTgt spid="43123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431154"/>
                                        </p:tgtEl>
                                        <p:attrNameLst>
                                          <p:attrName>style.visibility</p:attrName>
                                        </p:attrNameLst>
                                      </p:cBhvr>
                                      <p:to>
                                        <p:strVal val="visible"/>
                                      </p:to>
                                    </p:set>
                                    <p:animEffect transition="in" filter="strips(downRight)">
                                      <p:cBhvr>
                                        <p:cTn id="42" dur="500"/>
                                        <p:tgtEl>
                                          <p:spTgt spid="431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lum contrast="13000"/>
          </a:blip>
          <a:srcRect/>
          <a:stretch>
            <a:fillRect/>
          </a:stretch>
        </p:blipFill>
        <p:spPr bwMode="auto">
          <a:xfrm>
            <a:off x="642910" y="1071546"/>
            <a:ext cx="7786710" cy="5131658"/>
          </a:xfrm>
          <a:prstGeom prst="rect">
            <a:avLst/>
          </a:prstGeom>
          <a:noFill/>
          <a:ln w="9525">
            <a:noFill/>
            <a:miter lim="800000"/>
            <a:headEnd/>
            <a:tailEnd/>
          </a:ln>
          <a:effectLst/>
        </p:spPr>
      </p:pic>
    </p:spTree>
    <p:extLst>
      <p:ext uri="{BB962C8B-B14F-4D97-AF65-F5344CB8AC3E}">
        <p14:creationId xmlns:p14="http://schemas.microsoft.com/office/powerpoint/2010/main" val="953281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1522178"/>
            <a:ext cx="6308117" cy="4934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803" name="WordArt 59"/>
          <p:cNvSpPr>
            <a:spLocks noChangeArrowheads="1" noChangeShapeType="1" noTextEdit="1"/>
          </p:cNvSpPr>
          <p:nvPr/>
        </p:nvSpPr>
        <p:spPr bwMode="auto">
          <a:xfrm>
            <a:off x="526951" y="231807"/>
            <a:ext cx="7488832" cy="1071202"/>
          </a:xfrm>
          <a:prstGeom prst="rect">
            <a:avLst/>
          </a:prstGeom>
        </p:spPr>
        <p:txBody>
          <a:bodyPr wrap="none" fromWordArt="1">
            <a:prstTxWarp prst="textPlain">
              <a:avLst>
                <a:gd name="adj" fmla="val 50000"/>
              </a:avLst>
            </a:prstTxWarp>
          </a:bodyPr>
          <a:lstStyle/>
          <a:p>
            <a:pPr algn="ctr"/>
            <a:r>
              <a:rPr lang="es-MX" sz="500" kern="10" dirty="0">
                <a:ln w="12700">
                  <a:solidFill>
                    <a:srgbClr val="000000"/>
                  </a:solidFill>
                  <a:round/>
                  <a:headEnd/>
                  <a:tailEnd/>
                </a:ln>
                <a:solidFill>
                  <a:srgbClr val="FF6600"/>
                </a:solidFill>
                <a:latin typeface="Arial" pitchFamily="34" charset="0"/>
                <a:cs typeface="Arial" pitchFamily="34" charset="0"/>
              </a:rPr>
              <a:t>IMPACTO DE LOS HURACANES</a:t>
            </a:r>
          </a:p>
          <a:p>
            <a:pPr algn="ctr"/>
            <a:r>
              <a:rPr lang="es-MX" sz="500" kern="10" dirty="0">
                <a:ln w="12700">
                  <a:solidFill>
                    <a:srgbClr val="000000"/>
                  </a:solidFill>
                  <a:round/>
                  <a:headEnd/>
                  <a:tailEnd/>
                </a:ln>
                <a:solidFill>
                  <a:srgbClr val="FF6600"/>
                </a:solidFill>
                <a:latin typeface="Arial" pitchFamily="34" charset="0"/>
                <a:cs typeface="Arial" pitchFamily="34" charset="0"/>
              </a:rPr>
              <a:t>EN EL</a:t>
            </a:r>
            <a:r>
              <a:rPr lang="es-MX" sz="300" kern="10" dirty="0">
                <a:ln w="12700">
                  <a:solidFill>
                    <a:srgbClr val="000000"/>
                  </a:solidFill>
                  <a:round/>
                  <a:headEnd/>
                  <a:tailEnd/>
                </a:ln>
                <a:solidFill>
                  <a:srgbClr val="FF6600"/>
                </a:solidFill>
                <a:latin typeface="Arial" pitchFamily="34" charset="0"/>
                <a:cs typeface="Arial" pitchFamily="34" charset="0"/>
              </a:rPr>
              <a:t> </a:t>
            </a:r>
            <a:r>
              <a:rPr lang="es-MX" sz="500" kern="10" dirty="0">
                <a:ln w="12700">
                  <a:solidFill>
                    <a:srgbClr val="000000"/>
                  </a:solidFill>
                  <a:round/>
                  <a:headEnd/>
                  <a:tailEnd/>
                </a:ln>
                <a:solidFill>
                  <a:srgbClr val="FF6600"/>
                </a:solidFill>
                <a:latin typeface="Arial" pitchFamily="34" charset="0"/>
                <a:cs typeface="Arial" pitchFamily="34" charset="0"/>
              </a:rPr>
              <a:t>ESTADO</a:t>
            </a:r>
            <a:r>
              <a:rPr lang="es-MX" sz="300" kern="10" dirty="0">
                <a:ln w="12700">
                  <a:solidFill>
                    <a:srgbClr val="000000"/>
                  </a:solidFill>
                  <a:round/>
                  <a:headEnd/>
                  <a:tailEnd/>
                </a:ln>
                <a:solidFill>
                  <a:srgbClr val="FF6600"/>
                </a:solidFill>
                <a:latin typeface="Arial" pitchFamily="34" charset="0"/>
                <a:cs typeface="Arial" pitchFamily="34" charset="0"/>
              </a:rPr>
              <a:t> </a:t>
            </a:r>
            <a:r>
              <a:rPr lang="es-MX" sz="500" kern="10" dirty="0">
                <a:ln w="12700">
                  <a:solidFill>
                    <a:srgbClr val="000000"/>
                  </a:solidFill>
                  <a:round/>
                  <a:headEnd/>
                  <a:tailEnd/>
                </a:ln>
                <a:solidFill>
                  <a:srgbClr val="FF6600"/>
                </a:solidFill>
                <a:latin typeface="Arial" pitchFamily="34" charset="0"/>
                <a:cs typeface="Arial" pitchFamily="34" charset="0"/>
              </a:rPr>
              <a:t>DE SONORA</a:t>
            </a:r>
          </a:p>
          <a:p>
            <a:pPr algn="ctr"/>
            <a:r>
              <a:rPr lang="es-MX" sz="500" kern="10" dirty="0">
                <a:ln w="12700">
                  <a:solidFill>
                    <a:srgbClr val="000000"/>
                  </a:solidFill>
                  <a:round/>
                  <a:headEnd/>
                  <a:tailEnd/>
                </a:ln>
                <a:solidFill>
                  <a:srgbClr val="FF6600"/>
                </a:solidFill>
                <a:latin typeface="Arial" pitchFamily="34" charset="0"/>
                <a:cs typeface="Arial" pitchFamily="34" charset="0"/>
              </a:rPr>
              <a:t>PERIODO 1983-2010</a:t>
            </a:r>
          </a:p>
        </p:txBody>
      </p:sp>
      <p:sp>
        <p:nvSpPr>
          <p:cNvPr id="31805" name="Text Box 61"/>
          <p:cNvSpPr txBox="1">
            <a:spLocks noChangeArrowheads="1"/>
          </p:cNvSpPr>
          <p:nvPr/>
        </p:nvSpPr>
        <p:spPr bwMode="auto">
          <a:xfrm>
            <a:off x="173238" y="1601679"/>
            <a:ext cx="3802063" cy="848710"/>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hangingPunct="0"/>
            <a:r>
              <a:rPr lang="es-MX" b="1" dirty="0">
                <a:solidFill>
                  <a:srgbClr val="0000FF"/>
                </a:solidFill>
                <a:effectLst>
                  <a:outerShdw blurRad="38100" dist="38100" dir="2700000" algn="tl">
                    <a:srgbClr val="C0C0C0"/>
                  </a:outerShdw>
                </a:effectLst>
              </a:rPr>
              <a:t>POBLACION AFECTADA</a:t>
            </a:r>
          </a:p>
          <a:p>
            <a:pPr eaLnBrk="0" hangingPunct="0"/>
            <a:r>
              <a:rPr lang="es-MX" b="1" dirty="0">
                <a:solidFill>
                  <a:srgbClr val="0000FF"/>
                </a:solidFill>
                <a:effectLst>
                  <a:outerShdw blurRad="38100" dist="38100" dir="2700000" algn="tl">
                    <a:srgbClr val="C0C0C0"/>
                  </a:outerShdw>
                </a:effectLst>
              </a:rPr>
              <a:t>(300,000 MIL PERSONAS)</a:t>
            </a:r>
          </a:p>
        </p:txBody>
      </p:sp>
      <p:sp>
        <p:nvSpPr>
          <p:cNvPr id="31806" name="Text Box 62"/>
          <p:cNvSpPr txBox="1">
            <a:spLocks noChangeArrowheads="1"/>
          </p:cNvSpPr>
          <p:nvPr/>
        </p:nvSpPr>
        <p:spPr bwMode="auto">
          <a:xfrm>
            <a:off x="266978" y="2446186"/>
            <a:ext cx="3786188" cy="848710"/>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hangingPunct="0"/>
            <a:r>
              <a:rPr lang="es-MX" b="1" dirty="0">
                <a:solidFill>
                  <a:srgbClr val="0000FF"/>
                </a:solidFill>
                <a:effectLst>
                  <a:outerShdw blurRad="38100" dist="38100" dir="2700000" algn="tl">
                    <a:srgbClr val="C0C0C0"/>
                  </a:outerShdw>
                </a:effectLst>
              </a:rPr>
              <a:t>SUPERFICIE AGRICOLA</a:t>
            </a:r>
          </a:p>
          <a:p>
            <a:pPr eaLnBrk="0" hangingPunct="0"/>
            <a:r>
              <a:rPr lang="es-MX" b="1" dirty="0">
                <a:solidFill>
                  <a:srgbClr val="0000FF"/>
                </a:solidFill>
                <a:effectLst>
                  <a:outerShdw blurRad="38100" dist="38100" dir="2700000" algn="tl">
                    <a:srgbClr val="C0C0C0"/>
                  </a:outerShdw>
                </a:effectLst>
              </a:rPr>
              <a:t>280 MIL HECTAREAS</a:t>
            </a:r>
          </a:p>
        </p:txBody>
      </p:sp>
      <p:sp>
        <p:nvSpPr>
          <p:cNvPr id="31807" name="Text Box 63"/>
          <p:cNvSpPr txBox="1">
            <a:spLocks noChangeArrowheads="1"/>
          </p:cNvSpPr>
          <p:nvPr/>
        </p:nvSpPr>
        <p:spPr bwMode="auto">
          <a:xfrm>
            <a:off x="4292301" y="2446186"/>
            <a:ext cx="4054475" cy="848710"/>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hangingPunct="0"/>
            <a:r>
              <a:rPr lang="es-MX" b="1" dirty="0">
                <a:solidFill>
                  <a:srgbClr val="0000FF"/>
                </a:solidFill>
                <a:effectLst>
                  <a:outerShdw blurRad="38100" dist="38100" dir="2700000" algn="tl">
                    <a:srgbClr val="C0C0C0"/>
                  </a:outerShdw>
                </a:effectLst>
              </a:rPr>
              <a:t>MONTO </a:t>
            </a:r>
          </a:p>
          <a:p>
            <a:pPr algn="ctr" eaLnBrk="0" hangingPunct="0"/>
            <a:r>
              <a:rPr lang="es-MX" b="1" dirty="0">
                <a:solidFill>
                  <a:srgbClr val="0000FF"/>
                </a:solidFill>
                <a:effectLst>
                  <a:outerShdw blurRad="38100" dist="38100" dir="2700000" algn="tl">
                    <a:srgbClr val="C0C0C0"/>
                  </a:outerShdw>
                </a:effectLst>
              </a:rPr>
              <a:t>1440 MILLONES DE PESOS</a:t>
            </a:r>
          </a:p>
        </p:txBody>
      </p:sp>
      <p:sp>
        <p:nvSpPr>
          <p:cNvPr id="31808" name="Text Box 64"/>
          <p:cNvSpPr txBox="1">
            <a:spLocks noChangeArrowheads="1"/>
          </p:cNvSpPr>
          <p:nvPr/>
        </p:nvSpPr>
        <p:spPr bwMode="auto">
          <a:xfrm>
            <a:off x="5220072" y="1522178"/>
            <a:ext cx="2841625" cy="535768"/>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hangingPunct="0"/>
            <a:r>
              <a:rPr lang="es-MX" sz="2800" b="1" dirty="0">
                <a:solidFill>
                  <a:srgbClr val="0000FF"/>
                </a:solidFill>
                <a:effectLst>
                  <a:outerShdw blurRad="38100" dist="38100" dir="2700000" algn="tl">
                    <a:srgbClr val="C0C0C0"/>
                  </a:outerShdw>
                </a:effectLst>
              </a:rPr>
              <a:t>48 MUNICIPIOS</a:t>
            </a:r>
          </a:p>
        </p:txBody>
      </p:sp>
      <p:sp>
        <p:nvSpPr>
          <p:cNvPr id="31809" name="Text Box 65"/>
          <p:cNvSpPr txBox="1">
            <a:spLocks noChangeArrowheads="1"/>
          </p:cNvSpPr>
          <p:nvPr/>
        </p:nvSpPr>
        <p:spPr bwMode="auto">
          <a:xfrm>
            <a:off x="7404100" y="6548044"/>
            <a:ext cx="1739900" cy="336550"/>
          </a:xfrm>
          <a:prstGeom prst="rect">
            <a:avLst/>
          </a:prstGeom>
          <a:gradFill rotWithShape="1">
            <a:gsLst>
              <a:gs pos="0">
                <a:srgbClr val="0099FF"/>
              </a:gs>
              <a:gs pos="100000">
                <a:srgbClr val="0099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MX" sz="1600" b="1" dirty="0">
                <a:solidFill>
                  <a:schemeClr val="bg1"/>
                </a:solidFill>
                <a:latin typeface="Arial" charset="0"/>
              </a:rPr>
              <a:t>GUAYMAS-2009</a:t>
            </a:r>
            <a:endParaRPr lang="es-ES" sz="1600" b="1" dirty="0">
              <a:solidFill>
                <a:schemeClr val="bg1"/>
              </a:solidFill>
              <a:latin typeface="Arial" charset="0"/>
            </a:endParaRPr>
          </a:p>
        </p:txBody>
      </p:sp>
    </p:spTree>
    <p:extLst>
      <p:ext uri="{BB962C8B-B14F-4D97-AF65-F5344CB8AC3E}">
        <p14:creationId xmlns:p14="http://schemas.microsoft.com/office/powerpoint/2010/main" val="4165820059"/>
      </p:ext>
    </p:extLst>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Diapositiva13.JPG"/>
          <p:cNvPicPr>
            <a:picLocks noChangeAspect="1"/>
          </p:cNvPicPr>
          <p:nvPr/>
        </p:nvPicPr>
        <p:blipFill>
          <a:blip r:embed="rId2"/>
          <a:srcRect b="12499"/>
          <a:stretch>
            <a:fillRect/>
          </a:stretch>
        </p:blipFill>
        <p:spPr>
          <a:xfrm>
            <a:off x="0" y="0"/>
            <a:ext cx="9144000" cy="6000792"/>
          </a:xfrm>
          <a:prstGeom prst="rect">
            <a:avLst/>
          </a:prstGeom>
        </p:spPr>
      </p:pic>
      <p:sp>
        <p:nvSpPr>
          <p:cNvPr id="18" name="17 CuadroTexto"/>
          <p:cNvSpPr txBox="1"/>
          <p:nvPr/>
        </p:nvSpPr>
        <p:spPr>
          <a:xfrm>
            <a:off x="1071538" y="6357958"/>
            <a:ext cx="3308919" cy="461665"/>
          </a:xfrm>
          <a:prstGeom prst="rect">
            <a:avLst/>
          </a:prstGeom>
          <a:noFill/>
        </p:spPr>
        <p:txBody>
          <a:bodyPr wrap="none" rtlCol="0">
            <a:spAutoFit/>
          </a:bodyPr>
          <a:lstStyle/>
          <a:p>
            <a:r>
              <a:rPr lang="es-ES_tradnl" dirty="0"/>
              <a:t>El </a:t>
            </a:r>
            <a:r>
              <a:rPr lang="es-ES_tradnl" dirty="0" err="1"/>
              <a:t>Huracan</a:t>
            </a:r>
            <a:r>
              <a:rPr lang="es-ES_tradnl" dirty="0"/>
              <a:t> </a:t>
            </a:r>
            <a:r>
              <a:rPr lang="es-ES_tradnl" dirty="0" err="1"/>
              <a:t>Juliette</a:t>
            </a:r>
            <a:r>
              <a:rPr lang="es-ES_tradnl" dirty="0"/>
              <a:t>, 2001</a:t>
            </a:r>
            <a:endParaRPr lang="es-ES" dirty="0"/>
          </a:p>
        </p:txBody>
      </p:sp>
    </p:spTree>
    <p:extLst>
      <p:ext uri="{BB962C8B-B14F-4D97-AF65-F5344CB8AC3E}">
        <p14:creationId xmlns:p14="http://schemas.microsoft.com/office/powerpoint/2010/main" val="39404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Diapositiva1.JPG"/>
          <p:cNvPicPr>
            <a:picLocks noChangeAspect="1"/>
          </p:cNvPicPr>
          <p:nvPr/>
        </p:nvPicPr>
        <p:blipFill>
          <a:blip r:embed="rId2"/>
          <a:stretch>
            <a:fillRect/>
          </a:stretch>
        </p:blipFill>
        <p:spPr>
          <a:xfrm>
            <a:off x="428596" y="285728"/>
            <a:ext cx="8436776" cy="6327582"/>
          </a:xfrm>
          <a:prstGeom prst="rect">
            <a:avLst/>
          </a:prstGeom>
        </p:spPr>
      </p:pic>
    </p:spTree>
    <p:extLst>
      <p:ext uri="{BB962C8B-B14F-4D97-AF65-F5344CB8AC3E}">
        <p14:creationId xmlns:p14="http://schemas.microsoft.com/office/powerpoint/2010/main" val="3459412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217" name="Group 9"/>
          <p:cNvGrpSpPr>
            <a:grpSpLocks/>
          </p:cNvGrpSpPr>
          <p:nvPr/>
        </p:nvGrpSpPr>
        <p:grpSpPr bwMode="auto">
          <a:xfrm>
            <a:off x="0" y="0"/>
            <a:ext cx="9144000" cy="6821488"/>
            <a:chOff x="0" y="0"/>
            <a:chExt cx="5760" cy="4297"/>
          </a:xfrm>
        </p:grpSpPr>
        <p:pic>
          <p:nvPicPr>
            <p:cNvPr id="94212" name="Picture 4" descr="Iglesia_San_Fernando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80" cy="2115"/>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pic>
        <p:pic>
          <p:nvPicPr>
            <p:cNvPr id="94213" name="Picture 5" descr="Puente San Carlos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0" y="0"/>
              <a:ext cx="2858" cy="2115"/>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pic>
        <p:pic>
          <p:nvPicPr>
            <p:cNvPr id="94214" name="Picture 6" descr="el_done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115"/>
              <a:ext cx="2925" cy="2177"/>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94215" name="Picture 7" descr="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5" y="2171"/>
              <a:ext cx="2835" cy="2126"/>
            </a:xfrm>
            <a:prstGeom prst="rect">
              <a:avLst/>
            </a:prstGeom>
            <a:noFill/>
            <a:ln w="28575">
              <a:solidFill>
                <a:srgbClr val="00FF00"/>
              </a:solidFill>
              <a:miter lim="800000"/>
              <a:headEnd/>
              <a:tailEnd/>
            </a:ln>
            <a:extLst>
              <a:ext uri="{909E8E84-426E-40DD-AFC4-6F175D3DCCD1}">
                <a14:hiddenFill xmlns:a14="http://schemas.microsoft.com/office/drawing/2010/main">
                  <a:solidFill>
                    <a:srgbClr val="FFFFFF"/>
                  </a:solidFill>
                </a14:hiddenFill>
              </a:ext>
            </a:extLst>
          </p:spPr>
        </p:pic>
      </p:grpSp>
      <p:sp>
        <p:nvSpPr>
          <p:cNvPr id="94216" name="Text Box 8"/>
          <p:cNvSpPr txBox="1">
            <a:spLocks noChangeArrowheads="1"/>
          </p:cNvSpPr>
          <p:nvPr/>
        </p:nvSpPr>
        <p:spPr bwMode="auto">
          <a:xfrm>
            <a:off x="3444875" y="333375"/>
            <a:ext cx="2127250" cy="406400"/>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s-MX" sz="2000" b="1">
                <a:solidFill>
                  <a:srgbClr val="FFFF00"/>
                </a:solidFill>
                <a:latin typeface="Arial" charset="0"/>
              </a:rPr>
              <a:t>H. JIMENA-2009</a:t>
            </a:r>
            <a:endParaRPr lang="es-ES" sz="2000" b="1">
              <a:solidFill>
                <a:srgbClr val="FFFF00"/>
              </a:solidFill>
              <a:latin typeface="Arial" charset="0"/>
            </a:endParaRPr>
          </a:p>
        </p:txBody>
      </p:sp>
    </p:spTree>
    <p:extLst>
      <p:ext uri="{BB962C8B-B14F-4D97-AF65-F5344CB8AC3E}">
        <p14:creationId xmlns:p14="http://schemas.microsoft.com/office/powerpoint/2010/main" val="1495728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Diapositiva4.JPG"/>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854373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Diapositiva11.JPG"/>
          <p:cNvPicPr>
            <a:picLocks noChangeAspect="1"/>
          </p:cNvPicPr>
          <p:nvPr/>
        </p:nvPicPr>
        <p:blipFill>
          <a:blip r:embed="rId2"/>
          <a:stretch>
            <a:fillRect/>
          </a:stretch>
        </p:blipFill>
        <p:spPr>
          <a:xfrm>
            <a:off x="714348" y="214290"/>
            <a:ext cx="8000992" cy="6000744"/>
          </a:xfrm>
          <a:prstGeom prst="rect">
            <a:avLst/>
          </a:prstGeom>
        </p:spPr>
      </p:pic>
    </p:spTree>
    <p:extLst>
      <p:ext uri="{BB962C8B-B14F-4D97-AF65-F5344CB8AC3E}">
        <p14:creationId xmlns:p14="http://schemas.microsoft.com/office/powerpoint/2010/main" val="3458945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Diapositiva29.JPG"/>
          <p:cNvPicPr>
            <a:picLocks noChangeAspect="1"/>
          </p:cNvPicPr>
          <p:nvPr/>
        </p:nvPicPr>
        <p:blipFill>
          <a:blip r:embed="rId2"/>
          <a:stretch>
            <a:fillRect/>
          </a:stretch>
        </p:blipFill>
        <p:spPr>
          <a:xfrm>
            <a:off x="500034" y="3357562"/>
            <a:ext cx="4436280" cy="3327210"/>
          </a:xfrm>
          <a:prstGeom prst="rect">
            <a:avLst/>
          </a:prstGeom>
        </p:spPr>
      </p:pic>
      <p:pic>
        <p:nvPicPr>
          <p:cNvPr id="3" name="2 Imagen" descr="Diapositiva28.JPG"/>
          <p:cNvPicPr>
            <a:picLocks noChangeAspect="1"/>
          </p:cNvPicPr>
          <p:nvPr/>
        </p:nvPicPr>
        <p:blipFill>
          <a:blip r:embed="rId3"/>
          <a:stretch>
            <a:fillRect/>
          </a:stretch>
        </p:blipFill>
        <p:spPr>
          <a:xfrm>
            <a:off x="493134" y="44624"/>
            <a:ext cx="4214842" cy="3161132"/>
          </a:xfrm>
          <a:prstGeom prst="rect">
            <a:avLst/>
          </a:prstGeom>
        </p:spPr>
      </p:pic>
      <p:pic>
        <p:nvPicPr>
          <p:cNvPr id="4" name="Imagen 3">
            <a:extLst>
              <a:ext uri="{FF2B5EF4-FFF2-40B4-BE49-F238E27FC236}">
                <a16:creationId xmlns:a16="http://schemas.microsoft.com/office/drawing/2014/main" id="{F118AF65-95D0-58EE-02ED-D280B265F42F}"/>
              </a:ext>
            </a:extLst>
          </p:cNvPr>
          <p:cNvPicPr>
            <a:picLocks noChangeAspect="1"/>
          </p:cNvPicPr>
          <p:nvPr/>
        </p:nvPicPr>
        <p:blipFill>
          <a:blip r:embed="rId4"/>
          <a:stretch>
            <a:fillRect/>
          </a:stretch>
        </p:blipFill>
        <p:spPr>
          <a:xfrm>
            <a:off x="5148064" y="44624"/>
            <a:ext cx="3810330" cy="2859272"/>
          </a:xfrm>
          <a:prstGeom prst="rect">
            <a:avLst/>
          </a:prstGeom>
        </p:spPr>
      </p:pic>
      <p:pic>
        <p:nvPicPr>
          <p:cNvPr id="5" name="Imagen 4">
            <a:extLst>
              <a:ext uri="{FF2B5EF4-FFF2-40B4-BE49-F238E27FC236}">
                <a16:creationId xmlns:a16="http://schemas.microsoft.com/office/drawing/2014/main" id="{F9B074FD-648B-9A4B-9273-DA5BFBB43C86}"/>
              </a:ext>
            </a:extLst>
          </p:cNvPr>
          <p:cNvPicPr>
            <a:picLocks noChangeAspect="1"/>
          </p:cNvPicPr>
          <p:nvPr/>
        </p:nvPicPr>
        <p:blipFill>
          <a:blip r:embed="rId5"/>
          <a:stretch>
            <a:fillRect/>
          </a:stretch>
        </p:blipFill>
        <p:spPr>
          <a:xfrm>
            <a:off x="5003522" y="3429000"/>
            <a:ext cx="4099413" cy="3078860"/>
          </a:xfrm>
          <a:prstGeom prst="rect">
            <a:avLst/>
          </a:prstGeom>
        </p:spPr>
      </p:pic>
    </p:spTree>
    <p:extLst>
      <p:ext uri="{BB962C8B-B14F-4D97-AF65-F5344CB8AC3E}">
        <p14:creationId xmlns:p14="http://schemas.microsoft.com/office/powerpoint/2010/main" val="2953789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Diapositiva37.JPG"/>
          <p:cNvPicPr>
            <a:picLocks noChangeAspect="1"/>
          </p:cNvPicPr>
          <p:nvPr/>
        </p:nvPicPr>
        <p:blipFill>
          <a:blip r:embed="rId2"/>
          <a:stretch>
            <a:fillRect/>
          </a:stretch>
        </p:blipFill>
        <p:spPr>
          <a:xfrm>
            <a:off x="395536" y="121618"/>
            <a:ext cx="3929057" cy="2946793"/>
          </a:xfrm>
          <a:prstGeom prst="rect">
            <a:avLst/>
          </a:prstGeom>
        </p:spPr>
      </p:pic>
      <p:pic>
        <p:nvPicPr>
          <p:cNvPr id="3" name="2 Imagen" descr="Diapositiva36.JPG"/>
          <p:cNvPicPr>
            <a:picLocks noChangeAspect="1"/>
          </p:cNvPicPr>
          <p:nvPr/>
        </p:nvPicPr>
        <p:blipFill>
          <a:blip r:embed="rId3"/>
          <a:stretch>
            <a:fillRect/>
          </a:stretch>
        </p:blipFill>
        <p:spPr>
          <a:xfrm>
            <a:off x="366929" y="3274930"/>
            <a:ext cx="4205072" cy="3153804"/>
          </a:xfrm>
          <a:prstGeom prst="rect">
            <a:avLst/>
          </a:prstGeom>
        </p:spPr>
      </p:pic>
      <p:pic>
        <p:nvPicPr>
          <p:cNvPr id="4" name="Imagen 3">
            <a:extLst>
              <a:ext uri="{FF2B5EF4-FFF2-40B4-BE49-F238E27FC236}">
                <a16:creationId xmlns:a16="http://schemas.microsoft.com/office/drawing/2014/main" id="{A6CD3099-532D-E55C-C564-8AC6479D8B9D}"/>
              </a:ext>
            </a:extLst>
          </p:cNvPr>
          <p:cNvPicPr>
            <a:picLocks noChangeAspect="1"/>
          </p:cNvPicPr>
          <p:nvPr/>
        </p:nvPicPr>
        <p:blipFill>
          <a:blip r:embed="rId4"/>
          <a:stretch>
            <a:fillRect/>
          </a:stretch>
        </p:blipFill>
        <p:spPr>
          <a:xfrm>
            <a:off x="5171452" y="253634"/>
            <a:ext cx="3577012" cy="2682759"/>
          </a:xfrm>
          <a:prstGeom prst="rect">
            <a:avLst/>
          </a:prstGeom>
        </p:spPr>
      </p:pic>
      <p:pic>
        <p:nvPicPr>
          <p:cNvPr id="5" name="Imagen 4">
            <a:extLst>
              <a:ext uri="{FF2B5EF4-FFF2-40B4-BE49-F238E27FC236}">
                <a16:creationId xmlns:a16="http://schemas.microsoft.com/office/drawing/2014/main" id="{A4363D1B-AD10-37D9-7E19-51CD846C23EE}"/>
              </a:ext>
            </a:extLst>
          </p:cNvPr>
          <p:cNvPicPr>
            <a:picLocks noChangeAspect="1"/>
          </p:cNvPicPr>
          <p:nvPr/>
        </p:nvPicPr>
        <p:blipFill>
          <a:blip r:embed="rId5"/>
          <a:stretch>
            <a:fillRect/>
          </a:stretch>
        </p:blipFill>
        <p:spPr>
          <a:xfrm>
            <a:off x="5119354" y="3429000"/>
            <a:ext cx="3932553" cy="2946793"/>
          </a:xfrm>
          <a:prstGeom prst="rect">
            <a:avLst/>
          </a:prstGeom>
        </p:spPr>
      </p:pic>
    </p:spTree>
    <p:extLst>
      <p:ext uri="{BB962C8B-B14F-4D97-AF65-F5344CB8AC3E}">
        <p14:creationId xmlns:p14="http://schemas.microsoft.com/office/powerpoint/2010/main" val="4061802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Diapositiva45.JPG"/>
          <p:cNvPicPr>
            <a:picLocks noChangeAspect="1"/>
          </p:cNvPicPr>
          <p:nvPr/>
        </p:nvPicPr>
        <p:blipFill>
          <a:blip r:embed="rId2"/>
          <a:stretch>
            <a:fillRect/>
          </a:stretch>
        </p:blipFill>
        <p:spPr>
          <a:xfrm>
            <a:off x="571472" y="357166"/>
            <a:ext cx="7072362" cy="5304272"/>
          </a:xfrm>
          <a:prstGeom prst="rect">
            <a:avLst/>
          </a:prstGeom>
        </p:spPr>
      </p:pic>
    </p:spTree>
    <p:extLst>
      <p:ext uri="{BB962C8B-B14F-4D97-AF65-F5344CB8AC3E}">
        <p14:creationId xmlns:p14="http://schemas.microsoft.com/office/powerpoint/2010/main" val="39387718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4" name="Picture 248" descr="http://images.google.com.pr/images?q=tbn:jV7BdEKby0fG9M:http://www.lastrefuge.co.uk/images/html/storms/tornadic-storms/images/aAW_Storms_USA91.jpg">
            <a:hlinkClick r:id="rId2"/>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a:noFill/>
          <a:ln/>
        </p:spPr>
      </p:pic>
      <p:sp>
        <p:nvSpPr>
          <p:cNvPr id="92165" name="Rectangle 5"/>
          <p:cNvSpPr>
            <a:spLocks noChangeArrowheads="1"/>
          </p:cNvSpPr>
          <p:nvPr/>
        </p:nvSpPr>
        <p:spPr bwMode="auto">
          <a:xfrm>
            <a:off x="228600" y="4648200"/>
            <a:ext cx="8915400" cy="146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s-PR" b="1">
                <a:solidFill>
                  <a:schemeClr val="bg1"/>
                </a:solidFill>
              </a:rPr>
              <a:t>¿Qué es un tornado?</a:t>
            </a:r>
          </a:p>
          <a:p>
            <a:endParaRPr lang="es-PR" sz="1800">
              <a:solidFill>
                <a:schemeClr val="bg1"/>
              </a:solidFill>
            </a:endParaRPr>
          </a:p>
          <a:p>
            <a:r>
              <a:rPr lang="es-PR">
                <a:solidFill>
                  <a:schemeClr val="bg1"/>
                </a:solidFill>
              </a:rPr>
              <a:t>		Un tornado es un vendaval muy violento         caracterizado por una nube giratoria en forma de embudo</a:t>
            </a:r>
          </a:p>
        </p:txBody>
      </p:sp>
    </p:spTree>
  </p:cSld>
  <p:clrMapOvr>
    <a:masterClrMapping/>
  </p:clrMapOvr>
  <p:transition spd="med" advClick="0">
    <p:cover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nodeType="withEffect">
                                  <p:stCondLst>
                                    <p:cond delay="0"/>
                                  </p:stCondLst>
                                  <p:childTnLst>
                                    <p:animScale>
                                      <p:cBhvr>
                                        <p:cTn id="6" dur="2000" fill="hold"/>
                                        <p:tgtEl>
                                          <p:spTgt spid="9216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p:nvPr>
        </p:nvSpPr>
        <p:spPr bwMode="auto">
          <a:xfrm>
            <a:off x="4644008" y="4581128"/>
            <a:ext cx="4906888" cy="125272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normAutofit/>
          </a:bodyPr>
          <a:lstStyle/>
          <a:p>
            <a:pPr algn="ctr"/>
            <a:r>
              <a:rPr lang="en-US" dirty="0">
                <a:solidFill>
                  <a:schemeClr val="tx1"/>
                </a:solidFill>
                <a:effectLst/>
              </a:rPr>
              <a:t>Tornado</a:t>
            </a:r>
            <a:endParaRPr lang="es-PR" dirty="0">
              <a:solidFill>
                <a:schemeClr val="tx1"/>
              </a:solidFill>
              <a:effectLst/>
            </a:endParaRPr>
          </a:p>
        </p:txBody>
      </p:sp>
      <p:sp>
        <p:nvSpPr>
          <p:cNvPr id="62467" name="Rectangle 3"/>
          <p:cNvSpPr>
            <a:spLocks noGrp="1"/>
          </p:cNvSpPr>
          <p:nvPr>
            <p:ph idx="1"/>
          </p:nvPr>
        </p:nvSpPr>
        <p:spPr>
          <a:xfrm>
            <a:off x="18736" y="1401516"/>
            <a:ext cx="8673980" cy="1440160"/>
          </a:xfrm>
        </p:spPr>
        <p:txBody>
          <a:bodyPr>
            <a:normAutofit/>
          </a:bodyPr>
          <a:lstStyle/>
          <a:p>
            <a:pPr>
              <a:buFont typeface="Wingdings 3" pitchFamily="18" charset="2"/>
              <a:buNone/>
            </a:pPr>
            <a:endParaRPr lang="es-PR" sz="1600" b="1" dirty="0">
              <a:latin typeface="Arial Rounded MT Bold" pitchFamily="34" charset="0"/>
            </a:endParaRPr>
          </a:p>
          <a:p>
            <a:pPr>
              <a:buFont typeface="Wingdings 3" pitchFamily="18" charset="2"/>
              <a:buNone/>
            </a:pPr>
            <a:r>
              <a:rPr lang="es-PR" sz="1600" dirty="0">
                <a:latin typeface="Arial Rounded MT Bold" pitchFamily="34" charset="0"/>
              </a:rPr>
              <a:t>		Se genera durante tormentas eléctricas (o, en ocasiones, como resultado de un huracán) y se produce cuando el aire frío se extiende sobre una capa de aire caliente, obligando al aire caliente a elevarse rápidamente. </a:t>
            </a:r>
          </a:p>
        </p:txBody>
      </p:sp>
      <p:sp>
        <p:nvSpPr>
          <p:cNvPr id="62468" name="Rectangle 4"/>
          <p:cNvSpPr>
            <a:spLocks/>
          </p:cNvSpPr>
          <p:nvPr/>
        </p:nvSpPr>
        <p:spPr bwMode="auto">
          <a:xfrm>
            <a:off x="457200" y="14478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65125" indent="-255588">
              <a:spcBef>
                <a:spcPts val="400"/>
              </a:spcBef>
              <a:buClr>
                <a:schemeClr val="accent1"/>
              </a:buClr>
              <a:buSzPct val="68000"/>
              <a:buFont typeface="Wingdings 3" pitchFamily="18" charset="2"/>
              <a:buChar char=""/>
            </a:pPr>
            <a:endParaRPr lang="es-PR" sz="2700">
              <a:latin typeface="Lucida Sans Unicode" pitchFamily="34" charset="0"/>
            </a:endParaRPr>
          </a:p>
        </p:txBody>
      </p:sp>
      <p:pic>
        <p:nvPicPr>
          <p:cNvPr id="3" name="Imagen 2">
            <a:extLst>
              <a:ext uri="{FF2B5EF4-FFF2-40B4-BE49-F238E27FC236}">
                <a16:creationId xmlns:a16="http://schemas.microsoft.com/office/drawing/2014/main" id="{9E93E411-E78E-9B15-23D6-0003DB4EF422}"/>
              </a:ext>
            </a:extLst>
          </p:cNvPr>
          <p:cNvPicPr>
            <a:picLocks noChangeAspect="1"/>
          </p:cNvPicPr>
          <p:nvPr/>
        </p:nvPicPr>
        <p:blipFill>
          <a:blip r:embed="rId2"/>
          <a:stretch>
            <a:fillRect/>
          </a:stretch>
        </p:blipFill>
        <p:spPr>
          <a:xfrm>
            <a:off x="30569" y="3829778"/>
            <a:ext cx="4985312" cy="2617289"/>
          </a:xfrm>
          <a:prstGeom prst="rect">
            <a:avLst/>
          </a:prstGeom>
        </p:spPr>
      </p:pic>
      <p:pic>
        <p:nvPicPr>
          <p:cNvPr id="4" name="Imagen 3">
            <a:extLst>
              <a:ext uri="{FF2B5EF4-FFF2-40B4-BE49-F238E27FC236}">
                <a16:creationId xmlns:a16="http://schemas.microsoft.com/office/drawing/2014/main" id="{D5D2385F-5C9F-0851-1AC8-3800FC9F80E6}"/>
              </a:ext>
            </a:extLst>
          </p:cNvPr>
          <p:cNvPicPr>
            <a:picLocks noChangeAspect="1"/>
          </p:cNvPicPr>
          <p:nvPr/>
        </p:nvPicPr>
        <p:blipFill>
          <a:blip r:embed="rId3"/>
          <a:stretch>
            <a:fillRect/>
          </a:stretch>
        </p:blipFill>
        <p:spPr>
          <a:xfrm>
            <a:off x="-18736" y="101198"/>
            <a:ext cx="9144000" cy="3661172"/>
          </a:xfrm>
          <a:prstGeom prst="rect">
            <a:avLst/>
          </a:prstGeom>
        </p:spPr>
      </p:pic>
    </p:spTree>
  </p:cSld>
  <p:clrMapOvr>
    <a:masterClrMapping/>
  </p:clrMapOvr>
  <p:transition spd="med" advClick="0">
    <p:cover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1" name="Rectangle 7"/>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pPr algn="ctr"/>
            <a:r>
              <a:rPr lang="en-US" dirty="0" err="1">
                <a:solidFill>
                  <a:srgbClr val="FFC000"/>
                </a:solidFill>
                <a:effectLst/>
              </a:rPr>
              <a:t>Introducción</a:t>
            </a:r>
            <a:r>
              <a:rPr lang="en-US" dirty="0">
                <a:solidFill>
                  <a:srgbClr val="FFC000"/>
                </a:solidFill>
                <a:effectLst/>
              </a:rPr>
              <a:t> - Tornado</a:t>
            </a:r>
            <a:endParaRPr lang="es-PR" dirty="0">
              <a:solidFill>
                <a:srgbClr val="FFC000"/>
              </a:solidFill>
              <a:effectLst/>
            </a:endParaRPr>
          </a:p>
        </p:txBody>
      </p:sp>
      <p:sp>
        <p:nvSpPr>
          <p:cNvPr id="67587" name="Rectangle 3"/>
          <p:cNvSpPr>
            <a:spLocks noGrp="1"/>
          </p:cNvSpPr>
          <p:nvPr>
            <p:ph idx="1"/>
          </p:nvPr>
        </p:nvSpPr>
        <p:spPr>
          <a:xfrm>
            <a:off x="381000" y="2057400"/>
            <a:ext cx="8229600" cy="4525963"/>
          </a:xfrm>
        </p:spPr>
        <p:txBody>
          <a:bodyPr/>
          <a:lstStyle/>
          <a:p>
            <a:pPr algn="just">
              <a:lnSpc>
                <a:spcPct val="80000"/>
              </a:lnSpc>
            </a:pPr>
            <a:r>
              <a:rPr lang="es-PR" sz="2800">
                <a:latin typeface="Arial Rounded MT Bold" pitchFamily="34" charset="0"/>
              </a:rPr>
              <a:t>Los tornados son las tormentas más violentas de la naturaleza. </a:t>
            </a:r>
          </a:p>
          <a:p>
            <a:pPr algn="just">
              <a:lnSpc>
                <a:spcPct val="80000"/>
              </a:lnSpc>
              <a:buFont typeface="Wingdings 3" pitchFamily="18" charset="2"/>
              <a:buNone/>
            </a:pPr>
            <a:endParaRPr lang="es-PR" sz="2800">
              <a:latin typeface="Arial Rounded MT Bold" pitchFamily="34" charset="0"/>
            </a:endParaRPr>
          </a:p>
          <a:p>
            <a:pPr algn="just">
              <a:lnSpc>
                <a:spcPct val="80000"/>
              </a:lnSpc>
            </a:pPr>
            <a:r>
              <a:rPr lang="es-PR" sz="2800">
                <a:latin typeface="Arial Rounded MT Bold" pitchFamily="34" charset="0"/>
              </a:rPr>
              <a:t>Como promedio, cada año se reportan más de 1000 tornados en los Estados Unidos, ocasionando unas 80 muertes y más de 1,500 heridos. </a:t>
            </a:r>
          </a:p>
        </p:txBody>
      </p:sp>
    </p:spTree>
  </p:cSld>
  <p:clrMapOvr>
    <a:masterClrMapping/>
  </p:clrMapOvr>
  <p:transition spd="med" advClick="0">
    <p:cover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pPr algn="ctr"/>
            <a:r>
              <a:rPr lang="en-US" dirty="0" err="1">
                <a:solidFill>
                  <a:srgbClr val="FFC000"/>
                </a:solidFill>
                <a:effectLst/>
              </a:rPr>
              <a:t>Escala</a:t>
            </a:r>
            <a:r>
              <a:rPr lang="en-US" dirty="0">
                <a:solidFill>
                  <a:srgbClr val="FFC000"/>
                </a:solidFill>
                <a:effectLst/>
              </a:rPr>
              <a:t> de Tornados</a:t>
            </a:r>
            <a:endParaRPr lang="es-PR" dirty="0">
              <a:solidFill>
                <a:srgbClr val="FFC000"/>
              </a:solidFill>
              <a:effectLst/>
            </a:endParaRPr>
          </a:p>
        </p:txBody>
      </p:sp>
      <p:sp>
        <p:nvSpPr>
          <p:cNvPr id="65539" name="Rectangle 3"/>
          <p:cNvSpPr>
            <a:spLocks noGrp="1"/>
          </p:cNvSpPr>
          <p:nvPr>
            <p:ph idx="1"/>
          </p:nvPr>
        </p:nvSpPr>
        <p:spPr>
          <a:xfrm>
            <a:off x="457200" y="3276600"/>
            <a:ext cx="8229600" cy="3048000"/>
          </a:xfrm>
        </p:spPr>
        <p:txBody>
          <a:bodyPr/>
          <a:lstStyle/>
          <a:p>
            <a:pPr algn="ctr">
              <a:lnSpc>
                <a:spcPct val="80000"/>
              </a:lnSpc>
              <a:buFont typeface="Wingdings 3" pitchFamily="18" charset="2"/>
              <a:buNone/>
            </a:pPr>
            <a:r>
              <a:rPr lang="es-PR" sz="1800" b="1"/>
              <a:t>	Escala de Tornados de Fujita - Pearson</a:t>
            </a:r>
            <a:endParaRPr lang="es-PR" sz="1800"/>
          </a:p>
          <a:p>
            <a:pPr>
              <a:lnSpc>
                <a:spcPct val="80000"/>
              </a:lnSpc>
              <a:buFont typeface="Wingdings 3" pitchFamily="18" charset="2"/>
              <a:buNone/>
            </a:pPr>
            <a:r>
              <a:rPr lang="es-PR" sz="1800"/>
              <a:t>	</a:t>
            </a:r>
            <a:r>
              <a:rPr lang="es-PR" sz="1800">
                <a:latin typeface="Arial Rounded MT Bold" pitchFamily="34" charset="0"/>
              </a:rPr>
              <a:t>F-0: 40-72 mph, daños en chimeneas, ramas de árboles rotas</a:t>
            </a:r>
            <a:br>
              <a:rPr lang="es-PR" sz="1800">
                <a:latin typeface="Arial Rounded MT Bold" pitchFamily="34" charset="0"/>
              </a:rPr>
            </a:br>
            <a:r>
              <a:rPr lang="es-PR" sz="1800">
                <a:latin typeface="Arial Rounded MT Bold" pitchFamily="34" charset="0"/>
              </a:rPr>
              <a:t>F-1: 73-112 mph, casas móviles desprendidas de sus bases o volcadas</a:t>
            </a:r>
            <a:br>
              <a:rPr lang="es-PR" sz="1800">
                <a:latin typeface="Arial Rounded MT Bold" pitchFamily="34" charset="0"/>
              </a:rPr>
            </a:br>
            <a:r>
              <a:rPr lang="es-PR" sz="1800">
                <a:latin typeface="Arial Rounded MT Bold" pitchFamily="34" charset="0"/>
              </a:rPr>
              <a:t>F-2: 113-157 mph, daños considerables, las casas móviles quedan demolidas y los árboles son arrancados de raíz</a:t>
            </a:r>
            <a:br>
              <a:rPr lang="es-PR" sz="1800">
                <a:latin typeface="Arial Rounded MT Bold" pitchFamily="34" charset="0"/>
              </a:rPr>
            </a:br>
            <a:r>
              <a:rPr lang="es-PR" sz="1800">
                <a:latin typeface="Arial Rounded MT Bold" pitchFamily="34" charset="0"/>
              </a:rPr>
              <a:t>F-3: 158-205 mph, techos y paredes arrancados, trenes volcados, automóviles lanzados</a:t>
            </a:r>
            <a:br>
              <a:rPr lang="es-PR" sz="1800">
                <a:latin typeface="Arial Rounded MT Bold" pitchFamily="34" charset="0"/>
              </a:rPr>
            </a:br>
            <a:r>
              <a:rPr lang="es-PR" sz="1800">
                <a:latin typeface="Arial Rounded MT Bold" pitchFamily="34" charset="0"/>
              </a:rPr>
              <a:t>F-4: 207-260 mph, paredes bien construidas derribadas</a:t>
            </a:r>
            <a:br>
              <a:rPr lang="es-PR" sz="1800">
                <a:latin typeface="Arial Rounded MT Bold" pitchFamily="34" charset="0"/>
              </a:rPr>
            </a:br>
            <a:r>
              <a:rPr lang="es-PR" sz="1800">
                <a:latin typeface="Arial Rounded MT Bold" pitchFamily="34" charset="0"/>
              </a:rPr>
              <a:t>F-5: 261-318 mph, casas levantadas de sus cimientos y transportadas a distancias considerables, automóviles lanzados a una distancia de hasta 100 metros</a:t>
            </a:r>
          </a:p>
        </p:txBody>
      </p:sp>
      <p:pic>
        <p:nvPicPr>
          <p:cNvPr id="65540" name="Picture 15" descr="Escala de Tornados de Fujita - Pear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447800"/>
            <a:ext cx="7162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advClick="0">
    <p:cover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6" name="Picture 279" descr="http://digilander.libero.it/MeteomondoForli/jpg/foto_mondo/tromba_marina.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p:spPr>
      </p:pic>
      <p:sp>
        <p:nvSpPr>
          <p:cNvPr id="79881" name="Text Box 9"/>
          <p:cNvSpPr txBox="1">
            <a:spLocks noChangeArrowheads="1"/>
          </p:cNvSpPr>
          <p:nvPr/>
        </p:nvSpPr>
        <p:spPr bwMode="auto">
          <a:xfrm>
            <a:off x="1043608" y="5445224"/>
            <a:ext cx="6400800" cy="94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PR" dirty="0">
                <a:solidFill>
                  <a:schemeClr val="bg1"/>
                </a:solidFill>
              </a:rPr>
              <a:t>Una </a:t>
            </a:r>
            <a:r>
              <a:rPr lang="es-PR" sz="3200" dirty="0">
                <a:solidFill>
                  <a:schemeClr val="bg1"/>
                </a:solidFill>
              </a:rPr>
              <a:t>tromba marina</a:t>
            </a:r>
            <a:r>
              <a:rPr lang="es-PR" dirty="0">
                <a:solidFill>
                  <a:schemeClr val="bg1"/>
                </a:solidFill>
              </a:rPr>
              <a:t> , es una clase de tornado que se da sobre el agua.</a:t>
            </a:r>
          </a:p>
        </p:txBody>
      </p:sp>
    </p:spTree>
  </p:cSld>
  <p:clrMapOvr>
    <a:masterClrMapping/>
  </p:clrMapOvr>
  <p:transition spd="med" advClick="0">
    <p:cover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nodeType="withEffect">
                                  <p:stCondLst>
                                    <p:cond delay="0"/>
                                  </p:stCondLst>
                                  <p:childTnLst>
                                    <p:animScale>
                                      <p:cBhvr>
                                        <p:cTn id="6" dur="2000" fill="hold"/>
                                        <p:tgtEl>
                                          <p:spTgt spid="7987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pPr algn="ctr"/>
            <a:r>
              <a:rPr lang="en-US" sz="3700" dirty="0" err="1">
                <a:solidFill>
                  <a:srgbClr val="FFC000"/>
                </a:solidFill>
                <a:effectLst/>
              </a:rPr>
              <a:t>Introducción</a:t>
            </a:r>
            <a:r>
              <a:rPr lang="en-US" sz="3700" dirty="0">
                <a:solidFill>
                  <a:srgbClr val="FFC000"/>
                </a:solidFill>
                <a:effectLst/>
              </a:rPr>
              <a:t> – </a:t>
            </a:r>
            <a:r>
              <a:rPr lang="en-US" sz="3700" dirty="0" err="1">
                <a:solidFill>
                  <a:srgbClr val="FFC000"/>
                </a:solidFill>
                <a:effectLst/>
              </a:rPr>
              <a:t>Trombas</a:t>
            </a:r>
            <a:r>
              <a:rPr lang="en-US" sz="3700" dirty="0">
                <a:solidFill>
                  <a:srgbClr val="FFC000"/>
                </a:solidFill>
                <a:effectLst/>
              </a:rPr>
              <a:t> marinas</a:t>
            </a:r>
            <a:endParaRPr lang="es-PR" sz="3700" dirty="0">
              <a:solidFill>
                <a:srgbClr val="FFC000"/>
              </a:solidFill>
              <a:effectLst/>
            </a:endParaRPr>
          </a:p>
        </p:txBody>
      </p:sp>
      <p:sp>
        <p:nvSpPr>
          <p:cNvPr id="66563" name="Rectangle 3"/>
          <p:cNvSpPr>
            <a:spLocks noGrp="1"/>
          </p:cNvSpPr>
          <p:nvPr>
            <p:ph idx="1"/>
          </p:nvPr>
        </p:nvSpPr>
        <p:spPr>
          <a:xfrm>
            <a:off x="381000" y="1676400"/>
            <a:ext cx="8229600" cy="4525963"/>
          </a:xfrm>
        </p:spPr>
        <p:txBody>
          <a:bodyPr>
            <a:normAutofit fontScale="92500" lnSpcReduction="10000"/>
          </a:bodyPr>
          <a:lstStyle/>
          <a:p>
            <a:pPr algn="just"/>
            <a:r>
              <a:rPr lang="es-PR" sz="2400" dirty="0">
                <a:latin typeface="Arial Rounded MT Bold" pitchFamily="34" charset="0"/>
              </a:rPr>
              <a:t>Las trombas marinas son columnas giratorias de aire húmedo en ascensión que suelen formarse sobre agua templada. </a:t>
            </a:r>
          </a:p>
          <a:p>
            <a:pPr algn="just"/>
            <a:r>
              <a:rPr lang="es-PR" sz="2400" dirty="0">
                <a:latin typeface="Arial Rounded MT Bold" pitchFamily="34" charset="0"/>
              </a:rPr>
              <a:t>Las trombas pueden ser tan peligrosas como los tornados y pueden desarrollar vientos de más de 200 kilómetros por hora. </a:t>
            </a:r>
          </a:p>
          <a:p>
            <a:pPr algn="just"/>
            <a:r>
              <a:rPr lang="es-PR" sz="2400" dirty="0">
                <a:latin typeface="Arial Rounded MT Bold" pitchFamily="34" charset="0"/>
              </a:rPr>
              <a:t>Muchas trombas se forman lejos de las tormentas e incluso con un tiempo relativamente bueno. Pueden ser bastante transparentes, e inicialmente sólo se ven gracias a la extraña silueta que forman sobre el agua. </a:t>
            </a:r>
          </a:p>
          <a:p>
            <a:pPr algn="just"/>
            <a:r>
              <a:rPr lang="es-PR" sz="2400" b="1" dirty="0">
                <a:latin typeface="Arial Rounded MT Bold" pitchFamily="34" charset="0"/>
              </a:rPr>
              <a:t>	Al debilitarse, toda el agua mantenida en suspensión se libera y cae como un gran aguacero pudiendo hundir un barco pequeño que se halle cerca en ese momento. </a:t>
            </a:r>
            <a:br>
              <a:rPr lang="es-PR" sz="2400" b="1" dirty="0">
                <a:latin typeface="Arial Rounded MT Bold" pitchFamily="34" charset="0"/>
              </a:rPr>
            </a:br>
            <a:endParaRPr lang="es-PR" sz="2400" dirty="0">
              <a:latin typeface="Arial Rounded MT Bold" pitchFamily="34" charset="0"/>
            </a:endParaRPr>
          </a:p>
        </p:txBody>
      </p:sp>
    </p:spTree>
  </p:cSld>
  <p:clrMapOvr>
    <a:masterClrMapping/>
  </p:clrMapOvr>
  <p:transition spd="med" advClick="0">
    <p:cover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pPr algn="ctr"/>
            <a:r>
              <a:rPr lang="en-US" dirty="0" err="1">
                <a:solidFill>
                  <a:srgbClr val="FFC000"/>
                </a:solidFill>
                <a:effectLst/>
              </a:rPr>
              <a:t>Trombas</a:t>
            </a:r>
            <a:r>
              <a:rPr lang="en-US" dirty="0">
                <a:solidFill>
                  <a:srgbClr val="FFC000"/>
                </a:solidFill>
                <a:effectLst/>
              </a:rPr>
              <a:t> marinas</a:t>
            </a:r>
            <a:endParaRPr lang="es-PR" dirty="0">
              <a:solidFill>
                <a:srgbClr val="FFC000"/>
              </a:solidFill>
              <a:effectLst/>
            </a:endParaRPr>
          </a:p>
        </p:txBody>
      </p:sp>
      <p:sp>
        <p:nvSpPr>
          <p:cNvPr id="75779" name="Rectangle 3"/>
          <p:cNvSpPr>
            <a:spLocks noGrp="1"/>
          </p:cNvSpPr>
          <p:nvPr>
            <p:ph idx="1"/>
          </p:nvPr>
        </p:nvSpPr>
        <p:spPr/>
        <p:txBody>
          <a:bodyPr/>
          <a:lstStyle/>
          <a:p>
            <a:pPr algn="just">
              <a:buFont typeface="Wingdings 3" pitchFamily="18" charset="2"/>
              <a:buNone/>
            </a:pPr>
            <a:r>
              <a:rPr lang="es-PR">
                <a:latin typeface="Arial Rounded MT Bold" pitchFamily="34" charset="0"/>
              </a:rPr>
              <a:t>		</a:t>
            </a:r>
            <a:r>
              <a:rPr lang="es-PR" sz="2800">
                <a:latin typeface="Arial Rounded MT Bold" pitchFamily="34" charset="0"/>
              </a:rPr>
              <a:t>Después de formadas aumentan su tamaño. Su duración por lo general es de media hora. Antes de desaparecer empiezan por disminuir su diámetro hasta que el mar recobra su aspecto normal. </a:t>
            </a:r>
          </a:p>
          <a:p>
            <a:pPr algn="just">
              <a:buFont typeface="Wingdings 3" pitchFamily="18" charset="2"/>
              <a:buNone/>
            </a:pPr>
            <a:r>
              <a:rPr lang="es-PR" sz="2800">
                <a:latin typeface="Arial Rounded MT Bold" pitchFamily="34" charset="0"/>
              </a:rPr>
              <a:t>		Estos torbellinos de agua y viento son muy frecuentes en el Océano Pacífico, en las cercanías de la China y del Japón. Sus efectos son muy desastrosos, en especial para la embarcación pequeña. </a:t>
            </a:r>
          </a:p>
        </p:txBody>
      </p:sp>
    </p:spTree>
  </p:cSld>
  <p:clrMapOvr>
    <a:masterClrMapping/>
  </p:clrMapOvr>
  <p:transition spd="med" advClick="0">
    <p:cover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6" name="Picture 253" descr="http://www.portalciencia.net/images/tromba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p:spPr>
      </p:pic>
      <p:sp>
        <p:nvSpPr>
          <p:cNvPr id="76807" name="Text Box 7"/>
          <p:cNvSpPr txBox="1">
            <a:spLocks noChangeArrowheads="1"/>
          </p:cNvSpPr>
          <p:nvPr/>
        </p:nvSpPr>
        <p:spPr bwMode="auto">
          <a:xfrm>
            <a:off x="533400" y="228600"/>
            <a:ext cx="8229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s-PR" sz="2000" b="1">
                <a:solidFill>
                  <a:schemeClr val="bg1"/>
                </a:solidFill>
              </a:rPr>
              <a:t>El diámetro de la columna de la tromba puede ser tan pequeño como de 1 metro o puede alcanzar los 200 metros de ancho.</a:t>
            </a:r>
            <a:r>
              <a:rPr lang="es-PR" sz="2000"/>
              <a:t> </a:t>
            </a:r>
          </a:p>
        </p:txBody>
      </p:sp>
    </p:spTree>
  </p:cSld>
  <p:clrMapOvr>
    <a:masterClrMapping/>
  </p:clrMapOvr>
  <p:transition spd="med" advClick="0">
    <p:cover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nodeType="withEffect">
                                  <p:stCondLst>
                                    <p:cond delay="0"/>
                                  </p:stCondLst>
                                  <p:childTnLst>
                                    <p:animScale>
                                      <p:cBhvr>
                                        <p:cTn id="6" dur="2000" fill="hold"/>
                                        <p:tgtEl>
                                          <p:spTgt spid="7680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4F4A9C-425B-7AA9-91A9-A41931BD7443}"/>
              </a:ext>
            </a:extLst>
          </p:cNvPr>
          <p:cNvSpPr>
            <a:spLocks noGrp="1"/>
          </p:cNvSpPr>
          <p:nvPr>
            <p:ph type="title"/>
          </p:nvPr>
        </p:nvSpPr>
        <p:spPr/>
        <p:txBody>
          <a:bodyPr/>
          <a:lstStyle/>
          <a:p>
            <a:r>
              <a:rPr lang="es-MX" dirty="0"/>
              <a:t>PREGUNTAS</a:t>
            </a:r>
          </a:p>
        </p:txBody>
      </p:sp>
      <p:pic>
        <p:nvPicPr>
          <p:cNvPr id="4" name="Imagen 3">
            <a:extLst>
              <a:ext uri="{FF2B5EF4-FFF2-40B4-BE49-F238E27FC236}">
                <a16:creationId xmlns:a16="http://schemas.microsoft.com/office/drawing/2014/main" id="{9EDAB6BC-81E4-CE98-4C8D-3074596D0D12}"/>
              </a:ext>
            </a:extLst>
          </p:cNvPr>
          <p:cNvPicPr>
            <a:picLocks noChangeAspect="1"/>
          </p:cNvPicPr>
          <p:nvPr/>
        </p:nvPicPr>
        <p:blipFill>
          <a:blip r:embed="rId2"/>
          <a:stretch>
            <a:fillRect/>
          </a:stretch>
        </p:blipFill>
        <p:spPr>
          <a:xfrm>
            <a:off x="1547664" y="1844824"/>
            <a:ext cx="6554220" cy="4523335"/>
          </a:xfrm>
          <a:prstGeom prst="rect">
            <a:avLst/>
          </a:prstGeom>
        </p:spPr>
      </p:pic>
    </p:spTree>
    <p:extLst>
      <p:ext uri="{BB962C8B-B14F-4D97-AF65-F5344CB8AC3E}">
        <p14:creationId xmlns:p14="http://schemas.microsoft.com/office/powerpoint/2010/main" val="7867268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ódulo">
  <a:themeElements>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ódulo">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ódul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2141</TotalTime>
  <Words>1563</Words>
  <Application>Microsoft Office PowerPoint</Application>
  <PresentationFormat>Presentación en pantalla (4:3)</PresentationFormat>
  <Paragraphs>195</Paragraphs>
  <Slides>43</Slides>
  <Notes>14</Notes>
  <HiddenSlides>0</HiddenSlides>
  <MMClips>1</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43</vt:i4>
      </vt:variant>
    </vt:vector>
  </HeadingPairs>
  <TitlesOfParts>
    <vt:vector size="59" baseType="lpstr">
      <vt:lpstr>Albertus Medium</vt:lpstr>
      <vt:lpstr>Arial</vt:lpstr>
      <vt:lpstr>Arial Black</vt:lpstr>
      <vt:lpstr>Arial Rounded MT Bold</vt:lpstr>
      <vt:lpstr>Calibri</vt:lpstr>
      <vt:lpstr>Comic Sans MS</vt:lpstr>
      <vt:lpstr>Corbel</vt:lpstr>
      <vt:lpstr>Lucida Sans Unicode</vt:lpstr>
      <vt:lpstr>Monotype Sorts</vt:lpstr>
      <vt:lpstr>Tahoma</vt:lpstr>
      <vt:lpstr>Times New Roman</vt:lpstr>
      <vt:lpstr>Verdana</vt:lpstr>
      <vt:lpstr>Wingdings</vt:lpstr>
      <vt:lpstr>Wingdings 2</vt:lpstr>
      <vt:lpstr>Wingdings 3</vt:lpstr>
      <vt:lpstr>Módulo</vt:lpstr>
      <vt:lpstr>Geología Ambiental</vt:lpstr>
      <vt:lpstr>Presentación de PowerPoint</vt:lpstr>
      <vt:lpstr>Presentación de PowerPoint</vt:lpstr>
      <vt:lpstr>Huracán</vt:lpstr>
      <vt:lpstr>Presentación de PowerPoint</vt:lpstr>
      <vt:lpstr>Condiciones ambientales para la formación de ciclones tropicales</vt:lpstr>
      <vt:lpstr>Ondas Tropicales</vt:lpstr>
      <vt:lpstr>Lámina de la Formación</vt:lpstr>
      <vt:lpstr>Presentación de PowerPoint</vt:lpstr>
      <vt:lpstr>Presentación de PowerPoint</vt:lpstr>
      <vt:lpstr>Presentación de PowerPoint</vt:lpstr>
      <vt:lpstr>Estructura del huracán</vt:lpstr>
      <vt:lpstr>Zonas Ciclogeneticas</vt:lpstr>
      <vt:lpstr>Introducción - Huracán</vt:lpstr>
      <vt:lpstr>Introducción - Huracán</vt:lpstr>
      <vt:lpstr>  Categorias De Huracanes  Para medir la intensidad de los huracanes se usa la escala de Saffir-Simpson. Esta escala los clasifica por la velocidad de sus vientos, presión barométrica, marejada ciclónica y potencial de daños.  </vt:lpstr>
      <vt:lpstr>Afectaciones asociadas a Huracanes</vt:lpstr>
      <vt:lpstr>Presentación de PowerPoint</vt:lpstr>
      <vt:lpstr>Presentación de PowerPoint</vt:lpstr>
      <vt:lpstr>Presentación de PowerPoint</vt:lpstr>
      <vt:lpstr>Presentación de PowerPoint</vt:lpstr>
      <vt:lpstr>Presentación de PowerPoint</vt:lpstr>
      <vt:lpstr>Huracanes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Tornado</vt:lpstr>
      <vt:lpstr>Introducción - Tornado</vt:lpstr>
      <vt:lpstr>Escala de Tornados</vt:lpstr>
      <vt:lpstr>Presentación de PowerPoint</vt:lpstr>
      <vt:lpstr>Introducción – Trombas marinas</vt:lpstr>
      <vt:lpstr>Trombas marinas</vt:lpstr>
      <vt:lpstr>Presentación de PowerPoint</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jlrm01</dc:creator>
  <cp:lastModifiedBy>JOSE ISMAEL MINJAREZ SOSA</cp:lastModifiedBy>
  <cp:revision>103</cp:revision>
  <dcterms:created xsi:type="dcterms:W3CDTF">2007-02-02T22:37:25Z</dcterms:created>
  <dcterms:modified xsi:type="dcterms:W3CDTF">2022-10-04T16:52:12Z</dcterms:modified>
</cp:coreProperties>
</file>