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9"/>
  </p:notesMasterIdLst>
  <p:sldIdLst>
    <p:sldId id="770" r:id="rId2"/>
    <p:sldId id="780" r:id="rId3"/>
    <p:sldId id="258" r:id="rId4"/>
    <p:sldId id="261" r:id="rId5"/>
    <p:sldId id="341" r:id="rId6"/>
    <p:sldId id="335" r:id="rId7"/>
    <p:sldId id="334" r:id="rId8"/>
    <p:sldId id="769" r:id="rId9"/>
    <p:sldId id="306" r:id="rId10"/>
    <p:sldId id="305" r:id="rId11"/>
    <p:sldId id="757" r:id="rId12"/>
    <p:sldId id="342" r:id="rId13"/>
    <p:sldId id="314" r:id="rId14"/>
    <p:sldId id="734" r:id="rId15"/>
    <p:sldId id="756" r:id="rId16"/>
    <p:sldId id="571" r:id="rId17"/>
    <p:sldId id="775" r:id="rId18"/>
    <p:sldId id="777" r:id="rId19"/>
    <p:sldId id="778" r:id="rId20"/>
    <p:sldId id="259" r:id="rId21"/>
    <p:sldId id="260" r:id="rId22"/>
    <p:sldId id="767" r:id="rId23"/>
    <p:sldId id="300" r:id="rId24"/>
    <p:sldId id="299" r:id="rId25"/>
    <p:sldId id="301" r:id="rId26"/>
    <p:sldId id="302" r:id="rId27"/>
    <p:sldId id="303" r:id="rId28"/>
    <p:sldId id="281" r:id="rId29"/>
    <p:sldId id="276" r:id="rId30"/>
    <p:sldId id="309" r:id="rId31"/>
    <p:sldId id="350" r:id="rId32"/>
    <p:sldId id="264" r:id="rId33"/>
    <p:sldId id="781" r:id="rId34"/>
    <p:sldId id="533" r:id="rId35"/>
    <p:sldId id="526" r:id="rId36"/>
    <p:sldId id="527" r:id="rId37"/>
    <p:sldId id="528" r:id="rId38"/>
    <p:sldId id="530" r:id="rId39"/>
    <p:sldId id="523" r:id="rId40"/>
    <p:sldId id="525" r:id="rId41"/>
    <p:sldId id="532" r:id="rId42"/>
    <p:sldId id="365" r:id="rId43"/>
    <p:sldId id="366" r:id="rId44"/>
    <p:sldId id="367" r:id="rId45"/>
    <p:sldId id="431" r:id="rId46"/>
    <p:sldId id="432" r:id="rId47"/>
    <p:sldId id="681" r:id="rId48"/>
    <p:sldId id="355" r:id="rId49"/>
    <p:sldId id="343" r:id="rId50"/>
    <p:sldId id="344" r:id="rId51"/>
    <p:sldId id="345" r:id="rId52"/>
    <p:sldId id="346" r:id="rId53"/>
    <p:sldId id="356" r:id="rId54"/>
    <p:sldId id="357" r:id="rId55"/>
    <p:sldId id="358" r:id="rId56"/>
    <p:sldId id="359" r:id="rId57"/>
    <p:sldId id="336" r:id="rId58"/>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257" autoAdjust="0"/>
    <p:restoredTop sz="94660"/>
  </p:normalViewPr>
  <p:slideViewPr>
    <p:cSldViewPr snapToGrid="0">
      <p:cViewPr varScale="1">
        <p:scale>
          <a:sx n="112" d="100"/>
          <a:sy n="112" d="100"/>
        </p:scale>
        <p:origin x="132" y="144"/>
      </p:cViewPr>
      <p:guideLst/>
    </p:cSldViewPr>
  </p:slideViewPr>
  <p:notesTextViewPr>
    <p:cViewPr>
      <p:scale>
        <a:sx n="1" d="1"/>
        <a:sy n="1" d="1"/>
      </p:scale>
      <p:origin x="0" y="0"/>
    </p:cViewPr>
  </p:notesTextViewPr>
  <p:sorterViewPr>
    <p:cViewPr varScale="1">
      <p:scale>
        <a:sx n="1" d="1"/>
        <a:sy n="1" d="1"/>
      </p:scale>
      <p:origin x="0" y="-1179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openxmlformats.org/officeDocument/2006/relationships/oleObject" Target="file:///D:\CENAPRED\2013\grafica%20de%20muertes%20mundial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xVal>
            <c:numRef>
              <c:f>Hoja1!$B$5:$B$49</c:f>
              <c:numCache>
                <c:formatCode>m/d/yyyy</c:formatCode>
                <c:ptCount val="45"/>
                <c:pt idx="0">
                  <c:v>25719</c:v>
                </c:pt>
                <c:pt idx="1">
                  <c:v>25886</c:v>
                </c:pt>
                <c:pt idx="2">
                  <c:v>26201</c:v>
                </c:pt>
                <c:pt idx="3">
                  <c:v>26237</c:v>
                </c:pt>
                <c:pt idx="4">
                  <c:v>26399</c:v>
                </c:pt>
                <c:pt idx="5">
                  <c:v>27391</c:v>
                </c:pt>
                <c:pt idx="6">
                  <c:v>27794</c:v>
                </c:pt>
                <c:pt idx="7">
                  <c:v>27912</c:v>
                </c:pt>
                <c:pt idx="8">
                  <c:v>27937</c:v>
                </c:pt>
                <c:pt idx="9">
                  <c:v>27941</c:v>
                </c:pt>
                <c:pt idx="10">
                  <c:v>27969</c:v>
                </c:pt>
                <c:pt idx="11">
                  <c:v>28449</c:v>
                </c:pt>
                <c:pt idx="12">
                  <c:v>28734</c:v>
                </c:pt>
                <c:pt idx="13">
                  <c:v>28749</c:v>
                </c:pt>
                <c:pt idx="14">
                  <c:v>29078</c:v>
                </c:pt>
                <c:pt idx="15">
                  <c:v>29504</c:v>
                </c:pt>
                <c:pt idx="16">
                  <c:v>31018</c:v>
                </c:pt>
                <c:pt idx="17">
                  <c:v>31192</c:v>
                </c:pt>
                <c:pt idx="18">
                  <c:v>31309</c:v>
                </c:pt>
                <c:pt idx="19">
                  <c:v>31364</c:v>
                </c:pt>
                <c:pt idx="20">
                  <c:v>31528</c:v>
                </c:pt>
                <c:pt idx="21">
                  <c:v>31841</c:v>
                </c:pt>
                <c:pt idx="22">
                  <c:v>32484</c:v>
                </c:pt>
                <c:pt idx="23">
                  <c:v>33045</c:v>
                </c:pt>
                <c:pt idx="24">
                  <c:v>33357</c:v>
                </c:pt>
                <c:pt idx="25">
                  <c:v>33547</c:v>
                </c:pt>
                <c:pt idx="26">
                  <c:v>33855</c:v>
                </c:pt>
                <c:pt idx="27">
                  <c:v>34242</c:v>
                </c:pt>
                <c:pt idx="28">
                  <c:v>34716</c:v>
                </c:pt>
                <c:pt idx="29">
                  <c:v>36090</c:v>
                </c:pt>
                <c:pt idx="30">
                  <c:v>36389</c:v>
                </c:pt>
                <c:pt idx="31">
                  <c:v>36462</c:v>
                </c:pt>
                <c:pt idx="32">
                  <c:v>36506</c:v>
                </c:pt>
                <c:pt idx="33">
                  <c:v>36917</c:v>
                </c:pt>
                <c:pt idx="34">
                  <c:v>37773</c:v>
                </c:pt>
                <c:pt idx="35">
                  <c:v>37981</c:v>
                </c:pt>
                <c:pt idx="36">
                  <c:v>38347</c:v>
                </c:pt>
                <c:pt idx="37">
                  <c:v>38633</c:v>
                </c:pt>
                <c:pt idx="38">
                  <c:v>38864</c:v>
                </c:pt>
                <c:pt idx="39">
                  <c:v>39401</c:v>
                </c:pt>
                <c:pt idx="40">
                  <c:v>39570</c:v>
                </c:pt>
                <c:pt idx="41">
                  <c:v>39580</c:v>
                </c:pt>
                <c:pt idx="42">
                  <c:v>40190</c:v>
                </c:pt>
                <c:pt idx="43">
                  <c:v>40344</c:v>
                </c:pt>
                <c:pt idx="44">
                  <c:v>40613</c:v>
                </c:pt>
              </c:numCache>
            </c:numRef>
          </c:xVal>
          <c:yVal>
            <c:numRef>
              <c:f>Hoja1!$C$5:$C$49</c:f>
              <c:numCache>
                <c:formatCode>General</c:formatCode>
                <c:ptCount val="45"/>
                <c:pt idx="0">
                  <c:v>66000</c:v>
                </c:pt>
                <c:pt idx="1">
                  <c:v>300000</c:v>
                </c:pt>
                <c:pt idx="2">
                  <c:v>100000</c:v>
                </c:pt>
                <c:pt idx="3">
                  <c:v>10800</c:v>
                </c:pt>
                <c:pt idx="4">
                  <c:v>5374</c:v>
                </c:pt>
                <c:pt idx="5">
                  <c:v>5300</c:v>
                </c:pt>
                <c:pt idx="6">
                  <c:v>22084</c:v>
                </c:pt>
                <c:pt idx="7">
                  <c:v>6000</c:v>
                </c:pt>
                <c:pt idx="8">
                  <c:v>5422</c:v>
                </c:pt>
                <c:pt idx="9">
                  <c:v>5000</c:v>
                </c:pt>
                <c:pt idx="10">
                  <c:v>266000</c:v>
                </c:pt>
                <c:pt idx="11">
                  <c:v>10000</c:v>
                </c:pt>
                <c:pt idx="12">
                  <c:v>15000</c:v>
                </c:pt>
                <c:pt idx="13">
                  <c:v>25000</c:v>
                </c:pt>
                <c:pt idx="14">
                  <c:v>15000</c:v>
                </c:pt>
                <c:pt idx="15">
                  <c:v>4500</c:v>
                </c:pt>
                <c:pt idx="16">
                  <c:v>6000</c:v>
                </c:pt>
                <c:pt idx="17">
                  <c:v>11069</c:v>
                </c:pt>
                <c:pt idx="18">
                  <c:v>9500</c:v>
                </c:pt>
                <c:pt idx="19">
                  <c:v>23000</c:v>
                </c:pt>
                <c:pt idx="20">
                  <c:v>165000</c:v>
                </c:pt>
                <c:pt idx="21">
                  <c:v>5000</c:v>
                </c:pt>
                <c:pt idx="22">
                  <c:v>25000</c:v>
                </c:pt>
                <c:pt idx="23">
                  <c:v>40000</c:v>
                </c:pt>
                <c:pt idx="24">
                  <c:v>138000</c:v>
                </c:pt>
                <c:pt idx="25">
                  <c:v>6304</c:v>
                </c:pt>
                <c:pt idx="26">
                  <c:v>3800</c:v>
                </c:pt>
                <c:pt idx="27">
                  <c:v>9475</c:v>
                </c:pt>
                <c:pt idx="28">
                  <c:v>6425</c:v>
                </c:pt>
                <c:pt idx="29">
                  <c:v>9000</c:v>
                </c:pt>
                <c:pt idx="30">
                  <c:v>19118</c:v>
                </c:pt>
                <c:pt idx="31">
                  <c:v>15000</c:v>
                </c:pt>
                <c:pt idx="32">
                  <c:v>10000</c:v>
                </c:pt>
                <c:pt idx="33">
                  <c:v>19737</c:v>
                </c:pt>
                <c:pt idx="34">
                  <c:v>35000</c:v>
                </c:pt>
                <c:pt idx="35">
                  <c:v>26271</c:v>
                </c:pt>
                <c:pt idx="36">
                  <c:v>220000</c:v>
                </c:pt>
                <c:pt idx="37">
                  <c:v>73300</c:v>
                </c:pt>
                <c:pt idx="38">
                  <c:v>5749</c:v>
                </c:pt>
                <c:pt idx="39">
                  <c:v>4234</c:v>
                </c:pt>
                <c:pt idx="40">
                  <c:v>138373</c:v>
                </c:pt>
                <c:pt idx="41">
                  <c:v>87449</c:v>
                </c:pt>
                <c:pt idx="42">
                  <c:v>222570</c:v>
                </c:pt>
                <c:pt idx="43">
                  <c:v>55630</c:v>
                </c:pt>
                <c:pt idx="44">
                  <c:v>19184</c:v>
                </c:pt>
              </c:numCache>
            </c:numRef>
          </c:yVal>
          <c:smooth val="0"/>
          <c:extLst>
            <c:ext xmlns:c16="http://schemas.microsoft.com/office/drawing/2014/chart" uri="{C3380CC4-5D6E-409C-BE32-E72D297353CC}">
              <c16:uniqueId val="{00000000-0D0F-4074-BFB4-3BCD40D5367C}"/>
            </c:ext>
          </c:extLst>
        </c:ser>
        <c:dLbls>
          <c:showLegendKey val="0"/>
          <c:showVal val="0"/>
          <c:showCatName val="0"/>
          <c:showSerName val="0"/>
          <c:showPercent val="0"/>
          <c:showBubbleSize val="0"/>
        </c:dLbls>
        <c:axId val="26618880"/>
        <c:axId val="68935040"/>
      </c:scatterChart>
      <c:valAx>
        <c:axId val="26618880"/>
        <c:scaling>
          <c:orientation val="minMax"/>
          <c:max val="41500"/>
          <c:min val="25569"/>
        </c:scaling>
        <c:delete val="0"/>
        <c:axPos val="b"/>
        <c:numFmt formatCode="yyyy" sourceLinked="0"/>
        <c:majorTickMark val="out"/>
        <c:minorTickMark val="none"/>
        <c:tickLblPos val="nextTo"/>
        <c:crossAx val="68935040"/>
        <c:crosses val="autoZero"/>
        <c:crossBetween val="midCat"/>
        <c:majorUnit val="1826"/>
      </c:valAx>
      <c:valAx>
        <c:axId val="68935040"/>
        <c:scaling>
          <c:orientation val="minMax"/>
        </c:scaling>
        <c:delete val="0"/>
        <c:axPos val="l"/>
        <c:majorGridlines/>
        <c:numFmt formatCode="General" sourceLinked="1"/>
        <c:majorTickMark val="out"/>
        <c:minorTickMark val="none"/>
        <c:tickLblPos val="nextTo"/>
        <c:crossAx val="26618880"/>
        <c:crosses val="autoZero"/>
        <c:crossBetween val="midCat"/>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52A58A-EC16-4438-AA1E-1AAFBCE4B59E}" type="datetimeFigureOut">
              <a:rPr lang="es-MX" smtClean="0"/>
              <a:t>11/10/2022</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DC3B7C-5AAE-46C7-86C4-C52903FF3F3D}" type="slidenum">
              <a:rPr lang="es-MX" smtClean="0"/>
              <a:t>‹Nº›</a:t>
            </a:fld>
            <a:endParaRPr lang="es-MX"/>
          </a:p>
        </p:txBody>
      </p:sp>
    </p:spTree>
    <p:extLst>
      <p:ext uri="{BB962C8B-B14F-4D97-AF65-F5344CB8AC3E}">
        <p14:creationId xmlns:p14="http://schemas.microsoft.com/office/powerpoint/2010/main" val="2115334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CB9D689-C1FC-4A95-A709-88F3890C4F53}" type="slidenum">
              <a:rPr kumimoji="0" lang="es-E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s-ES" sz="1200" b="0" i="0" u="none" strike="noStrike" kern="1200" cap="none" spc="0" normalizeH="0" baseline="0" noProof="0">
              <a:ln>
                <a:noFill/>
              </a:ln>
              <a:solidFill>
                <a:prstClr val="black"/>
              </a:solidFill>
              <a:effectLst/>
              <a:uLnTx/>
              <a:uFillTx/>
              <a:latin typeface="Arial" charset="0"/>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25D1738-A378-4631-BB86-2F87817D07B1}" type="slidenum">
              <a:rPr kumimoji="0" lang="en-US"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s-MX" dirty="0"/>
          </a:p>
        </p:txBody>
      </p:sp>
    </p:spTree>
    <p:extLst>
      <p:ext uri="{BB962C8B-B14F-4D97-AF65-F5344CB8AC3E}">
        <p14:creationId xmlns:p14="http://schemas.microsoft.com/office/powerpoint/2010/main" val="2142171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9AEB702-B256-42DB-B9D0-CC6F1D20701A}" type="slidenum">
              <a:rPr kumimoji="0" lang="es-E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s-ES" sz="1200" b="0" i="0" u="none" strike="noStrike" kern="1200" cap="none" spc="0" normalizeH="0" baseline="0" noProof="0">
              <a:ln>
                <a:noFill/>
              </a:ln>
              <a:solidFill>
                <a:prstClr val="black"/>
              </a:solidFill>
              <a:effectLst/>
              <a:uLnTx/>
              <a:uFillTx/>
              <a:latin typeface="Arial" charset="0"/>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CB9D689-C1FC-4A95-A709-88F3890C4F53}" type="slidenum">
              <a:rPr kumimoji="0" lang="es-E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s-ES" sz="1200" b="0" i="0" u="none" strike="noStrike" kern="1200" cap="none" spc="0" normalizeH="0" baseline="0" noProof="0">
              <a:ln>
                <a:noFill/>
              </a:ln>
              <a:solidFill>
                <a:prstClr val="black"/>
              </a:solidFill>
              <a:effectLst/>
              <a:uLnTx/>
              <a:uFillTx/>
              <a:latin typeface="Arial" charset="0"/>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CB9D689-C1FC-4A95-A709-88F3890C4F53}" type="slidenum">
              <a:rPr kumimoji="0" lang="es-E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s-ES" sz="1200" b="0" i="0" u="none" strike="noStrike" kern="1200" cap="none" spc="0" normalizeH="0" baseline="0" noProof="0">
              <a:ln>
                <a:noFill/>
              </a:ln>
              <a:solidFill>
                <a:prstClr val="black"/>
              </a:solidFill>
              <a:effectLst/>
              <a:uLnTx/>
              <a:uFillTx/>
              <a:latin typeface="Arial" charset="0"/>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CB9D689-C1FC-4A95-A709-88F3890C4F53}" type="slidenum">
              <a:rPr kumimoji="0" lang="es-E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s-ES" sz="1200" b="0" i="0" u="none" strike="noStrike" kern="1200" cap="none" spc="0" normalizeH="0" baseline="0" noProof="0">
              <a:ln>
                <a:noFill/>
              </a:ln>
              <a:solidFill>
                <a:prstClr val="black"/>
              </a:solidFill>
              <a:effectLst/>
              <a:uLnTx/>
              <a:uFillTx/>
              <a:latin typeface="Arial" charset="0"/>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CB9D689-C1FC-4A95-A709-88F3890C4F53}" type="slidenum">
              <a:rPr kumimoji="0" lang="es-E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s-E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7177517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ln/>
        </p:spPr>
      </p:sp>
      <p:sp>
        <p:nvSpPr>
          <p:cNvPr id="163843" name="Notes Placeholder 2"/>
          <p:cNvSpPr>
            <a:spLocks noGrp="1"/>
          </p:cNvSpPr>
          <p:nvPr>
            <p:ph type="body" idx="1"/>
          </p:nvPr>
        </p:nvSpPr>
        <p:spPr>
          <a:noFill/>
          <a:ln/>
        </p:spPr>
        <p:txBody>
          <a:bodyPr/>
          <a:lstStyle/>
          <a:p>
            <a:endParaRPr lang="es-ES"/>
          </a:p>
        </p:txBody>
      </p:sp>
      <p:sp>
        <p:nvSpPr>
          <p:cNvPr id="163844" name="Slide Number Placeholder 3"/>
          <p:cNvSpPr>
            <a:spLocks noGrp="1"/>
          </p:cNvSpPr>
          <p:nvPr>
            <p:ph type="sldNum" sz="quarter" idx="5"/>
          </p:nvPr>
        </p:nvSpPr>
        <p:spPr>
          <a:noFill/>
        </p:spPr>
        <p:txBody>
          <a:bodyPr/>
          <a:lstStyle/>
          <a:p>
            <a:fld id="{05CDEE32-4278-4955-A9B2-0AD433BD4AF5}" type="slidenum">
              <a:rPr lang="en-US" smtClean="0"/>
              <a:pPr/>
              <a:t>34</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F0F7B5D-E362-4107-8CB2-27BDB0B8401D}" type="slidenum">
              <a:rPr lang="es-MX" smtClean="0"/>
              <a:pPr fontAlgn="base">
                <a:spcBef>
                  <a:spcPct val="0"/>
                </a:spcBef>
                <a:spcAft>
                  <a:spcPct val="0"/>
                </a:spcAft>
                <a:defRPr/>
              </a:pPr>
              <a:t>42</a:t>
            </a:fld>
            <a:endParaRPr lang="es-MX"/>
          </a:p>
        </p:txBody>
      </p:sp>
      <p:sp>
        <p:nvSpPr>
          <p:cNvPr id="87043"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870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1"/>
            <a:ext cx="10363200" cy="4571999"/>
          </a:xfrm>
        </p:spPr>
        <p:txBody>
          <a:bodyPr anchor="ctr">
            <a:noAutofit/>
          </a:bodyPr>
          <a:lstStyle>
            <a:lvl1pPr>
              <a:lnSpc>
                <a:spcPct val="100000"/>
              </a:lnSpc>
              <a:defRPr sz="8800" spc="-80" baseline="0">
                <a:solidFill>
                  <a:schemeClr val="tx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609600" y="4800600"/>
            <a:ext cx="9144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endParaRPr lang="es-ES"/>
          </a:p>
        </p:txBody>
      </p:sp>
      <p:sp>
        <p:nvSpPr>
          <p:cNvPr id="5" name="Footer Placeholder 4"/>
          <p:cNvSpPr>
            <a:spLocks noGrp="1"/>
          </p:cNvSpPr>
          <p:nvPr>
            <p:ph type="ftr" sz="quarter" idx="11"/>
          </p:nvPr>
        </p:nvSpPr>
        <p:spPr/>
        <p:txBody>
          <a:bodyPr/>
          <a:lstStyle/>
          <a:p>
            <a:endParaRPr lang="es-ES"/>
          </a:p>
        </p:txBody>
      </p:sp>
      <p:sp>
        <p:nvSpPr>
          <p:cNvPr id="9" name="Rectangle 8"/>
          <p:cNvSpPr/>
          <p:nvPr/>
        </p:nvSpPr>
        <p:spPr>
          <a:xfrm>
            <a:off x="12001499" y="4846320"/>
            <a:ext cx="190501"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12001499" y="0"/>
            <a:ext cx="190501"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C8E51EF3-B685-43D6-9898-6A7B35361046}" type="slidenum">
              <a:rPr lang="es-ES" smtClean="0"/>
              <a:pPr/>
              <a:t>‹Nº›</a:t>
            </a:fld>
            <a:endParaRPr lang="es-ES"/>
          </a:p>
        </p:txBody>
      </p:sp>
    </p:spTree>
    <p:extLst>
      <p:ext uri="{BB962C8B-B14F-4D97-AF65-F5344CB8AC3E}">
        <p14:creationId xmlns:p14="http://schemas.microsoft.com/office/powerpoint/2010/main" val="68905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64A3CEA-EFCA-42D0-98AE-B0CC15D3387D}" type="slidenum">
              <a:rPr lang="es-ES" smtClean="0"/>
              <a:pPr/>
              <a:t>‹Nº›</a:t>
            </a:fld>
            <a:endParaRPr lang="es-ES"/>
          </a:p>
        </p:txBody>
      </p:sp>
    </p:spTree>
    <p:extLst>
      <p:ext uri="{BB962C8B-B14F-4D97-AF65-F5344CB8AC3E}">
        <p14:creationId xmlns:p14="http://schemas.microsoft.com/office/powerpoint/2010/main" val="969136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1447801"/>
            <a:ext cx="10363200" cy="4321175"/>
          </a:xfrm>
        </p:spPr>
        <p:txBody>
          <a:bodyPr anchor="ctr">
            <a:noAutofit/>
          </a:bodyPr>
          <a:lstStyle>
            <a:lvl1pPr algn="l">
              <a:lnSpc>
                <a:spcPct val="100000"/>
              </a:lnSpc>
              <a:defRPr sz="8800" b="0" cap="all" spc="-80" baseline="0">
                <a:solidFill>
                  <a:schemeClr val="tx1"/>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228601"/>
            <a:ext cx="103632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7" name="Date Placeholder 6"/>
          <p:cNvSpPr>
            <a:spLocks noGrp="1"/>
          </p:cNvSpPr>
          <p:nvPr>
            <p:ph type="dt" sz="half" idx="10"/>
          </p:nvPr>
        </p:nvSpPr>
        <p:spPr/>
        <p:txBody>
          <a:bodyPr/>
          <a:lstStyle/>
          <a:p>
            <a:endParaRPr lang="es-ES"/>
          </a:p>
        </p:txBody>
      </p:sp>
      <p:sp>
        <p:nvSpPr>
          <p:cNvPr id="8" name="Slide Number Placeholder 7"/>
          <p:cNvSpPr>
            <a:spLocks noGrp="1"/>
          </p:cNvSpPr>
          <p:nvPr>
            <p:ph type="sldNum" sz="quarter" idx="11"/>
          </p:nvPr>
        </p:nvSpPr>
        <p:spPr/>
        <p:txBody>
          <a:bodyPr/>
          <a:lstStyle/>
          <a:p>
            <a:fld id="{32025C63-EC25-46C0-8F4E-972638F8784D}" type="slidenum">
              <a:rPr lang="es-ES" smtClean="0"/>
              <a:pPr/>
              <a:t>‹Nº›</a:t>
            </a:fld>
            <a:endParaRPr lang="es-ES"/>
          </a:p>
        </p:txBody>
      </p:sp>
      <p:sp>
        <p:nvSpPr>
          <p:cNvPr id="9" name="Footer Placeholder 8"/>
          <p:cNvSpPr>
            <a:spLocks noGrp="1"/>
          </p:cNvSpPr>
          <p:nvPr>
            <p:ph type="ftr" sz="quarter" idx="12"/>
          </p:nvPr>
        </p:nvSpPr>
        <p:spPr/>
        <p:txBody>
          <a:bodyPr/>
          <a:lstStyle/>
          <a:p>
            <a:endParaRPr lang="es-ES"/>
          </a:p>
        </p:txBody>
      </p:sp>
    </p:spTree>
    <p:extLst>
      <p:ext uri="{BB962C8B-B14F-4D97-AF65-F5344CB8AC3E}">
        <p14:creationId xmlns:p14="http://schemas.microsoft.com/office/powerpoint/2010/main" val="2333783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sz="half" idx="1"/>
          </p:nvPr>
        </p:nvSpPr>
        <p:spPr>
          <a:xfrm>
            <a:off x="2174240" y="1574800"/>
            <a:ext cx="438912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786880" y="1574800"/>
            <a:ext cx="438912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1171A5E2-34B5-4529-B279-CA659D482748}" type="slidenum">
              <a:rPr lang="es-ES" smtClean="0"/>
              <a:pPr/>
              <a:t>‹Nº›</a:t>
            </a:fld>
            <a:endParaRPr lang="es-ES"/>
          </a:p>
        </p:txBody>
      </p:sp>
    </p:spTree>
    <p:extLst>
      <p:ext uri="{BB962C8B-B14F-4D97-AF65-F5344CB8AC3E}">
        <p14:creationId xmlns:p14="http://schemas.microsoft.com/office/powerpoint/2010/main" val="3492962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Text Placeholder 2"/>
          <p:cNvSpPr>
            <a:spLocks noGrp="1"/>
          </p:cNvSpPr>
          <p:nvPr>
            <p:ph type="body" idx="1"/>
          </p:nvPr>
        </p:nvSpPr>
        <p:spPr>
          <a:xfrm>
            <a:off x="2170176" y="1572768"/>
            <a:ext cx="438912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2170176" y="2259366"/>
            <a:ext cx="438912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790944" y="1572768"/>
            <a:ext cx="438912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s-ES"/>
              <a:t>Haga clic para modificar el estilo de texto del patrón</a:t>
            </a:r>
          </a:p>
        </p:txBody>
      </p:sp>
      <p:sp>
        <p:nvSpPr>
          <p:cNvPr id="6" name="Content Placeholder 5"/>
          <p:cNvSpPr>
            <a:spLocks noGrp="1"/>
          </p:cNvSpPr>
          <p:nvPr>
            <p:ph sz="quarter" idx="4"/>
          </p:nvPr>
        </p:nvSpPr>
        <p:spPr>
          <a:xfrm>
            <a:off x="6790944" y="2259366"/>
            <a:ext cx="438912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D8472D77-4FD9-4FC3-ACD4-327E9F1FAD1F}" type="slidenum">
              <a:rPr lang="es-ES" smtClean="0"/>
              <a:pPr/>
              <a:t>‹Nº›</a:t>
            </a:fld>
            <a:endParaRPr lang="es-ES"/>
          </a:p>
        </p:txBody>
      </p:sp>
    </p:spTree>
    <p:extLst>
      <p:ext uri="{BB962C8B-B14F-4D97-AF65-F5344CB8AC3E}">
        <p14:creationId xmlns:p14="http://schemas.microsoft.com/office/powerpoint/2010/main" val="2161967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1F34BEDB-B608-4451-97D7-E448A010377F}" type="slidenum">
              <a:rPr lang="es-ES" smtClean="0"/>
              <a:pPr/>
              <a:t>‹Nº›</a:t>
            </a:fld>
            <a:endParaRPr lang="es-ES"/>
          </a:p>
        </p:txBody>
      </p:sp>
    </p:spTree>
    <p:extLst>
      <p:ext uri="{BB962C8B-B14F-4D97-AF65-F5344CB8AC3E}">
        <p14:creationId xmlns:p14="http://schemas.microsoft.com/office/powerpoint/2010/main" val="3963867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77197CFE-F3C8-4016-8214-05ADDB562F4A}" type="slidenum">
              <a:rPr lang="es-ES" smtClean="0"/>
              <a:pPr/>
              <a:t>‹Nº›</a:t>
            </a:fld>
            <a:endParaRPr lang="es-ES"/>
          </a:p>
        </p:txBody>
      </p:sp>
    </p:spTree>
    <p:extLst>
      <p:ext uri="{BB962C8B-B14F-4D97-AF65-F5344CB8AC3E}">
        <p14:creationId xmlns:p14="http://schemas.microsoft.com/office/powerpoint/2010/main" val="1772678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6733" y="1600200"/>
            <a:ext cx="6815667"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601" y="1600200"/>
            <a:ext cx="4011084"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86BDA33-E7C6-4336-B453-0A4CA476123E}" type="slidenum">
              <a:rPr lang="es-ES" smtClean="0"/>
              <a:pPr/>
              <a:t>‹Nº›</a:t>
            </a:fld>
            <a:endParaRPr lang="es-ES"/>
          </a:p>
        </p:txBody>
      </p:sp>
      <p:sp>
        <p:nvSpPr>
          <p:cNvPr id="8" name="Title 7"/>
          <p:cNvSpPr>
            <a:spLocks noGrp="1"/>
          </p:cNvSpPr>
          <p:nvPr>
            <p:ph type="title"/>
          </p:nvPr>
        </p:nvSpPr>
        <p:spPr/>
        <p:txBody>
          <a:bodyPr/>
          <a:lstStyle/>
          <a:p>
            <a:r>
              <a:rPr lang="es-ES"/>
              <a:t>Haga clic para modificar el estilo de título del patrón</a:t>
            </a:r>
            <a:endParaRPr lang="en-US"/>
          </a:p>
        </p:txBody>
      </p:sp>
    </p:spTree>
    <p:extLst>
      <p:ext uri="{BB962C8B-B14F-4D97-AF65-F5344CB8AC3E}">
        <p14:creationId xmlns:p14="http://schemas.microsoft.com/office/powerpoint/2010/main" val="681387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Rectangle 8"/>
          <p:cNvSpPr/>
          <p:nvPr/>
        </p:nvSpPr>
        <p:spPr>
          <a:xfrm>
            <a:off x="12001499" y="4846320"/>
            <a:ext cx="190501"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Picture Placeholder 2"/>
          <p:cNvSpPr>
            <a:spLocks noGrp="1"/>
          </p:cNvSpPr>
          <p:nvPr>
            <p:ph type="pic" idx="1"/>
          </p:nvPr>
        </p:nvSpPr>
        <p:spPr>
          <a:xfrm>
            <a:off x="-1" y="0"/>
            <a:ext cx="12001169"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a:p>
        </p:txBody>
      </p:sp>
      <p:sp>
        <p:nvSpPr>
          <p:cNvPr id="4" name="Text Placeholder 3"/>
          <p:cNvSpPr>
            <a:spLocks noGrp="1"/>
          </p:cNvSpPr>
          <p:nvPr>
            <p:ph type="body" sz="half" idx="2"/>
          </p:nvPr>
        </p:nvSpPr>
        <p:spPr>
          <a:xfrm>
            <a:off x="609600" y="5715000"/>
            <a:ext cx="108712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E0171871-AACF-44AF-9D98-01E7D78DFAB9}" type="slidenum">
              <a:rPr lang="es-ES" smtClean="0"/>
              <a:pPr/>
              <a:t>‹Nº›</a:t>
            </a:fld>
            <a:endParaRPr lang="es-ES"/>
          </a:p>
        </p:txBody>
      </p:sp>
      <p:sp>
        <p:nvSpPr>
          <p:cNvPr id="8" name="Title 7"/>
          <p:cNvSpPr>
            <a:spLocks noGrp="1"/>
          </p:cNvSpPr>
          <p:nvPr>
            <p:ph type="title"/>
          </p:nvPr>
        </p:nvSpPr>
        <p:spPr>
          <a:xfrm>
            <a:off x="609600" y="4953000"/>
            <a:ext cx="10871200" cy="762000"/>
          </a:xfrm>
        </p:spPr>
        <p:txBody>
          <a:bodyPr anchor="t">
            <a:normAutofit/>
          </a:bodyPr>
          <a:lstStyle>
            <a:lvl1pPr>
              <a:defRPr sz="3200"/>
            </a:lvl1pPr>
          </a:lstStyle>
          <a:p>
            <a:r>
              <a:rPr lang="es-ES"/>
              <a:t>Haga clic para modificar el estilo de título del patrón</a:t>
            </a:r>
            <a:endParaRPr lang="en-US" dirty="0"/>
          </a:p>
        </p:txBody>
      </p:sp>
      <p:sp>
        <p:nvSpPr>
          <p:cNvPr id="10" name="Rectangle 9"/>
          <p:cNvSpPr/>
          <p:nvPr/>
        </p:nvSpPr>
        <p:spPr>
          <a:xfrm>
            <a:off x="12001499" y="0"/>
            <a:ext cx="190501"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837096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5FDFAA3-F5A7-4804-9128-62A268B73E5C}" type="slidenum">
              <a:rPr lang="es-ES" smtClean="0"/>
              <a:pPr/>
              <a:t>‹Nº›</a:t>
            </a:fld>
            <a:endParaRPr lang="es-ES"/>
          </a:p>
        </p:txBody>
      </p:sp>
    </p:spTree>
    <p:extLst>
      <p:ext uri="{BB962C8B-B14F-4D97-AF65-F5344CB8AC3E}">
        <p14:creationId xmlns:p14="http://schemas.microsoft.com/office/powerpoint/2010/main" val="2864452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CD8F548-6239-4B24-9B74-6D6252106DC7}" type="slidenum">
              <a:rPr lang="es-ES" smtClean="0"/>
              <a:pPr/>
              <a:t>‹Nº›</a:t>
            </a:fld>
            <a:endParaRPr lang="es-ES"/>
          </a:p>
        </p:txBody>
      </p:sp>
    </p:spTree>
    <p:extLst>
      <p:ext uri="{BB962C8B-B14F-4D97-AF65-F5344CB8AC3E}">
        <p14:creationId xmlns:p14="http://schemas.microsoft.com/office/powerpoint/2010/main" val="17119691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ítulo, objetos y texto">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609600" y="1600201"/>
            <a:ext cx="5384800" cy="452596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6197600" y="1600201"/>
            <a:ext cx="5384800" cy="452596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A1836CD-3B43-4E81-A4E1-07078988B3B5}" type="slidenum">
              <a:rPr lang="en-US"/>
              <a:pPr>
                <a:defRPr/>
              </a:pPr>
              <a:t>‹Nº›</a:t>
            </a:fld>
            <a:endParaRPr lang="en-US"/>
          </a:p>
        </p:txBody>
      </p:sp>
    </p:spTree>
    <p:extLst>
      <p:ext uri="{BB962C8B-B14F-4D97-AF65-F5344CB8AC3E}">
        <p14:creationId xmlns:p14="http://schemas.microsoft.com/office/powerpoint/2010/main" val="19488925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cSld name="Título, 1 obje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a:prstGeom prst="rect">
            <a:avLst/>
          </a:prstGeom>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609600" y="1600202"/>
            <a:ext cx="5384800" cy="4525963"/>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quarter" idx="2"/>
          </p:nvPr>
        </p:nvSpPr>
        <p:spPr>
          <a:xfrm>
            <a:off x="6197600" y="1600201"/>
            <a:ext cx="5384800" cy="218598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contenido"/>
          <p:cNvSpPr>
            <a:spLocks noGrp="1"/>
          </p:cNvSpPr>
          <p:nvPr>
            <p:ph sz="quarter" idx="3"/>
          </p:nvPr>
        </p:nvSpPr>
        <p:spPr>
          <a:xfrm>
            <a:off x="6197600" y="3938590"/>
            <a:ext cx="5384800" cy="2187575"/>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Tree>
    <p:extLst>
      <p:ext uri="{BB962C8B-B14F-4D97-AF65-F5344CB8AC3E}">
        <p14:creationId xmlns:p14="http://schemas.microsoft.com/office/powerpoint/2010/main" val="31705686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En blanco">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a:prstGeom prst="rect">
            <a:avLst/>
          </a:prstGeom>
        </p:spPr>
        <p:txBody>
          <a:bodyPr/>
          <a:lstStyle/>
          <a:p>
            <a:r>
              <a:rPr lang="es-ES"/>
              <a:t>Haga clic para modificar el estilo de título del patrón</a:t>
            </a:r>
            <a:endParaRPr lang="es-MX"/>
          </a:p>
        </p:txBody>
      </p:sp>
    </p:spTree>
    <p:extLst>
      <p:ext uri="{BB962C8B-B14F-4D97-AF65-F5344CB8AC3E}">
        <p14:creationId xmlns:p14="http://schemas.microsoft.com/office/powerpoint/2010/main" val="2166958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152718"/>
            <a:ext cx="7721600" cy="1371600"/>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1752601"/>
            <a:ext cx="10160000" cy="43735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09600" y="6172201"/>
            <a:ext cx="4572000" cy="304800"/>
          </a:xfrm>
          <a:prstGeom prst="rect">
            <a:avLst/>
          </a:prstGeom>
        </p:spPr>
        <p:txBody>
          <a:bodyPr vert="horz" lIns="91440" tIns="45720" rIns="91440" bIns="0" rtlCol="0" anchor="b"/>
          <a:lstStyle>
            <a:lvl1pPr algn="l">
              <a:defRPr sz="1000">
                <a:solidFill>
                  <a:schemeClr val="tx1"/>
                </a:solidFill>
              </a:defRPr>
            </a:lvl1pPr>
          </a:lstStyle>
          <a:p>
            <a:endParaRPr lang="es-ES"/>
          </a:p>
        </p:txBody>
      </p:sp>
      <p:sp>
        <p:nvSpPr>
          <p:cNvPr id="5" name="Footer Placeholder 4"/>
          <p:cNvSpPr>
            <a:spLocks noGrp="1"/>
          </p:cNvSpPr>
          <p:nvPr>
            <p:ph type="ftr" sz="quarter" idx="3"/>
          </p:nvPr>
        </p:nvSpPr>
        <p:spPr>
          <a:xfrm>
            <a:off x="609600" y="6492876"/>
            <a:ext cx="4572000" cy="283845"/>
          </a:xfrm>
          <a:prstGeom prst="rect">
            <a:avLst/>
          </a:prstGeom>
        </p:spPr>
        <p:txBody>
          <a:bodyPr vert="horz" lIns="91440" tIns="45720" rIns="91440" bIns="45720" rtlCol="0" anchor="t"/>
          <a:lstStyle>
            <a:lvl1pPr algn="l">
              <a:defRPr sz="1000">
                <a:solidFill>
                  <a:schemeClr val="tx1"/>
                </a:solidFill>
              </a:defRPr>
            </a:lvl1pPr>
          </a:lstStyle>
          <a:p>
            <a:endParaRPr lang="es-ES"/>
          </a:p>
        </p:txBody>
      </p:sp>
      <p:sp>
        <p:nvSpPr>
          <p:cNvPr id="6" name="Slide Number Placeholder 5"/>
          <p:cNvSpPr>
            <a:spLocks noGrp="1"/>
          </p:cNvSpPr>
          <p:nvPr>
            <p:ph type="sldNum" sz="quarter" idx="4"/>
          </p:nvPr>
        </p:nvSpPr>
        <p:spPr>
          <a:xfrm rot="16200000">
            <a:off x="11189124" y="5824644"/>
            <a:ext cx="1315721" cy="486833"/>
          </a:xfrm>
          <a:prstGeom prst="rect">
            <a:avLst/>
          </a:prstGeom>
        </p:spPr>
        <p:txBody>
          <a:bodyPr vert="horz" lIns="91440" tIns="45720" rIns="91440" bIns="45720" rtlCol="0" anchor="ctr"/>
          <a:lstStyle>
            <a:lvl1pPr algn="l">
              <a:defRPr sz="2400" b="1">
                <a:solidFill>
                  <a:schemeClr val="tx2"/>
                </a:solidFill>
              </a:defRPr>
            </a:lvl1pPr>
          </a:lstStyle>
          <a:p>
            <a:fld id="{0AD1256F-20FF-493C-9475-81F0562EECE5}" type="slidenum">
              <a:rPr lang="es-ES" smtClean="0"/>
              <a:pPr/>
              <a:t>‹Nº›</a:t>
            </a:fld>
            <a:endParaRPr lang="es-ES"/>
          </a:p>
        </p:txBody>
      </p:sp>
      <p:sp>
        <p:nvSpPr>
          <p:cNvPr id="7" name="Rectangle 6"/>
          <p:cNvSpPr/>
          <p:nvPr/>
        </p:nvSpPr>
        <p:spPr>
          <a:xfrm>
            <a:off x="12001499" y="0"/>
            <a:ext cx="190501"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p:nvSpPr>
        <p:spPr>
          <a:xfrm>
            <a:off x="12001499" y="1371600"/>
            <a:ext cx="190501"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1080916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hyperlink" Target="http://es.wikipedia.org/wiki/Ser_vivo" TargetMode="External"/><Relationship Id="rId5" Type="http://schemas.openxmlformats.org/officeDocument/2006/relationships/hyperlink" Target="http://es.wikipedia.org/wiki/Agua" TargetMode="External"/><Relationship Id="rId4" Type="http://schemas.openxmlformats.org/officeDocument/2006/relationships/hyperlink" Target="http://es.wikipedia.org/wiki/Evaporaci%C3%B3n_(proceso_f%C3%ADsico)"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oleObject" Target="../embeddings/oleObject1.bin"/><Relationship Id="rId1" Type="http://schemas.openxmlformats.org/officeDocument/2006/relationships/slideLayout" Target="../slideLayouts/slideLayout7.xml"/><Relationship Id="rId6" Type="http://schemas.openxmlformats.org/officeDocument/2006/relationships/oleObject" Target="../embeddings/oleObject3.bin"/><Relationship Id="rId11" Type="http://schemas.openxmlformats.org/officeDocument/2006/relationships/image" Target="../media/image20.jpeg"/><Relationship Id="rId5" Type="http://schemas.openxmlformats.org/officeDocument/2006/relationships/image" Target="../media/image15.png"/><Relationship Id="rId10" Type="http://schemas.openxmlformats.org/officeDocument/2006/relationships/image" Target="../media/image19.gif"/><Relationship Id="rId4" Type="http://schemas.openxmlformats.org/officeDocument/2006/relationships/oleObject" Target="../embeddings/oleObject2.bin"/><Relationship Id="rId9" Type="http://schemas.openxmlformats.org/officeDocument/2006/relationships/image" Target="../media/image18.gif"/></Relationships>
</file>

<file path=ppt/slides/_rels/slide10.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oleObject" Target="../embeddings/oleObject4.bin"/><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oleObject" Target="../embeddings/oleObject5.bin"/></Relationships>
</file>

<file path=ppt/slides/_rels/slide1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 Id="rId5" Type="http://schemas.openxmlformats.org/officeDocument/2006/relationships/image" Target="../media/image47.jpeg"/><Relationship Id="rId4" Type="http://schemas.openxmlformats.org/officeDocument/2006/relationships/image" Target="../media/image46.jpeg"/></Relationships>
</file>

<file path=ppt/slides/_rels/slide2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oleObject" Target="../embeddings/oleObject6.bin"/><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57.jpeg"/><Relationship Id="rId7" Type="http://schemas.openxmlformats.org/officeDocument/2006/relationships/image" Target="../media/image61.jpeg"/><Relationship Id="rId2" Type="http://schemas.openxmlformats.org/officeDocument/2006/relationships/image" Target="../media/image56.jpeg"/><Relationship Id="rId1" Type="http://schemas.openxmlformats.org/officeDocument/2006/relationships/slideLayout" Target="../slideLayouts/slideLayout7.xml"/><Relationship Id="rId6" Type="http://schemas.openxmlformats.org/officeDocument/2006/relationships/image" Target="../media/image60.jpeg"/><Relationship Id="rId11" Type="http://schemas.openxmlformats.org/officeDocument/2006/relationships/image" Target="../media/image65.jpeg"/><Relationship Id="rId5" Type="http://schemas.openxmlformats.org/officeDocument/2006/relationships/image" Target="../media/image59.jpeg"/><Relationship Id="rId10" Type="http://schemas.openxmlformats.org/officeDocument/2006/relationships/image" Target="../media/image64.jpeg"/><Relationship Id="rId4" Type="http://schemas.openxmlformats.org/officeDocument/2006/relationships/image" Target="../media/image58.jpeg"/><Relationship Id="rId9" Type="http://schemas.openxmlformats.org/officeDocument/2006/relationships/image" Target="../media/image63.jpeg"/></Relationships>
</file>

<file path=ppt/slides/_rels/slide3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33.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slide" Target="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2.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2.xml"/><Relationship Id="rId4" Type="http://schemas.openxmlformats.org/officeDocument/2006/relationships/image" Target="../media/image77.jpeg"/></Relationships>
</file>

<file path=ppt/slides/_rels/slide4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4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png"/><Relationship Id="rId1" Type="http://schemas.openxmlformats.org/officeDocument/2006/relationships/slideLayout" Target="../slideLayouts/slideLayout7.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4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14.xml"/><Relationship Id="rId5" Type="http://schemas.openxmlformats.org/officeDocument/2006/relationships/image" Target="../media/image92.jpeg"/><Relationship Id="rId4" Type="http://schemas.openxmlformats.org/officeDocument/2006/relationships/image" Target="../media/image91.jpeg"/></Relationships>
</file>

<file path=ppt/slides/_rels/slide46.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image" Target="../media/image102.wmf"/><Relationship Id="rId18" Type="http://schemas.openxmlformats.org/officeDocument/2006/relationships/image" Target="../media/image105.png"/><Relationship Id="rId3" Type="http://schemas.openxmlformats.org/officeDocument/2006/relationships/image" Target="../media/image96.png"/><Relationship Id="rId7" Type="http://schemas.openxmlformats.org/officeDocument/2006/relationships/image" Target="../media/image99.wmf"/><Relationship Id="rId12" Type="http://schemas.openxmlformats.org/officeDocument/2006/relationships/oleObject" Target="../embeddings/oleObject10.bin"/><Relationship Id="rId17" Type="http://schemas.openxmlformats.org/officeDocument/2006/relationships/image" Target="../media/image104.wmf"/><Relationship Id="rId2" Type="http://schemas.openxmlformats.org/officeDocument/2006/relationships/image" Target="../media/image95.png"/><Relationship Id="rId16" Type="http://schemas.openxmlformats.org/officeDocument/2006/relationships/oleObject" Target="../embeddings/oleObject12.bin"/><Relationship Id="rId1" Type="http://schemas.openxmlformats.org/officeDocument/2006/relationships/slideLayout" Target="../slideLayouts/slideLayout7.xml"/><Relationship Id="rId6" Type="http://schemas.openxmlformats.org/officeDocument/2006/relationships/oleObject" Target="../embeddings/oleObject7.bin"/><Relationship Id="rId11" Type="http://schemas.openxmlformats.org/officeDocument/2006/relationships/image" Target="../media/image101.wmf"/><Relationship Id="rId5" Type="http://schemas.openxmlformats.org/officeDocument/2006/relationships/image" Target="../media/image98.png"/><Relationship Id="rId15" Type="http://schemas.openxmlformats.org/officeDocument/2006/relationships/image" Target="../media/image103.wmf"/><Relationship Id="rId10" Type="http://schemas.openxmlformats.org/officeDocument/2006/relationships/oleObject" Target="../embeddings/oleObject9.bin"/><Relationship Id="rId4" Type="http://schemas.openxmlformats.org/officeDocument/2006/relationships/image" Target="../media/image97.jpeg"/><Relationship Id="rId9" Type="http://schemas.openxmlformats.org/officeDocument/2006/relationships/image" Target="../media/image100.wmf"/><Relationship Id="rId14" Type="http://schemas.openxmlformats.org/officeDocument/2006/relationships/oleObject" Target="../embeddings/oleObject11.bin"/></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16.bin"/><Relationship Id="rId13" Type="http://schemas.openxmlformats.org/officeDocument/2006/relationships/image" Target="../media/image113.png"/><Relationship Id="rId3" Type="http://schemas.openxmlformats.org/officeDocument/2006/relationships/image" Target="../media/image106.wmf"/><Relationship Id="rId7" Type="http://schemas.openxmlformats.org/officeDocument/2006/relationships/image" Target="../media/image108.wmf"/><Relationship Id="rId12" Type="http://schemas.openxmlformats.org/officeDocument/2006/relationships/image" Target="../media/image112.png"/><Relationship Id="rId2" Type="http://schemas.openxmlformats.org/officeDocument/2006/relationships/oleObject" Target="../embeddings/oleObject13.bin"/><Relationship Id="rId1" Type="http://schemas.openxmlformats.org/officeDocument/2006/relationships/slideLayout" Target="../slideLayouts/slideLayout7.xml"/><Relationship Id="rId6" Type="http://schemas.openxmlformats.org/officeDocument/2006/relationships/oleObject" Target="../embeddings/oleObject15.bin"/><Relationship Id="rId11" Type="http://schemas.openxmlformats.org/officeDocument/2006/relationships/image" Target="../media/image111.png"/><Relationship Id="rId5" Type="http://schemas.openxmlformats.org/officeDocument/2006/relationships/image" Target="../media/image107.wmf"/><Relationship Id="rId10" Type="http://schemas.openxmlformats.org/officeDocument/2006/relationships/image" Target="../media/image110.png"/><Relationship Id="rId4" Type="http://schemas.openxmlformats.org/officeDocument/2006/relationships/oleObject" Target="../embeddings/oleObject14.bin"/><Relationship Id="rId9" Type="http://schemas.openxmlformats.org/officeDocument/2006/relationships/image" Target="../media/image109.wmf"/><Relationship Id="rId14" Type="http://schemas.openxmlformats.org/officeDocument/2006/relationships/image" Target="../media/image114.png"/></Relationships>
</file>

<file path=ppt/slides/_rels/slide51.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png"/><Relationship Id="rId1" Type="http://schemas.openxmlformats.org/officeDocument/2006/relationships/slideLayout" Target="../slideLayouts/slideLayout7.xml"/><Relationship Id="rId6" Type="http://schemas.openxmlformats.org/officeDocument/2006/relationships/image" Target="../media/image119.png"/><Relationship Id="rId5" Type="http://schemas.openxmlformats.org/officeDocument/2006/relationships/image" Target="../media/image118.jpeg"/><Relationship Id="rId4" Type="http://schemas.openxmlformats.org/officeDocument/2006/relationships/image" Target="../media/image117.jpeg"/></Relationships>
</file>

<file path=ppt/slides/_rels/slide52.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7.xml"/><Relationship Id="rId4" Type="http://schemas.openxmlformats.org/officeDocument/2006/relationships/image" Target="../media/image122.png"/></Relationships>
</file>

<file path=ppt/slides/_rels/slide53.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image" Target="../media/image123.png"/><Relationship Id="rId1" Type="http://schemas.openxmlformats.org/officeDocument/2006/relationships/slideLayout" Target="../slideLayouts/slideLayout7.xml"/><Relationship Id="rId5" Type="http://schemas.openxmlformats.org/officeDocument/2006/relationships/image" Target="../media/image126.png"/><Relationship Id="rId4" Type="http://schemas.openxmlformats.org/officeDocument/2006/relationships/image" Target="../media/image125.png"/></Relationships>
</file>

<file path=ppt/slides/_rels/slide54.xml.rels><?xml version="1.0" encoding="UTF-8" standalone="yes"?>
<Relationships xmlns="http://schemas.openxmlformats.org/package/2006/relationships"><Relationship Id="rId3" Type="http://schemas.openxmlformats.org/officeDocument/2006/relationships/image" Target="../media/image128.png"/><Relationship Id="rId7" Type="http://schemas.openxmlformats.org/officeDocument/2006/relationships/image" Target="../media/image132.jpeg"/><Relationship Id="rId2" Type="http://schemas.openxmlformats.org/officeDocument/2006/relationships/image" Target="../media/image127.png"/><Relationship Id="rId1" Type="http://schemas.openxmlformats.org/officeDocument/2006/relationships/slideLayout" Target="../slideLayouts/slideLayout7.xml"/><Relationship Id="rId6" Type="http://schemas.openxmlformats.org/officeDocument/2006/relationships/image" Target="../media/image131.png"/><Relationship Id="rId5" Type="http://schemas.openxmlformats.org/officeDocument/2006/relationships/image" Target="../media/image130.jpeg"/><Relationship Id="rId4" Type="http://schemas.openxmlformats.org/officeDocument/2006/relationships/image" Target="../media/image129.png"/></Relationships>
</file>

<file path=ppt/slides/_rels/slide55.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7.xml"/><Relationship Id="rId4" Type="http://schemas.openxmlformats.org/officeDocument/2006/relationships/image" Target="../media/image137.png"/></Relationships>
</file>

<file path=ppt/slides/_rels/slide57.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927648" y="2276872"/>
            <a:ext cx="5791200" cy="1371600"/>
          </a:xfrm>
        </p:spPr>
        <p:txBody>
          <a:bodyPr>
            <a:normAutofit/>
          </a:bodyPr>
          <a:lstStyle/>
          <a:p>
            <a:pPr algn="r"/>
            <a:r>
              <a:rPr lang="es-MX" sz="4000" dirty="0">
                <a:latin typeface="+mn-lt"/>
              </a:rPr>
              <a:t>Geología ambiental</a:t>
            </a:r>
            <a:br>
              <a:rPr lang="es-MX" sz="4000" dirty="0">
                <a:latin typeface="+mn-lt"/>
              </a:rPr>
            </a:br>
            <a:r>
              <a:rPr lang="es-MX" sz="2800" dirty="0">
                <a:latin typeface="+mn-lt"/>
              </a:rPr>
              <a:t>semestre  2022-2</a:t>
            </a:r>
            <a:endParaRPr lang="es-MX" sz="4000" dirty="0">
              <a:latin typeface="+mn-lt"/>
            </a:endParaRPr>
          </a:p>
        </p:txBody>
      </p:sp>
    </p:spTree>
    <p:extLst>
      <p:ext uri="{BB962C8B-B14F-4D97-AF65-F5344CB8AC3E}">
        <p14:creationId xmlns:p14="http://schemas.microsoft.com/office/powerpoint/2010/main" val="2109722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10A55371-DB75-1D05-A909-6847927B7E86}"/>
              </a:ext>
            </a:extLst>
          </p:cNvPr>
          <p:cNvSpPr>
            <a:spLocks noGrp="1"/>
          </p:cNvSpPr>
          <p:nvPr>
            <p:ph type="body" idx="1"/>
          </p:nvPr>
        </p:nvSpPr>
        <p:spPr>
          <a:xfrm>
            <a:off x="701879" y="245379"/>
            <a:ext cx="10363200" cy="484463"/>
          </a:xfrm>
        </p:spPr>
        <p:txBody>
          <a:bodyPr/>
          <a:lstStyle/>
          <a:p>
            <a:pPr algn="ctr"/>
            <a:r>
              <a:rPr lang="es-MX" dirty="0"/>
              <a:t>INUNDACIONES</a:t>
            </a:r>
          </a:p>
        </p:txBody>
      </p:sp>
      <p:pic>
        <p:nvPicPr>
          <p:cNvPr id="4" name="Imagen 3">
            <a:extLst>
              <a:ext uri="{FF2B5EF4-FFF2-40B4-BE49-F238E27FC236}">
                <a16:creationId xmlns:a16="http://schemas.microsoft.com/office/drawing/2014/main" id="{5B492675-093B-0310-EDF0-E14023408F49}"/>
              </a:ext>
            </a:extLst>
          </p:cNvPr>
          <p:cNvPicPr>
            <a:picLocks noChangeAspect="1"/>
          </p:cNvPicPr>
          <p:nvPr/>
        </p:nvPicPr>
        <p:blipFill>
          <a:blip r:embed="rId2"/>
          <a:stretch>
            <a:fillRect/>
          </a:stretch>
        </p:blipFill>
        <p:spPr>
          <a:xfrm>
            <a:off x="472228" y="931571"/>
            <a:ext cx="4760701" cy="2671282"/>
          </a:xfrm>
          <a:prstGeom prst="rect">
            <a:avLst/>
          </a:prstGeom>
        </p:spPr>
      </p:pic>
      <p:pic>
        <p:nvPicPr>
          <p:cNvPr id="5" name="Imagen 4">
            <a:extLst>
              <a:ext uri="{FF2B5EF4-FFF2-40B4-BE49-F238E27FC236}">
                <a16:creationId xmlns:a16="http://schemas.microsoft.com/office/drawing/2014/main" id="{25A21327-759C-8BCB-7C6F-ACAED07AB417}"/>
              </a:ext>
            </a:extLst>
          </p:cNvPr>
          <p:cNvPicPr>
            <a:picLocks noChangeAspect="1"/>
          </p:cNvPicPr>
          <p:nvPr/>
        </p:nvPicPr>
        <p:blipFill>
          <a:blip r:embed="rId3"/>
          <a:stretch>
            <a:fillRect/>
          </a:stretch>
        </p:blipFill>
        <p:spPr>
          <a:xfrm>
            <a:off x="6772332" y="957533"/>
            <a:ext cx="4452137" cy="2671282"/>
          </a:xfrm>
          <a:prstGeom prst="rect">
            <a:avLst/>
          </a:prstGeom>
        </p:spPr>
      </p:pic>
      <p:pic>
        <p:nvPicPr>
          <p:cNvPr id="6" name="Imagen 5">
            <a:extLst>
              <a:ext uri="{FF2B5EF4-FFF2-40B4-BE49-F238E27FC236}">
                <a16:creationId xmlns:a16="http://schemas.microsoft.com/office/drawing/2014/main" id="{C4DE2168-9ADF-6E26-6D53-D73DB686FC5A}"/>
              </a:ext>
            </a:extLst>
          </p:cNvPr>
          <p:cNvPicPr>
            <a:picLocks noChangeAspect="1"/>
          </p:cNvPicPr>
          <p:nvPr/>
        </p:nvPicPr>
        <p:blipFill>
          <a:blip r:embed="rId4"/>
          <a:stretch>
            <a:fillRect/>
          </a:stretch>
        </p:blipFill>
        <p:spPr>
          <a:xfrm>
            <a:off x="1056445" y="3887489"/>
            <a:ext cx="2777324" cy="2764980"/>
          </a:xfrm>
          <a:prstGeom prst="rect">
            <a:avLst/>
          </a:prstGeom>
        </p:spPr>
      </p:pic>
      <p:pic>
        <p:nvPicPr>
          <p:cNvPr id="7" name="Imagen 6">
            <a:extLst>
              <a:ext uri="{FF2B5EF4-FFF2-40B4-BE49-F238E27FC236}">
                <a16:creationId xmlns:a16="http://schemas.microsoft.com/office/drawing/2014/main" id="{6D025978-9356-D4CA-DB68-14A16626D719}"/>
              </a:ext>
            </a:extLst>
          </p:cNvPr>
          <p:cNvPicPr>
            <a:picLocks noChangeAspect="1"/>
          </p:cNvPicPr>
          <p:nvPr/>
        </p:nvPicPr>
        <p:blipFill>
          <a:blip r:embed="rId5"/>
          <a:stretch>
            <a:fillRect/>
          </a:stretch>
        </p:blipFill>
        <p:spPr>
          <a:xfrm>
            <a:off x="6687424" y="4150190"/>
            <a:ext cx="4377655" cy="2462431"/>
          </a:xfrm>
          <a:prstGeom prst="rect">
            <a:avLst/>
          </a:prstGeom>
        </p:spPr>
      </p:pic>
    </p:spTree>
    <p:extLst>
      <p:ext uri="{BB962C8B-B14F-4D97-AF65-F5344CB8AC3E}">
        <p14:creationId xmlns:p14="http://schemas.microsoft.com/office/powerpoint/2010/main" val="556064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1981200" y="260649"/>
            <a:ext cx="8229600" cy="432048"/>
          </a:xfrm>
        </p:spPr>
        <p:txBody>
          <a:bodyPr>
            <a:normAutofit fontScale="90000"/>
          </a:bodyPr>
          <a:lstStyle/>
          <a:p>
            <a:r>
              <a:rPr lang="es-ES" sz="3200" dirty="0">
                <a:solidFill>
                  <a:schemeClr val="tx1"/>
                </a:solidFill>
              </a:rPr>
              <a:t>¿Qué es una inundación?</a:t>
            </a:r>
          </a:p>
        </p:txBody>
      </p:sp>
      <p:sp>
        <p:nvSpPr>
          <p:cNvPr id="51203" name="Rectangle 3"/>
          <p:cNvSpPr>
            <a:spLocks noGrp="1" noChangeArrowheads="1"/>
          </p:cNvSpPr>
          <p:nvPr>
            <p:ph idx="1"/>
          </p:nvPr>
        </p:nvSpPr>
        <p:spPr>
          <a:xfrm>
            <a:off x="780176" y="908721"/>
            <a:ext cx="9214204" cy="1717651"/>
          </a:xfrm>
        </p:spPr>
        <p:txBody>
          <a:bodyPr/>
          <a:lstStyle/>
          <a:p>
            <a:pPr algn="just">
              <a:buFont typeface="Wingdings" pitchFamily="2" charset="2"/>
              <a:buNone/>
            </a:pPr>
            <a:r>
              <a:rPr lang="es-ES" dirty="0"/>
              <a:t>	Es el flujo o invasión natural de agua por el exceso de escurrimientos superficiales o por su acumulación en terrenos planos, ocasionada por la falta o insuficiencia del drenaje natural y/o artificial que implica posibles pérdidas de vidas y daños en infraestructura.</a:t>
            </a:r>
          </a:p>
        </p:txBody>
      </p:sp>
      <p:pic>
        <p:nvPicPr>
          <p:cNvPr id="2" name="Imagen 1">
            <a:extLst>
              <a:ext uri="{FF2B5EF4-FFF2-40B4-BE49-F238E27FC236}">
                <a16:creationId xmlns:a16="http://schemas.microsoft.com/office/drawing/2014/main" id="{3F2B1726-D55F-0EA5-B51D-965CF15B7DF3}"/>
              </a:ext>
            </a:extLst>
          </p:cNvPr>
          <p:cNvPicPr>
            <a:picLocks noChangeAspect="1"/>
          </p:cNvPicPr>
          <p:nvPr/>
        </p:nvPicPr>
        <p:blipFill>
          <a:blip r:embed="rId3"/>
          <a:stretch>
            <a:fillRect/>
          </a:stretch>
        </p:blipFill>
        <p:spPr>
          <a:xfrm>
            <a:off x="3490938" y="2564905"/>
            <a:ext cx="5436096" cy="3896577"/>
          </a:xfrm>
          <a:prstGeom prst="rect">
            <a:avLst/>
          </a:prstGeom>
        </p:spPr>
      </p:pic>
    </p:spTree>
    <p:extLst>
      <p:ext uri="{BB962C8B-B14F-4D97-AF65-F5344CB8AC3E}">
        <p14:creationId xmlns:p14="http://schemas.microsoft.com/office/powerpoint/2010/main" val="530345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9" name="Text Box 5"/>
          <p:cNvSpPr txBox="1">
            <a:spLocks noChangeArrowheads="1"/>
          </p:cNvSpPr>
          <p:nvPr/>
        </p:nvSpPr>
        <p:spPr bwMode="auto">
          <a:xfrm>
            <a:off x="1908774" y="1772817"/>
            <a:ext cx="8280920" cy="1323439"/>
          </a:xfrm>
          <a:prstGeom prst="rect">
            <a:avLst/>
          </a:prstGeom>
          <a:noFill/>
          <a:ln w="9525">
            <a:noFill/>
            <a:miter lim="800000"/>
            <a:headEnd/>
            <a:tailEnd/>
          </a:ln>
        </p:spPr>
        <p:txBody>
          <a:bodyPr wrap="square">
            <a:spAutoFit/>
          </a:bodyPr>
          <a:lstStyle/>
          <a:p>
            <a:pPr algn="just">
              <a:spcBef>
                <a:spcPct val="50000"/>
              </a:spcBef>
            </a:pPr>
            <a:r>
              <a:rPr lang="es-MX" sz="1600" dirty="0">
                <a:latin typeface="Caslon Bd BT" pitchFamily="18" charset="0"/>
              </a:rPr>
              <a:t>Es un evento que debido a la </a:t>
            </a:r>
            <a:r>
              <a:rPr lang="es-MX" sz="1600" b="1" dirty="0">
                <a:solidFill>
                  <a:srgbClr val="C00000"/>
                </a:solidFill>
                <a:latin typeface="Caslon Bd BT" pitchFamily="18" charset="0"/>
              </a:rPr>
              <a:t>precipitación</a:t>
            </a:r>
            <a:r>
              <a:rPr lang="es-MX" sz="1600" dirty="0">
                <a:latin typeface="Caslon Bd BT" pitchFamily="18" charset="0"/>
              </a:rPr>
              <a:t>, oleaje, marea de tormenta o a la falla de alguna obra de infraestructura hidráulica provoca un incremento de la superficie libre del agua en los ríos, lagos, lagunas o en el mar mismo, generando invasión o </a:t>
            </a:r>
            <a:r>
              <a:rPr lang="es-MX" sz="1600" dirty="0">
                <a:solidFill>
                  <a:schemeClr val="accent1">
                    <a:lumMod val="75000"/>
                  </a:schemeClr>
                </a:solidFill>
                <a:latin typeface="Caslon Bd BT" pitchFamily="18" charset="0"/>
              </a:rPr>
              <a:t>penetración del agua en sitios donde usualmente no la hay</a:t>
            </a:r>
            <a:r>
              <a:rPr lang="es-MX" sz="1600" dirty="0">
                <a:latin typeface="Caslon Bd BT" pitchFamily="18" charset="0"/>
              </a:rPr>
              <a:t>, provocando, generalmente, daños a la población, agricultura, ganadería e infraestructura”.</a:t>
            </a:r>
            <a:endParaRPr lang="es-ES" sz="1600" dirty="0">
              <a:latin typeface="Caslon Bd BT" pitchFamily="18" charset="0"/>
            </a:endParaRPr>
          </a:p>
        </p:txBody>
      </p:sp>
      <p:sp>
        <p:nvSpPr>
          <p:cNvPr id="169990" name="Text Box 6"/>
          <p:cNvSpPr txBox="1">
            <a:spLocks noChangeArrowheads="1"/>
          </p:cNvSpPr>
          <p:nvPr/>
        </p:nvSpPr>
        <p:spPr bwMode="auto">
          <a:xfrm>
            <a:off x="2116673" y="3167601"/>
            <a:ext cx="7886648" cy="304800"/>
          </a:xfrm>
          <a:prstGeom prst="rect">
            <a:avLst/>
          </a:prstGeom>
          <a:noFill/>
          <a:ln w="9525">
            <a:noFill/>
            <a:miter lim="800000"/>
            <a:headEnd/>
            <a:tailEnd/>
          </a:ln>
        </p:spPr>
        <p:txBody>
          <a:bodyPr wrap="square">
            <a:spAutoFit/>
          </a:bodyPr>
          <a:lstStyle/>
          <a:p>
            <a:pPr algn="r">
              <a:spcBef>
                <a:spcPct val="50000"/>
              </a:spcBef>
            </a:pPr>
            <a:r>
              <a:rPr lang="es-MX" sz="1400" i="1" dirty="0">
                <a:latin typeface="Caslon Bd BT" pitchFamily="18" charset="0"/>
              </a:rPr>
              <a:t>Fascículo: Inundaciones, CENAPRED, 2004</a:t>
            </a:r>
            <a:endParaRPr lang="es-ES" sz="1400" i="1" dirty="0">
              <a:latin typeface="Caslon Bd BT" pitchFamily="18" charset="0"/>
            </a:endParaRPr>
          </a:p>
        </p:txBody>
      </p:sp>
      <p:pic>
        <p:nvPicPr>
          <p:cNvPr id="5" name="Picture 5" descr="01aireww"/>
          <p:cNvPicPr>
            <a:picLocks noChangeAspect="1" noChangeArrowheads="1"/>
          </p:cNvPicPr>
          <p:nvPr/>
        </p:nvPicPr>
        <p:blipFill>
          <a:blip r:embed="rId2"/>
          <a:srcRect/>
          <a:stretch>
            <a:fillRect/>
          </a:stretch>
        </p:blipFill>
        <p:spPr bwMode="auto">
          <a:xfrm>
            <a:off x="2524100" y="3571877"/>
            <a:ext cx="2310314" cy="1544799"/>
          </a:xfrm>
          <a:prstGeom prst="rect">
            <a:avLst/>
          </a:prstGeom>
          <a:noFill/>
        </p:spPr>
      </p:pic>
      <p:pic>
        <p:nvPicPr>
          <p:cNvPr id="6" name="Picture 17" descr="inunda chalco10"/>
          <p:cNvPicPr>
            <a:picLocks noChangeAspect="1" noChangeArrowheads="1"/>
          </p:cNvPicPr>
          <p:nvPr/>
        </p:nvPicPr>
        <p:blipFill>
          <a:blip r:embed="rId3"/>
          <a:srcRect/>
          <a:stretch>
            <a:fillRect/>
          </a:stretch>
        </p:blipFill>
        <p:spPr bwMode="auto">
          <a:xfrm>
            <a:off x="4595802" y="4214819"/>
            <a:ext cx="1519240" cy="2051451"/>
          </a:xfrm>
          <a:prstGeom prst="rect">
            <a:avLst/>
          </a:prstGeom>
          <a:noFill/>
        </p:spPr>
      </p:pic>
      <p:pic>
        <p:nvPicPr>
          <p:cNvPr id="7" name="Picture 14" descr="INUNDACION (24)"/>
          <p:cNvPicPr>
            <a:picLocks noChangeAspect="1" noChangeArrowheads="1"/>
          </p:cNvPicPr>
          <p:nvPr/>
        </p:nvPicPr>
        <p:blipFill>
          <a:blip r:embed="rId4" cstate="print"/>
          <a:srcRect/>
          <a:stretch>
            <a:fillRect/>
          </a:stretch>
        </p:blipFill>
        <p:spPr bwMode="auto">
          <a:xfrm>
            <a:off x="5953125" y="3786191"/>
            <a:ext cx="2052351" cy="1363661"/>
          </a:xfrm>
          <a:prstGeom prst="rect">
            <a:avLst/>
          </a:prstGeom>
          <a:noFill/>
        </p:spPr>
      </p:pic>
      <p:pic>
        <p:nvPicPr>
          <p:cNvPr id="8" name="Picture 11" descr="05tabasco"/>
          <p:cNvPicPr>
            <a:picLocks noChangeAspect="1" noChangeArrowheads="1"/>
          </p:cNvPicPr>
          <p:nvPr/>
        </p:nvPicPr>
        <p:blipFill>
          <a:blip r:embed="rId5"/>
          <a:srcRect/>
          <a:stretch>
            <a:fillRect/>
          </a:stretch>
        </p:blipFill>
        <p:spPr bwMode="auto">
          <a:xfrm>
            <a:off x="7524760" y="4929199"/>
            <a:ext cx="1949446" cy="1303723"/>
          </a:xfrm>
          <a:prstGeom prst="rect">
            <a:avLst/>
          </a:prstGeom>
          <a:noFill/>
        </p:spPr>
      </p:pic>
      <p:sp>
        <p:nvSpPr>
          <p:cNvPr id="9" name="8 Rectángulo"/>
          <p:cNvSpPr/>
          <p:nvPr/>
        </p:nvSpPr>
        <p:spPr>
          <a:xfrm>
            <a:off x="1524002" y="1196752"/>
            <a:ext cx="4788023" cy="369332"/>
          </a:xfrm>
          <a:prstGeom prst="rect">
            <a:avLst/>
          </a:prstGeom>
          <a:solidFill>
            <a:schemeClr val="bg1">
              <a:lumMod val="65000"/>
            </a:schemeClr>
          </a:solidFill>
        </p:spPr>
        <p:txBody>
          <a:bodyPr wrap="square">
            <a:spAutoFit/>
          </a:bodyPr>
          <a:lstStyle/>
          <a:p>
            <a:pPr>
              <a:defRPr/>
            </a:pPr>
            <a:r>
              <a:rPr lang="es-MX" b="1" dirty="0">
                <a:solidFill>
                  <a:schemeClr val="bg1"/>
                </a:solidFill>
                <a:latin typeface="Trajan Pro" pitchFamily="18" charset="0"/>
              </a:rPr>
              <a:t>      </a:t>
            </a:r>
            <a:r>
              <a:rPr lang="es-MX" dirty="0">
                <a:solidFill>
                  <a:schemeClr val="bg1"/>
                </a:solidFill>
                <a:latin typeface="Caslon Bd BT" pitchFamily="18" charset="0"/>
              </a:rPr>
              <a:t>Definición de inundación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7106" y="1004722"/>
            <a:ext cx="7172689" cy="5751684"/>
          </a:xfrm>
          <a:prstGeom prst="rect">
            <a:avLst/>
          </a:prstGeom>
        </p:spPr>
      </p:pic>
      <p:sp>
        <p:nvSpPr>
          <p:cNvPr id="3" name="2 Rectángulo"/>
          <p:cNvSpPr/>
          <p:nvPr/>
        </p:nvSpPr>
        <p:spPr>
          <a:xfrm>
            <a:off x="1631829" y="358391"/>
            <a:ext cx="7313686" cy="646331"/>
          </a:xfrm>
          <a:prstGeom prst="rect">
            <a:avLst/>
          </a:prstGeom>
          <a:solidFill>
            <a:schemeClr val="bg1">
              <a:lumMod val="65000"/>
            </a:schemeClr>
          </a:solidFill>
        </p:spPr>
        <p:txBody>
          <a:bodyPr wrap="square">
            <a:spAutoFit/>
          </a:bodyPr>
          <a:lstStyle/>
          <a:p>
            <a:pPr>
              <a:defRPr/>
            </a:pPr>
            <a:r>
              <a:rPr lang="es-MX" b="1" dirty="0">
                <a:solidFill>
                  <a:schemeClr val="bg1"/>
                </a:solidFill>
                <a:latin typeface="Caslon Bd BT" pitchFamily="18" charset="0"/>
              </a:rPr>
              <a:t>      Fondo de emergencia para mitigación de desastres (DREF)</a:t>
            </a:r>
          </a:p>
          <a:p>
            <a:pPr>
              <a:defRPr/>
            </a:pPr>
            <a:r>
              <a:rPr lang="es-MX" b="1" dirty="0">
                <a:solidFill>
                  <a:schemeClr val="bg1"/>
                </a:solidFill>
                <a:latin typeface="Caslon Bd BT" pitchFamily="18" charset="0"/>
              </a:rPr>
              <a:t>      Cruz Roja Internacional 2008</a:t>
            </a:r>
            <a:endParaRPr lang="es-MX" dirty="0">
              <a:solidFill>
                <a:schemeClr val="bg1"/>
              </a:solidFill>
              <a:latin typeface="Caslon Bd BT" pitchFamily="18" charset="0"/>
            </a:endParaRPr>
          </a:p>
        </p:txBody>
      </p:sp>
    </p:spTree>
    <p:extLst>
      <p:ext uri="{BB962C8B-B14F-4D97-AF65-F5344CB8AC3E}">
        <p14:creationId xmlns:p14="http://schemas.microsoft.com/office/powerpoint/2010/main" val="3712345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3 Gráfico"/>
          <p:cNvGraphicFramePr>
            <a:graphicFrameLocks/>
          </p:cNvGraphicFramePr>
          <p:nvPr/>
        </p:nvGraphicFramePr>
        <p:xfrm>
          <a:off x="2339863" y="1916832"/>
          <a:ext cx="7267575" cy="4003908"/>
        </p:xfrm>
        <a:graphic>
          <a:graphicData uri="http://schemas.openxmlformats.org/drawingml/2006/chart">
            <c:chart xmlns:c="http://schemas.openxmlformats.org/drawingml/2006/chart" xmlns:r="http://schemas.openxmlformats.org/officeDocument/2006/relationships" r:id="rId2"/>
          </a:graphicData>
        </a:graphic>
      </p:graphicFrame>
      <p:sp>
        <p:nvSpPr>
          <p:cNvPr id="3" name="2 Rectángulo"/>
          <p:cNvSpPr/>
          <p:nvPr/>
        </p:nvSpPr>
        <p:spPr>
          <a:xfrm>
            <a:off x="1524000" y="1052736"/>
            <a:ext cx="7920234" cy="646331"/>
          </a:xfrm>
          <a:prstGeom prst="rect">
            <a:avLst/>
          </a:prstGeom>
          <a:solidFill>
            <a:schemeClr val="bg1">
              <a:lumMod val="65000"/>
            </a:schemeClr>
          </a:solidFill>
        </p:spPr>
        <p:txBody>
          <a:bodyPr wrap="square">
            <a:spAutoFit/>
          </a:bodyPr>
          <a:lstStyle/>
          <a:p>
            <a:pPr>
              <a:defRPr/>
            </a:pPr>
            <a:r>
              <a:rPr lang="es-ES" b="1" dirty="0">
                <a:solidFill>
                  <a:schemeClr val="bg1"/>
                </a:solidFill>
                <a:latin typeface="Caslon Bd BT" pitchFamily="18" charset="0"/>
              </a:rPr>
              <a:t>   Mayores catástrofes mundiales (1969 - 2012)</a:t>
            </a:r>
          </a:p>
          <a:p>
            <a:pPr>
              <a:defRPr/>
            </a:pPr>
            <a:r>
              <a:rPr lang="es-ES" b="1" dirty="0">
                <a:solidFill>
                  <a:schemeClr val="bg1"/>
                </a:solidFill>
                <a:latin typeface="Caslon Bd BT" pitchFamily="18" charset="0"/>
              </a:rPr>
              <a:t>   CON MAYOR NÚMERO DE VÍCTIMAS MORTALES</a:t>
            </a:r>
          </a:p>
        </p:txBody>
      </p:sp>
      <p:sp>
        <p:nvSpPr>
          <p:cNvPr id="4" name="3 CuadroTexto"/>
          <p:cNvSpPr txBox="1"/>
          <p:nvPr/>
        </p:nvSpPr>
        <p:spPr>
          <a:xfrm>
            <a:off x="2963652" y="2204635"/>
            <a:ext cx="1512168" cy="282573"/>
          </a:xfrm>
          <a:prstGeom prst="rect">
            <a:avLst/>
          </a:prstGeom>
          <a:noFill/>
        </p:spPr>
        <p:txBody>
          <a:bodyPr wrap="square" lIns="18000" tIns="18000" rIns="18000" bIns="18000" rtlCol="0">
            <a:spAutoFit/>
          </a:bodyPr>
          <a:lstStyle/>
          <a:p>
            <a:pPr>
              <a:defRPr sz="1000"/>
            </a:pPr>
            <a:r>
              <a:rPr lang="es-MX" sz="800" dirty="0">
                <a:solidFill>
                  <a:srgbClr val="0066FF"/>
                </a:solidFill>
                <a:latin typeface="Tahoma" pitchFamily="34" charset="0"/>
                <a:ea typeface="Tahoma" pitchFamily="34" charset="0"/>
                <a:cs typeface="Tahoma" pitchFamily="34" charset="0"/>
              </a:rPr>
              <a:t>Tempestades e inundaciones (Bangladesh)</a:t>
            </a:r>
          </a:p>
        </p:txBody>
      </p:sp>
      <p:sp>
        <p:nvSpPr>
          <p:cNvPr id="5" name="4 CuadroTexto"/>
          <p:cNvSpPr txBox="1"/>
          <p:nvPr/>
        </p:nvSpPr>
        <p:spPr>
          <a:xfrm>
            <a:off x="3068177" y="4804888"/>
            <a:ext cx="925056" cy="405683"/>
          </a:xfrm>
          <a:prstGeom prst="rect">
            <a:avLst/>
          </a:prstGeom>
          <a:noFill/>
        </p:spPr>
        <p:txBody>
          <a:bodyPr wrap="square" lIns="18000" tIns="18000" rIns="18000" bIns="18000" rtlCol="0">
            <a:spAutoFit/>
          </a:bodyPr>
          <a:lstStyle/>
          <a:p>
            <a:pPr>
              <a:defRPr sz="1000"/>
            </a:pPr>
            <a:r>
              <a:rPr lang="es-MX" sz="800" dirty="0">
                <a:solidFill>
                  <a:srgbClr val="000000"/>
                </a:solidFill>
                <a:latin typeface="Tahoma" pitchFamily="34" charset="0"/>
                <a:ea typeface="Tahoma" pitchFamily="34" charset="0"/>
                <a:cs typeface="Tahoma" pitchFamily="34" charset="0"/>
              </a:rPr>
              <a:t>Terremoto</a:t>
            </a:r>
          </a:p>
          <a:p>
            <a:pPr>
              <a:defRPr sz="1000"/>
            </a:pPr>
            <a:r>
              <a:rPr lang="es-MX" sz="800" dirty="0">
                <a:solidFill>
                  <a:srgbClr val="000000"/>
                </a:solidFill>
                <a:latin typeface="Tahoma" pitchFamily="34" charset="0"/>
                <a:ea typeface="Tahoma" pitchFamily="34" charset="0"/>
                <a:cs typeface="Tahoma" pitchFamily="34" charset="0"/>
              </a:rPr>
              <a:t>7,7 escala Richter</a:t>
            </a:r>
          </a:p>
          <a:p>
            <a:pPr>
              <a:defRPr sz="1000"/>
            </a:pPr>
            <a:r>
              <a:rPr lang="es-MX" sz="800" dirty="0">
                <a:solidFill>
                  <a:srgbClr val="000000"/>
                </a:solidFill>
                <a:latin typeface="Tahoma" pitchFamily="34" charset="0"/>
                <a:ea typeface="Tahoma" pitchFamily="34" charset="0"/>
                <a:cs typeface="Tahoma" pitchFamily="34" charset="0"/>
              </a:rPr>
              <a:t>(Perú)</a:t>
            </a:r>
          </a:p>
        </p:txBody>
      </p:sp>
      <p:sp>
        <p:nvSpPr>
          <p:cNvPr id="6" name="5 CuadroTexto"/>
          <p:cNvSpPr txBox="1"/>
          <p:nvPr/>
        </p:nvSpPr>
        <p:spPr>
          <a:xfrm>
            <a:off x="8672911" y="2926175"/>
            <a:ext cx="576064" cy="282573"/>
          </a:xfrm>
          <a:prstGeom prst="rect">
            <a:avLst/>
          </a:prstGeom>
          <a:noFill/>
        </p:spPr>
        <p:txBody>
          <a:bodyPr wrap="square" lIns="18000" tIns="18000" rIns="18000" bIns="18000" rtlCol="0">
            <a:spAutoFit/>
          </a:bodyPr>
          <a:lstStyle/>
          <a:p>
            <a:pPr algn="ctr">
              <a:defRPr sz="1000"/>
            </a:pPr>
            <a:r>
              <a:rPr lang="es-MX" sz="800" dirty="0">
                <a:solidFill>
                  <a:srgbClr val="000000"/>
                </a:solidFill>
                <a:latin typeface="Tahoma" pitchFamily="34" charset="0"/>
                <a:ea typeface="Tahoma" pitchFamily="34" charset="0"/>
                <a:cs typeface="Tahoma" pitchFamily="34" charset="0"/>
              </a:rPr>
              <a:t>Terremoto</a:t>
            </a:r>
          </a:p>
          <a:p>
            <a:pPr algn="ctr">
              <a:defRPr sz="1000"/>
            </a:pPr>
            <a:r>
              <a:rPr lang="es-MX" sz="800" dirty="0">
                <a:solidFill>
                  <a:srgbClr val="000000"/>
                </a:solidFill>
                <a:latin typeface="Tahoma" pitchFamily="34" charset="0"/>
                <a:ea typeface="Tahoma" pitchFamily="34" charset="0"/>
                <a:cs typeface="Tahoma" pitchFamily="34" charset="0"/>
              </a:rPr>
              <a:t>(Haití)</a:t>
            </a:r>
          </a:p>
        </p:txBody>
      </p:sp>
      <p:sp>
        <p:nvSpPr>
          <p:cNvPr id="7" name="6 CuadroTexto"/>
          <p:cNvSpPr txBox="1"/>
          <p:nvPr/>
        </p:nvSpPr>
        <p:spPr>
          <a:xfrm>
            <a:off x="8584846" y="4495716"/>
            <a:ext cx="987792" cy="405683"/>
          </a:xfrm>
          <a:prstGeom prst="rect">
            <a:avLst/>
          </a:prstGeom>
          <a:noFill/>
        </p:spPr>
        <p:txBody>
          <a:bodyPr wrap="square" lIns="18000" tIns="18000" rIns="18000" bIns="18000" rtlCol="0">
            <a:spAutoFit/>
          </a:bodyPr>
          <a:lstStyle/>
          <a:p>
            <a:pPr algn="r">
              <a:defRPr sz="1000"/>
            </a:pPr>
            <a:r>
              <a:rPr lang="es-MX" sz="800" dirty="0">
                <a:solidFill>
                  <a:srgbClr val="000000"/>
                </a:solidFill>
                <a:latin typeface="Tahoma" pitchFamily="34" charset="0"/>
                <a:ea typeface="Tahoma" pitchFamily="34" charset="0"/>
                <a:cs typeface="Tahoma" pitchFamily="34" charset="0"/>
              </a:rPr>
              <a:t>Terremoto </a:t>
            </a:r>
            <a:r>
              <a:rPr lang="es-MX" sz="800" dirty="0" err="1">
                <a:solidFill>
                  <a:srgbClr val="000000"/>
                </a:solidFill>
                <a:latin typeface="Tahoma" pitchFamily="34" charset="0"/>
                <a:ea typeface="Tahoma" pitchFamily="34" charset="0"/>
                <a:cs typeface="Tahoma" pitchFamily="34" charset="0"/>
              </a:rPr>
              <a:t>Sichuán</a:t>
            </a:r>
            <a:r>
              <a:rPr lang="es-MX" sz="800" dirty="0">
                <a:solidFill>
                  <a:srgbClr val="000000"/>
                </a:solidFill>
                <a:latin typeface="Tahoma" pitchFamily="34" charset="0"/>
                <a:ea typeface="Tahoma" pitchFamily="34" charset="0"/>
                <a:cs typeface="Tahoma" pitchFamily="34" charset="0"/>
              </a:rPr>
              <a:t> </a:t>
            </a:r>
          </a:p>
          <a:p>
            <a:pPr algn="r">
              <a:defRPr sz="1000"/>
            </a:pPr>
            <a:r>
              <a:rPr lang="es-MX" sz="800" dirty="0">
                <a:solidFill>
                  <a:srgbClr val="000000"/>
                </a:solidFill>
                <a:latin typeface="Tahoma" pitchFamily="34" charset="0"/>
                <a:ea typeface="Tahoma" pitchFamily="34" charset="0"/>
                <a:cs typeface="Tahoma" pitchFamily="34" charset="0"/>
              </a:rPr>
              <a:t>7.9 escala de Richter</a:t>
            </a:r>
          </a:p>
          <a:p>
            <a:pPr algn="r">
              <a:defRPr sz="1000"/>
            </a:pPr>
            <a:r>
              <a:rPr lang="es-MX" sz="800" dirty="0">
                <a:solidFill>
                  <a:srgbClr val="000000"/>
                </a:solidFill>
                <a:latin typeface="Tahoma" pitchFamily="34" charset="0"/>
                <a:ea typeface="Tahoma" pitchFamily="34" charset="0"/>
                <a:cs typeface="Tahoma" pitchFamily="34" charset="0"/>
              </a:rPr>
              <a:t>(China)</a:t>
            </a:r>
          </a:p>
        </p:txBody>
      </p:sp>
      <p:sp>
        <p:nvSpPr>
          <p:cNvPr id="8" name="7 CuadroTexto"/>
          <p:cNvSpPr txBox="1"/>
          <p:nvPr/>
        </p:nvSpPr>
        <p:spPr>
          <a:xfrm>
            <a:off x="8225809" y="3842476"/>
            <a:ext cx="720080" cy="282573"/>
          </a:xfrm>
          <a:prstGeom prst="rect">
            <a:avLst/>
          </a:prstGeom>
          <a:noFill/>
        </p:spPr>
        <p:txBody>
          <a:bodyPr wrap="square" lIns="18000" tIns="18000" rIns="18000" bIns="18000" rtlCol="0">
            <a:spAutoFit/>
          </a:bodyPr>
          <a:lstStyle/>
          <a:p>
            <a:pPr>
              <a:defRPr sz="1000"/>
            </a:pPr>
            <a:r>
              <a:rPr lang="es-MX" sz="800" dirty="0">
                <a:solidFill>
                  <a:srgbClr val="0066FF"/>
                </a:solidFill>
                <a:latin typeface="Tahoma" pitchFamily="34" charset="0"/>
                <a:ea typeface="Tahoma" pitchFamily="34" charset="0"/>
                <a:cs typeface="Tahoma" pitchFamily="34" charset="0"/>
              </a:rPr>
              <a:t>Tifón “</a:t>
            </a:r>
            <a:r>
              <a:rPr lang="es-MX" sz="800" dirty="0" err="1">
                <a:solidFill>
                  <a:srgbClr val="0066FF"/>
                </a:solidFill>
                <a:latin typeface="Tahoma" pitchFamily="34" charset="0"/>
                <a:ea typeface="Tahoma" pitchFamily="34" charset="0"/>
                <a:cs typeface="Tahoma" pitchFamily="34" charset="0"/>
              </a:rPr>
              <a:t>Nargis</a:t>
            </a:r>
            <a:r>
              <a:rPr lang="es-MX" sz="800" dirty="0">
                <a:solidFill>
                  <a:srgbClr val="0066FF"/>
                </a:solidFill>
                <a:latin typeface="Tahoma" pitchFamily="34" charset="0"/>
                <a:ea typeface="Tahoma" pitchFamily="34" charset="0"/>
                <a:cs typeface="Tahoma" pitchFamily="34" charset="0"/>
              </a:rPr>
              <a:t>”</a:t>
            </a:r>
          </a:p>
          <a:p>
            <a:pPr>
              <a:defRPr sz="1000"/>
            </a:pPr>
            <a:r>
              <a:rPr lang="es-MX" sz="800" dirty="0">
                <a:solidFill>
                  <a:srgbClr val="0066FF"/>
                </a:solidFill>
                <a:latin typeface="Tahoma" pitchFamily="34" charset="0"/>
                <a:ea typeface="Tahoma" pitchFamily="34" charset="0"/>
                <a:cs typeface="Tahoma" pitchFamily="34" charset="0"/>
              </a:rPr>
              <a:t>(</a:t>
            </a:r>
            <a:r>
              <a:rPr lang="es-MX" sz="800" dirty="0" err="1">
                <a:solidFill>
                  <a:srgbClr val="0066FF"/>
                </a:solidFill>
                <a:latin typeface="Tahoma" pitchFamily="34" charset="0"/>
                <a:ea typeface="Tahoma" pitchFamily="34" charset="0"/>
                <a:cs typeface="Tahoma" pitchFamily="34" charset="0"/>
              </a:rPr>
              <a:t>Mianmar</a:t>
            </a:r>
            <a:r>
              <a:rPr lang="es-MX" sz="800" dirty="0">
                <a:solidFill>
                  <a:srgbClr val="0066FF"/>
                </a:solidFill>
                <a:latin typeface="Tahoma" pitchFamily="34" charset="0"/>
                <a:ea typeface="Tahoma" pitchFamily="34" charset="0"/>
                <a:cs typeface="Tahoma" pitchFamily="34" charset="0"/>
              </a:rPr>
              <a:t>)</a:t>
            </a:r>
          </a:p>
        </p:txBody>
      </p:sp>
      <p:sp>
        <p:nvSpPr>
          <p:cNvPr id="9" name="8 CuadroTexto"/>
          <p:cNvSpPr txBox="1"/>
          <p:nvPr/>
        </p:nvSpPr>
        <p:spPr>
          <a:xfrm>
            <a:off x="7367188" y="2926175"/>
            <a:ext cx="1152128" cy="405683"/>
          </a:xfrm>
          <a:prstGeom prst="rect">
            <a:avLst/>
          </a:prstGeom>
          <a:noFill/>
        </p:spPr>
        <p:txBody>
          <a:bodyPr wrap="square" lIns="18000" tIns="18000" rIns="18000" bIns="18000" rtlCol="0">
            <a:spAutoFit/>
          </a:bodyPr>
          <a:lstStyle/>
          <a:p>
            <a:pPr>
              <a:defRPr sz="1000"/>
            </a:pPr>
            <a:r>
              <a:rPr lang="es-MX" sz="800" dirty="0">
                <a:solidFill>
                  <a:srgbClr val="000000"/>
                </a:solidFill>
                <a:latin typeface="Tahoma" pitchFamily="34" charset="0"/>
                <a:ea typeface="Tahoma" pitchFamily="34" charset="0"/>
                <a:cs typeface="Tahoma" pitchFamily="34" charset="0"/>
              </a:rPr>
              <a:t>Terremoto y Tsunami</a:t>
            </a:r>
          </a:p>
          <a:p>
            <a:pPr>
              <a:defRPr sz="1000"/>
            </a:pPr>
            <a:r>
              <a:rPr lang="es-MX" sz="800" dirty="0">
                <a:solidFill>
                  <a:srgbClr val="000000"/>
                </a:solidFill>
                <a:latin typeface="Tahoma" pitchFamily="34" charset="0"/>
                <a:ea typeface="Tahoma" pitchFamily="34" charset="0"/>
                <a:cs typeface="Tahoma" pitchFamily="34" charset="0"/>
              </a:rPr>
              <a:t>(Indonesia, Tailandia y otros)</a:t>
            </a:r>
          </a:p>
        </p:txBody>
      </p:sp>
      <p:sp>
        <p:nvSpPr>
          <p:cNvPr id="10" name="9 CuadroTexto"/>
          <p:cNvSpPr txBox="1"/>
          <p:nvPr/>
        </p:nvSpPr>
        <p:spPr>
          <a:xfrm>
            <a:off x="5934718" y="3730474"/>
            <a:ext cx="1152128" cy="282573"/>
          </a:xfrm>
          <a:prstGeom prst="rect">
            <a:avLst/>
          </a:prstGeom>
          <a:noFill/>
        </p:spPr>
        <p:txBody>
          <a:bodyPr wrap="square" lIns="18000" tIns="18000" rIns="18000" bIns="18000" rtlCol="0">
            <a:spAutoFit/>
          </a:bodyPr>
          <a:lstStyle/>
          <a:p>
            <a:pPr>
              <a:defRPr sz="1000"/>
            </a:pPr>
            <a:r>
              <a:rPr lang="es-MX" sz="800" dirty="0">
                <a:solidFill>
                  <a:srgbClr val="0066FF"/>
                </a:solidFill>
                <a:latin typeface="Tahoma" pitchFamily="34" charset="0"/>
                <a:ea typeface="Tahoma" pitchFamily="34" charset="0"/>
                <a:cs typeface="Tahoma" pitchFamily="34" charset="0"/>
              </a:rPr>
              <a:t>Ciclón tropical “</a:t>
            </a:r>
            <a:r>
              <a:rPr lang="es-MX" sz="800" dirty="0" err="1">
                <a:solidFill>
                  <a:srgbClr val="0066FF"/>
                </a:solidFill>
                <a:latin typeface="Tahoma" pitchFamily="34" charset="0"/>
                <a:ea typeface="Tahoma" pitchFamily="34" charset="0"/>
                <a:cs typeface="Tahoma" pitchFamily="34" charset="0"/>
              </a:rPr>
              <a:t>Gorky</a:t>
            </a:r>
            <a:r>
              <a:rPr lang="es-MX" sz="800" dirty="0">
                <a:solidFill>
                  <a:srgbClr val="0066FF"/>
                </a:solidFill>
                <a:latin typeface="Tahoma" pitchFamily="34" charset="0"/>
                <a:ea typeface="Tahoma" pitchFamily="34" charset="0"/>
                <a:cs typeface="Tahoma" pitchFamily="34" charset="0"/>
              </a:rPr>
              <a:t>” Bangladesh)</a:t>
            </a:r>
          </a:p>
        </p:txBody>
      </p:sp>
      <p:sp>
        <p:nvSpPr>
          <p:cNvPr id="11" name="10 CuadroTexto"/>
          <p:cNvSpPr txBox="1"/>
          <p:nvPr/>
        </p:nvSpPr>
        <p:spPr>
          <a:xfrm>
            <a:off x="3716772" y="2545604"/>
            <a:ext cx="1224136" cy="405683"/>
          </a:xfrm>
          <a:prstGeom prst="rect">
            <a:avLst/>
          </a:prstGeom>
          <a:noFill/>
        </p:spPr>
        <p:txBody>
          <a:bodyPr wrap="square" lIns="18000" tIns="18000" rIns="18000" bIns="18000" rtlCol="0">
            <a:spAutoFit/>
          </a:bodyPr>
          <a:lstStyle/>
          <a:p>
            <a:pPr algn="ctr">
              <a:defRPr sz="1000"/>
            </a:pPr>
            <a:r>
              <a:rPr lang="es-MX" sz="800" dirty="0">
                <a:solidFill>
                  <a:srgbClr val="000000"/>
                </a:solidFill>
                <a:latin typeface="Tahoma" pitchFamily="34" charset="0"/>
                <a:ea typeface="Tahoma" pitchFamily="34" charset="0"/>
                <a:cs typeface="Tahoma" pitchFamily="34" charset="0"/>
              </a:rPr>
              <a:t>Terremoto de Tangshan 8,2 escala Richter</a:t>
            </a:r>
          </a:p>
          <a:p>
            <a:pPr algn="ctr">
              <a:defRPr sz="1000"/>
            </a:pPr>
            <a:r>
              <a:rPr lang="es-MX" sz="800" dirty="0">
                <a:solidFill>
                  <a:srgbClr val="000000"/>
                </a:solidFill>
                <a:latin typeface="Tahoma" pitchFamily="34" charset="0"/>
                <a:ea typeface="Tahoma" pitchFamily="34" charset="0"/>
                <a:cs typeface="Tahoma" pitchFamily="34" charset="0"/>
              </a:rPr>
              <a:t>(China)</a:t>
            </a:r>
          </a:p>
        </p:txBody>
      </p:sp>
      <p:sp>
        <p:nvSpPr>
          <p:cNvPr id="12" name="11 CuadroTexto"/>
          <p:cNvSpPr txBox="1"/>
          <p:nvPr/>
        </p:nvSpPr>
        <p:spPr>
          <a:xfrm>
            <a:off x="9032951" y="5297745"/>
            <a:ext cx="822568" cy="282573"/>
          </a:xfrm>
          <a:prstGeom prst="rect">
            <a:avLst/>
          </a:prstGeom>
          <a:noFill/>
        </p:spPr>
        <p:txBody>
          <a:bodyPr wrap="square" lIns="18000" tIns="18000" rIns="18000" bIns="18000" rtlCol="0">
            <a:spAutoFit/>
          </a:bodyPr>
          <a:lstStyle/>
          <a:p>
            <a:pPr algn="r">
              <a:defRPr sz="1000"/>
            </a:pPr>
            <a:r>
              <a:rPr lang="es-MX" sz="800" dirty="0">
                <a:solidFill>
                  <a:srgbClr val="000000"/>
                </a:solidFill>
                <a:latin typeface="Tahoma" pitchFamily="34" charset="0"/>
                <a:ea typeface="Tahoma" pitchFamily="34" charset="0"/>
                <a:cs typeface="Tahoma" pitchFamily="34" charset="0"/>
              </a:rPr>
              <a:t>Terremoto y</a:t>
            </a:r>
          </a:p>
          <a:p>
            <a:pPr algn="r">
              <a:defRPr sz="1000"/>
            </a:pPr>
            <a:r>
              <a:rPr lang="es-MX" sz="800" dirty="0">
                <a:solidFill>
                  <a:srgbClr val="000000"/>
                </a:solidFill>
                <a:latin typeface="Tahoma" pitchFamily="34" charset="0"/>
                <a:ea typeface="Tahoma" pitchFamily="34" charset="0"/>
                <a:cs typeface="Tahoma" pitchFamily="34" charset="0"/>
              </a:rPr>
              <a:t>Tsunami (Japón)</a:t>
            </a:r>
          </a:p>
        </p:txBody>
      </p:sp>
      <p:sp>
        <p:nvSpPr>
          <p:cNvPr id="13" name="12 CuadroTexto"/>
          <p:cNvSpPr txBox="1"/>
          <p:nvPr/>
        </p:nvSpPr>
        <p:spPr>
          <a:xfrm>
            <a:off x="5303912" y="5949281"/>
            <a:ext cx="1281120" cy="276999"/>
          </a:xfrm>
          <a:prstGeom prst="rect">
            <a:avLst/>
          </a:prstGeom>
          <a:noFill/>
        </p:spPr>
        <p:txBody>
          <a:bodyPr wrap="none" rtlCol="0">
            <a:spAutoFit/>
          </a:bodyPr>
          <a:lstStyle/>
          <a:p>
            <a:r>
              <a:rPr lang="es-MX" sz="1200" b="1" i="1" dirty="0"/>
              <a:t>TIEMPO (años)</a:t>
            </a:r>
          </a:p>
        </p:txBody>
      </p:sp>
      <p:sp>
        <p:nvSpPr>
          <p:cNvPr id="14" name="13 CuadroTexto"/>
          <p:cNvSpPr txBox="1"/>
          <p:nvPr/>
        </p:nvSpPr>
        <p:spPr>
          <a:xfrm rot="16200000">
            <a:off x="558075" y="3706617"/>
            <a:ext cx="2948243" cy="307777"/>
          </a:xfrm>
          <a:prstGeom prst="rect">
            <a:avLst/>
          </a:prstGeom>
          <a:noFill/>
        </p:spPr>
        <p:txBody>
          <a:bodyPr wrap="none" rtlCol="0">
            <a:spAutoFit/>
          </a:bodyPr>
          <a:lstStyle/>
          <a:p>
            <a:r>
              <a:rPr lang="es-MX" sz="1400" b="1" i="1" dirty="0"/>
              <a:t>Número de víctimas (habitantes)</a:t>
            </a:r>
          </a:p>
        </p:txBody>
      </p:sp>
      <p:sp>
        <p:nvSpPr>
          <p:cNvPr id="15" name="Text Box 4"/>
          <p:cNvSpPr txBox="1">
            <a:spLocks noChangeArrowheads="1"/>
          </p:cNvSpPr>
          <p:nvPr/>
        </p:nvSpPr>
        <p:spPr bwMode="auto">
          <a:xfrm>
            <a:off x="1651081" y="6122283"/>
            <a:ext cx="3048000" cy="246221"/>
          </a:xfrm>
          <a:prstGeom prst="rect">
            <a:avLst/>
          </a:prstGeom>
          <a:noFill/>
          <a:ln w="9525">
            <a:noFill/>
            <a:miter lim="800000"/>
            <a:headEnd/>
            <a:tailEnd/>
          </a:ln>
        </p:spPr>
        <p:txBody>
          <a:bodyPr>
            <a:spAutoFit/>
          </a:bodyPr>
          <a:lstStyle/>
          <a:p>
            <a:pPr>
              <a:spcBef>
                <a:spcPct val="50000"/>
              </a:spcBef>
            </a:pPr>
            <a:r>
              <a:rPr lang="es-MX" sz="1000" i="1" dirty="0">
                <a:solidFill>
                  <a:schemeClr val="tx1">
                    <a:lumMod val="75000"/>
                    <a:lumOff val="25000"/>
                  </a:schemeClr>
                </a:solidFill>
                <a:latin typeface="Times New Roman" pitchFamily="18" charset="0"/>
                <a:cs typeface="Times New Roman" pitchFamily="18" charset="0"/>
              </a:rPr>
              <a:t>Fuente: Sigma Re, Sigma, </a:t>
            </a:r>
            <a:r>
              <a:rPr lang="es-ES" sz="1000" i="1" dirty="0">
                <a:solidFill>
                  <a:schemeClr val="tx1">
                    <a:lumMod val="75000"/>
                    <a:lumOff val="25000"/>
                  </a:schemeClr>
                </a:solidFill>
                <a:latin typeface="Times New Roman" pitchFamily="18" charset="0"/>
                <a:cs typeface="Times New Roman" pitchFamily="18" charset="0"/>
              </a:rPr>
              <a:t>N</a:t>
            </a:r>
            <a:r>
              <a:rPr lang="es-MX" sz="1000" i="1" dirty="0">
                <a:solidFill>
                  <a:schemeClr val="tx1">
                    <a:lumMod val="75000"/>
                    <a:lumOff val="25000"/>
                  </a:schemeClr>
                </a:solidFill>
                <a:latin typeface="Times New Roman" pitchFamily="18" charset="0"/>
                <a:cs typeface="Times New Roman" pitchFamily="18" charset="0"/>
              </a:rPr>
              <a:t>o.</a:t>
            </a:r>
            <a:r>
              <a:rPr lang="es-ES" sz="1000" i="1" dirty="0">
                <a:solidFill>
                  <a:schemeClr val="tx1">
                    <a:lumMod val="75000"/>
                    <a:lumOff val="25000"/>
                  </a:schemeClr>
                </a:solidFill>
                <a:latin typeface="Times New Roman" pitchFamily="18" charset="0"/>
                <a:cs typeface="Times New Roman" pitchFamily="18" charset="0"/>
              </a:rPr>
              <a:t> 2 /2012</a:t>
            </a:r>
          </a:p>
        </p:txBody>
      </p:sp>
      <p:sp>
        <p:nvSpPr>
          <p:cNvPr id="16" name="15 CuadroTexto"/>
          <p:cNvSpPr txBox="1"/>
          <p:nvPr/>
        </p:nvSpPr>
        <p:spPr>
          <a:xfrm>
            <a:off x="8937793" y="4950041"/>
            <a:ext cx="1012885" cy="159462"/>
          </a:xfrm>
          <a:prstGeom prst="rect">
            <a:avLst/>
          </a:prstGeom>
          <a:noFill/>
        </p:spPr>
        <p:txBody>
          <a:bodyPr wrap="square" lIns="18000" tIns="18000" rIns="18000" bIns="18000" rtlCol="0">
            <a:spAutoFit/>
          </a:bodyPr>
          <a:lstStyle/>
          <a:p>
            <a:pPr algn="r">
              <a:defRPr sz="1000"/>
            </a:pPr>
            <a:r>
              <a:rPr lang="es-MX" sz="800" dirty="0">
                <a:solidFill>
                  <a:srgbClr val="000000"/>
                </a:solidFill>
                <a:latin typeface="Tahoma" pitchFamily="34" charset="0"/>
                <a:ea typeface="Tahoma" pitchFamily="34" charset="0"/>
                <a:cs typeface="Tahoma" pitchFamily="34" charset="0"/>
              </a:rPr>
              <a:t>Ola de calor en Rusia</a:t>
            </a:r>
          </a:p>
        </p:txBody>
      </p:sp>
      <p:sp>
        <p:nvSpPr>
          <p:cNvPr id="17" name="16 CuadroTexto"/>
          <p:cNvSpPr txBox="1"/>
          <p:nvPr/>
        </p:nvSpPr>
        <p:spPr>
          <a:xfrm>
            <a:off x="4494558" y="3439021"/>
            <a:ext cx="1440160" cy="405683"/>
          </a:xfrm>
          <a:prstGeom prst="rect">
            <a:avLst/>
          </a:prstGeom>
          <a:noFill/>
        </p:spPr>
        <p:txBody>
          <a:bodyPr wrap="square" lIns="18000" tIns="18000" rIns="18000" bIns="18000" rtlCol="0">
            <a:spAutoFit/>
          </a:bodyPr>
          <a:lstStyle/>
          <a:p>
            <a:pPr algn="ctr">
              <a:defRPr sz="1000"/>
            </a:pPr>
            <a:r>
              <a:rPr lang="es-MX" sz="800" dirty="0">
                <a:solidFill>
                  <a:srgbClr val="000000"/>
                </a:solidFill>
                <a:latin typeface="Tahoma" pitchFamily="34" charset="0"/>
                <a:ea typeface="Tahoma" pitchFamily="34" charset="0"/>
                <a:cs typeface="Tahoma" pitchFamily="34" charset="0"/>
              </a:rPr>
              <a:t>Accidente en central atómica de </a:t>
            </a:r>
            <a:r>
              <a:rPr lang="es-MX" sz="800" dirty="0" err="1">
                <a:solidFill>
                  <a:srgbClr val="000000"/>
                </a:solidFill>
                <a:latin typeface="Tahoma" pitchFamily="34" charset="0"/>
                <a:ea typeface="Tahoma" pitchFamily="34" charset="0"/>
                <a:cs typeface="Tahoma" pitchFamily="34" charset="0"/>
              </a:rPr>
              <a:t>Tchernobyl</a:t>
            </a:r>
            <a:endParaRPr lang="es-MX" sz="800" dirty="0">
              <a:solidFill>
                <a:srgbClr val="000000"/>
              </a:solidFill>
              <a:latin typeface="Tahoma" pitchFamily="34" charset="0"/>
              <a:ea typeface="Tahoma" pitchFamily="34" charset="0"/>
              <a:cs typeface="Tahoma" pitchFamily="34" charset="0"/>
            </a:endParaRPr>
          </a:p>
          <a:p>
            <a:pPr algn="ctr">
              <a:defRPr sz="1000"/>
            </a:pPr>
            <a:r>
              <a:rPr lang="es-MX" sz="800" dirty="0">
                <a:solidFill>
                  <a:srgbClr val="000000"/>
                </a:solidFill>
                <a:latin typeface="Tahoma" pitchFamily="34" charset="0"/>
                <a:ea typeface="Tahoma" pitchFamily="34" charset="0"/>
                <a:cs typeface="Tahoma" pitchFamily="34" charset="0"/>
              </a:rPr>
              <a:t>(Antes Unión Soviética)</a:t>
            </a:r>
          </a:p>
        </p:txBody>
      </p:sp>
      <p:sp>
        <p:nvSpPr>
          <p:cNvPr id="18" name="17 CuadroTexto"/>
          <p:cNvSpPr txBox="1"/>
          <p:nvPr/>
        </p:nvSpPr>
        <p:spPr>
          <a:xfrm>
            <a:off x="6960096" y="4667469"/>
            <a:ext cx="1246232" cy="282573"/>
          </a:xfrm>
          <a:prstGeom prst="rect">
            <a:avLst/>
          </a:prstGeom>
          <a:noFill/>
        </p:spPr>
        <p:txBody>
          <a:bodyPr wrap="square" lIns="18000" tIns="18000" rIns="18000" bIns="18000" rtlCol="0">
            <a:spAutoFit/>
          </a:bodyPr>
          <a:lstStyle/>
          <a:p>
            <a:pPr>
              <a:defRPr sz="1000"/>
            </a:pPr>
            <a:r>
              <a:rPr lang="es-MX" sz="800" dirty="0">
                <a:solidFill>
                  <a:srgbClr val="0066FF"/>
                </a:solidFill>
                <a:latin typeface="Tahoma" pitchFamily="34" charset="0"/>
                <a:ea typeface="Tahoma" pitchFamily="34" charset="0"/>
                <a:cs typeface="Tahoma" pitchFamily="34" charset="0"/>
              </a:rPr>
              <a:t>Inundaciones y aludes de tierra (Venezuela)</a:t>
            </a:r>
          </a:p>
        </p:txBody>
      </p:sp>
      <p:sp>
        <p:nvSpPr>
          <p:cNvPr id="19" name="18 CuadroTexto"/>
          <p:cNvSpPr txBox="1"/>
          <p:nvPr/>
        </p:nvSpPr>
        <p:spPr>
          <a:xfrm>
            <a:off x="3222353" y="4293097"/>
            <a:ext cx="616704" cy="282573"/>
          </a:xfrm>
          <a:prstGeom prst="rect">
            <a:avLst/>
          </a:prstGeom>
          <a:noFill/>
        </p:spPr>
        <p:txBody>
          <a:bodyPr wrap="square" lIns="18000" tIns="18000" rIns="18000" bIns="18000" rtlCol="0">
            <a:spAutoFit/>
          </a:bodyPr>
          <a:lstStyle/>
          <a:p>
            <a:pPr>
              <a:defRPr sz="1000"/>
            </a:pPr>
            <a:r>
              <a:rPr lang="es-MX" sz="800" dirty="0">
                <a:solidFill>
                  <a:srgbClr val="0066FF"/>
                </a:solidFill>
                <a:latin typeface="Tahoma" pitchFamily="34" charset="0"/>
                <a:ea typeface="Tahoma" pitchFamily="34" charset="0"/>
                <a:cs typeface="Tahoma" pitchFamily="34" charset="0"/>
              </a:rPr>
              <a:t>Inundación</a:t>
            </a:r>
          </a:p>
          <a:p>
            <a:pPr>
              <a:defRPr sz="1000"/>
            </a:pPr>
            <a:r>
              <a:rPr lang="es-MX" sz="800" dirty="0">
                <a:solidFill>
                  <a:srgbClr val="0066FF"/>
                </a:solidFill>
                <a:latin typeface="Tahoma" pitchFamily="34" charset="0"/>
                <a:ea typeface="Tahoma" pitchFamily="34" charset="0"/>
                <a:cs typeface="Tahoma" pitchFamily="34" charset="0"/>
              </a:rPr>
              <a:t>(Vietnam)</a:t>
            </a:r>
          </a:p>
        </p:txBody>
      </p:sp>
    </p:spTree>
    <p:extLst>
      <p:ext uri="{BB962C8B-B14F-4D97-AF65-F5344CB8AC3E}">
        <p14:creationId xmlns:p14="http://schemas.microsoft.com/office/powerpoint/2010/main" val="85435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655" t="15344" r="12501" b="20572"/>
          <a:stretch/>
        </p:blipFill>
        <p:spPr bwMode="auto">
          <a:xfrm>
            <a:off x="2567608" y="1628800"/>
            <a:ext cx="6912768" cy="44292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Rectángulo"/>
          <p:cNvSpPr/>
          <p:nvPr/>
        </p:nvSpPr>
        <p:spPr>
          <a:xfrm>
            <a:off x="1518618" y="1124744"/>
            <a:ext cx="5585494" cy="369332"/>
          </a:xfrm>
          <a:prstGeom prst="rect">
            <a:avLst/>
          </a:prstGeom>
          <a:solidFill>
            <a:schemeClr val="bg1">
              <a:lumMod val="65000"/>
            </a:schemeClr>
          </a:solidFill>
        </p:spPr>
        <p:txBody>
          <a:bodyPr wrap="square">
            <a:spAutoFit/>
          </a:bodyPr>
          <a:lstStyle/>
          <a:p>
            <a:pPr>
              <a:defRPr/>
            </a:pPr>
            <a:r>
              <a:rPr lang="es-MX" b="1" dirty="0">
                <a:solidFill>
                  <a:schemeClr val="bg1"/>
                </a:solidFill>
                <a:latin typeface="Trajan Pro" pitchFamily="18" charset="0"/>
              </a:rPr>
              <a:t>      </a:t>
            </a:r>
            <a:r>
              <a:rPr lang="es-MX" dirty="0">
                <a:solidFill>
                  <a:schemeClr val="bg1"/>
                </a:solidFill>
                <a:latin typeface="Caslon Bd BT" pitchFamily="18" charset="0"/>
              </a:rPr>
              <a:t>Datos históricos recientes en México </a:t>
            </a:r>
          </a:p>
        </p:txBody>
      </p:sp>
      <p:sp>
        <p:nvSpPr>
          <p:cNvPr id="4" name="Text Box 4"/>
          <p:cNvSpPr txBox="1">
            <a:spLocks noChangeArrowheads="1"/>
          </p:cNvSpPr>
          <p:nvPr/>
        </p:nvSpPr>
        <p:spPr bwMode="auto">
          <a:xfrm>
            <a:off x="1680000" y="6135641"/>
            <a:ext cx="6317128" cy="246221"/>
          </a:xfrm>
          <a:prstGeom prst="rect">
            <a:avLst/>
          </a:prstGeom>
          <a:noFill/>
          <a:ln w="9525">
            <a:noFill/>
            <a:miter lim="800000"/>
            <a:headEnd/>
            <a:tailEnd/>
          </a:ln>
        </p:spPr>
        <p:txBody>
          <a:bodyPr wrap="square">
            <a:spAutoFit/>
          </a:bodyPr>
          <a:lstStyle/>
          <a:p>
            <a:pPr>
              <a:spcBef>
                <a:spcPct val="50000"/>
              </a:spcBef>
            </a:pPr>
            <a:r>
              <a:rPr lang="es-MX" sz="1000" i="1" dirty="0">
                <a:solidFill>
                  <a:schemeClr val="tx1">
                    <a:lumMod val="75000"/>
                    <a:lumOff val="25000"/>
                  </a:schemeClr>
                </a:solidFill>
                <a:latin typeface="Times New Roman" pitchFamily="18" charset="0"/>
                <a:cs typeface="Times New Roman" pitchFamily="18" charset="0"/>
              </a:rPr>
              <a:t>Fuente: CENAPRED, Serie Impacto Socioeconómico de los principales desastres (1990-2010)</a:t>
            </a:r>
            <a:endParaRPr lang="es-ES" sz="1000" i="1" dirty="0">
              <a:solidFill>
                <a:schemeClr val="tx1">
                  <a:lumMod val="75000"/>
                  <a:lumOff val="25000"/>
                </a:schemeClr>
              </a:solidFill>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5601" y="548681"/>
            <a:ext cx="7440826" cy="5580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1644149" y="6093297"/>
            <a:ext cx="8916347" cy="646331"/>
          </a:xfrm>
          <a:prstGeom prst="rect">
            <a:avLst/>
          </a:prstGeom>
        </p:spPr>
        <p:txBody>
          <a:bodyPr wrap="square">
            <a:spAutoFit/>
          </a:bodyPr>
          <a:lstStyle/>
          <a:p>
            <a:pPr fontAlgn="base">
              <a:spcBef>
                <a:spcPct val="0"/>
              </a:spcBef>
              <a:spcAft>
                <a:spcPct val="0"/>
              </a:spcAft>
            </a:pPr>
            <a:r>
              <a:rPr lang="es-ES" dirty="0">
                <a:solidFill>
                  <a:prstClr val="black"/>
                </a:solidFill>
                <a:latin typeface="Arial" charset="0"/>
              </a:rPr>
              <a:t>La </a:t>
            </a:r>
            <a:r>
              <a:rPr lang="es-ES" b="1" dirty="0">
                <a:solidFill>
                  <a:prstClr val="black"/>
                </a:solidFill>
                <a:latin typeface="Arial" charset="0"/>
              </a:rPr>
              <a:t>transpiración</a:t>
            </a:r>
            <a:r>
              <a:rPr lang="es-ES" dirty="0">
                <a:solidFill>
                  <a:prstClr val="black"/>
                </a:solidFill>
                <a:latin typeface="Arial" charset="0"/>
              </a:rPr>
              <a:t> es la </a:t>
            </a:r>
            <a:r>
              <a:rPr lang="es-ES" dirty="0">
                <a:solidFill>
                  <a:prstClr val="black"/>
                </a:solidFill>
                <a:latin typeface="Arial" charset="0"/>
                <a:hlinkClick r:id="rId4" action="ppaction://hlinkfile" tooltip="Evaporación (proceso físico)"/>
              </a:rPr>
              <a:t>evaporación</a:t>
            </a:r>
            <a:r>
              <a:rPr lang="es-ES" dirty="0">
                <a:solidFill>
                  <a:prstClr val="black"/>
                </a:solidFill>
                <a:latin typeface="Arial" charset="0"/>
              </a:rPr>
              <a:t> de </a:t>
            </a:r>
            <a:r>
              <a:rPr lang="es-ES" dirty="0">
                <a:solidFill>
                  <a:prstClr val="black"/>
                </a:solidFill>
                <a:latin typeface="Arial" charset="0"/>
                <a:hlinkClick r:id="rId5" action="ppaction://hlinkfile" tooltip="Agua"/>
              </a:rPr>
              <a:t>agua</a:t>
            </a:r>
            <a:r>
              <a:rPr lang="es-ES" dirty="0">
                <a:solidFill>
                  <a:prstClr val="black"/>
                </a:solidFill>
                <a:latin typeface="Arial" charset="0"/>
              </a:rPr>
              <a:t> en un </a:t>
            </a:r>
            <a:r>
              <a:rPr lang="es-ES" dirty="0">
                <a:solidFill>
                  <a:prstClr val="black"/>
                </a:solidFill>
                <a:latin typeface="Arial" charset="0"/>
                <a:hlinkClick r:id="rId6" action="ppaction://hlinkfile" tooltip="Ser vivo"/>
              </a:rPr>
              <a:t>ser vivo</a:t>
            </a:r>
            <a:r>
              <a:rPr lang="es-ES" dirty="0">
                <a:solidFill>
                  <a:prstClr val="black"/>
                </a:solidFill>
                <a:latin typeface="Arial" charset="0"/>
              </a:rPr>
              <a:t>. Tanto plantas como animales transpiran.</a:t>
            </a:r>
          </a:p>
        </p:txBody>
      </p:sp>
    </p:spTree>
    <p:extLst>
      <p:ext uri="{BB962C8B-B14F-4D97-AF65-F5344CB8AC3E}">
        <p14:creationId xmlns:p14="http://schemas.microsoft.com/office/powerpoint/2010/main" val="653226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15"/>
          <p:cNvGraphicFramePr>
            <a:graphicFrameLocks noChangeAspect="1"/>
          </p:cNvGraphicFramePr>
          <p:nvPr/>
        </p:nvGraphicFramePr>
        <p:xfrm>
          <a:off x="8315369" y="3995887"/>
          <a:ext cx="1475097" cy="2355426"/>
        </p:xfrm>
        <a:graphic>
          <a:graphicData uri="http://schemas.openxmlformats.org/presentationml/2006/ole">
            <mc:AlternateContent xmlns:mc="http://schemas.openxmlformats.org/markup-compatibility/2006">
              <mc:Choice xmlns:v="urn:schemas-microsoft-com:vml" Requires="v">
                <p:oleObj name="Imagen de mapa de bits" r:id="rId2" imgW="2980952" imgH="5219048" progId="Paint.Picture">
                  <p:embed/>
                </p:oleObj>
              </mc:Choice>
              <mc:Fallback>
                <p:oleObj name="Imagen de mapa de bits" r:id="rId2" imgW="2980952" imgH="5219048" progId="Paint.Picture">
                  <p:embed/>
                  <p:pic>
                    <p:nvPicPr>
                      <p:cNvPr id="5" name="Object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5369" y="3995887"/>
                        <a:ext cx="1475097" cy="2355426"/>
                      </a:xfrm>
                      <a:prstGeom prst="rect">
                        <a:avLst/>
                      </a:prstGeom>
                      <a:noFill/>
                      <a:ln>
                        <a:noFill/>
                      </a:ln>
                      <a:effectLst/>
                    </p:spPr>
                  </p:pic>
                </p:oleObj>
              </mc:Fallback>
            </mc:AlternateContent>
          </a:graphicData>
        </a:graphic>
      </p:graphicFrame>
      <p:sp>
        <p:nvSpPr>
          <p:cNvPr id="6" name="Text Box 11"/>
          <p:cNvSpPr txBox="1">
            <a:spLocks noChangeArrowheads="1"/>
          </p:cNvSpPr>
          <p:nvPr/>
        </p:nvSpPr>
        <p:spPr bwMode="auto">
          <a:xfrm>
            <a:off x="1915734" y="4349013"/>
            <a:ext cx="2279650" cy="366713"/>
          </a:xfrm>
          <a:prstGeom prst="rect">
            <a:avLst/>
          </a:prstGeom>
          <a:noFill/>
          <a:ln w="9525">
            <a:noFill/>
            <a:miter lim="800000"/>
            <a:headEnd/>
            <a:tailEnd/>
          </a:ln>
          <a:effectLst/>
        </p:spPr>
        <p:txBody>
          <a:bodyPr wrap="none">
            <a:spAutoFit/>
          </a:bodyPr>
          <a:lstStyle/>
          <a:p>
            <a:r>
              <a:rPr lang="es-MX" b="1" dirty="0">
                <a:solidFill>
                  <a:srgbClr val="C00000"/>
                </a:solidFill>
              </a:rPr>
              <a:t>Ciclones tropicales</a:t>
            </a:r>
          </a:p>
        </p:txBody>
      </p:sp>
      <p:sp>
        <p:nvSpPr>
          <p:cNvPr id="7" name="Text Box 12"/>
          <p:cNvSpPr txBox="1">
            <a:spLocks noChangeArrowheads="1"/>
          </p:cNvSpPr>
          <p:nvPr/>
        </p:nvSpPr>
        <p:spPr bwMode="auto">
          <a:xfrm>
            <a:off x="8437327" y="1180481"/>
            <a:ext cx="1582484" cy="369332"/>
          </a:xfrm>
          <a:prstGeom prst="rect">
            <a:avLst/>
          </a:prstGeom>
          <a:noFill/>
          <a:ln w="9525">
            <a:noFill/>
            <a:miter lim="800000"/>
            <a:headEnd/>
            <a:tailEnd/>
          </a:ln>
          <a:effectLst/>
        </p:spPr>
        <p:txBody>
          <a:bodyPr wrap="none">
            <a:spAutoFit/>
          </a:bodyPr>
          <a:lstStyle/>
          <a:p>
            <a:r>
              <a:rPr lang="es-MX" b="1" dirty="0">
                <a:solidFill>
                  <a:schemeClr val="folHlink"/>
                </a:solidFill>
              </a:rPr>
              <a:t>Frentes fríos</a:t>
            </a:r>
          </a:p>
        </p:txBody>
      </p:sp>
      <p:sp>
        <p:nvSpPr>
          <p:cNvPr id="8" name="Text Box 13"/>
          <p:cNvSpPr txBox="1">
            <a:spLocks noChangeArrowheads="1"/>
          </p:cNvSpPr>
          <p:nvPr/>
        </p:nvSpPr>
        <p:spPr bwMode="auto">
          <a:xfrm>
            <a:off x="1915734" y="1534777"/>
            <a:ext cx="2330450" cy="366712"/>
          </a:xfrm>
          <a:prstGeom prst="rect">
            <a:avLst/>
          </a:prstGeom>
          <a:noFill/>
          <a:ln w="9525">
            <a:noFill/>
            <a:miter lim="800000"/>
            <a:headEnd/>
            <a:tailEnd/>
          </a:ln>
          <a:effectLst/>
        </p:spPr>
        <p:txBody>
          <a:bodyPr wrap="none">
            <a:spAutoFit/>
          </a:bodyPr>
          <a:lstStyle/>
          <a:p>
            <a:r>
              <a:rPr lang="es-MX" b="1" dirty="0">
                <a:solidFill>
                  <a:srgbClr val="FF9900"/>
                </a:solidFill>
              </a:rPr>
              <a:t>Efectos orográficos</a:t>
            </a:r>
          </a:p>
        </p:txBody>
      </p:sp>
      <p:sp>
        <p:nvSpPr>
          <p:cNvPr id="9" name="Text Box 14"/>
          <p:cNvSpPr txBox="1">
            <a:spLocks noChangeArrowheads="1"/>
          </p:cNvSpPr>
          <p:nvPr/>
        </p:nvSpPr>
        <p:spPr bwMode="auto">
          <a:xfrm>
            <a:off x="7824192" y="3573016"/>
            <a:ext cx="2457450" cy="366712"/>
          </a:xfrm>
          <a:prstGeom prst="rect">
            <a:avLst/>
          </a:prstGeom>
          <a:noFill/>
          <a:ln w="9525">
            <a:noFill/>
            <a:miter lim="800000"/>
            <a:headEnd/>
            <a:tailEnd/>
          </a:ln>
          <a:effectLst/>
        </p:spPr>
        <p:txBody>
          <a:bodyPr wrap="none">
            <a:spAutoFit/>
          </a:bodyPr>
          <a:lstStyle/>
          <a:p>
            <a:r>
              <a:rPr lang="es-MX" b="1" dirty="0">
                <a:solidFill>
                  <a:schemeClr val="accent1"/>
                </a:solidFill>
              </a:rPr>
              <a:t>Efectos </a:t>
            </a:r>
            <a:r>
              <a:rPr lang="es-MX" b="1" dirty="0" err="1">
                <a:solidFill>
                  <a:schemeClr val="accent1"/>
                </a:solidFill>
              </a:rPr>
              <a:t>convectivos</a:t>
            </a:r>
            <a:r>
              <a:rPr lang="es-MX" dirty="0"/>
              <a:t> </a:t>
            </a:r>
          </a:p>
        </p:txBody>
      </p:sp>
      <p:graphicFrame>
        <p:nvGraphicFramePr>
          <p:cNvPr id="10" name="Object 18"/>
          <p:cNvGraphicFramePr>
            <a:graphicFrameLocks noChangeAspect="1"/>
          </p:cNvGraphicFramePr>
          <p:nvPr/>
        </p:nvGraphicFramePr>
        <p:xfrm>
          <a:off x="1915734" y="1927970"/>
          <a:ext cx="1431468" cy="907897"/>
        </p:xfrm>
        <a:graphic>
          <a:graphicData uri="http://schemas.openxmlformats.org/presentationml/2006/ole">
            <mc:AlternateContent xmlns:mc="http://schemas.openxmlformats.org/markup-compatibility/2006">
              <mc:Choice xmlns:v="urn:schemas-microsoft-com:vml" Requires="v">
                <p:oleObj name="Imagen de mapa de bits" r:id="rId4" imgW="2448267" imgH="1552792" progId="PBrush">
                  <p:embed/>
                </p:oleObj>
              </mc:Choice>
              <mc:Fallback>
                <p:oleObj name="Imagen de mapa de bits" r:id="rId4" imgW="2448267" imgH="1552792" progId="PBrush">
                  <p:embed/>
                  <p:pic>
                    <p:nvPicPr>
                      <p:cNvPr id="10" name="Object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5734" y="1927970"/>
                        <a:ext cx="1431468" cy="907897"/>
                      </a:xfrm>
                      <a:prstGeom prst="rect">
                        <a:avLst/>
                      </a:prstGeom>
                      <a:noFill/>
                      <a:ln>
                        <a:noFill/>
                      </a:ln>
                      <a:effectLst/>
                    </p:spPr>
                  </p:pic>
                </p:oleObj>
              </mc:Fallback>
            </mc:AlternateContent>
          </a:graphicData>
        </a:graphic>
      </p:graphicFrame>
      <p:graphicFrame>
        <p:nvGraphicFramePr>
          <p:cNvPr id="11" name="Object 21"/>
          <p:cNvGraphicFramePr>
            <a:graphicFrameLocks noChangeAspect="1"/>
          </p:cNvGraphicFramePr>
          <p:nvPr/>
        </p:nvGraphicFramePr>
        <p:xfrm>
          <a:off x="7913238" y="1654108"/>
          <a:ext cx="2559132" cy="1558869"/>
        </p:xfrm>
        <a:graphic>
          <a:graphicData uri="http://schemas.openxmlformats.org/presentationml/2006/ole">
            <mc:AlternateContent xmlns:mc="http://schemas.openxmlformats.org/markup-compatibility/2006">
              <mc:Choice xmlns:v="urn:schemas-microsoft-com:vml" Requires="v">
                <p:oleObj name="Imagen de mapa de bits" r:id="rId6" imgW="4458322" imgH="2715004" progId="PBrush">
                  <p:embed/>
                </p:oleObj>
              </mc:Choice>
              <mc:Fallback>
                <p:oleObj name="Imagen de mapa de bits" r:id="rId6" imgW="4458322" imgH="2715004" progId="PBrush">
                  <p:embed/>
                  <p:pic>
                    <p:nvPicPr>
                      <p:cNvPr id="11" name="Object 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13238" y="1654108"/>
                        <a:ext cx="2559132" cy="1558869"/>
                      </a:xfrm>
                      <a:prstGeom prst="rect">
                        <a:avLst/>
                      </a:prstGeom>
                      <a:noFill/>
                      <a:ln>
                        <a:noFill/>
                      </a:ln>
                      <a:effectLst/>
                    </p:spPr>
                  </p:pic>
                </p:oleObj>
              </mc:Fallback>
            </mc:AlternateContent>
          </a:graphicData>
        </a:graphic>
      </p:graphicFrame>
      <p:pic>
        <p:nvPicPr>
          <p:cNvPr id="12" name="Picture 22"/>
          <p:cNvPicPr>
            <a:picLocks noChangeArrowheads="1"/>
          </p:cNvPicPr>
          <p:nvPr/>
        </p:nvPicPr>
        <p:blipFill>
          <a:blip r:embed="rId8"/>
          <a:srcRect/>
          <a:stretch>
            <a:fillRect/>
          </a:stretch>
        </p:blipFill>
        <p:spPr bwMode="auto">
          <a:xfrm>
            <a:off x="1919537" y="4715726"/>
            <a:ext cx="2322847" cy="1520171"/>
          </a:xfrm>
          <a:prstGeom prst="rect">
            <a:avLst/>
          </a:prstGeom>
          <a:noFill/>
          <a:ln w="9525">
            <a:noFill/>
            <a:miter lim="800000"/>
            <a:headEnd/>
            <a:tailEnd/>
          </a:ln>
          <a:effectLst/>
        </p:spPr>
      </p:pic>
      <p:sp>
        <p:nvSpPr>
          <p:cNvPr id="13" name="12 Rectángulo"/>
          <p:cNvSpPr/>
          <p:nvPr/>
        </p:nvSpPr>
        <p:spPr>
          <a:xfrm>
            <a:off x="1524000" y="1052736"/>
            <a:ext cx="3923928" cy="369332"/>
          </a:xfrm>
          <a:prstGeom prst="rect">
            <a:avLst/>
          </a:prstGeom>
          <a:solidFill>
            <a:schemeClr val="bg1">
              <a:lumMod val="65000"/>
            </a:schemeClr>
          </a:solidFill>
        </p:spPr>
        <p:txBody>
          <a:bodyPr wrap="square">
            <a:spAutoFit/>
          </a:bodyPr>
          <a:lstStyle/>
          <a:p>
            <a:pPr>
              <a:defRPr/>
            </a:pPr>
            <a:r>
              <a:rPr lang="es-MX" b="1" dirty="0">
                <a:solidFill>
                  <a:schemeClr val="bg1"/>
                </a:solidFill>
                <a:latin typeface="Trajan Pro" pitchFamily="18" charset="0"/>
              </a:rPr>
              <a:t>     </a:t>
            </a:r>
            <a:r>
              <a:rPr lang="es-MX" dirty="0">
                <a:solidFill>
                  <a:schemeClr val="bg1"/>
                </a:solidFill>
                <a:latin typeface="Caslon Bd BT" pitchFamily="18" charset="0"/>
              </a:rPr>
              <a:t>¿ Qué origina la lluvia ?  </a:t>
            </a:r>
          </a:p>
        </p:txBody>
      </p:sp>
      <p:pic>
        <p:nvPicPr>
          <p:cNvPr id="2" name="1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87889" y="1713955"/>
            <a:ext cx="2350029" cy="2363084"/>
          </a:xfrm>
          <a:prstGeom prst="rect">
            <a:avLst/>
          </a:prstGeom>
        </p:spPr>
      </p:pic>
      <p:pic>
        <p:nvPicPr>
          <p:cNvPr id="3" name="2 Imagen"/>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67808" y="4437113"/>
            <a:ext cx="2552268" cy="1914201"/>
          </a:xfrm>
          <a:prstGeom prst="rect">
            <a:avLst/>
          </a:prstGeom>
        </p:spPr>
      </p:pic>
      <p:pic>
        <p:nvPicPr>
          <p:cNvPr id="14" name="Picture 2" descr="orografia"/>
          <p:cNvPicPr>
            <a:picLocks noChangeAspect="1" noChangeArrowheads="1"/>
          </p:cNvPicPr>
          <p:nvPr/>
        </p:nvPicPr>
        <p:blipFill rotWithShape="1">
          <a:blip r:embed="rId11" cstate="print"/>
          <a:srcRect r="43638" b="42200"/>
          <a:stretch/>
        </p:blipFill>
        <p:spPr bwMode="auto">
          <a:xfrm>
            <a:off x="2916645" y="2903396"/>
            <a:ext cx="2053782" cy="1445618"/>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ChangeArrowheads="1"/>
          </p:cNvSpPr>
          <p:nvPr/>
        </p:nvSpPr>
        <p:spPr bwMode="auto">
          <a:xfrm>
            <a:off x="1871578" y="1730268"/>
            <a:ext cx="2428892" cy="4548057"/>
          </a:xfrm>
          <a:prstGeom prst="rect">
            <a:avLst/>
          </a:prstGeom>
          <a:solidFill>
            <a:schemeClr val="bg1">
              <a:lumMod val="65000"/>
            </a:schemeClr>
          </a:solidFill>
          <a:ln w="9525">
            <a:solidFill>
              <a:schemeClr val="tx1"/>
            </a:solidFill>
            <a:miter lim="800000"/>
            <a:headEnd/>
            <a:tailEnd/>
          </a:ln>
          <a:effectLst/>
        </p:spPr>
        <p:txBody>
          <a:bodyPr wrap="none" anchor="ctr"/>
          <a:lstStyle/>
          <a:p>
            <a:pPr algn="ctr"/>
            <a:r>
              <a:rPr lang="es-ES" sz="2400" b="1">
                <a:solidFill>
                  <a:srgbClr val="666666"/>
                </a:solidFill>
              </a:rPr>
              <a:t> </a:t>
            </a:r>
          </a:p>
        </p:txBody>
      </p:sp>
      <p:sp>
        <p:nvSpPr>
          <p:cNvPr id="10" name="Rectangle 12"/>
          <p:cNvSpPr>
            <a:spLocks noChangeArrowheads="1"/>
          </p:cNvSpPr>
          <p:nvPr/>
        </p:nvSpPr>
        <p:spPr bwMode="auto">
          <a:xfrm>
            <a:off x="4916025" y="1734732"/>
            <a:ext cx="2357454" cy="4548057"/>
          </a:xfrm>
          <a:prstGeom prst="rect">
            <a:avLst/>
          </a:prstGeom>
          <a:solidFill>
            <a:schemeClr val="bg1">
              <a:lumMod val="65000"/>
            </a:schemeClr>
          </a:solidFill>
          <a:ln w="9525">
            <a:solidFill>
              <a:schemeClr val="tx1"/>
            </a:solidFill>
            <a:miter lim="800000"/>
            <a:headEnd/>
            <a:tailEnd/>
          </a:ln>
          <a:effectLst/>
        </p:spPr>
        <p:txBody>
          <a:bodyPr wrap="none" anchor="ctr"/>
          <a:lstStyle/>
          <a:p>
            <a:pPr algn="ctr"/>
            <a:r>
              <a:rPr lang="es-ES" sz="2400" b="1">
                <a:solidFill>
                  <a:srgbClr val="666666"/>
                </a:solidFill>
              </a:rPr>
              <a:t> </a:t>
            </a:r>
          </a:p>
        </p:txBody>
      </p:sp>
      <p:sp>
        <p:nvSpPr>
          <p:cNvPr id="11" name="Rectangle 13"/>
          <p:cNvSpPr>
            <a:spLocks noChangeArrowheads="1"/>
          </p:cNvSpPr>
          <p:nvPr/>
        </p:nvSpPr>
        <p:spPr bwMode="auto">
          <a:xfrm>
            <a:off x="7901540" y="1757846"/>
            <a:ext cx="2339474" cy="4524942"/>
          </a:xfrm>
          <a:prstGeom prst="rect">
            <a:avLst/>
          </a:prstGeom>
          <a:solidFill>
            <a:schemeClr val="bg1">
              <a:lumMod val="65000"/>
            </a:schemeClr>
          </a:solidFill>
          <a:ln w="9525">
            <a:solidFill>
              <a:schemeClr val="tx1"/>
            </a:solidFill>
            <a:miter lim="800000"/>
            <a:headEnd/>
            <a:tailEnd/>
          </a:ln>
          <a:effectLst/>
        </p:spPr>
        <p:txBody>
          <a:bodyPr wrap="none" anchor="ctr"/>
          <a:lstStyle/>
          <a:p>
            <a:pPr algn="ctr"/>
            <a:r>
              <a:rPr lang="es-ES" sz="2400" b="1">
                <a:solidFill>
                  <a:srgbClr val="666666"/>
                </a:solidFill>
              </a:rPr>
              <a:t> </a:t>
            </a:r>
          </a:p>
        </p:txBody>
      </p:sp>
      <p:sp>
        <p:nvSpPr>
          <p:cNvPr id="12" name="Text Box 14"/>
          <p:cNvSpPr txBox="1">
            <a:spLocks noChangeArrowheads="1"/>
          </p:cNvSpPr>
          <p:nvPr/>
        </p:nvSpPr>
        <p:spPr bwMode="auto">
          <a:xfrm>
            <a:off x="2060100" y="1988841"/>
            <a:ext cx="2098119" cy="584775"/>
          </a:xfrm>
          <a:prstGeom prst="rect">
            <a:avLst/>
          </a:prstGeom>
          <a:noFill/>
          <a:ln w="9525">
            <a:noFill/>
            <a:miter lim="800000"/>
            <a:headEnd/>
            <a:tailEnd/>
          </a:ln>
          <a:effectLst/>
        </p:spPr>
        <p:txBody>
          <a:bodyPr wrap="square">
            <a:spAutoFit/>
          </a:bodyPr>
          <a:lstStyle/>
          <a:p>
            <a:pPr>
              <a:spcBef>
                <a:spcPct val="50000"/>
              </a:spcBef>
            </a:pPr>
            <a:r>
              <a:rPr lang="es-MX" sz="1600" b="1" dirty="0"/>
              <a:t>4 mm de lluvia en lapsos de meses</a:t>
            </a:r>
            <a:r>
              <a:rPr lang="es-MX" sz="1600" dirty="0">
                <a:latin typeface="Times New Roman" pitchFamily="18" charset="0"/>
              </a:rPr>
              <a:t> </a:t>
            </a:r>
            <a:endParaRPr lang="es-ES" sz="1600" dirty="0">
              <a:latin typeface="Times New Roman" pitchFamily="18" charset="0"/>
            </a:endParaRPr>
          </a:p>
        </p:txBody>
      </p:sp>
      <p:pic>
        <p:nvPicPr>
          <p:cNvPr id="13" name="Picture 15" descr="sequia3"/>
          <p:cNvPicPr>
            <a:picLocks noChangeAspect="1" noChangeArrowheads="1"/>
          </p:cNvPicPr>
          <p:nvPr/>
        </p:nvPicPr>
        <p:blipFill>
          <a:blip r:embed="rId2"/>
          <a:srcRect/>
          <a:stretch>
            <a:fillRect/>
          </a:stretch>
        </p:blipFill>
        <p:spPr bwMode="auto">
          <a:xfrm>
            <a:off x="2115940" y="2811751"/>
            <a:ext cx="1986438" cy="1307101"/>
          </a:xfrm>
          <a:prstGeom prst="rect">
            <a:avLst/>
          </a:prstGeom>
          <a:noFill/>
        </p:spPr>
      </p:pic>
      <p:pic>
        <p:nvPicPr>
          <p:cNvPr id="14" name="Picture 16" descr="fotosequia"/>
          <p:cNvPicPr>
            <a:picLocks noChangeAspect="1" noChangeArrowheads="1"/>
          </p:cNvPicPr>
          <p:nvPr/>
        </p:nvPicPr>
        <p:blipFill>
          <a:blip r:embed="rId3"/>
          <a:srcRect/>
          <a:stretch>
            <a:fillRect/>
          </a:stretch>
        </p:blipFill>
        <p:spPr bwMode="auto">
          <a:xfrm>
            <a:off x="2139870" y="4519452"/>
            <a:ext cx="2005952" cy="1280585"/>
          </a:xfrm>
          <a:prstGeom prst="rect">
            <a:avLst/>
          </a:prstGeom>
          <a:noFill/>
          <a:ln w="9525">
            <a:noFill/>
            <a:miter lim="800000"/>
            <a:headEnd/>
            <a:tailEnd/>
          </a:ln>
        </p:spPr>
      </p:pic>
      <p:sp>
        <p:nvSpPr>
          <p:cNvPr id="15" name="Text Box 17"/>
          <p:cNvSpPr txBox="1">
            <a:spLocks noChangeArrowheads="1"/>
          </p:cNvSpPr>
          <p:nvPr/>
        </p:nvSpPr>
        <p:spPr bwMode="auto">
          <a:xfrm>
            <a:off x="8060636" y="1990054"/>
            <a:ext cx="2172926" cy="584775"/>
          </a:xfrm>
          <a:prstGeom prst="rect">
            <a:avLst/>
          </a:prstGeom>
          <a:noFill/>
          <a:ln w="9525">
            <a:noFill/>
            <a:miter lim="800000"/>
            <a:headEnd/>
            <a:tailEnd/>
          </a:ln>
          <a:effectLst/>
        </p:spPr>
        <p:txBody>
          <a:bodyPr wrap="square">
            <a:spAutoFit/>
          </a:bodyPr>
          <a:lstStyle/>
          <a:p>
            <a:pPr>
              <a:spcBef>
                <a:spcPct val="50000"/>
              </a:spcBef>
            </a:pPr>
            <a:r>
              <a:rPr lang="es-MX" sz="1600" b="1" dirty="0"/>
              <a:t>120 mm de lluvia en lapsos de horas</a:t>
            </a:r>
            <a:r>
              <a:rPr lang="es-MX" sz="1600" b="1" dirty="0">
                <a:latin typeface="Times New Roman" pitchFamily="18" charset="0"/>
              </a:rPr>
              <a:t> </a:t>
            </a:r>
            <a:endParaRPr lang="es-ES" sz="1600" b="1" dirty="0">
              <a:latin typeface="Times New Roman" pitchFamily="18" charset="0"/>
            </a:endParaRPr>
          </a:p>
        </p:txBody>
      </p:sp>
      <p:pic>
        <p:nvPicPr>
          <p:cNvPr id="16" name="Picture 18" descr="INUNDACION (10)"/>
          <p:cNvPicPr>
            <a:picLocks noChangeAspect="1" noChangeArrowheads="1"/>
          </p:cNvPicPr>
          <p:nvPr/>
        </p:nvPicPr>
        <p:blipFill>
          <a:blip r:embed="rId4" cstate="print"/>
          <a:srcRect/>
          <a:stretch>
            <a:fillRect/>
          </a:stretch>
        </p:blipFill>
        <p:spPr bwMode="auto">
          <a:xfrm>
            <a:off x="8361641" y="2807986"/>
            <a:ext cx="1774388" cy="1179968"/>
          </a:xfrm>
          <a:prstGeom prst="rect">
            <a:avLst/>
          </a:prstGeom>
          <a:noFill/>
        </p:spPr>
      </p:pic>
      <p:pic>
        <p:nvPicPr>
          <p:cNvPr id="17" name="Picture 19" descr="lodos3"/>
          <p:cNvPicPr>
            <a:picLocks noChangeAspect="1" noChangeArrowheads="1"/>
          </p:cNvPicPr>
          <p:nvPr/>
        </p:nvPicPr>
        <p:blipFill>
          <a:blip r:embed="rId5"/>
          <a:srcRect/>
          <a:stretch>
            <a:fillRect/>
          </a:stretch>
        </p:blipFill>
        <p:spPr bwMode="auto">
          <a:xfrm>
            <a:off x="8124459" y="3701131"/>
            <a:ext cx="1124377" cy="1636640"/>
          </a:xfrm>
          <a:prstGeom prst="rect">
            <a:avLst/>
          </a:prstGeom>
          <a:noFill/>
        </p:spPr>
      </p:pic>
      <p:pic>
        <p:nvPicPr>
          <p:cNvPr id="18" name="Picture 20" descr="INUNDACION (24)"/>
          <p:cNvPicPr>
            <a:picLocks noChangeAspect="1" noChangeArrowheads="1"/>
          </p:cNvPicPr>
          <p:nvPr/>
        </p:nvPicPr>
        <p:blipFill>
          <a:blip r:embed="rId6" cstate="print"/>
          <a:srcRect/>
          <a:stretch>
            <a:fillRect/>
          </a:stretch>
        </p:blipFill>
        <p:spPr bwMode="auto">
          <a:xfrm>
            <a:off x="8546803" y="5135844"/>
            <a:ext cx="1609724" cy="1070233"/>
          </a:xfrm>
          <a:prstGeom prst="rect">
            <a:avLst/>
          </a:prstGeom>
          <a:noFill/>
        </p:spPr>
      </p:pic>
      <p:sp>
        <p:nvSpPr>
          <p:cNvPr id="19" name="18 Rectángulo"/>
          <p:cNvSpPr/>
          <p:nvPr/>
        </p:nvSpPr>
        <p:spPr>
          <a:xfrm>
            <a:off x="1520112" y="1124744"/>
            <a:ext cx="3571664" cy="369332"/>
          </a:xfrm>
          <a:prstGeom prst="rect">
            <a:avLst/>
          </a:prstGeom>
          <a:solidFill>
            <a:schemeClr val="bg1">
              <a:lumMod val="65000"/>
            </a:schemeClr>
          </a:solidFill>
        </p:spPr>
        <p:txBody>
          <a:bodyPr wrap="square">
            <a:spAutoFit/>
          </a:bodyPr>
          <a:lstStyle/>
          <a:p>
            <a:pPr>
              <a:defRPr/>
            </a:pPr>
            <a:r>
              <a:rPr lang="es-MX" b="1" dirty="0">
                <a:solidFill>
                  <a:schemeClr val="bg1"/>
                </a:solidFill>
                <a:latin typeface="Trajan Pro" pitchFamily="18" charset="0"/>
              </a:rPr>
              <a:t>      </a:t>
            </a:r>
            <a:r>
              <a:rPr lang="es-MX" dirty="0">
                <a:solidFill>
                  <a:schemeClr val="bg1"/>
                </a:solidFill>
                <a:latin typeface="Caslon Bd BT" pitchFamily="18" charset="0"/>
              </a:rPr>
              <a:t>La  gran  diferencia  </a:t>
            </a:r>
          </a:p>
        </p:txBody>
      </p:sp>
      <p:sp>
        <p:nvSpPr>
          <p:cNvPr id="7" name="Text Box 9"/>
          <p:cNvSpPr txBox="1">
            <a:spLocks noChangeArrowheads="1"/>
          </p:cNvSpPr>
          <p:nvPr/>
        </p:nvSpPr>
        <p:spPr bwMode="auto">
          <a:xfrm>
            <a:off x="5033911" y="1990054"/>
            <a:ext cx="2110265" cy="584775"/>
          </a:xfrm>
          <a:prstGeom prst="rect">
            <a:avLst/>
          </a:prstGeom>
          <a:noFill/>
          <a:ln w="9525">
            <a:noFill/>
            <a:miter lim="800000"/>
            <a:headEnd/>
            <a:tailEnd/>
          </a:ln>
          <a:effectLst/>
        </p:spPr>
        <p:txBody>
          <a:bodyPr wrap="square">
            <a:spAutoFit/>
          </a:bodyPr>
          <a:lstStyle/>
          <a:p>
            <a:r>
              <a:rPr lang="es-MX" sz="1600" b="1" dirty="0"/>
              <a:t>30 mm de lluvia en lapsos de días</a:t>
            </a:r>
            <a:r>
              <a:rPr lang="es-MX" sz="1600" dirty="0">
                <a:latin typeface="Times New Roman" pitchFamily="18" charset="0"/>
              </a:rPr>
              <a:t> </a:t>
            </a:r>
            <a:endParaRPr lang="es-ES" sz="1600" dirty="0">
              <a:latin typeface="Times New Roman" pitchFamily="18" charset="0"/>
            </a:endParaRPr>
          </a:p>
        </p:txBody>
      </p:sp>
      <p:pic>
        <p:nvPicPr>
          <p:cNvPr id="9" name="Picture 11" descr="juil1102-actupac"/>
          <p:cNvPicPr>
            <a:picLocks noChangeAspect="1" noChangeArrowheads="1"/>
          </p:cNvPicPr>
          <p:nvPr/>
        </p:nvPicPr>
        <p:blipFill>
          <a:blip r:embed="rId7"/>
          <a:srcRect/>
          <a:stretch>
            <a:fillRect/>
          </a:stretch>
        </p:blipFill>
        <p:spPr bwMode="auto">
          <a:xfrm>
            <a:off x="5095664" y="4519451"/>
            <a:ext cx="1998176" cy="1433612"/>
          </a:xfrm>
          <a:prstGeom prst="rect">
            <a:avLst/>
          </a:prstGeom>
          <a:noFill/>
        </p:spPr>
      </p:pic>
      <p:pic>
        <p:nvPicPr>
          <p:cNvPr id="8" name="Picture 10" descr="en_total"/>
          <p:cNvPicPr>
            <a:picLocks noChangeAspect="1" noChangeArrowheads="1"/>
          </p:cNvPicPr>
          <p:nvPr/>
        </p:nvPicPr>
        <p:blipFill>
          <a:blip r:embed="rId8"/>
          <a:srcRect/>
          <a:stretch>
            <a:fillRect/>
          </a:stretch>
        </p:blipFill>
        <p:spPr bwMode="auto">
          <a:xfrm>
            <a:off x="5089955" y="2878998"/>
            <a:ext cx="1998176" cy="1299739"/>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6FDBC1B6-ACFD-4B52-A0F1-69E5EA8DC33A}"/>
              </a:ext>
            </a:extLst>
          </p:cNvPr>
          <p:cNvPicPr>
            <a:picLocks noChangeAspect="1"/>
          </p:cNvPicPr>
          <p:nvPr/>
        </p:nvPicPr>
        <p:blipFill>
          <a:blip r:embed="rId2"/>
          <a:stretch>
            <a:fillRect/>
          </a:stretch>
        </p:blipFill>
        <p:spPr>
          <a:xfrm>
            <a:off x="1919536" y="1"/>
            <a:ext cx="8028384" cy="6021287"/>
          </a:xfrm>
          <a:prstGeom prst="rect">
            <a:avLst/>
          </a:prstGeom>
        </p:spPr>
      </p:pic>
    </p:spTree>
    <p:extLst>
      <p:ext uri="{BB962C8B-B14F-4D97-AF65-F5344CB8AC3E}">
        <p14:creationId xmlns:p14="http://schemas.microsoft.com/office/powerpoint/2010/main" val="3228211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824003" y="1772817"/>
            <a:ext cx="8352928" cy="830997"/>
          </a:xfrm>
          <a:prstGeom prst="rect">
            <a:avLst/>
          </a:prstGeom>
        </p:spPr>
        <p:txBody>
          <a:bodyPr wrap="square">
            <a:spAutoFit/>
          </a:bodyPr>
          <a:lstStyle/>
          <a:p>
            <a:pPr algn="just"/>
            <a:r>
              <a:rPr lang="es-MX" sz="1600" dirty="0">
                <a:latin typeface="Caslon Bd BT" pitchFamily="18" charset="0"/>
              </a:rPr>
              <a:t>Es una elevación rápida y habitualmente breve del nivel de las aguas en un río o arroyo hasta un máximo desde el cual dicho nivel desciende a menor velocidad” (OMM/UNESCO, 1974). Estos incrementos y disminuciones, representan el comportamiento del escurrimiento en un río.</a:t>
            </a:r>
          </a:p>
        </p:txBody>
      </p:sp>
      <p:sp>
        <p:nvSpPr>
          <p:cNvPr id="3" name="2 Rectángulo"/>
          <p:cNvSpPr/>
          <p:nvPr/>
        </p:nvSpPr>
        <p:spPr>
          <a:xfrm>
            <a:off x="1524002" y="1124744"/>
            <a:ext cx="4788023" cy="369332"/>
          </a:xfrm>
          <a:prstGeom prst="rect">
            <a:avLst/>
          </a:prstGeom>
          <a:solidFill>
            <a:schemeClr val="bg1">
              <a:lumMod val="65000"/>
            </a:schemeClr>
          </a:solidFill>
        </p:spPr>
        <p:txBody>
          <a:bodyPr wrap="square">
            <a:spAutoFit/>
          </a:bodyPr>
          <a:lstStyle/>
          <a:p>
            <a:pPr>
              <a:defRPr/>
            </a:pPr>
            <a:r>
              <a:rPr lang="es-MX" b="1" dirty="0">
                <a:solidFill>
                  <a:schemeClr val="bg1"/>
                </a:solidFill>
                <a:latin typeface="Trajan Pro" pitchFamily="18" charset="0"/>
              </a:rPr>
              <a:t>      </a:t>
            </a:r>
            <a:r>
              <a:rPr lang="es-MX" dirty="0">
                <a:solidFill>
                  <a:schemeClr val="bg1"/>
                </a:solidFill>
                <a:latin typeface="Caslon Bd BT" pitchFamily="18" charset="0"/>
              </a:rPr>
              <a:t>Definición de avenida </a:t>
            </a:r>
          </a:p>
        </p:txBody>
      </p:sp>
      <p:pic>
        <p:nvPicPr>
          <p:cNvPr id="296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93021" y="2948841"/>
            <a:ext cx="1851991" cy="12561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14" descr="INUNDACION (24)"/>
          <p:cNvPicPr>
            <a:picLocks noChangeAspect="1" noChangeArrowheads="1"/>
          </p:cNvPicPr>
          <p:nvPr/>
        </p:nvPicPr>
        <p:blipFill>
          <a:blip r:embed="rId3" cstate="print"/>
          <a:srcRect/>
          <a:stretch>
            <a:fillRect/>
          </a:stretch>
        </p:blipFill>
        <p:spPr bwMode="auto">
          <a:xfrm>
            <a:off x="6744073" y="2828825"/>
            <a:ext cx="1942529" cy="1290691"/>
          </a:xfrm>
          <a:prstGeom prst="rect">
            <a:avLst/>
          </a:prstGeom>
          <a:noFill/>
        </p:spPr>
      </p:pic>
      <p:pic>
        <p:nvPicPr>
          <p:cNvPr id="297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306" y="4223569"/>
            <a:ext cx="7582323" cy="1984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338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ChangeArrowheads="1"/>
          </p:cNvSpPr>
          <p:nvPr/>
        </p:nvSpPr>
        <p:spPr bwMode="auto">
          <a:xfrm>
            <a:off x="2099556" y="1916832"/>
            <a:ext cx="7848872" cy="1571636"/>
          </a:xfrm>
          <a:prstGeom prst="rect">
            <a:avLst/>
          </a:prstGeom>
          <a:noFill/>
          <a:ln w="9525">
            <a:noFill/>
            <a:miter lim="800000"/>
            <a:headEnd/>
            <a:tailEnd/>
          </a:ln>
          <a:effectLst/>
        </p:spPr>
        <p:txBody>
          <a:bodyPr/>
          <a:lstStyle/>
          <a:p>
            <a:pPr algn="just">
              <a:spcBef>
                <a:spcPct val="20000"/>
              </a:spcBef>
            </a:pPr>
            <a:r>
              <a:rPr lang="es-MX" sz="1600" dirty="0">
                <a:solidFill>
                  <a:srgbClr val="FF0000"/>
                </a:solidFill>
                <a:latin typeface="Caslon Bd BT" pitchFamily="18" charset="0"/>
              </a:rPr>
              <a:t>Gasto .-  </a:t>
            </a:r>
            <a:r>
              <a:rPr lang="es-MX" sz="1600" dirty="0">
                <a:latin typeface="Caslon Bd BT" pitchFamily="18" charset="0"/>
              </a:rPr>
              <a:t>Es la cantidad de agua que escurre por un río en un determinado lugar y en un cierto tiempo, también se llama “caudal”, sus unidades son volumen entre tiempo ( m3 / s ).  El lugar donde se mide el gasto es en una estación hidrométrica que consiste en un punto de control (sección regular) dentro del río.</a:t>
            </a:r>
          </a:p>
          <a:p>
            <a:pPr>
              <a:spcBef>
                <a:spcPct val="20000"/>
              </a:spcBef>
            </a:pPr>
            <a:endParaRPr lang="es-MX" sz="2000" b="1" dirty="0">
              <a:solidFill>
                <a:srgbClr val="C0C0C0"/>
              </a:solidFill>
              <a:effectLst>
                <a:outerShdw blurRad="38100" dist="38100" dir="2700000" algn="tl">
                  <a:srgbClr val="000000"/>
                </a:outerShdw>
              </a:effectLst>
            </a:endParaRPr>
          </a:p>
          <a:p>
            <a:pPr>
              <a:spcBef>
                <a:spcPct val="20000"/>
              </a:spcBef>
            </a:pPr>
            <a:endParaRPr lang="es-MX" sz="2000" b="1" dirty="0">
              <a:solidFill>
                <a:srgbClr val="C0C0C0"/>
              </a:solidFill>
              <a:effectLst>
                <a:outerShdw blurRad="38100" dist="38100" dir="2700000" algn="tl">
                  <a:srgbClr val="000000"/>
                </a:outerShdw>
              </a:effectLst>
            </a:endParaRPr>
          </a:p>
          <a:p>
            <a:pPr>
              <a:spcBef>
                <a:spcPct val="20000"/>
              </a:spcBef>
            </a:pPr>
            <a:endParaRPr lang="es-MX" sz="2000" b="1" dirty="0">
              <a:solidFill>
                <a:srgbClr val="C0C0C0"/>
              </a:solidFill>
              <a:effectLst>
                <a:outerShdw blurRad="38100" dist="38100" dir="2700000" algn="tl">
                  <a:srgbClr val="000000"/>
                </a:outerShdw>
              </a:effectLst>
            </a:endParaRPr>
          </a:p>
          <a:p>
            <a:pPr>
              <a:spcBef>
                <a:spcPct val="20000"/>
              </a:spcBef>
            </a:pPr>
            <a:endParaRPr lang="es-MX" sz="2000" b="1" dirty="0">
              <a:solidFill>
                <a:srgbClr val="C0C0C0"/>
              </a:solidFill>
              <a:effectLst>
                <a:outerShdw blurRad="38100" dist="38100" dir="2700000" algn="tl">
                  <a:srgbClr val="000000"/>
                </a:outerShdw>
              </a:effectLst>
            </a:endParaRPr>
          </a:p>
          <a:p>
            <a:pPr>
              <a:spcBef>
                <a:spcPct val="20000"/>
              </a:spcBef>
            </a:pPr>
            <a:endParaRPr lang="es-MX" sz="2000" b="1" dirty="0">
              <a:solidFill>
                <a:srgbClr val="C0C0C0"/>
              </a:solidFill>
              <a:effectLst>
                <a:outerShdw blurRad="38100" dist="38100" dir="2700000" algn="tl">
                  <a:srgbClr val="000000"/>
                </a:outerShdw>
              </a:effectLst>
            </a:endParaRPr>
          </a:p>
          <a:p>
            <a:pPr>
              <a:spcBef>
                <a:spcPct val="20000"/>
              </a:spcBef>
            </a:pPr>
            <a:endParaRPr lang="es-MX" sz="2000" b="1" dirty="0">
              <a:solidFill>
                <a:srgbClr val="C0C0C0"/>
              </a:solidFill>
              <a:effectLst>
                <a:outerShdw blurRad="38100" dist="38100" dir="2700000" algn="tl">
                  <a:srgbClr val="000000"/>
                </a:outerShdw>
              </a:effectLst>
            </a:endParaRPr>
          </a:p>
          <a:p>
            <a:pPr>
              <a:spcBef>
                <a:spcPct val="20000"/>
              </a:spcBef>
            </a:pPr>
            <a:endParaRPr lang="es-MX" sz="2000" b="1" dirty="0">
              <a:solidFill>
                <a:srgbClr val="C0C0C0"/>
              </a:solidFill>
              <a:effectLst>
                <a:outerShdw blurRad="38100" dist="38100" dir="2700000" algn="tl">
                  <a:srgbClr val="000000"/>
                </a:outerShdw>
              </a:effectLst>
            </a:endParaRPr>
          </a:p>
          <a:p>
            <a:pPr>
              <a:spcBef>
                <a:spcPct val="20000"/>
              </a:spcBef>
            </a:pPr>
            <a:endParaRPr lang="es-MX" sz="2000" b="1" dirty="0">
              <a:solidFill>
                <a:srgbClr val="C0C0C0"/>
              </a:solidFill>
              <a:effectLst>
                <a:outerShdw blurRad="38100" dist="38100" dir="2700000" algn="tl">
                  <a:srgbClr val="000000"/>
                </a:outerShdw>
              </a:effectLst>
            </a:endParaRPr>
          </a:p>
          <a:p>
            <a:pPr>
              <a:spcBef>
                <a:spcPct val="20000"/>
              </a:spcBef>
            </a:pPr>
            <a:endParaRPr lang="es-MX" sz="2000" b="1" dirty="0">
              <a:solidFill>
                <a:srgbClr val="C0C0C0"/>
              </a:solidFill>
              <a:effectLst>
                <a:outerShdw blurRad="38100" dist="38100" dir="2700000" algn="tl">
                  <a:srgbClr val="000000"/>
                </a:outerShdw>
              </a:effectLst>
            </a:endParaRPr>
          </a:p>
        </p:txBody>
      </p:sp>
      <p:graphicFrame>
        <p:nvGraphicFramePr>
          <p:cNvPr id="5" name="Object 7"/>
          <p:cNvGraphicFramePr>
            <a:graphicFrameLocks noChangeAspect="1"/>
          </p:cNvGraphicFramePr>
          <p:nvPr/>
        </p:nvGraphicFramePr>
        <p:xfrm>
          <a:off x="6960096" y="3645025"/>
          <a:ext cx="3240360" cy="2279275"/>
        </p:xfrm>
        <a:graphic>
          <a:graphicData uri="http://schemas.openxmlformats.org/presentationml/2006/ole">
            <mc:AlternateContent xmlns:mc="http://schemas.openxmlformats.org/markup-compatibility/2006">
              <mc:Choice xmlns:v="urn:schemas-microsoft-com:vml" Requires="v">
                <p:oleObj name="Imagen de mapa de bits" r:id="rId2" imgW="4076190" imgH="2866667" progId="PBrush">
                  <p:embed/>
                </p:oleObj>
              </mc:Choice>
              <mc:Fallback>
                <p:oleObj name="Imagen de mapa de bits" r:id="rId2" imgW="4076190" imgH="2866667" progId="PBrush">
                  <p:embed/>
                  <p:pic>
                    <p:nvPicPr>
                      <p:cNvPr id="5" name="Object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0096" y="3645025"/>
                        <a:ext cx="3240360" cy="2279275"/>
                      </a:xfrm>
                      <a:prstGeom prst="rect">
                        <a:avLst/>
                      </a:prstGeom>
                      <a:noFill/>
                      <a:ln>
                        <a:noFill/>
                      </a:ln>
                      <a:effectLst/>
                    </p:spPr>
                  </p:pic>
                </p:oleObj>
              </mc:Fallback>
            </mc:AlternateContent>
          </a:graphicData>
        </a:graphic>
      </p:graphicFrame>
      <p:graphicFrame>
        <p:nvGraphicFramePr>
          <p:cNvPr id="6" name="Object 9"/>
          <p:cNvGraphicFramePr>
            <a:graphicFrameLocks noChangeAspect="1"/>
          </p:cNvGraphicFramePr>
          <p:nvPr/>
        </p:nvGraphicFramePr>
        <p:xfrm>
          <a:off x="2279576" y="3356993"/>
          <a:ext cx="3608386" cy="2497999"/>
        </p:xfrm>
        <a:graphic>
          <a:graphicData uri="http://schemas.openxmlformats.org/presentationml/2006/ole">
            <mc:AlternateContent xmlns:mc="http://schemas.openxmlformats.org/markup-compatibility/2006">
              <mc:Choice xmlns:v="urn:schemas-microsoft-com:vml" Requires="v">
                <p:oleObj name="Imagen de mapa de bits" r:id="rId4" imgW="7209524" imgH="4990476" progId="PBrush">
                  <p:embed/>
                </p:oleObj>
              </mc:Choice>
              <mc:Fallback>
                <p:oleObj name="Imagen de mapa de bits" r:id="rId4" imgW="7209524" imgH="4990476" progId="PBrush">
                  <p:embed/>
                  <p:pic>
                    <p:nvPicPr>
                      <p:cNvPr id="6"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9576" y="3356993"/>
                        <a:ext cx="3608386" cy="249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Line 12"/>
          <p:cNvSpPr>
            <a:spLocks noChangeShapeType="1"/>
          </p:cNvSpPr>
          <p:nvPr/>
        </p:nvSpPr>
        <p:spPr bwMode="auto">
          <a:xfrm>
            <a:off x="6023993" y="4797152"/>
            <a:ext cx="792163" cy="0"/>
          </a:xfrm>
          <a:prstGeom prst="line">
            <a:avLst/>
          </a:prstGeom>
          <a:noFill/>
          <a:ln w="47625">
            <a:solidFill>
              <a:schemeClr val="tx2">
                <a:lumMod val="60000"/>
                <a:lumOff val="40000"/>
              </a:schemeClr>
            </a:solidFill>
            <a:round/>
            <a:headEnd/>
            <a:tailEnd type="triangle" w="med" len="med"/>
          </a:ln>
          <a:effectLst/>
        </p:spPr>
        <p:txBody>
          <a:bodyPr/>
          <a:lstStyle/>
          <a:p>
            <a:endParaRPr lang="en-US"/>
          </a:p>
        </p:txBody>
      </p:sp>
      <p:sp>
        <p:nvSpPr>
          <p:cNvPr id="8" name="7 Rectángulo"/>
          <p:cNvSpPr/>
          <p:nvPr/>
        </p:nvSpPr>
        <p:spPr>
          <a:xfrm>
            <a:off x="1524000" y="1204047"/>
            <a:ext cx="3923928" cy="369332"/>
          </a:xfrm>
          <a:prstGeom prst="rect">
            <a:avLst/>
          </a:prstGeom>
          <a:solidFill>
            <a:schemeClr val="bg1">
              <a:lumMod val="65000"/>
            </a:schemeClr>
          </a:solidFill>
        </p:spPr>
        <p:txBody>
          <a:bodyPr wrap="square">
            <a:spAutoFit/>
          </a:bodyPr>
          <a:lstStyle/>
          <a:p>
            <a:pPr>
              <a:defRPr/>
            </a:pPr>
            <a:r>
              <a:rPr lang="es-MX" b="1" dirty="0">
                <a:solidFill>
                  <a:schemeClr val="bg1"/>
                </a:solidFill>
                <a:latin typeface="Caslon Bd BT" pitchFamily="18" charset="0"/>
              </a:rPr>
              <a:t>         </a:t>
            </a:r>
            <a:r>
              <a:rPr lang="es-MX" dirty="0">
                <a:solidFill>
                  <a:schemeClr val="bg1"/>
                </a:solidFill>
                <a:latin typeface="Caslon Bd BT" pitchFamily="18" charset="0"/>
              </a:rPr>
              <a:t>Conceptos hidrológicos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EA1C582-84B3-4078-AAE5-BF36364D1CCE}"/>
              </a:ext>
            </a:extLst>
          </p:cNvPr>
          <p:cNvPicPr>
            <a:picLocks noChangeAspect="1"/>
          </p:cNvPicPr>
          <p:nvPr/>
        </p:nvPicPr>
        <p:blipFill rotWithShape="1">
          <a:blip r:embed="rId2"/>
          <a:srcRect t="19577" b="6434"/>
          <a:stretch/>
        </p:blipFill>
        <p:spPr>
          <a:xfrm>
            <a:off x="1619160" y="1710450"/>
            <a:ext cx="8953681" cy="4968552"/>
          </a:xfrm>
          <a:prstGeom prst="rect">
            <a:avLst/>
          </a:prstGeom>
        </p:spPr>
      </p:pic>
      <p:sp>
        <p:nvSpPr>
          <p:cNvPr id="5" name="Título 4">
            <a:extLst>
              <a:ext uri="{FF2B5EF4-FFF2-40B4-BE49-F238E27FC236}">
                <a16:creationId xmlns:a16="http://schemas.microsoft.com/office/drawing/2014/main" id="{9B07186B-746D-4ED9-A5AE-4D89578C4306}"/>
              </a:ext>
            </a:extLst>
          </p:cNvPr>
          <p:cNvSpPr>
            <a:spLocks noGrp="1"/>
          </p:cNvSpPr>
          <p:nvPr>
            <p:ph type="title"/>
          </p:nvPr>
        </p:nvSpPr>
        <p:spPr>
          <a:xfrm>
            <a:off x="1991544" y="476672"/>
            <a:ext cx="8075240" cy="611986"/>
          </a:xfrm>
        </p:spPr>
        <p:txBody>
          <a:bodyPr>
            <a:normAutofit/>
          </a:bodyPr>
          <a:lstStyle/>
          <a:p>
            <a:r>
              <a:rPr lang="es-MX" sz="2800" dirty="0"/>
              <a:t>hidrograma</a:t>
            </a:r>
          </a:p>
        </p:txBody>
      </p:sp>
    </p:spTree>
    <p:extLst>
      <p:ext uri="{BB962C8B-B14F-4D97-AF65-F5344CB8AC3E}">
        <p14:creationId xmlns:p14="http://schemas.microsoft.com/office/powerpoint/2010/main" val="4086978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o 6">
            <a:extLst>
              <a:ext uri="{FF2B5EF4-FFF2-40B4-BE49-F238E27FC236}">
                <a16:creationId xmlns:a16="http://schemas.microsoft.com/office/drawing/2014/main" id="{B8BAEC36-9F38-493C-A32F-747E9DD2FC88}"/>
              </a:ext>
            </a:extLst>
          </p:cNvPr>
          <p:cNvGrpSpPr/>
          <p:nvPr/>
        </p:nvGrpSpPr>
        <p:grpSpPr>
          <a:xfrm>
            <a:off x="2063552" y="764704"/>
            <a:ext cx="7325422" cy="5750184"/>
            <a:chOff x="251520" y="343112"/>
            <a:chExt cx="7613454" cy="6171776"/>
          </a:xfrm>
        </p:grpSpPr>
        <p:pic>
          <p:nvPicPr>
            <p:cNvPr id="5" name="Imagen 4">
              <a:extLst>
                <a:ext uri="{FF2B5EF4-FFF2-40B4-BE49-F238E27FC236}">
                  <a16:creationId xmlns:a16="http://schemas.microsoft.com/office/drawing/2014/main" id="{0D2AA686-B308-48E5-9A0C-E7006A580711}"/>
                </a:ext>
              </a:extLst>
            </p:cNvPr>
            <p:cNvPicPr>
              <a:picLocks noChangeAspect="1"/>
            </p:cNvPicPr>
            <p:nvPr/>
          </p:nvPicPr>
          <p:blipFill>
            <a:blip r:embed="rId2"/>
            <a:stretch>
              <a:fillRect/>
            </a:stretch>
          </p:blipFill>
          <p:spPr>
            <a:xfrm>
              <a:off x="251520" y="343112"/>
              <a:ext cx="7613454" cy="6171776"/>
            </a:xfrm>
            <a:prstGeom prst="rect">
              <a:avLst/>
            </a:prstGeom>
          </p:spPr>
        </p:pic>
        <p:sp>
          <p:nvSpPr>
            <p:cNvPr id="6" name="Rectángulo 5">
              <a:extLst>
                <a:ext uri="{FF2B5EF4-FFF2-40B4-BE49-F238E27FC236}">
                  <a16:creationId xmlns:a16="http://schemas.microsoft.com/office/drawing/2014/main" id="{469481BB-A201-4271-951D-C14113D5AECB}"/>
                </a:ext>
              </a:extLst>
            </p:cNvPr>
            <p:cNvSpPr/>
            <p:nvPr/>
          </p:nvSpPr>
          <p:spPr>
            <a:xfrm>
              <a:off x="4480598" y="3799496"/>
              <a:ext cx="3384376" cy="20932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s-MX">
                <a:solidFill>
                  <a:prstClr val="white"/>
                </a:solidFill>
                <a:latin typeface="Arial"/>
              </a:endParaRPr>
            </a:p>
          </p:txBody>
        </p:sp>
      </p:grpSp>
      <p:sp>
        <p:nvSpPr>
          <p:cNvPr id="4" name="Título 3">
            <a:extLst>
              <a:ext uri="{FF2B5EF4-FFF2-40B4-BE49-F238E27FC236}">
                <a16:creationId xmlns:a16="http://schemas.microsoft.com/office/drawing/2014/main" id="{19B11156-6DFC-40CB-80BE-C6A293B68671}"/>
              </a:ext>
            </a:extLst>
          </p:cNvPr>
          <p:cNvSpPr>
            <a:spLocks noGrp="1"/>
          </p:cNvSpPr>
          <p:nvPr>
            <p:ph type="title"/>
          </p:nvPr>
        </p:nvSpPr>
        <p:spPr>
          <a:xfrm>
            <a:off x="6441862" y="4519577"/>
            <a:ext cx="2651634" cy="962811"/>
          </a:xfrm>
        </p:spPr>
        <p:txBody>
          <a:bodyPr>
            <a:normAutofit fontScale="90000"/>
          </a:bodyPr>
          <a:lstStyle/>
          <a:p>
            <a:r>
              <a:rPr lang="es-MX" sz="2400" dirty="0"/>
              <a:t>Forma de hidrogramas y forma de cuenca</a:t>
            </a:r>
          </a:p>
        </p:txBody>
      </p:sp>
    </p:spTree>
    <p:extLst>
      <p:ext uri="{BB962C8B-B14F-4D97-AF65-F5344CB8AC3E}">
        <p14:creationId xmlns:p14="http://schemas.microsoft.com/office/powerpoint/2010/main" val="2943220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2" name="Rectangle 4"/>
          <p:cNvSpPr>
            <a:spLocks noGrp="1" noChangeArrowheads="1"/>
          </p:cNvSpPr>
          <p:nvPr>
            <p:ph type="title"/>
          </p:nvPr>
        </p:nvSpPr>
        <p:spPr>
          <a:xfrm>
            <a:off x="2209800" y="609601"/>
            <a:ext cx="7772400" cy="658813"/>
          </a:xfrm>
        </p:spPr>
        <p:txBody>
          <a:bodyPr>
            <a:normAutofit fontScale="90000"/>
          </a:bodyPr>
          <a:lstStyle/>
          <a:p>
            <a:r>
              <a:rPr lang="en-ZA" sz="4000" b="1" dirty="0"/>
              <a:t>La </a:t>
            </a:r>
            <a:r>
              <a:rPr lang="en-ZA" sz="4000" b="1" dirty="0" err="1"/>
              <a:t>planicie</a:t>
            </a:r>
            <a:r>
              <a:rPr lang="en-ZA" sz="4000" b="1" dirty="0"/>
              <a:t> de </a:t>
            </a:r>
            <a:r>
              <a:rPr lang="en-ZA" sz="4000" b="1" dirty="0" err="1"/>
              <a:t>inundación</a:t>
            </a:r>
            <a:endParaRPr lang="en-ZA" sz="4000" b="1" dirty="0"/>
          </a:p>
        </p:txBody>
      </p:sp>
      <p:pic>
        <p:nvPicPr>
          <p:cNvPr id="119814" name="Picture 6"/>
          <p:cNvPicPr>
            <a:picLocks noGrp="1" noChangeAspect="1" noChangeArrowheads="1"/>
          </p:cNvPicPr>
          <p:nvPr>
            <p:ph idx="1"/>
          </p:nvPr>
        </p:nvPicPr>
        <p:blipFill>
          <a:blip r:embed="rId3"/>
          <a:srcRect/>
          <a:stretch>
            <a:fillRect/>
          </a:stretch>
        </p:blipFill>
        <p:spPr>
          <a:xfrm>
            <a:off x="2209800" y="1412876"/>
            <a:ext cx="7772400" cy="4683125"/>
          </a:xfrm>
        </p:spPr>
      </p:pic>
      <p:sp>
        <p:nvSpPr>
          <p:cNvPr id="5" name="5 Marcador de número de diapositiva"/>
          <p:cNvSpPr>
            <a:spLocks noGrp="1"/>
          </p:cNvSpPr>
          <p:nvPr>
            <p:ph type="sldNum" sz="quarter" idx="12"/>
          </p:nvPr>
        </p:nvSpPr>
        <p:spPr>
          <a:xfrm>
            <a:off x="1524000" y="1272222"/>
            <a:ext cx="533400" cy="244476"/>
          </a:xfrm>
          <a:prstGeom prst="rect">
            <a:avLst/>
          </a:prstGeom>
        </p:spPr>
        <p:txBody>
          <a:bodyPr>
            <a:normAutofit fontScale="47500" lnSpcReduction="20000"/>
          </a:bodyPr>
          <a:lstStyle/>
          <a:p>
            <a:pPr fontAlgn="base">
              <a:spcBef>
                <a:spcPct val="0"/>
              </a:spcBef>
              <a:spcAft>
                <a:spcPct val="0"/>
              </a:spcAft>
            </a:pPr>
            <a:fld id="{89FA31E5-3D84-4D0D-AF9A-23206952831B}" type="slidenum">
              <a:rPr lang="en-ZA">
                <a:solidFill>
                  <a:srgbClr val="1F497D"/>
                </a:solidFill>
                <a:latin typeface="Arial" charset="0"/>
              </a:rPr>
              <a:pPr fontAlgn="base">
                <a:spcBef>
                  <a:spcPct val="0"/>
                </a:spcBef>
                <a:spcAft>
                  <a:spcPct val="0"/>
                </a:spcAft>
              </a:pPr>
              <a:t>16</a:t>
            </a:fld>
            <a:endParaRPr lang="en-ZA">
              <a:solidFill>
                <a:srgbClr val="1F497D"/>
              </a:solidFill>
              <a:latin typeface="Arial" charset="0"/>
            </a:endParaRPr>
          </a:p>
        </p:txBody>
      </p:sp>
    </p:spTree>
    <p:extLst>
      <p:ext uri="{BB962C8B-B14F-4D97-AF65-F5344CB8AC3E}">
        <p14:creationId xmlns:p14="http://schemas.microsoft.com/office/powerpoint/2010/main" val="681575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2F10CE7-75CB-44E5-9C87-811A15EC36BB}"/>
              </a:ext>
            </a:extLst>
          </p:cNvPr>
          <p:cNvPicPr>
            <a:picLocks noChangeAspect="1"/>
          </p:cNvPicPr>
          <p:nvPr/>
        </p:nvPicPr>
        <p:blipFill>
          <a:blip r:embed="rId2"/>
          <a:stretch>
            <a:fillRect/>
          </a:stretch>
        </p:blipFill>
        <p:spPr>
          <a:xfrm>
            <a:off x="1952682" y="1268760"/>
            <a:ext cx="8286636" cy="4176464"/>
          </a:xfrm>
          <a:prstGeom prst="rect">
            <a:avLst/>
          </a:prstGeom>
        </p:spPr>
      </p:pic>
    </p:spTree>
    <p:extLst>
      <p:ext uri="{BB962C8B-B14F-4D97-AF65-F5344CB8AC3E}">
        <p14:creationId xmlns:p14="http://schemas.microsoft.com/office/powerpoint/2010/main" val="1102854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8D17FE9F-E989-49FB-86E1-A1478FEDFA57}"/>
              </a:ext>
            </a:extLst>
          </p:cNvPr>
          <p:cNvSpPr>
            <a:spLocks noGrp="1"/>
          </p:cNvSpPr>
          <p:nvPr>
            <p:ph type="title"/>
          </p:nvPr>
        </p:nvSpPr>
        <p:spPr>
          <a:xfrm>
            <a:off x="1981200" y="116142"/>
            <a:ext cx="5791200" cy="611986"/>
          </a:xfrm>
        </p:spPr>
        <p:txBody>
          <a:bodyPr>
            <a:normAutofit/>
          </a:bodyPr>
          <a:lstStyle/>
          <a:p>
            <a:r>
              <a:rPr lang="es-MX" sz="2800" dirty="0"/>
              <a:t>Rio Sonora</a:t>
            </a:r>
          </a:p>
        </p:txBody>
      </p:sp>
      <p:grpSp>
        <p:nvGrpSpPr>
          <p:cNvPr id="9" name="Grupo 8">
            <a:extLst>
              <a:ext uri="{FF2B5EF4-FFF2-40B4-BE49-F238E27FC236}">
                <a16:creationId xmlns:a16="http://schemas.microsoft.com/office/drawing/2014/main" id="{CD148F4B-FEC7-4E51-815A-1458872EC360}"/>
              </a:ext>
            </a:extLst>
          </p:cNvPr>
          <p:cNvGrpSpPr/>
          <p:nvPr/>
        </p:nvGrpSpPr>
        <p:grpSpPr>
          <a:xfrm>
            <a:off x="2401354" y="1174608"/>
            <a:ext cx="7380312" cy="5535234"/>
            <a:chOff x="877354" y="1174608"/>
            <a:chExt cx="7380312" cy="5535234"/>
          </a:xfrm>
        </p:grpSpPr>
        <p:pic>
          <p:nvPicPr>
            <p:cNvPr id="3" name="Imagen 2" descr="Imagen que contiene exterior, naturaleza&#10;&#10;Descripción generada automáticamente">
              <a:extLst>
                <a:ext uri="{FF2B5EF4-FFF2-40B4-BE49-F238E27FC236}">
                  <a16:creationId xmlns:a16="http://schemas.microsoft.com/office/drawing/2014/main" id="{29390179-78C2-4ED0-B91C-D27819EDED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7354" y="1174608"/>
              <a:ext cx="7380312" cy="5535234"/>
            </a:xfrm>
            <a:prstGeom prst="rect">
              <a:avLst/>
            </a:prstGeom>
          </p:spPr>
        </p:pic>
        <p:sp>
          <p:nvSpPr>
            <p:cNvPr id="6" name="Rectángulo 5">
              <a:extLst>
                <a:ext uri="{FF2B5EF4-FFF2-40B4-BE49-F238E27FC236}">
                  <a16:creationId xmlns:a16="http://schemas.microsoft.com/office/drawing/2014/main" id="{A614CBF8-094E-4AB2-BBF9-3302C2B34213}"/>
                </a:ext>
              </a:extLst>
            </p:cNvPr>
            <p:cNvSpPr/>
            <p:nvPr/>
          </p:nvSpPr>
          <p:spPr>
            <a:xfrm rot="3720681">
              <a:off x="2232204" y="3118164"/>
              <a:ext cx="1782731" cy="338554"/>
            </a:xfrm>
            <a:prstGeom prst="rect">
              <a:avLst/>
            </a:prstGeom>
            <a:noFill/>
          </p:spPr>
          <p:txBody>
            <a:bodyPr wrap="square" lIns="91440" tIns="45720" rIns="91440" bIns="45720">
              <a:spAutoFit/>
            </a:bodyPr>
            <a:lstStyle/>
            <a:p>
              <a:pPr algn="ctr" fontAlgn="base">
                <a:spcBef>
                  <a:spcPct val="0"/>
                </a:spcBef>
                <a:spcAft>
                  <a:spcPct val="0"/>
                </a:spcAft>
              </a:pPr>
              <a:r>
                <a:rPr lang="es-ES" sz="1600" dirty="0">
                  <a:ln w="0"/>
                  <a:solidFill>
                    <a:srgbClr val="FF0000"/>
                  </a:solidFill>
                  <a:effectLst>
                    <a:outerShdw blurRad="38100" dist="19050" dir="2700000" algn="tl" rotWithShape="0">
                      <a:prstClr val="black">
                        <a:alpha val="40000"/>
                      </a:prstClr>
                    </a:outerShdw>
                  </a:effectLst>
                  <a:latin typeface="Arial" charset="0"/>
                </a:rPr>
                <a:t>Cauce anual</a:t>
              </a:r>
            </a:p>
          </p:txBody>
        </p:sp>
        <p:sp>
          <p:nvSpPr>
            <p:cNvPr id="7" name="Rectángulo 6">
              <a:extLst>
                <a:ext uri="{FF2B5EF4-FFF2-40B4-BE49-F238E27FC236}">
                  <a16:creationId xmlns:a16="http://schemas.microsoft.com/office/drawing/2014/main" id="{01C8930B-1D41-4EAB-9F5C-1E12A5936D04}"/>
                </a:ext>
              </a:extLst>
            </p:cNvPr>
            <p:cNvSpPr/>
            <p:nvPr/>
          </p:nvSpPr>
          <p:spPr>
            <a:xfrm rot="2042312">
              <a:off x="4386734" y="5663730"/>
              <a:ext cx="2428073" cy="338554"/>
            </a:xfrm>
            <a:prstGeom prst="rect">
              <a:avLst/>
            </a:prstGeom>
            <a:noFill/>
          </p:spPr>
          <p:txBody>
            <a:bodyPr wrap="square" lIns="91440" tIns="45720" rIns="91440" bIns="45720">
              <a:spAutoFit/>
            </a:bodyPr>
            <a:lstStyle/>
            <a:p>
              <a:pPr algn="ctr" fontAlgn="base">
                <a:spcBef>
                  <a:spcPct val="0"/>
                </a:spcBef>
                <a:spcAft>
                  <a:spcPct val="0"/>
                </a:spcAft>
              </a:pPr>
              <a:r>
                <a:rPr lang="es-ES" sz="1600" dirty="0">
                  <a:ln w="0"/>
                  <a:solidFill>
                    <a:srgbClr val="FF0000"/>
                  </a:solidFill>
                  <a:effectLst>
                    <a:outerShdw blurRad="38100" dist="19050" dir="2700000" algn="tl" rotWithShape="0">
                      <a:prstClr val="black">
                        <a:alpha val="40000"/>
                      </a:prstClr>
                    </a:outerShdw>
                  </a:effectLst>
                  <a:latin typeface="Arial" charset="0"/>
                </a:rPr>
                <a:t>Cauce  Extraordinario</a:t>
              </a:r>
            </a:p>
          </p:txBody>
        </p:sp>
        <p:sp>
          <p:nvSpPr>
            <p:cNvPr id="8" name="Rectángulo 7">
              <a:extLst>
                <a:ext uri="{FF2B5EF4-FFF2-40B4-BE49-F238E27FC236}">
                  <a16:creationId xmlns:a16="http://schemas.microsoft.com/office/drawing/2014/main" id="{4CD811F9-F4FD-464C-98B0-0AC84F3784DB}"/>
                </a:ext>
              </a:extLst>
            </p:cNvPr>
            <p:cNvSpPr/>
            <p:nvPr/>
          </p:nvSpPr>
          <p:spPr>
            <a:xfrm rot="2823817">
              <a:off x="3831294" y="4243634"/>
              <a:ext cx="1782731" cy="338554"/>
            </a:xfrm>
            <a:prstGeom prst="rect">
              <a:avLst/>
            </a:prstGeom>
            <a:noFill/>
          </p:spPr>
          <p:txBody>
            <a:bodyPr wrap="square" lIns="91440" tIns="45720" rIns="91440" bIns="45720">
              <a:spAutoFit/>
            </a:bodyPr>
            <a:lstStyle/>
            <a:p>
              <a:pPr algn="ctr" fontAlgn="base">
                <a:spcBef>
                  <a:spcPct val="0"/>
                </a:spcBef>
                <a:spcAft>
                  <a:spcPct val="0"/>
                </a:spcAft>
              </a:pPr>
              <a:r>
                <a:rPr lang="es-ES" sz="1600" dirty="0">
                  <a:ln w="0"/>
                  <a:solidFill>
                    <a:srgbClr val="FF0000"/>
                  </a:solidFill>
                  <a:effectLst>
                    <a:outerShdw blurRad="38100" dist="19050" dir="2700000" algn="tl" rotWithShape="0">
                      <a:prstClr val="black">
                        <a:alpha val="40000"/>
                      </a:prstClr>
                    </a:outerShdw>
                  </a:effectLst>
                  <a:latin typeface="Arial" charset="0"/>
                </a:rPr>
                <a:t>Cauce Máximo</a:t>
              </a:r>
            </a:p>
          </p:txBody>
        </p:sp>
      </p:grpSp>
    </p:spTree>
    <p:extLst>
      <p:ext uri="{BB962C8B-B14F-4D97-AF65-F5344CB8AC3E}">
        <p14:creationId xmlns:p14="http://schemas.microsoft.com/office/powerpoint/2010/main" val="7112855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texto, mapa&#10;&#10;Descripción generada automáticamente">
            <a:extLst>
              <a:ext uri="{FF2B5EF4-FFF2-40B4-BE49-F238E27FC236}">
                <a16:creationId xmlns:a16="http://schemas.microsoft.com/office/drawing/2014/main" id="{E604B42C-7A5E-446B-A7C7-42C7917573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5520" y="548680"/>
            <a:ext cx="8316416" cy="6237312"/>
          </a:xfrm>
          <a:prstGeom prst="rect">
            <a:avLst/>
          </a:prstGeom>
        </p:spPr>
      </p:pic>
    </p:spTree>
    <p:extLst>
      <p:ext uri="{BB962C8B-B14F-4D97-AF65-F5344CB8AC3E}">
        <p14:creationId xmlns:p14="http://schemas.microsoft.com/office/powerpoint/2010/main" val="36430157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22" name="Text Box 14"/>
          <p:cNvSpPr txBox="1">
            <a:spLocks noChangeArrowheads="1"/>
          </p:cNvSpPr>
          <p:nvPr/>
        </p:nvSpPr>
        <p:spPr bwMode="auto">
          <a:xfrm>
            <a:off x="1847528" y="5877272"/>
            <a:ext cx="2951162" cy="369332"/>
          </a:xfrm>
          <a:prstGeom prst="rect">
            <a:avLst/>
          </a:prstGeom>
          <a:noFill/>
          <a:ln w="9525">
            <a:noFill/>
            <a:miter lim="800000"/>
            <a:headEnd/>
            <a:tailEnd/>
          </a:ln>
          <a:effectLst/>
        </p:spPr>
        <p:txBody>
          <a:bodyPr>
            <a:spAutoFit/>
          </a:bodyPr>
          <a:lstStyle/>
          <a:p>
            <a:pPr fontAlgn="base">
              <a:spcBef>
                <a:spcPct val="50000"/>
              </a:spcBef>
              <a:spcAft>
                <a:spcPct val="0"/>
              </a:spcAft>
            </a:pPr>
            <a:r>
              <a:rPr lang="es-ES" dirty="0">
                <a:solidFill>
                  <a:prstClr val="black"/>
                </a:solidFill>
                <a:latin typeface="Arial" charset="0"/>
              </a:rPr>
              <a:t>Empalme, Huracán Jimena</a:t>
            </a:r>
          </a:p>
        </p:txBody>
      </p:sp>
      <p:pic>
        <p:nvPicPr>
          <p:cNvPr id="6" name="Imagen 5">
            <a:extLst>
              <a:ext uri="{FF2B5EF4-FFF2-40B4-BE49-F238E27FC236}">
                <a16:creationId xmlns:a16="http://schemas.microsoft.com/office/drawing/2014/main" id="{B7A0F538-9CF8-8F51-29F6-73BABE819959}"/>
              </a:ext>
            </a:extLst>
          </p:cNvPr>
          <p:cNvPicPr>
            <a:picLocks noChangeAspect="1"/>
          </p:cNvPicPr>
          <p:nvPr/>
        </p:nvPicPr>
        <p:blipFill>
          <a:blip r:embed="rId3"/>
          <a:stretch>
            <a:fillRect/>
          </a:stretch>
        </p:blipFill>
        <p:spPr>
          <a:xfrm>
            <a:off x="1631504" y="179474"/>
            <a:ext cx="8712968" cy="5441783"/>
          </a:xfrm>
          <a:prstGeom prst="rect">
            <a:avLst/>
          </a:prstGeom>
        </p:spPr>
      </p:pic>
    </p:spTree>
    <p:extLst>
      <p:ext uri="{BB962C8B-B14F-4D97-AF65-F5344CB8AC3E}">
        <p14:creationId xmlns:p14="http://schemas.microsoft.com/office/powerpoint/2010/main" val="5194509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2135560" y="731837"/>
            <a:ext cx="7561262" cy="792510"/>
          </a:xfrm>
        </p:spPr>
        <p:txBody>
          <a:bodyPr>
            <a:noAutofit/>
          </a:bodyPr>
          <a:lstStyle/>
          <a:p>
            <a:r>
              <a:rPr lang="es-ES" sz="2400" dirty="0">
                <a:solidFill>
                  <a:schemeClr val="tx1"/>
                </a:solidFill>
              </a:rPr>
              <a:t>Factores que contribuyen a una inundación:</a:t>
            </a:r>
          </a:p>
        </p:txBody>
      </p:sp>
      <p:sp>
        <p:nvSpPr>
          <p:cNvPr id="52227" name="Rectangle 3"/>
          <p:cNvSpPr>
            <a:spLocks noGrp="1" noChangeArrowheads="1"/>
          </p:cNvSpPr>
          <p:nvPr>
            <p:ph idx="1"/>
          </p:nvPr>
        </p:nvSpPr>
        <p:spPr/>
        <p:txBody>
          <a:bodyPr>
            <a:normAutofit/>
          </a:bodyPr>
          <a:lstStyle/>
          <a:p>
            <a:pPr lvl="1">
              <a:lnSpc>
                <a:spcPct val="90000"/>
              </a:lnSpc>
              <a:buFont typeface="Wingdings" pitchFamily="2" charset="2"/>
              <a:buNone/>
            </a:pPr>
            <a:endParaRPr lang="es-ES" sz="2400" dirty="0"/>
          </a:p>
          <a:p>
            <a:pPr lvl="1">
              <a:lnSpc>
                <a:spcPct val="90000"/>
              </a:lnSpc>
              <a:buClr>
                <a:schemeClr val="tx1"/>
              </a:buClr>
            </a:pPr>
            <a:r>
              <a:rPr lang="es-ES" sz="2400" dirty="0"/>
              <a:t>Intensidad de precipitación.</a:t>
            </a:r>
          </a:p>
          <a:p>
            <a:pPr lvl="1">
              <a:lnSpc>
                <a:spcPct val="90000"/>
              </a:lnSpc>
              <a:buClr>
                <a:schemeClr val="tx1"/>
              </a:buClr>
              <a:buFont typeface="Wingdings" pitchFamily="2" charset="2"/>
              <a:buNone/>
            </a:pPr>
            <a:endParaRPr lang="es-ES" sz="2400" dirty="0"/>
          </a:p>
          <a:p>
            <a:pPr lvl="1">
              <a:lnSpc>
                <a:spcPct val="90000"/>
              </a:lnSpc>
              <a:buClr>
                <a:schemeClr val="tx1"/>
              </a:buClr>
            </a:pPr>
            <a:r>
              <a:rPr lang="es-ES" sz="2400" dirty="0"/>
              <a:t>Uso básico del suelo.</a:t>
            </a:r>
          </a:p>
          <a:p>
            <a:pPr lvl="1">
              <a:lnSpc>
                <a:spcPct val="90000"/>
              </a:lnSpc>
              <a:buClr>
                <a:schemeClr val="tx1"/>
              </a:buClr>
              <a:buFont typeface="Wingdings" pitchFamily="2" charset="2"/>
              <a:buNone/>
            </a:pPr>
            <a:endParaRPr lang="es-ES" sz="2400" dirty="0"/>
          </a:p>
          <a:p>
            <a:pPr lvl="1">
              <a:lnSpc>
                <a:spcPct val="90000"/>
              </a:lnSpc>
              <a:buClr>
                <a:schemeClr val="tx1"/>
              </a:buClr>
            </a:pPr>
            <a:r>
              <a:rPr lang="es-ES" sz="2400" dirty="0"/>
              <a:t>Unidades fisiográficas del suelo (textura, litología, pendiente y relieve).</a:t>
            </a:r>
          </a:p>
          <a:p>
            <a:pPr lvl="1">
              <a:lnSpc>
                <a:spcPct val="90000"/>
              </a:lnSpc>
              <a:buClr>
                <a:schemeClr val="tx1"/>
              </a:buClr>
              <a:buFont typeface="Wingdings" pitchFamily="2" charset="2"/>
              <a:buNone/>
            </a:pPr>
            <a:endParaRPr lang="es-ES" sz="2400" dirty="0"/>
          </a:p>
          <a:p>
            <a:pPr lvl="1">
              <a:lnSpc>
                <a:spcPct val="90000"/>
              </a:lnSpc>
              <a:buClr>
                <a:schemeClr val="tx1"/>
              </a:buClr>
            </a:pPr>
            <a:r>
              <a:rPr lang="es-ES" sz="2400" dirty="0"/>
              <a:t>Hidrografía (áreas, pendiente, elevación máxima y mínima, longitud de cauces, áreas hidráulicas y rugosidad del drenaje).</a:t>
            </a:r>
          </a:p>
        </p:txBody>
      </p:sp>
    </p:spTree>
    <p:extLst>
      <p:ext uri="{BB962C8B-B14F-4D97-AF65-F5344CB8AC3E}">
        <p14:creationId xmlns:p14="http://schemas.microsoft.com/office/powerpoint/2010/main" val="12645850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3" name="Rectangle 5"/>
          <p:cNvSpPr>
            <a:spLocks noGrp="1" noChangeArrowheads="1"/>
          </p:cNvSpPr>
          <p:nvPr>
            <p:ph type="title"/>
          </p:nvPr>
        </p:nvSpPr>
        <p:spPr>
          <a:xfrm>
            <a:off x="1775520" y="116633"/>
            <a:ext cx="8229600" cy="1139825"/>
          </a:xfrm>
        </p:spPr>
        <p:txBody>
          <a:bodyPr>
            <a:noAutofit/>
          </a:bodyPr>
          <a:lstStyle/>
          <a:p>
            <a:r>
              <a:rPr lang="es-ES" sz="2400" dirty="0">
                <a:solidFill>
                  <a:schemeClr val="tx1"/>
                </a:solidFill>
              </a:rPr>
              <a:t>Efectos de la urbanización sobre la curva hidrográfica</a:t>
            </a:r>
          </a:p>
        </p:txBody>
      </p:sp>
      <p:pic>
        <p:nvPicPr>
          <p:cNvPr id="83972" name="Picture 4"/>
          <p:cNvPicPr>
            <a:picLocks noGrp="1" noChangeAspect="1" noChangeArrowheads="1"/>
          </p:cNvPicPr>
          <p:nvPr>
            <p:ph idx="1"/>
          </p:nvPr>
        </p:nvPicPr>
        <p:blipFill>
          <a:blip r:embed="rId3"/>
          <a:stretch>
            <a:fillRect/>
          </a:stretch>
        </p:blipFill>
        <p:spPr>
          <a:xfrm>
            <a:off x="3816534" y="1774826"/>
            <a:ext cx="4558932" cy="4625975"/>
          </a:xfrm>
          <a:noFill/>
          <a:ln w="57150">
            <a:solidFill>
              <a:srgbClr val="CC0000"/>
            </a:solidFill>
          </a:ln>
        </p:spPr>
      </p:pic>
    </p:spTree>
    <p:extLst>
      <p:ext uri="{BB962C8B-B14F-4D97-AF65-F5344CB8AC3E}">
        <p14:creationId xmlns:p14="http://schemas.microsoft.com/office/powerpoint/2010/main" val="10729383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p:cNvSpPr>
            <a:spLocks noChangeArrowheads="1"/>
          </p:cNvSpPr>
          <p:nvPr/>
        </p:nvSpPr>
        <p:spPr bwMode="auto">
          <a:xfrm>
            <a:off x="2045080" y="1772816"/>
            <a:ext cx="7867344" cy="1286852"/>
          </a:xfrm>
          <a:prstGeom prst="rect">
            <a:avLst/>
          </a:prstGeom>
          <a:noFill/>
          <a:ln w="9525">
            <a:noFill/>
            <a:miter lim="800000"/>
            <a:headEnd/>
            <a:tailEnd/>
          </a:ln>
          <a:effectLst/>
        </p:spPr>
        <p:txBody>
          <a:bodyPr/>
          <a:lstStyle/>
          <a:p>
            <a:pPr>
              <a:spcBef>
                <a:spcPct val="20000"/>
              </a:spcBef>
            </a:pPr>
            <a:endParaRPr lang="es-MX" b="1" dirty="0">
              <a:solidFill>
                <a:schemeClr val="folHlink"/>
              </a:solidFill>
              <a:effectLst>
                <a:outerShdw blurRad="38100" dist="38100" dir="2700000" algn="tl">
                  <a:srgbClr val="000000"/>
                </a:outerShdw>
              </a:effectLst>
            </a:endParaRPr>
          </a:p>
          <a:p>
            <a:pPr algn="just">
              <a:spcBef>
                <a:spcPct val="20000"/>
              </a:spcBef>
            </a:pPr>
            <a:r>
              <a:rPr lang="es-MX" sz="1600" dirty="0">
                <a:solidFill>
                  <a:srgbClr val="FF0000"/>
                </a:solidFill>
                <a:latin typeface="Caslon Bd BT" pitchFamily="18" charset="0"/>
              </a:rPr>
              <a:t>Inundaciones fluviales.- </a:t>
            </a:r>
            <a:r>
              <a:rPr lang="es-MX" sz="1600" dirty="0">
                <a:latin typeface="Caslon Bd BT" pitchFamily="18" charset="0"/>
              </a:rPr>
              <a:t>Se presentan por el desbordamiento de un río el cual es incapaz de conducir el agua en exceso producto de una lluvia.  El tiempo que dura la inundación dependerá de la velocidad del flujo dentro del río. </a:t>
            </a:r>
          </a:p>
          <a:p>
            <a:pPr>
              <a:spcBef>
                <a:spcPct val="20000"/>
              </a:spcBef>
            </a:pPr>
            <a:endParaRPr lang="es-MX" b="1" dirty="0">
              <a:solidFill>
                <a:schemeClr val="folHlink"/>
              </a:solidFill>
              <a:effectLst>
                <a:outerShdw blurRad="38100" dist="38100" dir="2700000" algn="tl">
                  <a:srgbClr val="000000"/>
                </a:outerShdw>
              </a:effectLst>
            </a:endParaRPr>
          </a:p>
          <a:p>
            <a:pPr>
              <a:spcBef>
                <a:spcPct val="20000"/>
              </a:spcBef>
            </a:pPr>
            <a:endParaRPr lang="es-MX" b="1" dirty="0">
              <a:solidFill>
                <a:schemeClr val="folHlink"/>
              </a:solidFill>
              <a:effectLst>
                <a:outerShdw blurRad="38100" dist="38100" dir="2700000" algn="tl">
                  <a:srgbClr val="000000"/>
                </a:outerShdw>
              </a:effectLst>
            </a:endParaRPr>
          </a:p>
          <a:p>
            <a:pPr>
              <a:spcBef>
                <a:spcPct val="20000"/>
              </a:spcBef>
            </a:pPr>
            <a:r>
              <a:rPr lang="es-MX" sz="3200" dirty="0"/>
              <a:t>   </a:t>
            </a:r>
            <a:endParaRPr lang="es-ES" sz="3200" dirty="0"/>
          </a:p>
        </p:txBody>
      </p:sp>
      <p:pic>
        <p:nvPicPr>
          <p:cNvPr id="3075" name="Picture 3"/>
          <p:cNvPicPr>
            <a:picLocks noChangeAspect="1" noChangeArrowheads="1"/>
          </p:cNvPicPr>
          <p:nvPr/>
        </p:nvPicPr>
        <p:blipFill>
          <a:blip r:embed="rId2"/>
          <a:srcRect/>
          <a:stretch>
            <a:fillRect/>
          </a:stretch>
        </p:blipFill>
        <p:spPr bwMode="auto">
          <a:xfrm>
            <a:off x="2279576" y="3395184"/>
            <a:ext cx="2786082" cy="2498055"/>
          </a:xfrm>
          <a:prstGeom prst="rect">
            <a:avLst/>
          </a:prstGeom>
          <a:noFill/>
          <a:ln>
            <a:solidFill>
              <a:schemeClr val="tx1"/>
            </a:solidFill>
          </a:ln>
        </p:spPr>
      </p:pic>
      <p:sp>
        <p:nvSpPr>
          <p:cNvPr id="5" name="Line 18"/>
          <p:cNvSpPr>
            <a:spLocks noChangeShapeType="1"/>
          </p:cNvSpPr>
          <p:nvPr/>
        </p:nvSpPr>
        <p:spPr bwMode="auto">
          <a:xfrm>
            <a:off x="5238744" y="4644211"/>
            <a:ext cx="649288" cy="0"/>
          </a:xfrm>
          <a:prstGeom prst="line">
            <a:avLst/>
          </a:prstGeom>
          <a:noFill/>
          <a:ln w="66675">
            <a:solidFill>
              <a:schemeClr val="tx2">
                <a:lumMod val="60000"/>
                <a:lumOff val="40000"/>
              </a:schemeClr>
            </a:solidFill>
            <a:round/>
            <a:headEnd/>
            <a:tailEnd type="triangle" w="med" len="med"/>
          </a:ln>
          <a:effectLst/>
        </p:spPr>
        <p:txBody>
          <a:bodyPr/>
          <a:lstStyle/>
          <a:p>
            <a:endParaRPr lang="en-US"/>
          </a:p>
        </p:txBody>
      </p:sp>
      <p:pic>
        <p:nvPicPr>
          <p:cNvPr id="6" name="Picture 16" descr="INUNDACION (26)"/>
          <p:cNvPicPr>
            <a:picLocks noChangeAspect="1" noChangeArrowheads="1"/>
          </p:cNvPicPr>
          <p:nvPr/>
        </p:nvPicPr>
        <p:blipFill>
          <a:blip r:embed="rId3" cstate="print"/>
          <a:srcRect/>
          <a:stretch>
            <a:fillRect/>
          </a:stretch>
        </p:blipFill>
        <p:spPr bwMode="auto">
          <a:xfrm>
            <a:off x="6129746" y="3501008"/>
            <a:ext cx="3521071" cy="2340894"/>
          </a:xfrm>
          <a:prstGeom prst="rect">
            <a:avLst/>
          </a:prstGeom>
          <a:noFill/>
        </p:spPr>
      </p:pic>
      <p:sp>
        <p:nvSpPr>
          <p:cNvPr id="8" name="7 Rectángulo"/>
          <p:cNvSpPr/>
          <p:nvPr/>
        </p:nvSpPr>
        <p:spPr>
          <a:xfrm>
            <a:off x="1524000" y="1409144"/>
            <a:ext cx="6804248" cy="369332"/>
          </a:xfrm>
          <a:prstGeom prst="rect">
            <a:avLst/>
          </a:prstGeom>
          <a:solidFill>
            <a:schemeClr val="bg1">
              <a:lumMod val="65000"/>
            </a:schemeClr>
          </a:solidFill>
        </p:spPr>
        <p:txBody>
          <a:bodyPr wrap="square">
            <a:spAutoFit/>
          </a:bodyPr>
          <a:lstStyle/>
          <a:p>
            <a:pPr>
              <a:defRPr/>
            </a:pPr>
            <a:r>
              <a:rPr lang="es-MX" b="1" dirty="0">
                <a:solidFill>
                  <a:schemeClr val="bg1"/>
                </a:solidFill>
                <a:latin typeface="Trajan Pro" pitchFamily="18" charset="0"/>
              </a:rPr>
              <a:t>        </a:t>
            </a:r>
            <a:r>
              <a:rPr lang="es-MX" dirty="0">
                <a:solidFill>
                  <a:schemeClr val="bg1"/>
                </a:solidFill>
                <a:latin typeface="Caslon Bd BT" pitchFamily="18" charset="0"/>
              </a:rPr>
              <a:t>Clasificación de las inundaciones (por su origen)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8"/>
          <p:cNvSpPr>
            <a:spLocks noChangeArrowheads="1"/>
          </p:cNvSpPr>
          <p:nvPr/>
        </p:nvSpPr>
        <p:spPr bwMode="auto">
          <a:xfrm>
            <a:off x="2135560" y="2060848"/>
            <a:ext cx="7748612" cy="1231893"/>
          </a:xfrm>
          <a:prstGeom prst="rect">
            <a:avLst/>
          </a:prstGeom>
          <a:noFill/>
          <a:ln w="9525">
            <a:noFill/>
            <a:miter lim="800000"/>
            <a:headEnd/>
            <a:tailEnd/>
          </a:ln>
          <a:effectLst/>
        </p:spPr>
        <p:txBody>
          <a:bodyPr/>
          <a:lstStyle/>
          <a:p>
            <a:pPr algn="just">
              <a:spcBef>
                <a:spcPct val="20000"/>
              </a:spcBef>
            </a:pPr>
            <a:r>
              <a:rPr lang="es-MX" sz="1600" dirty="0">
                <a:solidFill>
                  <a:srgbClr val="FF0000"/>
                </a:solidFill>
                <a:latin typeface="Caslon Bd BT" pitchFamily="18" charset="0"/>
              </a:rPr>
              <a:t>Inundaciones pluviales</a:t>
            </a:r>
            <a:r>
              <a:rPr lang="es-MX" sz="1600" dirty="0">
                <a:solidFill>
                  <a:schemeClr val="tx2">
                    <a:lumMod val="75000"/>
                  </a:schemeClr>
                </a:solidFill>
                <a:latin typeface="Caslon Bd BT" pitchFamily="18" charset="0"/>
              </a:rPr>
              <a:t>.- </a:t>
            </a:r>
            <a:r>
              <a:rPr lang="es-MX" sz="1600" dirty="0">
                <a:latin typeface="Caslon Bd BT" pitchFamily="18" charset="0"/>
              </a:rPr>
              <a:t>Se generan cuando el agua de una lluvia local intensa al precipitarse sobre una superficie plana o cóncava es incapaz de desplazarse por si misma, por tanto permanece estancada por horas o días hasta que por infiltración y/o evaporación desaparece el cuerpo de agua.  </a:t>
            </a:r>
          </a:p>
          <a:p>
            <a:pPr>
              <a:spcBef>
                <a:spcPct val="20000"/>
              </a:spcBef>
            </a:pPr>
            <a:endParaRPr lang="es-MX" b="1" dirty="0">
              <a:solidFill>
                <a:schemeClr val="folHlink"/>
              </a:solidFill>
              <a:effectLst>
                <a:outerShdw blurRad="38100" dist="38100" dir="2700000" algn="tl">
                  <a:srgbClr val="000000"/>
                </a:outerShdw>
              </a:effectLst>
            </a:endParaRPr>
          </a:p>
          <a:p>
            <a:pPr>
              <a:spcBef>
                <a:spcPct val="20000"/>
              </a:spcBef>
            </a:pPr>
            <a:endParaRPr lang="es-MX" sz="2000" b="1" dirty="0">
              <a:solidFill>
                <a:schemeClr val="folHlink"/>
              </a:solidFill>
              <a:effectLst>
                <a:outerShdw blurRad="38100" dist="38100" dir="2700000" algn="tl">
                  <a:srgbClr val="000000"/>
                </a:outerShdw>
              </a:effectLst>
            </a:endParaRPr>
          </a:p>
          <a:p>
            <a:pPr>
              <a:spcBef>
                <a:spcPct val="20000"/>
              </a:spcBef>
            </a:pPr>
            <a:r>
              <a:rPr lang="es-MX" sz="3200" dirty="0"/>
              <a:t>   </a:t>
            </a:r>
            <a:endParaRPr lang="es-ES" sz="3200" dirty="0"/>
          </a:p>
        </p:txBody>
      </p:sp>
      <p:pic>
        <p:nvPicPr>
          <p:cNvPr id="4" name="Picture 5" descr="01aireww"/>
          <p:cNvPicPr>
            <a:picLocks noChangeAspect="1" noChangeArrowheads="1"/>
          </p:cNvPicPr>
          <p:nvPr/>
        </p:nvPicPr>
        <p:blipFill>
          <a:blip r:embed="rId2"/>
          <a:srcRect/>
          <a:stretch>
            <a:fillRect/>
          </a:stretch>
        </p:blipFill>
        <p:spPr bwMode="auto">
          <a:xfrm>
            <a:off x="2855640" y="3861048"/>
            <a:ext cx="2991482" cy="2000264"/>
          </a:xfrm>
          <a:prstGeom prst="rect">
            <a:avLst/>
          </a:prstGeom>
          <a:noFill/>
        </p:spPr>
      </p:pic>
      <p:pic>
        <p:nvPicPr>
          <p:cNvPr id="5" name="4 Imagen" descr="desb rio panuco.jpg"/>
          <p:cNvPicPr>
            <a:picLocks noChangeAspect="1"/>
          </p:cNvPicPr>
          <p:nvPr/>
        </p:nvPicPr>
        <p:blipFill>
          <a:blip r:embed="rId3"/>
          <a:stretch>
            <a:fillRect/>
          </a:stretch>
        </p:blipFill>
        <p:spPr>
          <a:xfrm>
            <a:off x="6523283" y="3501008"/>
            <a:ext cx="3073181" cy="2102934"/>
          </a:xfrm>
          <a:prstGeom prst="rect">
            <a:avLst/>
          </a:prstGeom>
        </p:spPr>
      </p:pic>
      <p:sp>
        <p:nvSpPr>
          <p:cNvPr id="6" name="5 Rectángulo"/>
          <p:cNvSpPr/>
          <p:nvPr/>
        </p:nvSpPr>
        <p:spPr>
          <a:xfrm>
            <a:off x="1524001" y="1268760"/>
            <a:ext cx="6804248" cy="369332"/>
          </a:xfrm>
          <a:prstGeom prst="rect">
            <a:avLst/>
          </a:prstGeom>
          <a:solidFill>
            <a:schemeClr val="bg1">
              <a:lumMod val="65000"/>
            </a:schemeClr>
          </a:solidFill>
        </p:spPr>
        <p:txBody>
          <a:bodyPr wrap="square">
            <a:spAutoFit/>
          </a:bodyPr>
          <a:lstStyle/>
          <a:p>
            <a:pPr>
              <a:defRPr/>
            </a:pPr>
            <a:r>
              <a:rPr lang="es-MX" b="1" dirty="0">
                <a:solidFill>
                  <a:schemeClr val="bg1"/>
                </a:solidFill>
                <a:latin typeface="Trajan Pro" pitchFamily="18" charset="0"/>
              </a:rPr>
              <a:t>          </a:t>
            </a:r>
            <a:r>
              <a:rPr lang="es-MX" dirty="0">
                <a:solidFill>
                  <a:schemeClr val="bg1"/>
                </a:solidFill>
                <a:latin typeface="Caslon Bd BT" pitchFamily="18" charset="0"/>
              </a:rPr>
              <a:t>Clasificación de las inundaciones (por su origen)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p:cNvSpPr>
            <a:spLocks noChangeArrowheads="1"/>
          </p:cNvSpPr>
          <p:nvPr/>
        </p:nvSpPr>
        <p:spPr bwMode="auto">
          <a:xfrm>
            <a:off x="1919536" y="1417090"/>
            <a:ext cx="8145072" cy="1285884"/>
          </a:xfrm>
          <a:prstGeom prst="rect">
            <a:avLst/>
          </a:prstGeom>
          <a:noFill/>
          <a:ln w="9525">
            <a:noFill/>
            <a:miter lim="800000"/>
            <a:headEnd/>
            <a:tailEnd/>
          </a:ln>
          <a:effectLst/>
        </p:spPr>
        <p:txBody>
          <a:bodyPr/>
          <a:lstStyle/>
          <a:p>
            <a:pPr>
              <a:spcBef>
                <a:spcPct val="20000"/>
              </a:spcBef>
            </a:pPr>
            <a:endParaRPr lang="es-MX" b="1" dirty="0">
              <a:solidFill>
                <a:schemeClr val="folHlink"/>
              </a:solidFill>
              <a:effectLst>
                <a:outerShdw blurRad="38100" dist="38100" dir="2700000" algn="tl">
                  <a:srgbClr val="000000"/>
                </a:outerShdw>
              </a:effectLst>
            </a:endParaRPr>
          </a:p>
          <a:p>
            <a:pPr algn="just">
              <a:spcBef>
                <a:spcPct val="20000"/>
              </a:spcBef>
            </a:pPr>
            <a:r>
              <a:rPr lang="es-MX" sz="1600" dirty="0">
                <a:solidFill>
                  <a:srgbClr val="FF0000"/>
                </a:solidFill>
                <a:latin typeface="Caslon Bd BT" pitchFamily="18" charset="0"/>
              </a:rPr>
              <a:t>Inundaciones por falla de una obra</a:t>
            </a:r>
            <a:r>
              <a:rPr lang="es-MX" sz="1600" dirty="0">
                <a:solidFill>
                  <a:schemeClr val="accent1">
                    <a:lumMod val="75000"/>
                  </a:schemeClr>
                </a:solidFill>
                <a:latin typeface="Caslon Bd BT" pitchFamily="18" charset="0"/>
              </a:rPr>
              <a:t>.- </a:t>
            </a:r>
            <a:r>
              <a:rPr lang="es-MX" sz="1600" dirty="0">
                <a:latin typeface="Caslon Bd BT" pitchFamily="18" charset="0"/>
              </a:rPr>
              <a:t>Estas se presentan cuando los sistemas de alcantarillado son insuficientes para desalojar el agua de lluvia, o por alguna falla, nulo mantenimiento, o mal diseño de la obra.</a:t>
            </a:r>
          </a:p>
          <a:p>
            <a:pPr>
              <a:spcBef>
                <a:spcPct val="20000"/>
              </a:spcBef>
            </a:pPr>
            <a:endParaRPr lang="es-MX" b="1" dirty="0">
              <a:solidFill>
                <a:schemeClr val="folHlink"/>
              </a:solidFill>
              <a:effectLst>
                <a:outerShdw blurRad="38100" dist="38100" dir="2700000" algn="tl">
                  <a:srgbClr val="000000"/>
                </a:outerShdw>
              </a:effectLst>
            </a:endParaRPr>
          </a:p>
          <a:p>
            <a:pPr>
              <a:spcBef>
                <a:spcPct val="20000"/>
              </a:spcBef>
            </a:pPr>
            <a:r>
              <a:rPr lang="es-MX" sz="3200" dirty="0"/>
              <a:t>   </a:t>
            </a:r>
            <a:endParaRPr lang="es-ES" sz="3200" dirty="0"/>
          </a:p>
        </p:txBody>
      </p:sp>
      <p:pic>
        <p:nvPicPr>
          <p:cNvPr id="5" name="Picture 14" descr="inunda chalco7"/>
          <p:cNvPicPr>
            <a:picLocks noChangeAspect="1" noChangeArrowheads="1"/>
          </p:cNvPicPr>
          <p:nvPr/>
        </p:nvPicPr>
        <p:blipFill>
          <a:blip r:embed="rId2"/>
          <a:srcRect/>
          <a:stretch>
            <a:fillRect/>
          </a:stretch>
        </p:blipFill>
        <p:spPr bwMode="auto">
          <a:xfrm>
            <a:off x="2711624" y="2702975"/>
            <a:ext cx="2350716" cy="1610143"/>
          </a:xfrm>
          <a:prstGeom prst="rect">
            <a:avLst/>
          </a:prstGeom>
          <a:noFill/>
        </p:spPr>
      </p:pic>
      <p:pic>
        <p:nvPicPr>
          <p:cNvPr id="6" name="Picture 13" descr="inunda chalco5"/>
          <p:cNvPicPr>
            <a:picLocks noChangeAspect="1" noChangeArrowheads="1"/>
          </p:cNvPicPr>
          <p:nvPr/>
        </p:nvPicPr>
        <p:blipFill>
          <a:blip r:embed="rId3"/>
          <a:srcRect/>
          <a:stretch>
            <a:fillRect/>
          </a:stretch>
        </p:blipFill>
        <p:spPr bwMode="auto">
          <a:xfrm>
            <a:off x="6384033" y="2555541"/>
            <a:ext cx="2406907" cy="1643608"/>
          </a:xfrm>
          <a:prstGeom prst="rect">
            <a:avLst/>
          </a:prstGeom>
          <a:noFill/>
        </p:spPr>
      </p:pic>
      <p:pic>
        <p:nvPicPr>
          <p:cNvPr id="7" name="6 Imagen" descr="inunda chalco8.JPG"/>
          <p:cNvPicPr>
            <a:picLocks noChangeAspect="1"/>
          </p:cNvPicPr>
          <p:nvPr/>
        </p:nvPicPr>
        <p:blipFill>
          <a:blip r:embed="rId4"/>
          <a:stretch>
            <a:fillRect/>
          </a:stretch>
        </p:blipFill>
        <p:spPr>
          <a:xfrm>
            <a:off x="7040107" y="4466422"/>
            <a:ext cx="2576283" cy="1759056"/>
          </a:xfrm>
          <a:prstGeom prst="rect">
            <a:avLst/>
          </a:prstGeom>
        </p:spPr>
      </p:pic>
      <p:pic>
        <p:nvPicPr>
          <p:cNvPr id="8" name="7 Imagen" descr="100_0374.JPG"/>
          <p:cNvPicPr>
            <a:picLocks noChangeAspect="1"/>
          </p:cNvPicPr>
          <p:nvPr/>
        </p:nvPicPr>
        <p:blipFill>
          <a:blip r:embed="rId5" cstate="print"/>
          <a:stretch>
            <a:fillRect/>
          </a:stretch>
        </p:blipFill>
        <p:spPr>
          <a:xfrm>
            <a:off x="3855666" y="4515162"/>
            <a:ext cx="2280422" cy="1710317"/>
          </a:xfrm>
          <a:prstGeom prst="rect">
            <a:avLst/>
          </a:prstGeom>
        </p:spPr>
      </p:pic>
      <p:sp>
        <p:nvSpPr>
          <p:cNvPr id="10" name="9 Rectángulo"/>
          <p:cNvSpPr/>
          <p:nvPr/>
        </p:nvSpPr>
        <p:spPr>
          <a:xfrm>
            <a:off x="1524000" y="1229937"/>
            <a:ext cx="6804248" cy="369332"/>
          </a:xfrm>
          <a:prstGeom prst="rect">
            <a:avLst/>
          </a:prstGeom>
          <a:solidFill>
            <a:schemeClr val="bg1">
              <a:lumMod val="65000"/>
            </a:schemeClr>
          </a:solidFill>
        </p:spPr>
        <p:txBody>
          <a:bodyPr wrap="square">
            <a:spAutoFit/>
          </a:bodyPr>
          <a:lstStyle/>
          <a:p>
            <a:pPr>
              <a:defRPr/>
            </a:pPr>
            <a:r>
              <a:rPr lang="es-MX" b="1" dirty="0">
                <a:solidFill>
                  <a:schemeClr val="bg1"/>
                </a:solidFill>
                <a:latin typeface="Trajan Pro" pitchFamily="18" charset="0"/>
              </a:rPr>
              <a:t>         </a:t>
            </a:r>
            <a:r>
              <a:rPr lang="es-MX" dirty="0">
                <a:solidFill>
                  <a:schemeClr val="bg1"/>
                </a:solidFill>
                <a:latin typeface="Caslon Bd BT" pitchFamily="18" charset="0"/>
              </a:rPr>
              <a:t>Clasificación de las inundaciones (por su origen)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noChangeArrowheads="1"/>
          </p:cNvSpPr>
          <p:nvPr/>
        </p:nvSpPr>
        <p:spPr bwMode="auto">
          <a:xfrm>
            <a:off x="1991544" y="1772816"/>
            <a:ext cx="8064896" cy="1565366"/>
          </a:xfrm>
          <a:prstGeom prst="rect">
            <a:avLst/>
          </a:prstGeom>
          <a:noFill/>
          <a:ln w="9525">
            <a:noFill/>
            <a:miter lim="800000"/>
            <a:headEnd/>
            <a:tailEnd/>
          </a:ln>
          <a:effectLst/>
        </p:spPr>
        <p:txBody>
          <a:bodyPr/>
          <a:lstStyle/>
          <a:p>
            <a:pPr algn="just">
              <a:spcBef>
                <a:spcPct val="20000"/>
              </a:spcBef>
            </a:pPr>
            <a:r>
              <a:rPr lang="es-MX" sz="1600" dirty="0">
                <a:solidFill>
                  <a:srgbClr val="FF0000"/>
                </a:solidFill>
                <a:latin typeface="Caslon Bd BT" pitchFamily="18" charset="0"/>
              </a:rPr>
              <a:t>Inundaciones lentas</a:t>
            </a:r>
          </a:p>
          <a:p>
            <a:pPr algn="just">
              <a:spcBef>
                <a:spcPct val="20000"/>
              </a:spcBef>
            </a:pPr>
            <a:r>
              <a:rPr lang="es-MX" sz="1600" dirty="0">
                <a:latin typeface="Caslon Bd BT" pitchFamily="18" charset="0"/>
              </a:rPr>
              <a:t>Se presentan en cuencas de respuesta lenta como son aquellas de gran área y poca pendiente (típicas de la vertiente del Golfo de México).  Por sus características normalmente no causan muertes aunque las pérdidas económicas pueden ser grandes.  </a:t>
            </a:r>
          </a:p>
        </p:txBody>
      </p:sp>
      <p:pic>
        <p:nvPicPr>
          <p:cNvPr id="4" name="Picture 7" descr="satelite cuenca"/>
          <p:cNvPicPr>
            <a:picLocks noChangeAspect="1" noChangeArrowheads="1"/>
          </p:cNvPicPr>
          <p:nvPr/>
        </p:nvPicPr>
        <p:blipFill>
          <a:blip r:embed="rId2"/>
          <a:srcRect/>
          <a:stretch>
            <a:fillRect/>
          </a:stretch>
        </p:blipFill>
        <p:spPr>
          <a:xfrm>
            <a:off x="2120855" y="3391285"/>
            <a:ext cx="3314086" cy="2656712"/>
          </a:xfrm>
          <a:prstGeom prst="rect">
            <a:avLst/>
          </a:prstGeom>
          <a:noFill/>
          <a:ln/>
        </p:spPr>
      </p:pic>
      <p:pic>
        <p:nvPicPr>
          <p:cNvPr id="5" name="Picture 9" descr="06tabasco"/>
          <p:cNvPicPr>
            <a:picLocks noChangeAspect="1" noChangeArrowheads="1"/>
          </p:cNvPicPr>
          <p:nvPr/>
        </p:nvPicPr>
        <p:blipFill>
          <a:blip r:embed="rId3"/>
          <a:srcRect/>
          <a:stretch>
            <a:fillRect/>
          </a:stretch>
        </p:blipFill>
        <p:spPr>
          <a:xfrm>
            <a:off x="6392904" y="3552001"/>
            <a:ext cx="3490571" cy="2335280"/>
          </a:xfrm>
          <a:prstGeom prst="rect">
            <a:avLst/>
          </a:prstGeom>
          <a:noFill/>
          <a:ln/>
        </p:spPr>
      </p:pic>
      <p:sp>
        <p:nvSpPr>
          <p:cNvPr id="7" name="Line 12"/>
          <p:cNvSpPr>
            <a:spLocks noChangeShapeType="1"/>
          </p:cNvSpPr>
          <p:nvPr/>
        </p:nvSpPr>
        <p:spPr bwMode="auto">
          <a:xfrm>
            <a:off x="5602356" y="4869160"/>
            <a:ext cx="648000" cy="0"/>
          </a:xfrm>
          <a:prstGeom prst="line">
            <a:avLst/>
          </a:prstGeom>
          <a:noFill/>
          <a:ln w="57150">
            <a:solidFill>
              <a:schemeClr val="tx2">
                <a:lumMod val="60000"/>
                <a:lumOff val="40000"/>
              </a:schemeClr>
            </a:solidFill>
            <a:round/>
            <a:headEnd/>
            <a:tailEnd type="triangle" w="med" len="med"/>
          </a:ln>
          <a:effectLst/>
        </p:spPr>
        <p:txBody>
          <a:bodyPr/>
          <a:lstStyle/>
          <a:p>
            <a:endParaRPr lang="en-US"/>
          </a:p>
        </p:txBody>
      </p:sp>
      <p:sp>
        <p:nvSpPr>
          <p:cNvPr id="8" name="7 Rectángulo"/>
          <p:cNvSpPr/>
          <p:nvPr/>
        </p:nvSpPr>
        <p:spPr>
          <a:xfrm>
            <a:off x="1524000" y="1229937"/>
            <a:ext cx="8460432" cy="369332"/>
          </a:xfrm>
          <a:prstGeom prst="rect">
            <a:avLst/>
          </a:prstGeom>
          <a:solidFill>
            <a:schemeClr val="bg1">
              <a:lumMod val="65000"/>
            </a:schemeClr>
          </a:solidFill>
        </p:spPr>
        <p:txBody>
          <a:bodyPr wrap="square">
            <a:spAutoFit/>
          </a:bodyPr>
          <a:lstStyle/>
          <a:p>
            <a:pPr>
              <a:defRPr/>
            </a:pPr>
            <a:r>
              <a:rPr lang="es-MX" b="1" dirty="0">
                <a:solidFill>
                  <a:schemeClr val="bg1"/>
                </a:solidFill>
                <a:latin typeface="Trajan Pro" pitchFamily="18" charset="0"/>
              </a:rPr>
              <a:t>       </a:t>
            </a:r>
            <a:r>
              <a:rPr lang="es-MX" dirty="0">
                <a:solidFill>
                  <a:schemeClr val="bg1"/>
                </a:solidFill>
                <a:latin typeface="Caslon Bd BT" pitchFamily="18" charset="0"/>
              </a:rPr>
              <a:t>Clasificación de las inundaciones (de acuerdo a su tiempo de respuesta)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noChangeArrowheads="1"/>
          </p:cNvSpPr>
          <p:nvPr/>
        </p:nvSpPr>
        <p:spPr bwMode="auto">
          <a:xfrm>
            <a:off x="2066004" y="1628800"/>
            <a:ext cx="8001056" cy="1852828"/>
          </a:xfrm>
          <a:prstGeom prst="rect">
            <a:avLst/>
          </a:prstGeom>
          <a:noFill/>
          <a:ln w="9525">
            <a:noFill/>
            <a:miter lim="800000"/>
            <a:headEnd/>
            <a:tailEnd/>
          </a:ln>
          <a:effectLst/>
        </p:spPr>
        <p:txBody>
          <a:bodyPr/>
          <a:lstStyle/>
          <a:p>
            <a:pPr algn="just">
              <a:spcBef>
                <a:spcPct val="20000"/>
              </a:spcBef>
            </a:pPr>
            <a:r>
              <a:rPr lang="es-MX" sz="1600" dirty="0">
                <a:solidFill>
                  <a:srgbClr val="FF0000"/>
                </a:solidFill>
                <a:latin typeface="Caslon Bd BT" pitchFamily="18" charset="0"/>
              </a:rPr>
              <a:t>Inundaciones súbitas</a:t>
            </a:r>
          </a:p>
          <a:p>
            <a:pPr algn="just">
              <a:spcBef>
                <a:spcPct val="20000"/>
              </a:spcBef>
            </a:pPr>
            <a:r>
              <a:rPr lang="es-MX" sz="1600" dirty="0">
                <a:latin typeface="Caslon Bd BT" pitchFamily="18" charset="0"/>
              </a:rPr>
              <a:t>Estas son las más peligrosas ya que se presentan en cuestión de minutos y llegan a causar </a:t>
            </a:r>
            <a:r>
              <a:rPr lang="es-MX" sz="1600" b="1" dirty="0">
                <a:solidFill>
                  <a:schemeClr val="tx2">
                    <a:lumMod val="60000"/>
                    <a:lumOff val="40000"/>
                  </a:schemeClr>
                </a:solidFill>
                <a:latin typeface="Caslon Bd BT" pitchFamily="18" charset="0"/>
              </a:rPr>
              <a:t>pérdidas de vidas </a:t>
            </a:r>
            <a:r>
              <a:rPr lang="es-MX" sz="1600" dirty="0">
                <a:latin typeface="Caslon Bd BT" pitchFamily="18" charset="0"/>
              </a:rPr>
              <a:t>cuando toman desprevenida a la población. Debido a su fuerza de arrastre llegan a presentarse con flujos de escombros. Son típicas en cuencas de poca área y gran pendiente (p.ej. en la vertiente del océano Pacífico, entre otras). </a:t>
            </a:r>
          </a:p>
        </p:txBody>
      </p:sp>
      <p:pic>
        <p:nvPicPr>
          <p:cNvPr id="4" name="Picture 7" descr="cuenca acapulco"/>
          <p:cNvPicPr>
            <a:picLocks noChangeAspect="1" noChangeArrowheads="1"/>
          </p:cNvPicPr>
          <p:nvPr/>
        </p:nvPicPr>
        <p:blipFill>
          <a:blip r:embed="rId2"/>
          <a:srcRect/>
          <a:stretch>
            <a:fillRect/>
          </a:stretch>
        </p:blipFill>
        <p:spPr>
          <a:xfrm>
            <a:off x="2363791" y="3284985"/>
            <a:ext cx="3312368" cy="2932643"/>
          </a:xfrm>
          <a:prstGeom prst="rect">
            <a:avLst/>
          </a:prstGeom>
          <a:noFill/>
          <a:ln/>
        </p:spPr>
      </p:pic>
      <p:pic>
        <p:nvPicPr>
          <p:cNvPr id="6" name="Picture 10" descr="Acupulco2"/>
          <p:cNvPicPr>
            <a:picLocks noChangeAspect="1" noChangeArrowheads="1"/>
          </p:cNvPicPr>
          <p:nvPr/>
        </p:nvPicPr>
        <p:blipFill>
          <a:blip r:embed="rId3" cstate="print"/>
          <a:srcRect/>
          <a:stretch>
            <a:fillRect/>
          </a:stretch>
        </p:blipFill>
        <p:spPr>
          <a:xfrm>
            <a:off x="7690471" y="4933468"/>
            <a:ext cx="2216839" cy="1409613"/>
          </a:xfrm>
          <a:prstGeom prst="rect">
            <a:avLst/>
          </a:prstGeom>
          <a:noFill/>
          <a:ln/>
        </p:spPr>
      </p:pic>
      <p:sp>
        <p:nvSpPr>
          <p:cNvPr id="7" name="Line 13"/>
          <p:cNvSpPr>
            <a:spLocks noChangeShapeType="1"/>
          </p:cNvSpPr>
          <p:nvPr/>
        </p:nvSpPr>
        <p:spPr bwMode="auto">
          <a:xfrm>
            <a:off x="5879977" y="4932376"/>
            <a:ext cx="724021" cy="0"/>
          </a:xfrm>
          <a:prstGeom prst="line">
            <a:avLst/>
          </a:prstGeom>
          <a:noFill/>
          <a:ln w="66675">
            <a:solidFill>
              <a:srgbClr val="7030A0"/>
            </a:solidFill>
            <a:round/>
            <a:headEnd/>
            <a:tailEnd type="triangle" w="med" len="med"/>
          </a:ln>
          <a:effectLst/>
        </p:spPr>
        <p:txBody>
          <a:bodyPr/>
          <a:lstStyle/>
          <a:p>
            <a:endParaRPr lang="en-US"/>
          </a:p>
        </p:txBody>
      </p:sp>
      <p:pic>
        <p:nvPicPr>
          <p:cNvPr id="5" name="Picture 9" descr="lodos3"/>
          <p:cNvPicPr>
            <a:picLocks noChangeAspect="1" noChangeArrowheads="1"/>
          </p:cNvPicPr>
          <p:nvPr/>
        </p:nvPicPr>
        <p:blipFill>
          <a:blip r:embed="rId4"/>
          <a:srcRect/>
          <a:stretch>
            <a:fillRect/>
          </a:stretch>
        </p:blipFill>
        <p:spPr bwMode="auto">
          <a:xfrm>
            <a:off x="6816080" y="3108277"/>
            <a:ext cx="1464858" cy="2129903"/>
          </a:xfrm>
          <a:prstGeom prst="rect">
            <a:avLst/>
          </a:prstGeom>
          <a:noFill/>
          <a:ln w="9525">
            <a:noFill/>
            <a:miter lim="800000"/>
            <a:headEnd/>
            <a:tailEnd/>
          </a:ln>
          <a:effectLst/>
        </p:spPr>
      </p:pic>
      <p:sp>
        <p:nvSpPr>
          <p:cNvPr id="8" name="7 Rectángulo"/>
          <p:cNvSpPr/>
          <p:nvPr/>
        </p:nvSpPr>
        <p:spPr>
          <a:xfrm>
            <a:off x="1524000" y="1168664"/>
            <a:ext cx="8676456" cy="369332"/>
          </a:xfrm>
          <a:prstGeom prst="rect">
            <a:avLst/>
          </a:prstGeom>
          <a:solidFill>
            <a:schemeClr val="bg1">
              <a:lumMod val="65000"/>
            </a:schemeClr>
          </a:solidFill>
        </p:spPr>
        <p:txBody>
          <a:bodyPr wrap="square">
            <a:spAutoFit/>
          </a:bodyPr>
          <a:lstStyle/>
          <a:p>
            <a:pPr>
              <a:defRPr/>
            </a:pPr>
            <a:r>
              <a:rPr lang="es-MX" b="1" dirty="0">
                <a:solidFill>
                  <a:schemeClr val="bg1"/>
                </a:solidFill>
                <a:latin typeface="Trajan Pro" pitchFamily="18" charset="0"/>
              </a:rPr>
              <a:t>         </a:t>
            </a:r>
            <a:r>
              <a:rPr lang="es-MX" dirty="0">
                <a:solidFill>
                  <a:schemeClr val="bg1"/>
                </a:solidFill>
                <a:latin typeface="Caslon Bd BT" pitchFamily="18" charset="0"/>
              </a:rPr>
              <a:t>Clasificación de las inundaciones (de acuerdo a su tiempo de respuesta)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2626" name="Picture 2" descr="cuencas"/>
          <p:cNvPicPr>
            <a:picLocks noChangeAspect="1" noChangeArrowheads="1"/>
          </p:cNvPicPr>
          <p:nvPr/>
        </p:nvPicPr>
        <p:blipFill>
          <a:blip r:embed="rId2" cstate="print"/>
          <a:srcRect/>
          <a:stretch>
            <a:fillRect/>
          </a:stretch>
        </p:blipFill>
        <p:spPr bwMode="auto">
          <a:xfrm>
            <a:off x="2007441" y="2207222"/>
            <a:ext cx="5724525" cy="3665537"/>
          </a:xfrm>
          <a:prstGeom prst="rect">
            <a:avLst/>
          </a:prstGeom>
          <a:noFill/>
          <a:ln w="9525">
            <a:noFill/>
            <a:miter lim="800000"/>
            <a:headEnd/>
            <a:tailEnd/>
          </a:ln>
        </p:spPr>
      </p:pic>
      <p:grpSp>
        <p:nvGrpSpPr>
          <p:cNvPr id="2" name="Group 3"/>
          <p:cNvGrpSpPr>
            <a:grpSpLocks/>
          </p:cNvGrpSpPr>
          <p:nvPr/>
        </p:nvGrpSpPr>
        <p:grpSpPr bwMode="auto">
          <a:xfrm>
            <a:off x="2003881" y="1608977"/>
            <a:ext cx="7805737" cy="4760912"/>
            <a:chOff x="0" y="436"/>
            <a:chExt cx="4917" cy="2999"/>
          </a:xfrm>
        </p:grpSpPr>
        <p:pic>
          <p:nvPicPr>
            <p:cNvPr id="47125" name="Picture 4" descr="cuencas_3D"/>
            <p:cNvPicPr>
              <a:picLocks noChangeAspect="1" noChangeArrowheads="1"/>
            </p:cNvPicPr>
            <p:nvPr/>
          </p:nvPicPr>
          <p:blipFill>
            <a:blip r:embed="rId3" cstate="print"/>
            <a:srcRect r="5"/>
            <a:stretch>
              <a:fillRect/>
            </a:stretch>
          </p:blipFill>
          <p:spPr bwMode="auto">
            <a:xfrm>
              <a:off x="0" y="436"/>
              <a:ext cx="3606" cy="2999"/>
            </a:xfrm>
            <a:prstGeom prst="rect">
              <a:avLst/>
            </a:prstGeom>
            <a:noFill/>
            <a:ln w="9525">
              <a:noFill/>
              <a:miter lim="800000"/>
              <a:headEnd/>
              <a:tailEnd/>
            </a:ln>
          </p:spPr>
        </p:pic>
        <p:sp>
          <p:nvSpPr>
            <p:cNvPr id="47126" name="Text Box 5"/>
            <p:cNvSpPr txBox="1">
              <a:spLocks noChangeArrowheads="1"/>
            </p:cNvSpPr>
            <p:nvPr/>
          </p:nvSpPr>
          <p:spPr bwMode="auto">
            <a:xfrm>
              <a:off x="3833" y="1071"/>
              <a:ext cx="1043" cy="586"/>
            </a:xfrm>
            <a:prstGeom prst="rect">
              <a:avLst/>
            </a:prstGeom>
            <a:noFill/>
            <a:ln w="9525">
              <a:noFill/>
              <a:miter lim="800000"/>
              <a:headEnd/>
              <a:tailEnd/>
            </a:ln>
          </p:spPr>
          <p:txBody>
            <a:bodyPr>
              <a:spAutoFit/>
            </a:bodyPr>
            <a:lstStyle/>
            <a:p>
              <a:pPr>
                <a:spcBef>
                  <a:spcPct val="50000"/>
                </a:spcBef>
              </a:pPr>
              <a:r>
                <a:rPr lang="es-MX" sz="1000" b="1" u="sng" dirty="0"/>
                <a:t>Cuenca “grande”</a:t>
              </a:r>
            </a:p>
            <a:p>
              <a:pPr>
                <a:spcBef>
                  <a:spcPct val="50000"/>
                </a:spcBef>
              </a:pPr>
              <a:r>
                <a:rPr lang="es-MX" sz="1000" dirty="0"/>
                <a:t>Área: 136.10 km</a:t>
              </a:r>
              <a:r>
                <a:rPr lang="es-MX" sz="1000" baseline="30000" dirty="0"/>
                <a:t>2</a:t>
              </a:r>
            </a:p>
            <a:p>
              <a:pPr>
                <a:spcBef>
                  <a:spcPct val="50000"/>
                </a:spcBef>
              </a:pPr>
              <a:r>
                <a:rPr lang="en-US" sz="1000" dirty="0" err="1"/>
                <a:t>Longitud</a:t>
              </a:r>
              <a:r>
                <a:rPr lang="en-US" sz="1000" dirty="0"/>
                <a:t> del </a:t>
              </a:r>
              <a:r>
                <a:rPr lang="en-US" sz="1000" dirty="0" err="1"/>
                <a:t>río</a:t>
              </a:r>
              <a:r>
                <a:rPr lang="es-MX" sz="1000" dirty="0"/>
                <a:t>: 28.10 km</a:t>
              </a:r>
            </a:p>
            <a:p>
              <a:pPr>
                <a:spcBef>
                  <a:spcPct val="50000"/>
                </a:spcBef>
              </a:pPr>
              <a:r>
                <a:rPr lang="es-MX" sz="1000" dirty="0"/>
                <a:t>Tiempo de </a:t>
              </a:r>
              <a:r>
                <a:rPr lang="es-MX" sz="1000" dirty="0" err="1"/>
                <a:t>conc</a:t>
              </a:r>
              <a:r>
                <a:rPr lang="es-MX" sz="1000" dirty="0"/>
                <a:t>.: 2.77 h</a:t>
              </a:r>
            </a:p>
          </p:txBody>
        </p:sp>
        <p:sp>
          <p:nvSpPr>
            <p:cNvPr id="47127" name="Text Box 6"/>
            <p:cNvSpPr txBox="1">
              <a:spLocks noChangeArrowheads="1"/>
            </p:cNvSpPr>
            <p:nvPr/>
          </p:nvSpPr>
          <p:spPr bwMode="auto">
            <a:xfrm>
              <a:off x="3833" y="2478"/>
              <a:ext cx="1084" cy="586"/>
            </a:xfrm>
            <a:prstGeom prst="rect">
              <a:avLst/>
            </a:prstGeom>
            <a:noFill/>
            <a:ln w="9525">
              <a:noFill/>
              <a:miter lim="800000"/>
              <a:headEnd/>
              <a:tailEnd/>
            </a:ln>
          </p:spPr>
          <p:txBody>
            <a:bodyPr>
              <a:spAutoFit/>
            </a:bodyPr>
            <a:lstStyle/>
            <a:p>
              <a:pPr>
                <a:spcBef>
                  <a:spcPct val="50000"/>
                </a:spcBef>
              </a:pPr>
              <a:r>
                <a:rPr lang="es-MX" sz="1000" b="1" u="sng"/>
                <a:t>Cuenca “pequeña”</a:t>
              </a:r>
              <a:endParaRPr lang="en-US" sz="1000" b="1" u="sng"/>
            </a:p>
            <a:p>
              <a:pPr>
                <a:spcBef>
                  <a:spcPct val="50000"/>
                </a:spcBef>
              </a:pPr>
              <a:r>
                <a:rPr lang="en-US" sz="1000"/>
                <a:t>Area: 6.90 km</a:t>
              </a:r>
              <a:r>
                <a:rPr lang="en-US" sz="1000" baseline="30000"/>
                <a:t>2</a:t>
              </a:r>
            </a:p>
            <a:p>
              <a:pPr>
                <a:spcBef>
                  <a:spcPct val="50000"/>
                </a:spcBef>
              </a:pPr>
              <a:r>
                <a:rPr lang="en-US" sz="1000"/>
                <a:t>Longitud del río: 4.30 km</a:t>
              </a:r>
            </a:p>
            <a:p>
              <a:pPr>
                <a:spcBef>
                  <a:spcPct val="50000"/>
                </a:spcBef>
              </a:pPr>
              <a:r>
                <a:rPr lang="en-US" sz="1000"/>
                <a:t>Tiempo de conc.: 37 min.</a:t>
              </a:r>
            </a:p>
          </p:txBody>
        </p:sp>
        <p:sp>
          <p:nvSpPr>
            <p:cNvPr id="47128" name="Line 7"/>
            <p:cNvSpPr>
              <a:spLocks noChangeShapeType="1"/>
            </p:cNvSpPr>
            <p:nvPr/>
          </p:nvSpPr>
          <p:spPr bwMode="auto">
            <a:xfrm flipH="1" flipV="1">
              <a:off x="2245" y="2568"/>
              <a:ext cx="1588" cy="182"/>
            </a:xfrm>
            <a:prstGeom prst="line">
              <a:avLst/>
            </a:prstGeom>
            <a:noFill/>
            <a:ln w="9525">
              <a:solidFill>
                <a:schemeClr val="tx1"/>
              </a:solidFill>
              <a:round/>
              <a:headEnd/>
              <a:tailEnd type="triangle" w="med" len="med"/>
            </a:ln>
          </p:spPr>
          <p:txBody>
            <a:bodyPr/>
            <a:lstStyle/>
            <a:p>
              <a:endParaRPr lang="es-ES"/>
            </a:p>
          </p:txBody>
        </p:sp>
        <p:sp>
          <p:nvSpPr>
            <p:cNvPr id="47129" name="Line 8"/>
            <p:cNvSpPr>
              <a:spLocks noChangeShapeType="1"/>
            </p:cNvSpPr>
            <p:nvPr/>
          </p:nvSpPr>
          <p:spPr bwMode="auto">
            <a:xfrm flipH="1">
              <a:off x="1383" y="1298"/>
              <a:ext cx="2450" cy="454"/>
            </a:xfrm>
            <a:prstGeom prst="line">
              <a:avLst/>
            </a:prstGeom>
            <a:noFill/>
            <a:ln w="9525">
              <a:solidFill>
                <a:schemeClr val="tx1"/>
              </a:solidFill>
              <a:round/>
              <a:headEnd/>
              <a:tailEnd type="triangle" w="med" len="med"/>
            </a:ln>
          </p:spPr>
          <p:txBody>
            <a:bodyPr/>
            <a:lstStyle/>
            <a:p>
              <a:endParaRPr lang="es-ES"/>
            </a:p>
          </p:txBody>
        </p:sp>
      </p:grpSp>
      <p:sp>
        <p:nvSpPr>
          <p:cNvPr id="10" name="9 Rectángulo"/>
          <p:cNvSpPr/>
          <p:nvPr/>
        </p:nvSpPr>
        <p:spPr>
          <a:xfrm>
            <a:off x="1524000" y="1124744"/>
            <a:ext cx="4788024" cy="369332"/>
          </a:xfrm>
          <a:prstGeom prst="rect">
            <a:avLst/>
          </a:prstGeom>
          <a:solidFill>
            <a:schemeClr val="bg1">
              <a:lumMod val="65000"/>
            </a:schemeClr>
          </a:solidFill>
        </p:spPr>
        <p:txBody>
          <a:bodyPr wrap="square">
            <a:spAutoFit/>
          </a:bodyPr>
          <a:lstStyle/>
          <a:p>
            <a:pPr>
              <a:defRPr/>
            </a:pPr>
            <a:r>
              <a:rPr lang="es-MX" b="1" dirty="0">
                <a:solidFill>
                  <a:schemeClr val="bg1"/>
                </a:solidFill>
                <a:latin typeface="Caslon Bd BT" pitchFamily="18" charset="0"/>
              </a:rPr>
              <a:t>      </a:t>
            </a:r>
            <a:r>
              <a:rPr lang="es-MX" dirty="0">
                <a:solidFill>
                  <a:schemeClr val="bg1"/>
                </a:solidFill>
                <a:latin typeface="Caslon Bd BT" pitchFamily="18" charset="0"/>
              </a:rPr>
              <a:t>Respuesta de la cuenca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42061" name="Group 77"/>
          <p:cNvGraphicFramePr>
            <a:graphicFrameLocks noGrp="1"/>
          </p:cNvGraphicFramePr>
          <p:nvPr/>
        </p:nvGraphicFramePr>
        <p:xfrm>
          <a:off x="2279576" y="2132856"/>
          <a:ext cx="7632700" cy="3816986"/>
        </p:xfrm>
        <a:graphic>
          <a:graphicData uri="http://schemas.openxmlformats.org/drawingml/2006/table">
            <a:tbl>
              <a:tblPr/>
              <a:tblGrid>
                <a:gridCol w="2544763">
                  <a:extLst>
                    <a:ext uri="{9D8B030D-6E8A-4147-A177-3AD203B41FA5}">
                      <a16:colId xmlns:a16="http://schemas.microsoft.com/office/drawing/2014/main" val="20000"/>
                    </a:ext>
                  </a:extLst>
                </a:gridCol>
                <a:gridCol w="2543175">
                  <a:extLst>
                    <a:ext uri="{9D8B030D-6E8A-4147-A177-3AD203B41FA5}">
                      <a16:colId xmlns:a16="http://schemas.microsoft.com/office/drawing/2014/main" val="20001"/>
                    </a:ext>
                  </a:extLst>
                </a:gridCol>
                <a:gridCol w="2544762">
                  <a:extLst>
                    <a:ext uri="{9D8B030D-6E8A-4147-A177-3AD203B41FA5}">
                      <a16:colId xmlns:a16="http://schemas.microsoft.com/office/drawing/2014/main" val="20002"/>
                    </a:ext>
                  </a:extLst>
                </a:gridCol>
              </a:tblGrid>
              <a:tr h="431800">
                <a:tc rowSpan="2">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es-MX" sz="1800" b="1" i="1" u="none" strike="noStrike" cap="none" normalizeH="0" baseline="0" dirty="0">
                        <a:ln>
                          <a:noFill/>
                        </a:ln>
                        <a:solidFill>
                          <a:schemeClr val="tx1"/>
                        </a:solidFill>
                        <a:effectLst/>
                        <a:latin typeface="Calibri" pitchFamily="34" charset="0"/>
                      </a:endParaRPr>
                    </a:p>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s-MX" sz="1800" b="1" i="1" u="none" strike="noStrike" cap="none" normalizeH="0" baseline="0" dirty="0">
                          <a:ln>
                            <a:noFill/>
                          </a:ln>
                          <a:solidFill>
                            <a:schemeClr val="tx1"/>
                          </a:solidFill>
                          <a:effectLst/>
                          <a:latin typeface="Calibri" pitchFamily="34" charset="0"/>
                        </a:rPr>
                        <a:t>CARACTERÍSTICAS</a:t>
                      </a:r>
                      <a:endParaRPr kumimoji="0" lang="es-ES" sz="1800" b="1" i="1" u="none" strike="noStrike" cap="none" normalizeH="0" baseline="0" dirty="0">
                        <a:ln>
                          <a:noFill/>
                        </a:ln>
                        <a:solidFill>
                          <a:schemeClr val="tx1"/>
                        </a:solidFill>
                        <a:effectLst/>
                        <a:latin typeface="Calibri"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s-MX" sz="1800" b="1" i="1" u="none" strike="noStrike" cap="none" normalizeH="0" baseline="0">
                          <a:ln>
                            <a:noFill/>
                          </a:ln>
                          <a:solidFill>
                            <a:schemeClr val="tx1"/>
                          </a:solidFill>
                          <a:effectLst>
                            <a:outerShdw blurRad="38100" dist="38100" dir="2700000" algn="tl">
                              <a:srgbClr val="C0C0C0"/>
                            </a:outerShdw>
                          </a:effectLst>
                          <a:latin typeface="Calibri" pitchFamily="34" charset="0"/>
                        </a:rPr>
                        <a:t>INUNDACIONES</a:t>
                      </a:r>
                      <a:endParaRPr kumimoji="0" lang="es-ES" sz="1800" b="1" i="1" u="none" strike="noStrike" cap="none" normalizeH="0" baseline="0">
                        <a:ln>
                          <a:noFill/>
                        </a:ln>
                        <a:solidFill>
                          <a:schemeClr val="tx1"/>
                        </a:solidFill>
                        <a:effectLst>
                          <a:outerShdw blurRad="38100" dist="38100" dir="2700000" algn="tl">
                            <a:srgbClr val="C0C0C0"/>
                          </a:outerShdw>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s-ES"/>
                    </a:p>
                  </a:txBody>
                  <a:tcPr/>
                </a:tc>
                <a:extLst>
                  <a:ext uri="{0D108BD9-81ED-4DB2-BD59-A6C34878D82A}">
                    <a16:rowId xmlns:a16="http://schemas.microsoft.com/office/drawing/2014/main" val="10000"/>
                  </a:ext>
                </a:extLst>
              </a:tr>
              <a:tr h="360363">
                <a:tc vMerge="1">
                  <a:txBody>
                    <a:bodyPr/>
                    <a:lstStyle/>
                    <a:p>
                      <a:endParaRPr lang="es-ES"/>
                    </a:p>
                  </a:txBody>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s-MX" sz="1800" b="1" i="1" u="none" strike="noStrike" cap="none" normalizeH="0" baseline="0">
                          <a:ln>
                            <a:noFill/>
                          </a:ln>
                          <a:solidFill>
                            <a:schemeClr val="tx1"/>
                          </a:solidFill>
                          <a:effectLst>
                            <a:outerShdw blurRad="38100" dist="38100" dir="2700000" algn="tl">
                              <a:srgbClr val="C0C0C0"/>
                            </a:outerShdw>
                          </a:effectLst>
                          <a:latin typeface="Calibri" pitchFamily="34" charset="0"/>
                        </a:rPr>
                        <a:t>SÚBITAS</a:t>
                      </a:r>
                      <a:endParaRPr kumimoji="0" lang="es-ES" sz="1800" b="1" i="1" u="none" strike="noStrike" cap="none" normalizeH="0" baseline="0">
                        <a:ln>
                          <a:noFill/>
                        </a:ln>
                        <a:solidFill>
                          <a:schemeClr val="tx1"/>
                        </a:solidFill>
                        <a:effectLst>
                          <a:outerShdw blurRad="38100" dist="38100" dir="2700000" algn="tl">
                            <a:srgbClr val="C0C0C0"/>
                          </a:outerShdw>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s-MX" sz="1800" b="1" i="1" u="none" strike="noStrike" cap="none" normalizeH="0" baseline="0">
                          <a:ln>
                            <a:noFill/>
                          </a:ln>
                          <a:solidFill>
                            <a:schemeClr val="tx1"/>
                          </a:solidFill>
                          <a:effectLst>
                            <a:outerShdw blurRad="38100" dist="38100" dir="2700000" algn="tl">
                              <a:srgbClr val="C0C0C0"/>
                            </a:outerShdw>
                          </a:effectLst>
                          <a:latin typeface="Calibri" pitchFamily="34" charset="0"/>
                        </a:rPr>
                        <a:t>LENTAS</a:t>
                      </a:r>
                      <a:endParaRPr kumimoji="0" lang="es-ES" sz="1800" b="1" i="1" u="none" strike="noStrike" cap="none" normalizeH="0" baseline="0">
                        <a:ln>
                          <a:noFill/>
                        </a:ln>
                        <a:solidFill>
                          <a:schemeClr val="tx1"/>
                        </a:solidFill>
                        <a:effectLst>
                          <a:outerShdw blurRad="38100" dist="38100" dir="2700000" algn="tl">
                            <a:srgbClr val="C0C0C0"/>
                          </a:outerShdw>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27038">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s-MX" sz="1800" b="0" i="0" u="none" strike="noStrike" cap="none" normalizeH="0" baseline="0">
                          <a:ln>
                            <a:noFill/>
                          </a:ln>
                          <a:solidFill>
                            <a:schemeClr val="tx1"/>
                          </a:solidFill>
                          <a:effectLst/>
                          <a:latin typeface="Calibri" pitchFamily="34" charset="0"/>
                        </a:rPr>
                        <a:t>Tamaño de cuencas </a:t>
                      </a:r>
                      <a:endParaRPr kumimoji="0" lang="es-ES" sz="1800" b="0" i="0" u="none" strike="noStrike" cap="none" normalizeH="0" baseline="0">
                        <a:ln>
                          <a:noFill/>
                        </a:ln>
                        <a:solidFill>
                          <a:schemeClr val="tx1"/>
                        </a:solidFill>
                        <a:effectLst/>
                        <a:latin typeface="Calibri"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s-MX" sz="1800" b="0" i="0" u="none" strike="noStrike" cap="none" normalizeH="0" baseline="0">
                          <a:ln>
                            <a:noFill/>
                          </a:ln>
                          <a:solidFill>
                            <a:schemeClr val="tx1"/>
                          </a:solidFill>
                          <a:effectLst/>
                          <a:latin typeface="Calibri" pitchFamily="34" charset="0"/>
                        </a:rPr>
                        <a:t>pequeña</a:t>
                      </a:r>
                      <a:endParaRPr kumimoji="0" lang="es-ES" sz="1800" b="0" i="0" u="none" strike="noStrike" cap="none" normalizeH="0" baseline="0">
                        <a:ln>
                          <a:noFill/>
                        </a:ln>
                        <a:solidFill>
                          <a:schemeClr val="tx1"/>
                        </a:solidFill>
                        <a:effectLst/>
                        <a:latin typeface="Calibri" pitchFamily="34" charset="0"/>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s-MX" sz="1800" b="0" i="0" u="none" strike="noStrike" cap="none" normalizeH="0" baseline="0">
                          <a:ln>
                            <a:noFill/>
                          </a:ln>
                          <a:solidFill>
                            <a:schemeClr val="tx1"/>
                          </a:solidFill>
                          <a:effectLst/>
                          <a:latin typeface="Calibri" pitchFamily="34" charset="0"/>
                        </a:rPr>
                        <a:t>grande</a:t>
                      </a:r>
                      <a:endParaRPr kumimoji="0" lang="es-ES" sz="1800" b="0" i="0" u="none" strike="noStrike" cap="none" normalizeH="0" baseline="0">
                        <a:ln>
                          <a:noFill/>
                        </a:ln>
                        <a:solidFill>
                          <a:schemeClr val="tx1"/>
                        </a:solidFill>
                        <a:effectLst/>
                        <a:latin typeface="Calibri" pitchFamily="34" charset="0"/>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03238">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s-MX" sz="1800" b="0" i="0" u="none" strike="noStrike" cap="none" normalizeH="0" baseline="0">
                          <a:ln>
                            <a:noFill/>
                          </a:ln>
                          <a:solidFill>
                            <a:schemeClr val="tx1"/>
                          </a:solidFill>
                          <a:effectLst/>
                          <a:latin typeface="Calibri" pitchFamily="34" charset="0"/>
                        </a:rPr>
                        <a:t>Pendiente</a:t>
                      </a:r>
                      <a:endParaRPr kumimoji="0" lang="es-ES" sz="1800" b="0" i="0" u="none" strike="noStrike" cap="none" normalizeH="0" baseline="0">
                        <a:ln>
                          <a:noFill/>
                        </a:ln>
                        <a:solidFill>
                          <a:schemeClr val="tx1"/>
                        </a:solidFill>
                        <a:effectLst/>
                        <a:latin typeface="Calibri"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s-MX" sz="1800" b="0" i="0" u="none" strike="noStrike" cap="none" normalizeH="0" baseline="0">
                          <a:ln>
                            <a:noFill/>
                          </a:ln>
                          <a:solidFill>
                            <a:schemeClr val="tx1"/>
                          </a:solidFill>
                          <a:effectLst/>
                          <a:latin typeface="Calibri" pitchFamily="34" charset="0"/>
                        </a:rPr>
                        <a:t>grande</a:t>
                      </a:r>
                      <a:endParaRPr kumimoji="0" lang="es-ES" sz="1800" b="0" i="0" u="none" strike="noStrike" cap="none" normalizeH="0" baseline="0">
                        <a:ln>
                          <a:noFill/>
                        </a:ln>
                        <a:solidFill>
                          <a:schemeClr val="tx1"/>
                        </a:solidFill>
                        <a:effectLst/>
                        <a:latin typeface="Calibri" pitchFamily="34" charset="0"/>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s-MX" sz="1800" b="0" i="0" u="none" strike="noStrike" cap="none" normalizeH="0" baseline="0">
                          <a:ln>
                            <a:noFill/>
                          </a:ln>
                          <a:solidFill>
                            <a:schemeClr val="tx1"/>
                          </a:solidFill>
                          <a:effectLst/>
                          <a:latin typeface="Calibri" pitchFamily="34" charset="0"/>
                        </a:rPr>
                        <a:t>pequeña</a:t>
                      </a:r>
                      <a:endParaRPr kumimoji="0" lang="es-ES" sz="1800" b="0" i="0" u="none" strike="noStrike" cap="none" normalizeH="0" baseline="0">
                        <a:ln>
                          <a:noFill/>
                        </a:ln>
                        <a:solidFill>
                          <a:schemeClr val="tx1"/>
                        </a:solidFill>
                        <a:effectLst/>
                        <a:latin typeface="Calibri" pitchFamily="34" charset="0"/>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31800">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s-MX" sz="1800" b="0" i="0" u="none" strike="noStrike" cap="none" normalizeH="0" baseline="0">
                          <a:ln>
                            <a:noFill/>
                          </a:ln>
                          <a:solidFill>
                            <a:schemeClr val="tx1"/>
                          </a:solidFill>
                          <a:effectLst/>
                          <a:latin typeface="Calibri" pitchFamily="34" charset="0"/>
                        </a:rPr>
                        <a:t>Tiempo de respuesta</a:t>
                      </a:r>
                      <a:endParaRPr kumimoji="0" lang="es-ES" sz="1800" b="0" i="0" u="none" strike="noStrike" cap="none" normalizeH="0" baseline="0">
                        <a:ln>
                          <a:noFill/>
                        </a:ln>
                        <a:solidFill>
                          <a:schemeClr val="tx1"/>
                        </a:solidFill>
                        <a:effectLst/>
                        <a:latin typeface="Calibri"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s-ES" sz="1800" b="0" i="0" u="none" strike="noStrike" cap="none" normalizeH="0" baseline="0">
                          <a:ln>
                            <a:noFill/>
                          </a:ln>
                          <a:solidFill>
                            <a:schemeClr val="tx1"/>
                          </a:solidFill>
                          <a:effectLst/>
                          <a:latin typeface="Calibri" pitchFamily="34" charset="0"/>
                          <a:cs typeface="Arial" charset="0"/>
                        </a:rPr>
                        <a:t>≤ 6 h</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s-MX" sz="1800" b="0" i="0" u="none" strike="noStrike" cap="none" normalizeH="0" baseline="0">
                          <a:ln>
                            <a:noFill/>
                          </a:ln>
                          <a:solidFill>
                            <a:schemeClr val="tx1"/>
                          </a:solidFill>
                          <a:effectLst/>
                          <a:latin typeface="Calibri" pitchFamily="34" charset="0"/>
                        </a:rPr>
                        <a:t>&gt; 6 h</a:t>
                      </a:r>
                      <a:endParaRPr kumimoji="0" lang="es-ES" sz="1800" b="0" i="0" u="none" strike="noStrike" cap="none" normalizeH="0" baseline="0">
                        <a:ln>
                          <a:noFill/>
                        </a:ln>
                        <a:solidFill>
                          <a:schemeClr val="tx1"/>
                        </a:solidFill>
                        <a:effectLst/>
                        <a:latin typeface="Calibri" pitchFamily="34" charset="0"/>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7200">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s-MX" sz="1800" b="0" i="0" u="none" strike="noStrike" cap="none" normalizeH="0" baseline="0" dirty="0">
                          <a:ln>
                            <a:noFill/>
                          </a:ln>
                          <a:solidFill>
                            <a:schemeClr val="tx1"/>
                          </a:solidFill>
                          <a:effectLst/>
                          <a:latin typeface="Calibri" pitchFamily="34" charset="0"/>
                        </a:rPr>
                        <a:t>Duración del evento</a:t>
                      </a:r>
                      <a:endParaRPr kumimoji="0" lang="es-ES" sz="1800" b="0" i="0" u="none" strike="noStrike" cap="none" normalizeH="0" baseline="0" dirty="0">
                        <a:ln>
                          <a:noFill/>
                        </a:ln>
                        <a:solidFill>
                          <a:schemeClr val="tx1"/>
                        </a:solidFill>
                        <a:effectLst/>
                        <a:latin typeface="Calibri"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s-MX" sz="1800" b="0" i="0" u="none" strike="noStrike" cap="none" normalizeH="0" baseline="0">
                          <a:ln>
                            <a:noFill/>
                          </a:ln>
                          <a:solidFill>
                            <a:schemeClr val="tx1"/>
                          </a:solidFill>
                          <a:effectLst/>
                          <a:latin typeface="Calibri" pitchFamily="34" charset="0"/>
                        </a:rPr>
                        <a:t>De minutos a horas</a:t>
                      </a:r>
                      <a:endParaRPr kumimoji="0" lang="es-ES" sz="1800" b="0" i="0" u="none" strike="noStrike" cap="none" normalizeH="0" baseline="0">
                        <a:ln>
                          <a:noFill/>
                        </a:ln>
                        <a:solidFill>
                          <a:schemeClr val="tx1"/>
                        </a:solidFill>
                        <a:effectLst/>
                        <a:latin typeface="Calibri" pitchFamily="34" charset="0"/>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s-MX" sz="1800" b="0" i="0" u="none" strike="noStrike" cap="none" normalizeH="0" baseline="0">
                          <a:ln>
                            <a:noFill/>
                          </a:ln>
                          <a:solidFill>
                            <a:schemeClr val="tx1"/>
                          </a:solidFill>
                          <a:effectLst/>
                          <a:latin typeface="Calibri" pitchFamily="34" charset="0"/>
                        </a:rPr>
                        <a:t>De días a semanas</a:t>
                      </a:r>
                      <a:endParaRPr kumimoji="0" lang="es-ES" sz="1800" b="0" i="0" u="none" strike="noStrike" cap="none" normalizeH="0" baseline="0">
                        <a:ln>
                          <a:noFill/>
                        </a:ln>
                        <a:solidFill>
                          <a:schemeClr val="tx1"/>
                        </a:solidFill>
                        <a:effectLst/>
                        <a:latin typeface="Calibri" pitchFamily="34" charset="0"/>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79425">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s-MX" sz="1800" b="0" i="0" u="none" strike="noStrike" cap="none" normalizeH="0" baseline="0">
                          <a:ln>
                            <a:noFill/>
                          </a:ln>
                          <a:solidFill>
                            <a:schemeClr val="tx1"/>
                          </a:solidFill>
                          <a:effectLst/>
                          <a:latin typeface="Calibri" pitchFamily="34" charset="0"/>
                        </a:rPr>
                        <a:t>Área de afectación</a:t>
                      </a:r>
                      <a:endParaRPr kumimoji="0" lang="es-ES" sz="1800" b="0" i="0" u="none" strike="noStrike" cap="none" normalizeH="0" baseline="0">
                        <a:ln>
                          <a:noFill/>
                        </a:ln>
                        <a:solidFill>
                          <a:schemeClr val="tx1"/>
                        </a:solidFill>
                        <a:effectLst/>
                        <a:latin typeface="Calibri"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s-MX" sz="1800" b="0" i="0" u="none" strike="noStrike" cap="none" normalizeH="0" baseline="0">
                          <a:ln>
                            <a:noFill/>
                          </a:ln>
                          <a:solidFill>
                            <a:schemeClr val="tx1"/>
                          </a:solidFill>
                          <a:effectLst/>
                          <a:latin typeface="Calibri" pitchFamily="34" charset="0"/>
                        </a:rPr>
                        <a:t>pequeña</a:t>
                      </a:r>
                      <a:endParaRPr kumimoji="0" lang="es-ES" sz="1800" b="0" i="0" u="none" strike="noStrike" cap="none" normalizeH="0" baseline="0">
                        <a:ln>
                          <a:noFill/>
                        </a:ln>
                        <a:solidFill>
                          <a:schemeClr val="tx1"/>
                        </a:solidFill>
                        <a:effectLst/>
                        <a:latin typeface="Calibri" pitchFamily="34" charset="0"/>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s-MX" sz="1800" b="0" i="0" u="none" strike="noStrike" cap="none" normalizeH="0" baseline="0">
                          <a:ln>
                            <a:noFill/>
                          </a:ln>
                          <a:solidFill>
                            <a:schemeClr val="tx1"/>
                          </a:solidFill>
                          <a:effectLst/>
                          <a:latin typeface="Calibri" pitchFamily="34" charset="0"/>
                        </a:rPr>
                        <a:t>grande</a:t>
                      </a:r>
                      <a:endParaRPr kumimoji="0" lang="es-ES" sz="1800" b="0" i="0" u="none" strike="noStrike" cap="none" normalizeH="0" baseline="0">
                        <a:ln>
                          <a:noFill/>
                        </a:ln>
                        <a:solidFill>
                          <a:schemeClr val="tx1"/>
                        </a:solidFill>
                        <a:effectLst/>
                        <a:latin typeface="Calibri" pitchFamily="34" charset="0"/>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720725">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s-MX" sz="1800" b="0" i="0" u="none" strike="noStrike" cap="none" normalizeH="0" baseline="0">
                          <a:ln>
                            <a:noFill/>
                          </a:ln>
                          <a:solidFill>
                            <a:schemeClr val="tx1"/>
                          </a:solidFill>
                          <a:effectLst/>
                          <a:latin typeface="Calibri" pitchFamily="34" charset="0"/>
                        </a:rPr>
                        <a:t>Afectaciones</a:t>
                      </a:r>
                      <a:endParaRPr kumimoji="0" lang="es-ES" sz="1800" b="0" i="0" u="none" strike="noStrike" cap="none" normalizeH="0" baseline="0">
                        <a:ln>
                          <a:noFill/>
                        </a:ln>
                        <a:solidFill>
                          <a:schemeClr val="tx1"/>
                        </a:solidFill>
                        <a:effectLst/>
                        <a:latin typeface="Calibri"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s-MX" sz="1800" b="1" i="1" u="sng" strike="noStrike" cap="none" normalizeH="0" baseline="0">
                          <a:ln>
                            <a:noFill/>
                          </a:ln>
                          <a:solidFill>
                            <a:srgbClr val="CC0000"/>
                          </a:solidFill>
                          <a:effectLst/>
                          <a:latin typeface="Calibri" pitchFamily="34" charset="0"/>
                        </a:rPr>
                        <a:t>Decesos </a:t>
                      </a:r>
                      <a:r>
                        <a:rPr kumimoji="0" lang="es-MX" sz="1800" b="0" i="0" u="none" strike="noStrike" cap="none" normalizeH="0" baseline="0">
                          <a:ln>
                            <a:noFill/>
                          </a:ln>
                          <a:solidFill>
                            <a:schemeClr val="tx1"/>
                          </a:solidFill>
                          <a:effectLst/>
                          <a:latin typeface="Calibri" pitchFamily="34" charset="0"/>
                        </a:rPr>
                        <a:t>y</a:t>
                      </a:r>
                    </a:p>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s-MX" sz="1800" b="0" i="0" u="none" strike="noStrike" cap="none" normalizeH="0" baseline="0">
                          <a:ln>
                            <a:noFill/>
                          </a:ln>
                          <a:solidFill>
                            <a:schemeClr val="tx1"/>
                          </a:solidFill>
                          <a:effectLst/>
                          <a:latin typeface="Calibri" pitchFamily="34" charset="0"/>
                        </a:rPr>
                        <a:t>Daños económicos</a:t>
                      </a:r>
                      <a:endParaRPr kumimoji="0" lang="es-ES" sz="1800" b="0" i="0" u="none" strike="noStrike" cap="none" normalizeH="0" baseline="0">
                        <a:ln>
                          <a:noFill/>
                        </a:ln>
                        <a:solidFill>
                          <a:schemeClr val="tx1"/>
                        </a:solidFill>
                        <a:effectLst/>
                        <a:latin typeface="Calibri" pitchFamily="34"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s-MX" sz="1800" b="0" i="0" u="none" strike="noStrike" cap="none" normalizeH="0" baseline="0" dirty="0">
                          <a:ln>
                            <a:noFill/>
                          </a:ln>
                          <a:solidFill>
                            <a:schemeClr val="tx1"/>
                          </a:solidFill>
                          <a:effectLst/>
                          <a:latin typeface="Calibri" pitchFamily="34" charset="0"/>
                        </a:rPr>
                        <a:t>Daños económicos</a:t>
                      </a:r>
                      <a:endParaRPr kumimoji="0" lang="es-ES" sz="1800" b="0" i="0" u="none" strike="noStrike" cap="none" normalizeH="0" baseline="0" dirty="0">
                        <a:ln>
                          <a:noFill/>
                        </a:ln>
                        <a:solidFill>
                          <a:schemeClr val="tx1"/>
                        </a:solidFill>
                        <a:effectLst/>
                        <a:latin typeface="Calibri" pitchFamily="34"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4" name="3 Rectángulo"/>
          <p:cNvSpPr/>
          <p:nvPr/>
        </p:nvSpPr>
        <p:spPr>
          <a:xfrm>
            <a:off x="1524000" y="1268760"/>
            <a:ext cx="5508104" cy="369332"/>
          </a:xfrm>
          <a:prstGeom prst="rect">
            <a:avLst/>
          </a:prstGeom>
          <a:solidFill>
            <a:schemeClr val="bg1">
              <a:lumMod val="65000"/>
            </a:schemeClr>
          </a:solidFill>
        </p:spPr>
        <p:txBody>
          <a:bodyPr wrap="square">
            <a:spAutoFit/>
          </a:bodyPr>
          <a:lstStyle/>
          <a:p>
            <a:pPr>
              <a:defRPr/>
            </a:pPr>
            <a:r>
              <a:rPr lang="es-MX" dirty="0">
                <a:solidFill>
                  <a:schemeClr val="bg1"/>
                </a:solidFill>
                <a:latin typeface="Caslon Bd BT" pitchFamily="18" charset="0"/>
              </a:rPr>
              <a:t>          Inundaciones (características por tipo)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7"/>
          <p:cNvGraphicFramePr>
            <a:graphicFrameLocks noChangeAspect="1"/>
          </p:cNvGraphicFramePr>
          <p:nvPr/>
        </p:nvGraphicFramePr>
        <p:xfrm>
          <a:off x="2567608" y="1772816"/>
          <a:ext cx="7475538" cy="5013176"/>
        </p:xfrm>
        <a:graphic>
          <a:graphicData uri="http://schemas.openxmlformats.org/presentationml/2006/ole">
            <mc:AlternateContent xmlns:mc="http://schemas.openxmlformats.org/markup-compatibility/2006">
              <mc:Choice xmlns:v="urn:schemas-microsoft-com:vml" Requires="v">
                <p:oleObj name="Document" r:id="rId2" imgW="8529431" imgH="5545751" progId="Word.Document.8">
                  <p:embed/>
                </p:oleObj>
              </mc:Choice>
              <mc:Fallback>
                <p:oleObj name="Document" r:id="rId2" imgW="8529431" imgH="5545751" progId="Word.Document.8">
                  <p:embed/>
                  <p:pic>
                    <p:nvPicPr>
                      <p:cNvPr id="3" name="Object 7"/>
                      <p:cNvPicPr>
                        <a:picLocks noChangeAspect="1" noChangeArrowheads="1"/>
                      </p:cNvPicPr>
                      <p:nvPr/>
                    </p:nvPicPr>
                    <p:blipFill>
                      <a:blip r:embed="rId3"/>
                      <a:srcRect/>
                      <a:stretch>
                        <a:fillRect/>
                      </a:stretch>
                    </p:blipFill>
                    <p:spPr bwMode="auto">
                      <a:xfrm>
                        <a:off x="2567608" y="1772816"/>
                        <a:ext cx="7475538" cy="5013176"/>
                      </a:xfrm>
                      <a:prstGeom prst="rect">
                        <a:avLst/>
                      </a:prstGeom>
                      <a:noFill/>
                      <a:ln>
                        <a:noFill/>
                      </a:ln>
                      <a:effectLst/>
                    </p:spPr>
                  </p:pic>
                </p:oleObj>
              </mc:Fallback>
            </mc:AlternateContent>
          </a:graphicData>
        </a:graphic>
      </p:graphicFrame>
      <p:sp>
        <p:nvSpPr>
          <p:cNvPr id="4" name="3 Rectángulo"/>
          <p:cNvSpPr/>
          <p:nvPr/>
        </p:nvSpPr>
        <p:spPr>
          <a:xfrm>
            <a:off x="1524000" y="1196300"/>
            <a:ext cx="5436097" cy="369332"/>
          </a:xfrm>
          <a:prstGeom prst="rect">
            <a:avLst/>
          </a:prstGeom>
          <a:solidFill>
            <a:schemeClr val="bg1">
              <a:lumMod val="65000"/>
            </a:schemeClr>
          </a:solidFill>
        </p:spPr>
        <p:txBody>
          <a:bodyPr wrap="square">
            <a:spAutoFit/>
          </a:bodyPr>
          <a:lstStyle/>
          <a:p>
            <a:pPr>
              <a:defRPr/>
            </a:pPr>
            <a:r>
              <a:rPr lang="es-MX" b="1" dirty="0">
                <a:solidFill>
                  <a:schemeClr val="bg1"/>
                </a:solidFill>
                <a:latin typeface="Trajan Pro" pitchFamily="18" charset="0"/>
              </a:rPr>
              <a:t>         </a:t>
            </a:r>
            <a:r>
              <a:rPr lang="es-MX" dirty="0">
                <a:solidFill>
                  <a:schemeClr val="bg1"/>
                </a:solidFill>
                <a:latin typeface="Caslon Bd BT" pitchFamily="18" charset="0"/>
              </a:rPr>
              <a:t>Características de los efectos de las lluvias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8 Imagen" descr="Halex en NL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55007" y="4776714"/>
            <a:ext cx="2357437"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9 Imagen" descr="Halex en NL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27849" y="4758728"/>
            <a:ext cx="2390775" cy="160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Rectángulo"/>
          <p:cNvSpPr/>
          <p:nvPr/>
        </p:nvSpPr>
        <p:spPr>
          <a:xfrm>
            <a:off x="1508673" y="1029583"/>
            <a:ext cx="5004049" cy="369332"/>
          </a:xfrm>
          <a:prstGeom prst="rect">
            <a:avLst/>
          </a:prstGeom>
          <a:solidFill>
            <a:schemeClr val="bg1">
              <a:lumMod val="65000"/>
            </a:schemeClr>
          </a:solidFill>
        </p:spPr>
        <p:txBody>
          <a:bodyPr wrap="square">
            <a:spAutoFit/>
          </a:bodyPr>
          <a:lstStyle/>
          <a:p>
            <a:pPr>
              <a:defRPr/>
            </a:pPr>
            <a:r>
              <a:rPr lang="es-MX" b="1" dirty="0">
                <a:solidFill>
                  <a:schemeClr val="bg1"/>
                </a:solidFill>
                <a:latin typeface="Trajan Pro" pitchFamily="18" charset="0"/>
              </a:rPr>
              <a:t>         Colección de imágenes</a:t>
            </a:r>
            <a:r>
              <a:rPr lang="es-MX" dirty="0">
                <a:solidFill>
                  <a:schemeClr val="bg1"/>
                </a:solidFill>
                <a:latin typeface="Caslon Bd BT" pitchFamily="18" charset="0"/>
              </a:rPr>
              <a:t>  </a:t>
            </a:r>
          </a:p>
        </p:txBody>
      </p:sp>
      <p:pic>
        <p:nvPicPr>
          <p:cNvPr id="3" name="Picture 12" descr="desliza agangueo mich febrer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5993" y="1539095"/>
            <a:ext cx="2076450" cy="156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3" descr="inunda chalco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7849" y="1673852"/>
            <a:ext cx="2301875"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9" descr="lodos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04312" y="2619135"/>
            <a:ext cx="1535558" cy="2235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4" descr="INUNDACION (2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52743" y="1239701"/>
            <a:ext cx="2355786" cy="156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descr="06tabasco"/>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87613" y="3245477"/>
            <a:ext cx="2500312"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7 Imagen" descr="inundacion DF septiem5.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775521" y="3079349"/>
            <a:ext cx="2347913" cy="156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10 Imagen" descr="inunda chalco8.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246305" y="4614266"/>
            <a:ext cx="2562225"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11 Imagen" descr="inunda tlacotalpan3.JP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310313" y="2998494"/>
            <a:ext cx="2438473" cy="157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84824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Text Box 3"/>
          <p:cNvSpPr txBox="1">
            <a:spLocks noChangeArrowheads="1"/>
          </p:cNvSpPr>
          <p:nvPr/>
        </p:nvSpPr>
        <p:spPr bwMode="auto">
          <a:xfrm>
            <a:off x="1775520" y="6037258"/>
            <a:ext cx="7776864" cy="523220"/>
          </a:xfrm>
          <a:prstGeom prst="rect">
            <a:avLst/>
          </a:prstGeom>
          <a:noFill/>
          <a:ln w="9525">
            <a:noFill/>
            <a:miter lim="800000"/>
            <a:headEnd/>
            <a:tailEnd/>
          </a:ln>
          <a:effectLst/>
        </p:spPr>
        <p:txBody>
          <a:bodyPr wrap="square">
            <a:spAutoFit/>
            <a:flatTx/>
          </a:bodyPr>
          <a:lstStyle/>
          <a:p>
            <a:pPr algn="ctr" fontAlgn="base">
              <a:spcBef>
                <a:spcPct val="50000"/>
              </a:spcBef>
              <a:spcAft>
                <a:spcPct val="0"/>
              </a:spcAft>
            </a:pPr>
            <a:r>
              <a:rPr lang="es-MX" sz="2800" dirty="0">
                <a:solidFill>
                  <a:srgbClr val="0000FF"/>
                </a:solidFill>
                <a:latin typeface="Arial Black" pitchFamily="34" charset="0"/>
              </a:rPr>
              <a:t>Inundaciones Urbanas. Nogales</a:t>
            </a:r>
            <a:endParaRPr lang="es-ES" sz="2800" dirty="0">
              <a:solidFill>
                <a:srgbClr val="0000FF"/>
              </a:solidFill>
              <a:latin typeface="Arial Black" pitchFamily="34" charset="0"/>
            </a:endParaRPr>
          </a:p>
        </p:txBody>
      </p:sp>
      <p:pic>
        <p:nvPicPr>
          <p:cNvPr id="2" name="Imagen 1">
            <a:extLst>
              <a:ext uri="{FF2B5EF4-FFF2-40B4-BE49-F238E27FC236}">
                <a16:creationId xmlns:a16="http://schemas.microsoft.com/office/drawing/2014/main" id="{FFB10FFB-AAD9-DA8C-704B-FF1C80D95E2A}"/>
              </a:ext>
            </a:extLst>
          </p:cNvPr>
          <p:cNvPicPr>
            <a:picLocks noChangeAspect="1"/>
          </p:cNvPicPr>
          <p:nvPr/>
        </p:nvPicPr>
        <p:blipFill>
          <a:blip r:embed="rId3"/>
          <a:stretch>
            <a:fillRect/>
          </a:stretch>
        </p:blipFill>
        <p:spPr>
          <a:xfrm>
            <a:off x="6652323" y="2578597"/>
            <a:ext cx="3429000" cy="3429000"/>
          </a:xfrm>
          <a:prstGeom prst="rect">
            <a:avLst/>
          </a:prstGeom>
        </p:spPr>
      </p:pic>
      <p:pic>
        <p:nvPicPr>
          <p:cNvPr id="3" name="Imagen 2">
            <a:extLst>
              <a:ext uri="{FF2B5EF4-FFF2-40B4-BE49-F238E27FC236}">
                <a16:creationId xmlns:a16="http://schemas.microsoft.com/office/drawing/2014/main" id="{6359A244-93A2-363A-24F9-B93FDB9D6820}"/>
              </a:ext>
            </a:extLst>
          </p:cNvPr>
          <p:cNvPicPr>
            <a:picLocks noChangeAspect="1"/>
          </p:cNvPicPr>
          <p:nvPr/>
        </p:nvPicPr>
        <p:blipFill>
          <a:blip r:embed="rId4"/>
          <a:stretch>
            <a:fillRect/>
          </a:stretch>
        </p:blipFill>
        <p:spPr>
          <a:xfrm>
            <a:off x="6245160" y="188640"/>
            <a:ext cx="4243329" cy="2376264"/>
          </a:xfrm>
          <a:prstGeom prst="rect">
            <a:avLst/>
          </a:prstGeom>
        </p:spPr>
      </p:pic>
      <p:pic>
        <p:nvPicPr>
          <p:cNvPr id="4" name="Imagen 3">
            <a:extLst>
              <a:ext uri="{FF2B5EF4-FFF2-40B4-BE49-F238E27FC236}">
                <a16:creationId xmlns:a16="http://schemas.microsoft.com/office/drawing/2014/main" id="{EC2DA7A5-ACBE-A548-5989-2BD641AEFB07}"/>
              </a:ext>
            </a:extLst>
          </p:cNvPr>
          <p:cNvPicPr>
            <a:picLocks noChangeAspect="1"/>
          </p:cNvPicPr>
          <p:nvPr/>
        </p:nvPicPr>
        <p:blipFill>
          <a:blip r:embed="rId5"/>
          <a:stretch>
            <a:fillRect/>
          </a:stretch>
        </p:blipFill>
        <p:spPr>
          <a:xfrm>
            <a:off x="1742385" y="3140969"/>
            <a:ext cx="4114743" cy="2304256"/>
          </a:xfrm>
          <a:prstGeom prst="rect">
            <a:avLst/>
          </a:prstGeom>
        </p:spPr>
      </p:pic>
      <p:pic>
        <p:nvPicPr>
          <p:cNvPr id="5" name="Imagen 4">
            <a:extLst>
              <a:ext uri="{FF2B5EF4-FFF2-40B4-BE49-F238E27FC236}">
                <a16:creationId xmlns:a16="http://schemas.microsoft.com/office/drawing/2014/main" id="{35EDE879-6B38-3447-8B94-52F5FFD07C81}"/>
              </a:ext>
            </a:extLst>
          </p:cNvPr>
          <p:cNvPicPr>
            <a:picLocks noChangeAspect="1"/>
          </p:cNvPicPr>
          <p:nvPr/>
        </p:nvPicPr>
        <p:blipFill>
          <a:blip r:embed="rId6"/>
          <a:stretch>
            <a:fillRect/>
          </a:stretch>
        </p:blipFill>
        <p:spPr>
          <a:xfrm>
            <a:off x="1839600" y="476672"/>
            <a:ext cx="3920311" cy="2195374"/>
          </a:xfrm>
          <a:prstGeom prst="rect">
            <a:avLst/>
          </a:prstGeom>
        </p:spPr>
      </p:pic>
    </p:spTree>
    <p:extLst>
      <p:ext uri="{BB962C8B-B14F-4D97-AF65-F5344CB8AC3E}">
        <p14:creationId xmlns:p14="http://schemas.microsoft.com/office/powerpoint/2010/main" val="10338901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6" name="Group 27"/>
          <p:cNvGrpSpPr>
            <a:grpSpLocks/>
          </p:cNvGrpSpPr>
          <p:nvPr/>
        </p:nvGrpSpPr>
        <p:grpSpPr bwMode="auto">
          <a:xfrm>
            <a:off x="2023529" y="1868487"/>
            <a:ext cx="7559675" cy="2773363"/>
            <a:chOff x="295" y="1286"/>
            <a:chExt cx="4762" cy="1747"/>
          </a:xfrm>
        </p:grpSpPr>
        <p:sp>
          <p:nvSpPr>
            <p:cNvPr id="219139" name="Text Box 3">
              <a:hlinkClick r:id="rId2" action="ppaction://hlinksldjump"/>
            </p:cNvPr>
            <p:cNvSpPr txBox="1">
              <a:spLocks noChangeArrowheads="1"/>
            </p:cNvSpPr>
            <p:nvPr/>
          </p:nvSpPr>
          <p:spPr bwMode="auto">
            <a:xfrm>
              <a:off x="476" y="1480"/>
              <a:ext cx="4581" cy="188"/>
            </a:xfrm>
            <a:prstGeom prst="rect">
              <a:avLst/>
            </a:prstGeom>
            <a:noFill/>
            <a:ln w="9525">
              <a:noFill/>
              <a:miter lim="800000"/>
              <a:headEnd/>
              <a:tailEnd/>
            </a:ln>
            <a:effectLst/>
          </p:spPr>
          <p:txBody>
            <a:bodyPr anchor="b">
              <a:spAutoFit/>
            </a:bodyPr>
            <a:lstStyle/>
            <a:p>
              <a:pPr marL="3678238" indent="-266700">
                <a:lnSpc>
                  <a:spcPct val="75000"/>
                </a:lnSpc>
                <a:spcBef>
                  <a:spcPct val="50000"/>
                </a:spcBef>
                <a:buClr>
                  <a:schemeClr val="tx1"/>
                </a:buClr>
                <a:buFont typeface="Wingdings" pitchFamily="2" charset="2"/>
                <a:buChar char="Ø"/>
                <a:tabLst>
                  <a:tab pos="3683000" algn="l"/>
                  <a:tab pos="4038600" algn="l"/>
                </a:tabLst>
              </a:pPr>
              <a:r>
                <a:rPr lang="es-MX" b="1" i="1">
                  <a:effectLst>
                    <a:outerShdw blurRad="38100" dist="38100" dir="2700000" algn="tl">
                      <a:srgbClr val="C0C0C0"/>
                    </a:outerShdw>
                  </a:effectLst>
                </a:rPr>
                <a:t>Duración</a:t>
              </a:r>
              <a:endParaRPr lang="es-ES" b="1" i="1">
                <a:effectLst>
                  <a:outerShdw blurRad="38100" dist="38100" dir="2700000" algn="tl">
                    <a:srgbClr val="C0C0C0"/>
                  </a:outerShdw>
                </a:effectLst>
              </a:endParaRPr>
            </a:p>
          </p:txBody>
        </p:sp>
        <p:sp>
          <p:nvSpPr>
            <p:cNvPr id="219141" name="Text Box 5">
              <a:hlinkClick r:id="rId3" action="ppaction://hlinksldjump"/>
            </p:cNvPr>
            <p:cNvSpPr txBox="1">
              <a:spLocks noChangeArrowheads="1"/>
            </p:cNvSpPr>
            <p:nvPr/>
          </p:nvSpPr>
          <p:spPr bwMode="auto">
            <a:xfrm>
              <a:off x="295" y="1910"/>
              <a:ext cx="2018" cy="499"/>
            </a:xfrm>
            <a:prstGeom prst="rect">
              <a:avLst/>
            </a:prstGeom>
            <a:noFill/>
            <a:ln w="9525">
              <a:noFill/>
              <a:miter lim="800000"/>
              <a:headEnd/>
              <a:tailEnd/>
            </a:ln>
            <a:effectLst/>
          </p:spPr>
          <p:txBody>
            <a:bodyPr anchor="b">
              <a:spAutoFit/>
            </a:bodyPr>
            <a:lstStyle/>
            <a:p>
              <a:pPr>
                <a:lnSpc>
                  <a:spcPct val="85000"/>
                </a:lnSpc>
                <a:spcBef>
                  <a:spcPct val="50000"/>
                </a:spcBef>
                <a:buClr>
                  <a:schemeClr val="tx1"/>
                </a:buClr>
              </a:pPr>
              <a:r>
                <a:rPr lang="es-MX" b="1" i="1" dirty="0">
                  <a:effectLst>
                    <a:outerShdw blurRad="38100" dist="38100" dir="2700000" algn="tl">
                      <a:srgbClr val="C0C0C0"/>
                    </a:outerShdw>
                  </a:effectLst>
                </a:rPr>
                <a:t>Parámetros a considerar para definir la magnitud de una inundación</a:t>
              </a:r>
              <a:endParaRPr lang="es-ES" b="1" i="1" dirty="0">
                <a:effectLst>
                  <a:outerShdw blurRad="38100" dist="38100" dir="2700000" algn="tl">
                    <a:srgbClr val="C0C0C0"/>
                  </a:outerShdw>
                </a:effectLst>
              </a:endParaRPr>
            </a:p>
          </p:txBody>
        </p:sp>
        <p:sp>
          <p:nvSpPr>
            <p:cNvPr id="39958" name="AutoShape 22"/>
            <p:cNvSpPr>
              <a:spLocks/>
            </p:cNvSpPr>
            <p:nvPr/>
          </p:nvSpPr>
          <p:spPr bwMode="auto">
            <a:xfrm>
              <a:off x="2449" y="1286"/>
              <a:ext cx="181" cy="1747"/>
            </a:xfrm>
            <a:prstGeom prst="leftBrace">
              <a:avLst>
                <a:gd name="adj1" fmla="val 80433"/>
                <a:gd name="adj2" fmla="val 50000"/>
              </a:avLst>
            </a:prstGeom>
            <a:noFill/>
            <a:ln w="9525">
              <a:solidFill>
                <a:schemeClr val="tx1"/>
              </a:solidFill>
              <a:round/>
              <a:headEnd/>
              <a:tailEnd/>
            </a:ln>
            <a:effectLst/>
          </p:spPr>
          <p:txBody>
            <a:bodyPr wrap="none" anchor="ctr"/>
            <a:lstStyle/>
            <a:p>
              <a:endParaRPr lang="es-ES"/>
            </a:p>
          </p:txBody>
        </p:sp>
        <p:sp>
          <p:nvSpPr>
            <p:cNvPr id="2" name="Text Box 3">
              <a:hlinkClick r:id="rId2" action="ppaction://hlinksldjump"/>
            </p:cNvPr>
            <p:cNvSpPr txBox="1">
              <a:spLocks noChangeArrowheads="1"/>
            </p:cNvSpPr>
            <p:nvPr/>
          </p:nvSpPr>
          <p:spPr bwMode="auto">
            <a:xfrm>
              <a:off x="476" y="1797"/>
              <a:ext cx="4581" cy="188"/>
            </a:xfrm>
            <a:prstGeom prst="rect">
              <a:avLst/>
            </a:prstGeom>
            <a:noFill/>
            <a:ln w="9525">
              <a:noFill/>
              <a:miter lim="800000"/>
              <a:headEnd/>
              <a:tailEnd/>
            </a:ln>
            <a:effectLst/>
          </p:spPr>
          <p:txBody>
            <a:bodyPr anchor="b">
              <a:spAutoFit/>
            </a:bodyPr>
            <a:lstStyle/>
            <a:p>
              <a:pPr marL="3678238" indent="-266700">
                <a:lnSpc>
                  <a:spcPct val="75000"/>
                </a:lnSpc>
                <a:spcBef>
                  <a:spcPct val="50000"/>
                </a:spcBef>
                <a:buClr>
                  <a:schemeClr val="tx1"/>
                </a:buClr>
                <a:buFont typeface="Wingdings" pitchFamily="2" charset="2"/>
                <a:buChar char="Ø"/>
                <a:tabLst>
                  <a:tab pos="3683000" algn="l"/>
                  <a:tab pos="4038600" algn="l"/>
                </a:tabLst>
              </a:pPr>
              <a:r>
                <a:rPr lang="es-MX" b="1" i="1">
                  <a:effectLst>
                    <a:outerShdw blurRad="38100" dist="38100" dir="2700000" algn="tl">
                      <a:srgbClr val="C0C0C0"/>
                    </a:outerShdw>
                  </a:effectLst>
                </a:rPr>
                <a:t>Área afectada</a:t>
              </a:r>
              <a:endParaRPr lang="es-ES" b="1" i="1">
                <a:effectLst>
                  <a:outerShdw blurRad="38100" dist="38100" dir="2700000" algn="tl">
                    <a:srgbClr val="C0C0C0"/>
                  </a:outerShdw>
                </a:effectLst>
              </a:endParaRPr>
            </a:p>
          </p:txBody>
        </p:sp>
        <p:sp>
          <p:nvSpPr>
            <p:cNvPr id="3" name="Text Box 3">
              <a:hlinkClick r:id="rId2" action="ppaction://hlinksldjump"/>
            </p:cNvPr>
            <p:cNvSpPr txBox="1">
              <a:spLocks noChangeArrowheads="1"/>
            </p:cNvSpPr>
            <p:nvPr/>
          </p:nvSpPr>
          <p:spPr bwMode="auto">
            <a:xfrm>
              <a:off x="476" y="2432"/>
              <a:ext cx="4581" cy="188"/>
            </a:xfrm>
            <a:prstGeom prst="rect">
              <a:avLst/>
            </a:prstGeom>
            <a:noFill/>
            <a:ln w="9525">
              <a:noFill/>
              <a:miter lim="800000"/>
              <a:headEnd/>
              <a:tailEnd/>
            </a:ln>
            <a:effectLst/>
          </p:spPr>
          <p:txBody>
            <a:bodyPr anchor="b">
              <a:spAutoFit/>
            </a:bodyPr>
            <a:lstStyle/>
            <a:p>
              <a:pPr marL="3678238" indent="-266700">
                <a:lnSpc>
                  <a:spcPct val="75000"/>
                </a:lnSpc>
                <a:spcBef>
                  <a:spcPct val="50000"/>
                </a:spcBef>
                <a:buClr>
                  <a:schemeClr val="tx1"/>
                </a:buClr>
                <a:buFont typeface="Wingdings" pitchFamily="2" charset="2"/>
                <a:buChar char="Ø"/>
                <a:tabLst>
                  <a:tab pos="3683000" algn="l"/>
                  <a:tab pos="4038600" algn="l"/>
                </a:tabLst>
              </a:pPr>
              <a:r>
                <a:rPr lang="es-MX" b="1" i="1">
                  <a:effectLst>
                    <a:outerShdw blurRad="38100" dist="38100" dir="2700000" algn="tl">
                      <a:srgbClr val="C0C0C0"/>
                    </a:outerShdw>
                  </a:effectLst>
                </a:rPr>
                <a:t>Profundidad del agua</a:t>
              </a:r>
              <a:endParaRPr lang="es-ES" b="1" i="1">
                <a:effectLst>
                  <a:outerShdw blurRad="38100" dist="38100" dir="2700000" algn="tl">
                    <a:srgbClr val="C0C0C0"/>
                  </a:outerShdw>
                </a:effectLst>
              </a:endParaRPr>
            </a:p>
          </p:txBody>
        </p:sp>
        <p:sp>
          <p:nvSpPr>
            <p:cNvPr id="4" name="Text Box 3">
              <a:hlinkClick r:id="rId2" action="ppaction://hlinksldjump"/>
            </p:cNvPr>
            <p:cNvSpPr txBox="1">
              <a:spLocks noChangeArrowheads="1"/>
            </p:cNvSpPr>
            <p:nvPr/>
          </p:nvSpPr>
          <p:spPr bwMode="auto">
            <a:xfrm>
              <a:off x="476" y="2132"/>
              <a:ext cx="4581" cy="188"/>
            </a:xfrm>
            <a:prstGeom prst="rect">
              <a:avLst/>
            </a:prstGeom>
            <a:noFill/>
            <a:ln w="9525">
              <a:noFill/>
              <a:miter lim="800000"/>
              <a:headEnd/>
              <a:tailEnd/>
            </a:ln>
            <a:effectLst/>
          </p:spPr>
          <p:txBody>
            <a:bodyPr anchor="b">
              <a:spAutoFit/>
            </a:bodyPr>
            <a:lstStyle/>
            <a:p>
              <a:pPr marL="3678238" indent="-266700">
                <a:lnSpc>
                  <a:spcPct val="75000"/>
                </a:lnSpc>
                <a:spcBef>
                  <a:spcPct val="50000"/>
                </a:spcBef>
                <a:buClr>
                  <a:schemeClr val="tx1"/>
                </a:buClr>
                <a:buFont typeface="Wingdings" pitchFamily="2" charset="2"/>
                <a:buChar char="Ø"/>
                <a:tabLst>
                  <a:tab pos="3683000" algn="l"/>
                  <a:tab pos="4038600" algn="l"/>
                </a:tabLst>
              </a:pPr>
              <a:r>
                <a:rPr lang="es-MX" b="1" i="1" dirty="0">
                  <a:effectLst>
                    <a:outerShdw blurRad="38100" dist="38100" dir="2700000" algn="tl">
                      <a:srgbClr val="C0C0C0"/>
                    </a:outerShdw>
                  </a:effectLst>
                </a:rPr>
                <a:t>Velocidad de la corriente</a:t>
              </a:r>
              <a:endParaRPr lang="es-ES" b="1" i="1" dirty="0">
                <a:effectLst>
                  <a:outerShdw blurRad="38100" dist="38100" dir="2700000" algn="tl">
                    <a:srgbClr val="C0C0C0"/>
                  </a:outerShdw>
                </a:effectLst>
              </a:endParaRPr>
            </a:p>
          </p:txBody>
        </p:sp>
        <p:sp>
          <p:nvSpPr>
            <p:cNvPr id="5" name="Text Box 3">
              <a:hlinkClick r:id="rId2" action="ppaction://hlinksldjump"/>
            </p:cNvPr>
            <p:cNvSpPr txBox="1">
              <a:spLocks noChangeArrowheads="1"/>
            </p:cNvSpPr>
            <p:nvPr/>
          </p:nvSpPr>
          <p:spPr bwMode="auto">
            <a:xfrm>
              <a:off x="476" y="2750"/>
              <a:ext cx="4581" cy="188"/>
            </a:xfrm>
            <a:prstGeom prst="rect">
              <a:avLst/>
            </a:prstGeom>
            <a:noFill/>
            <a:ln w="9525">
              <a:noFill/>
              <a:miter lim="800000"/>
              <a:headEnd/>
              <a:tailEnd/>
            </a:ln>
            <a:effectLst/>
          </p:spPr>
          <p:txBody>
            <a:bodyPr anchor="b">
              <a:spAutoFit/>
            </a:bodyPr>
            <a:lstStyle/>
            <a:p>
              <a:pPr marL="3678238" indent="-266700">
                <a:lnSpc>
                  <a:spcPct val="75000"/>
                </a:lnSpc>
                <a:spcBef>
                  <a:spcPct val="50000"/>
                </a:spcBef>
                <a:buClr>
                  <a:schemeClr val="tx1"/>
                </a:buClr>
                <a:buFont typeface="Wingdings" pitchFamily="2" charset="2"/>
                <a:buChar char="Ø"/>
                <a:tabLst>
                  <a:tab pos="3683000" algn="l"/>
                  <a:tab pos="4038600" algn="l"/>
                </a:tabLst>
              </a:pPr>
              <a:r>
                <a:rPr lang="es-MX" b="1" i="1">
                  <a:effectLst>
                    <a:outerShdw blurRad="38100" dist="38100" dir="2700000" algn="tl">
                      <a:srgbClr val="C0C0C0"/>
                    </a:outerShdw>
                  </a:effectLst>
                </a:rPr>
                <a:t>Tiempo de recurrencia</a:t>
              </a:r>
              <a:endParaRPr lang="es-ES" b="1" i="1">
                <a:effectLst>
                  <a:outerShdw blurRad="38100" dist="38100" dir="2700000" algn="tl">
                    <a:srgbClr val="C0C0C0"/>
                  </a:outerShdw>
                </a:effectLst>
              </a:endParaRPr>
            </a:p>
          </p:txBody>
        </p:sp>
      </p:grpSp>
      <p:sp>
        <p:nvSpPr>
          <p:cNvPr id="11" name="10 Rectángulo"/>
          <p:cNvSpPr/>
          <p:nvPr/>
        </p:nvSpPr>
        <p:spPr>
          <a:xfrm>
            <a:off x="1524000" y="1196300"/>
            <a:ext cx="6516216" cy="369332"/>
          </a:xfrm>
          <a:prstGeom prst="rect">
            <a:avLst/>
          </a:prstGeom>
          <a:solidFill>
            <a:schemeClr val="bg1">
              <a:lumMod val="65000"/>
            </a:schemeClr>
          </a:solidFill>
        </p:spPr>
        <p:txBody>
          <a:bodyPr wrap="square">
            <a:spAutoFit/>
          </a:bodyPr>
          <a:lstStyle/>
          <a:p>
            <a:pPr>
              <a:defRPr/>
            </a:pPr>
            <a:r>
              <a:rPr lang="es-MX" b="1" dirty="0">
                <a:solidFill>
                  <a:schemeClr val="bg1"/>
                </a:solidFill>
                <a:latin typeface="Caslon Bd BT" pitchFamily="18" charset="0"/>
              </a:rPr>
              <a:t>     </a:t>
            </a:r>
            <a:r>
              <a:rPr lang="es-MX" dirty="0">
                <a:solidFill>
                  <a:schemeClr val="bg1"/>
                </a:solidFill>
                <a:latin typeface="Caslon Bd BT" pitchFamily="18" charset="0"/>
              </a:rPr>
              <a:t>Parámetros para medir la magnitud de una inundación  </a:t>
            </a:r>
          </a:p>
        </p:txBody>
      </p:sp>
      <p:sp>
        <p:nvSpPr>
          <p:cNvPr id="12" name="Rectangle 8"/>
          <p:cNvSpPr>
            <a:spLocks noChangeArrowheads="1"/>
          </p:cNvSpPr>
          <p:nvPr/>
        </p:nvSpPr>
        <p:spPr bwMode="auto">
          <a:xfrm>
            <a:off x="2310867" y="4941168"/>
            <a:ext cx="7759369" cy="1224136"/>
          </a:xfrm>
          <a:prstGeom prst="rect">
            <a:avLst/>
          </a:prstGeom>
          <a:noFill/>
          <a:ln w="9525">
            <a:noFill/>
            <a:miter lim="800000"/>
            <a:headEnd/>
            <a:tailEnd/>
          </a:ln>
          <a:effectLst/>
        </p:spPr>
        <p:txBody>
          <a:bodyPr/>
          <a:lstStyle/>
          <a:p>
            <a:pPr algn="just">
              <a:spcBef>
                <a:spcPct val="20000"/>
              </a:spcBef>
            </a:pPr>
            <a:r>
              <a:rPr lang="es-MX" sz="1600" dirty="0">
                <a:effectLst>
                  <a:outerShdw dist="38100" sx="1000" sy="1000" algn="tl">
                    <a:srgbClr val="000000"/>
                  </a:outerShdw>
                </a:effectLst>
                <a:latin typeface="Caslon Bd BT" pitchFamily="18" charset="0"/>
              </a:rPr>
              <a:t>La ponderación que se le dé a cada uno de estos parámetros dependerá de la actividad a la que esté afectando la inundación, por ejemplo, en la agricultura puede tener mayor peso el área afectada, en cambio en daños a la población el tirante (profundidad del agua) puede ser el parámetro más importante. </a:t>
            </a:r>
            <a:endParaRPr lang="es-MX" sz="1600" b="1" dirty="0">
              <a:effectLst>
                <a:outerShdw blurRad="38100" dist="38100" dir="2700000" algn="tl">
                  <a:srgbClr val="000000"/>
                </a:outerShdw>
              </a:effectLst>
              <a:latin typeface="Caslon Bd BT"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5520" y="1052736"/>
            <a:ext cx="8028384" cy="864096"/>
          </a:xfrm>
        </p:spPr>
        <p:txBody>
          <a:bodyPr>
            <a:normAutofit fontScale="90000"/>
          </a:bodyPr>
          <a:lstStyle/>
          <a:p>
            <a:pPr algn="l">
              <a:defRPr/>
            </a:pPr>
            <a:r>
              <a:rPr lang="es-ES" sz="3200" b="1" i="1" dirty="0">
                <a:latin typeface="Times New Roman" pitchFamily="18" charset="0"/>
                <a:ea typeface="+mn-ea"/>
                <a:cs typeface="+mn-cs"/>
              </a:rPr>
              <a:t>Peligro</a:t>
            </a:r>
            <a:br>
              <a:rPr lang="es-ES" dirty="0"/>
            </a:br>
            <a:r>
              <a:rPr lang="es-ES" sz="2000" b="1" i="1" dirty="0">
                <a:latin typeface="Times New Roman" pitchFamily="18" charset="0"/>
                <a:ea typeface="+mn-ea"/>
                <a:cs typeface="+mn-cs"/>
              </a:rPr>
              <a:t>POR INUNDACIONES</a:t>
            </a:r>
          </a:p>
        </p:txBody>
      </p:sp>
      <p:sp>
        <p:nvSpPr>
          <p:cNvPr id="3" name="Content Placeholder 2"/>
          <p:cNvSpPr>
            <a:spLocks noGrp="1"/>
          </p:cNvSpPr>
          <p:nvPr>
            <p:ph idx="1"/>
          </p:nvPr>
        </p:nvSpPr>
        <p:spPr>
          <a:xfrm>
            <a:off x="1775520" y="4581128"/>
            <a:ext cx="7200800" cy="576064"/>
          </a:xfrm>
        </p:spPr>
        <p:txBody>
          <a:bodyPr/>
          <a:lstStyle/>
          <a:p>
            <a:pPr>
              <a:buFont typeface="Calibri" pitchFamily="34" charset="0"/>
              <a:buChar char="∙"/>
              <a:defRPr/>
            </a:pPr>
            <a:r>
              <a:rPr lang="es-ES" sz="2800" dirty="0">
                <a:latin typeface="Calibri" pitchFamily="34" charset="0"/>
              </a:rPr>
              <a:t>FEMA:    f(y)</a:t>
            </a:r>
          </a:p>
        </p:txBody>
      </p:sp>
      <p:sp>
        <p:nvSpPr>
          <p:cNvPr id="4" name="Content Placeholder 2"/>
          <p:cNvSpPr txBox="1">
            <a:spLocks/>
          </p:cNvSpPr>
          <p:nvPr/>
        </p:nvSpPr>
        <p:spPr bwMode="auto">
          <a:xfrm>
            <a:off x="1775520" y="2708920"/>
            <a:ext cx="7344816" cy="1512168"/>
          </a:xfrm>
          <a:prstGeom prst="rect">
            <a:avLst/>
          </a:prstGeom>
          <a:noFill/>
          <a:ln w="9525">
            <a:noFill/>
            <a:miter lim="800000"/>
            <a:headEnd/>
            <a:tailEnd/>
          </a:ln>
        </p:spPr>
        <p:txBody>
          <a:bodyPr vert="horz" wrap="square" lIns="36000" tIns="36000" rIns="36000" bIns="36000" numCol="1" anchor="t" anchorCtr="0" compatLnSpc="1">
            <a:prstTxWarp prst="textNoShape">
              <a:avLst/>
            </a:prstTxWarp>
          </a:bodyPr>
          <a:lstStyle/>
          <a:p>
            <a:pPr marL="628650" lvl="1" indent="-268288" eaLnBrk="0" hangingPunct="0">
              <a:spcBef>
                <a:spcPct val="20000"/>
              </a:spcBef>
              <a:buFontTx/>
              <a:buChar char="–"/>
              <a:defRPr/>
            </a:pPr>
            <a:r>
              <a:rPr lang="es-ES" sz="2000" kern="0" dirty="0">
                <a:latin typeface="Calibri" pitchFamily="34" charset="0"/>
              </a:rPr>
              <a:t>Frecuencia del evento (probabilidad de ocurrencia)</a:t>
            </a:r>
            <a:endParaRPr lang="en-US" sz="2000" kern="0" dirty="0">
              <a:latin typeface="Calibri" pitchFamily="34" charset="0"/>
            </a:endParaRPr>
          </a:p>
          <a:p>
            <a:pPr marL="628650" lvl="1" indent="-268288" eaLnBrk="0" fontAlgn="base" hangingPunct="0">
              <a:spcBef>
                <a:spcPct val="20000"/>
              </a:spcBef>
              <a:spcAft>
                <a:spcPct val="0"/>
              </a:spcAft>
              <a:buFontTx/>
              <a:buChar char="–"/>
              <a:defRPr/>
            </a:pPr>
            <a:r>
              <a:rPr lang="es-ES" sz="2000" kern="0" dirty="0">
                <a:latin typeface="Calibri" pitchFamily="34" charset="0"/>
              </a:rPr>
              <a:t>Profundidad del flujo (tirante de agua)</a:t>
            </a:r>
          </a:p>
          <a:p>
            <a:pPr marL="628650" lvl="1" indent="-268288" eaLnBrk="0" fontAlgn="base" hangingPunct="0">
              <a:spcBef>
                <a:spcPct val="20000"/>
              </a:spcBef>
              <a:spcAft>
                <a:spcPct val="0"/>
              </a:spcAft>
              <a:buFontTx/>
              <a:buChar char="–"/>
              <a:defRPr/>
            </a:pPr>
            <a:r>
              <a:rPr lang="es-ES" sz="2000" kern="0" dirty="0">
                <a:latin typeface="Calibri" pitchFamily="34" charset="0"/>
              </a:rPr>
              <a:t>Velocidad del flujo</a:t>
            </a:r>
          </a:p>
          <a:p>
            <a:pPr marL="628650" lvl="1" indent="-268288" eaLnBrk="0" fontAlgn="base" hangingPunct="0">
              <a:spcBef>
                <a:spcPct val="20000"/>
              </a:spcBef>
              <a:spcAft>
                <a:spcPct val="0"/>
              </a:spcAft>
              <a:buFontTx/>
              <a:buChar char="–"/>
              <a:defRPr/>
            </a:pPr>
            <a:r>
              <a:rPr lang="es-ES" sz="2000" kern="0" dirty="0">
                <a:latin typeface="Calibri" pitchFamily="34" charset="0"/>
              </a:rPr>
              <a:t>Tipo de fluido (agua, agua-tierra, agua-tierra-rocas-arboles, etc.)</a:t>
            </a:r>
          </a:p>
          <a:p>
            <a:pPr marL="342900" indent="-342900" eaLnBrk="0" fontAlgn="base" hangingPunct="0">
              <a:spcBef>
                <a:spcPct val="20000"/>
              </a:spcBef>
              <a:spcAft>
                <a:spcPct val="0"/>
              </a:spcAft>
              <a:defRPr/>
            </a:pPr>
            <a:r>
              <a:rPr lang="en-US" sz="3200" kern="0" dirty="0">
                <a:latin typeface="Calibri" pitchFamily="34" charset="0"/>
              </a:rPr>
              <a:t> </a:t>
            </a:r>
          </a:p>
        </p:txBody>
      </p:sp>
      <p:sp>
        <p:nvSpPr>
          <p:cNvPr id="6" name="Content Placeholder 2"/>
          <p:cNvSpPr txBox="1">
            <a:spLocks/>
          </p:cNvSpPr>
          <p:nvPr/>
        </p:nvSpPr>
        <p:spPr bwMode="auto">
          <a:xfrm>
            <a:off x="1775520" y="2132856"/>
            <a:ext cx="7200800" cy="6480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eaLnBrk="0" fontAlgn="base" hangingPunct="0">
              <a:spcBef>
                <a:spcPct val="20000"/>
              </a:spcBef>
              <a:spcAft>
                <a:spcPct val="0"/>
              </a:spcAft>
              <a:buFont typeface="Calibri" pitchFamily="34" charset="0"/>
              <a:buChar char="∙"/>
              <a:defRPr/>
            </a:pPr>
            <a:r>
              <a:rPr lang="es-ES" sz="2800" kern="0" dirty="0">
                <a:latin typeface="Calibri" pitchFamily="34" charset="0"/>
              </a:rPr>
              <a:t>El peligro por inundaciones depende de:</a:t>
            </a:r>
            <a:r>
              <a:rPr lang="en-US" sz="3200" kern="0" dirty="0">
                <a:latin typeface="Calibri" pitchFamily="34" charset="0"/>
              </a:rPr>
              <a:t> </a:t>
            </a:r>
          </a:p>
        </p:txBody>
      </p:sp>
      <p:sp>
        <p:nvSpPr>
          <p:cNvPr id="8" name="Content Placeholder 2"/>
          <p:cNvSpPr txBox="1">
            <a:spLocks/>
          </p:cNvSpPr>
          <p:nvPr/>
        </p:nvSpPr>
        <p:spPr bwMode="auto">
          <a:xfrm>
            <a:off x="1775520" y="5229200"/>
            <a:ext cx="7200800" cy="5760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eaLnBrk="0" fontAlgn="base" hangingPunct="0">
              <a:spcBef>
                <a:spcPct val="20000"/>
              </a:spcBef>
              <a:spcAft>
                <a:spcPct val="0"/>
              </a:spcAft>
              <a:buFont typeface="Calibri" pitchFamily="34" charset="0"/>
              <a:buChar char="∙"/>
              <a:defRPr/>
            </a:pPr>
            <a:r>
              <a:rPr lang="es-ES" sz="2800" kern="0" dirty="0">
                <a:latin typeface="Calibri" pitchFamily="34" charset="0"/>
              </a:rPr>
              <a:t>Austria:  f(y, v</a:t>
            </a:r>
            <a:r>
              <a:rPr lang="es-ES" sz="2800" kern="0" baseline="30000" dirty="0">
                <a:latin typeface="Calibri" pitchFamily="34" charset="0"/>
              </a:rPr>
              <a:t>2</a:t>
            </a:r>
            <a:r>
              <a:rPr lang="es-ES" sz="2800" kern="0" dirty="0">
                <a:latin typeface="Calibri" pitchFamily="34" charset="0"/>
              </a:rPr>
              <a:t>/2g)</a:t>
            </a:r>
          </a:p>
        </p:txBody>
      </p:sp>
      <p:sp>
        <p:nvSpPr>
          <p:cNvPr id="9" name="Content Placeholder 2"/>
          <p:cNvSpPr txBox="1">
            <a:spLocks/>
          </p:cNvSpPr>
          <p:nvPr/>
        </p:nvSpPr>
        <p:spPr bwMode="auto">
          <a:xfrm>
            <a:off x="1775520" y="5877272"/>
            <a:ext cx="7200800" cy="6480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eaLnBrk="0" fontAlgn="base" hangingPunct="0">
              <a:spcBef>
                <a:spcPct val="20000"/>
              </a:spcBef>
              <a:spcAft>
                <a:spcPct val="0"/>
              </a:spcAft>
              <a:buFont typeface="Calibri" pitchFamily="34" charset="0"/>
              <a:buChar char="∙"/>
              <a:defRPr/>
            </a:pPr>
            <a:r>
              <a:rPr lang="es-ES" sz="2800" kern="0" dirty="0">
                <a:latin typeface="Calibri" pitchFamily="34" charset="0"/>
              </a:rPr>
              <a:t>Suiza:  f(y, </a:t>
            </a:r>
            <a:r>
              <a:rPr lang="es-ES" sz="2800" kern="0" dirty="0" err="1">
                <a:latin typeface="Calibri" pitchFamily="34" charset="0"/>
              </a:rPr>
              <a:t>v∙y</a:t>
            </a:r>
            <a:r>
              <a:rPr lang="es-ES" sz="2800" kern="0" dirty="0">
                <a:latin typeface="Calibri" pitchFamily="34" charset="0"/>
              </a:rPr>
              <a:t>)</a:t>
            </a:r>
            <a:r>
              <a:rPr lang="en-US" sz="2800" kern="0" dirty="0">
                <a:latin typeface="Calibri" pitchFamily="34"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1524002" y="43935"/>
            <a:ext cx="184731" cy="369332"/>
          </a:xfrm>
          <a:prstGeom prst="rect">
            <a:avLst/>
          </a:prstGeom>
          <a:noFill/>
          <a:ln w="9525">
            <a:noFill/>
            <a:miter lim="800000"/>
            <a:headEnd/>
            <a:tailEnd/>
          </a:ln>
        </p:spPr>
        <p:txBody>
          <a:bodyPr wrap="none" anchor="ctr">
            <a:spAutoFit/>
          </a:bodyPr>
          <a:lstStyle/>
          <a:p>
            <a:endParaRPr lang="es-ES"/>
          </a:p>
        </p:txBody>
      </p:sp>
      <p:sp>
        <p:nvSpPr>
          <p:cNvPr id="7" name="2 Título"/>
          <p:cNvSpPr>
            <a:spLocks noGrp="1"/>
          </p:cNvSpPr>
          <p:nvPr>
            <p:ph type="title"/>
          </p:nvPr>
        </p:nvSpPr>
        <p:spPr>
          <a:xfrm>
            <a:off x="1775520" y="1052737"/>
            <a:ext cx="8027988" cy="792088"/>
          </a:xfrm>
        </p:spPr>
        <p:txBody>
          <a:bodyPr>
            <a:noAutofit/>
          </a:bodyPr>
          <a:lstStyle/>
          <a:p>
            <a:pPr algn="l">
              <a:defRPr/>
            </a:pPr>
            <a:r>
              <a:rPr lang="es-MX" sz="3200" b="1" i="1" dirty="0">
                <a:latin typeface="Times New Roman" pitchFamily="18" charset="0"/>
                <a:ea typeface="+mn-ea"/>
                <a:cs typeface="+mn-cs"/>
              </a:rPr>
              <a:t>Peligro por inundación para personas</a:t>
            </a:r>
            <a:br>
              <a:rPr lang="es-MX" sz="3200" b="1" i="1" dirty="0">
                <a:latin typeface="Times New Roman" pitchFamily="18" charset="0"/>
                <a:ea typeface="+mn-ea"/>
                <a:cs typeface="+mn-cs"/>
              </a:rPr>
            </a:br>
            <a:r>
              <a:rPr lang="es-MX" sz="2000" b="1" i="1" dirty="0">
                <a:latin typeface="Times New Roman" pitchFamily="18" charset="0"/>
                <a:ea typeface="+mn-ea"/>
                <a:cs typeface="+mn-cs"/>
              </a:rPr>
              <a:t>CRITERIO DEL USBR, 1988</a:t>
            </a:r>
          </a:p>
        </p:txBody>
      </p:sp>
      <p:sp>
        <p:nvSpPr>
          <p:cNvPr id="5" name="21 CuadroTexto"/>
          <p:cNvSpPr txBox="1">
            <a:spLocks noChangeArrowheads="1"/>
          </p:cNvSpPr>
          <p:nvPr/>
        </p:nvSpPr>
        <p:spPr bwMode="auto">
          <a:xfrm>
            <a:off x="1524001" y="6611780"/>
            <a:ext cx="7326313" cy="246221"/>
          </a:xfrm>
          <a:prstGeom prst="rect">
            <a:avLst/>
          </a:prstGeom>
          <a:noFill/>
          <a:ln w="9525">
            <a:noFill/>
            <a:miter lim="800000"/>
            <a:headEnd/>
            <a:tailEnd/>
          </a:ln>
        </p:spPr>
        <p:txBody>
          <a:bodyPr>
            <a:spAutoFit/>
          </a:bodyPr>
          <a:lstStyle/>
          <a:p>
            <a:r>
              <a:rPr lang="es-MX" sz="1000" i="1" dirty="0">
                <a:solidFill>
                  <a:schemeClr val="bg1"/>
                </a:solidFill>
                <a:latin typeface="Times New Roman" pitchFamily="18" charset="0"/>
                <a:cs typeface="Times New Roman" pitchFamily="18" charset="0"/>
              </a:rPr>
              <a:t>Fuente: USBR </a:t>
            </a:r>
            <a:r>
              <a:rPr lang="es-MX" sz="1000" i="1" dirty="0" err="1">
                <a:solidFill>
                  <a:schemeClr val="bg1"/>
                </a:solidFill>
                <a:latin typeface="Times New Roman" pitchFamily="18" charset="0"/>
                <a:cs typeface="Times New Roman" pitchFamily="18" charset="0"/>
              </a:rPr>
              <a:t>Hazard</a:t>
            </a:r>
            <a:r>
              <a:rPr lang="es-MX" sz="1000" i="1" dirty="0">
                <a:solidFill>
                  <a:schemeClr val="bg1"/>
                </a:solidFill>
                <a:latin typeface="Times New Roman" pitchFamily="18" charset="0"/>
                <a:cs typeface="Times New Roman" pitchFamily="18" charset="0"/>
              </a:rPr>
              <a:t> Charts, 1988</a:t>
            </a:r>
            <a:endParaRPr lang="es-ES" sz="1000" i="1" dirty="0">
              <a:solidFill>
                <a:schemeClr val="bg1"/>
              </a:solidFill>
              <a:latin typeface="Times New Roman" pitchFamily="18" charset="0"/>
              <a:cs typeface="Times New Roman" pitchFamily="18" charset="0"/>
            </a:endParaRPr>
          </a:p>
        </p:txBody>
      </p:sp>
      <p:grpSp>
        <p:nvGrpSpPr>
          <p:cNvPr id="2" name="7 Grupo"/>
          <p:cNvGrpSpPr/>
          <p:nvPr/>
        </p:nvGrpSpPr>
        <p:grpSpPr>
          <a:xfrm>
            <a:off x="1775520" y="2061270"/>
            <a:ext cx="8640960" cy="4176042"/>
            <a:chOff x="1" y="1773238"/>
            <a:chExt cx="8027988" cy="3867150"/>
          </a:xfrm>
        </p:grpSpPr>
        <p:pic>
          <p:nvPicPr>
            <p:cNvPr id="19459" name="Picture 1"/>
            <p:cNvPicPr>
              <a:picLocks noChangeAspect="1" noChangeArrowheads="1"/>
            </p:cNvPicPr>
            <p:nvPr/>
          </p:nvPicPr>
          <p:blipFill>
            <a:blip r:embed="rId2" cstate="print"/>
            <a:srcRect/>
            <a:stretch>
              <a:fillRect/>
            </a:stretch>
          </p:blipFill>
          <p:spPr bwMode="auto">
            <a:xfrm>
              <a:off x="1" y="1773238"/>
              <a:ext cx="8027988" cy="3867150"/>
            </a:xfrm>
            <a:prstGeom prst="rect">
              <a:avLst/>
            </a:prstGeom>
            <a:noFill/>
            <a:ln w="12700">
              <a:noFill/>
              <a:miter lim="800000"/>
              <a:headEnd/>
              <a:tailEnd/>
            </a:ln>
          </p:spPr>
        </p:pic>
        <p:sp>
          <p:nvSpPr>
            <p:cNvPr id="6" name="5 Rectángulo"/>
            <p:cNvSpPr/>
            <p:nvPr/>
          </p:nvSpPr>
          <p:spPr>
            <a:xfrm>
              <a:off x="179512" y="5229200"/>
              <a:ext cx="1800200"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1524002" y="43935"/>
            <a:ext cx="184731" cy="369332"/>
          </a:xfrm>
          <a:prstGeom prst="rect">
            <a:avLst/>
          </a:prstGeom>
          <a:noFill/>
          <a:ln w="9525">
            <a:noFill/>
            <a:miter lim="800000"/>
            <a:headEnd/>
            <a:tailEnd/>
          </a:ln>
        </p:spPr>
        <p:txBody>
          <a:bodyPr wrap="none" anchor="ctr">
            <a:spAutoFit/>
          </a:bodyPr>
          <a:lstStyle/>
          <a:p>
            <a:endParaRPr lang="es-ES"/>
          </a:p>
        </p:txBody>
      </p:sp>
      <p:pic>
        <p:nvPicPr>
          <p:cNvPr id="20483" name="Picture 1"/>
          <p:cNvPicPr>
            <a:picLocks noChangeAspect="1" noChangeArrowheads="1"/>
          </p:cNvPicPr>
          <p:nvPr/>
        </p:nvPicPr>
        <p:blipFill>
          <a:blip r:embed="rId2" cstate="print"/>
          <a:srcRect/>
          <a:stretch>
            <a:fillRect/>
          </a:stretch>
        </p:blipFill>
        <p:spPr bwMode="auto">
          <a:xfrm>
            <a:off x="1775520" y="1988840"/>
            <a:ext cx="8640960" cy="4608512"/>
          </a:xfrm>
          <a:prstGeom prst="rect">
            <a:avLst/>
          </a:prstGeom>
          <a:noFill/>
          <a:ln w="12700">
            <a:solidFill>
              <a:srgbClr val="000000"/>
            </a:solidFill>
            <a:miter lim="800000"/>
            <a:headEnd/>
            <a:tailEnd/>
          </a:ln>
        </p:spPr>
      </p:pic>
      <p:sp>
        <p:nvSpPr>
          <p:cNvPr id="7" name="2 Título"/>
          <p:cNvSpPr>
            <a:spLocks noGrp="1"/>
          </p:cNvSpPr>
          <p:nvPr>
            <p:ph type="title"/>
          </p:nvPr>
        </p:nvSpPr>
        <p:spPr>
          <a:xfrm>
            <a:off x="1775520" y="980728"/>
            <a:ext cx="8027988" cy="792088"/>
          </a:xfrm>
        </p:spPr>
        <p:txBody>
          <a:bodyPr>
            <a:noAutofit/>
          </a:bodyPr>
          <a:lstStyle/>
          <a:p>
            <a:pPr algn="l">
              <a:defRPr/>
            </a:pPr>
            <a:r>
              <a:rPr lang="es-MX" sz="3200" b="1" i="1" dirty="0">
                <a:latin typeface="Times New Roman" pitchFamily="18" charset="0"/>
                <a:ea typeface="+mn-ea"/>
                <a:cs typeface="+mn-cs"/>
              </a:rPr>
              <a:t>Peligro por inundación para automóviles</a:t>
            </a:r>
            <a:br>
              <a:rPr lang="es-MX" sz="3200" b="1" i="1" dirty="0">
                <a:latin typeface="Times New Roman" pitchFamily="18" charset="0"/>
                <a:ea typeface="+mn-ea"/>
                <a:cs typeface="+mn-cs"/>
              </a:rPr>
            </a:br>
            <a:r>
              <a:rPr lang="es-MX" sz="2000" b="1" i="1" dirty="0">
                <a:latin typeface="Times New Roman" pitchFamily="18" charset="0"/>
                <a:ea typeface="+mn-ea"/>
                <a:cs typeface="+mn-cs"/>
              </a:rPr>
              <a:t>CRITERIO DEL USBR, 1988</a:t>
            </a:r>
          </a:p>
        </p:txBody>
      </p:sp>
      <p:sp>
        <p:nvSpPr>
          <p:cNvPr id="5" name="21 CuadroTexto"/>
          <p:cNvSpPr txBox="1">
            <a:spLocks noChangeArrowheads="1"/>
          </p:cNvSpPr>
          <p:nvPr/>
        </p:nvSpPr>
        <p:spPr bwMode="auto">
          <a:xfrm>
            <a:off x="1524001" y="6611780"/>
            <a:ext cx="7326313" cy="246221"/>
          </a:xfrm>
          <a:prstGeom prst="rect">
            <a:avLst/>
          </a:prstGeom>
          <a:noFill/>
          <a:ln w="9525">
            <a:noFill/>
            <a:miter lim="800000"/>
            <a:headEnd/>
            <a:tailEnd/>
          </a:ln>
        </p:spPr>
        <p:txBody>
          <a:bodyPr>
            <a:spAutoFit/>
          </a:bodyPr>
          <a:lstStyle/>
          <a:p>
            <a:r>
              <a:rPr lang="es-MX" sz="1000" i="1" dirty="0">
                <a:solidFill>
                  <a:schemeClr val="bg1"/>
                </a:solidFill>
                <a:latin typeface="Times New Roman" pitchFamily="18" charset="0"/>
                <a:cs typeface="Times New Roman" pitchFamily="18" charset="0"/>
              </a:rPr>
              <a:t>Fuente: USBR </a:t>
            </a:r>
            <a:r>
              <a:rPr lang="es-MX" sz="1000" i="1" dirty="0" err="1">
                <a:solidFill>
                  <a:schemeClr val="bg1"/>
                </a:solidFill>
                <a:latin typeface="Times New Roman" pitchFamily="18" charset="0"/>
                <a:cs typeface="Times New Roman" pitchFamily="18" charset="0"/>
              </a:rPr>
              <a:t>Hazard</a:t>
            </a:r>
            <a:r>
              <a:rPr lang="es-MX" sz="1000" i="1" dirty="0">
                <a:solidFill>
                  <a:schemeClr val="bg1"/>
                </a:solidFill>
                <a:latin typeface="Times New Roman" pitchFamily="18" charset="0"/>
                <a:cs typeface="Times New Roman" pitchFamily="18" charset="0"/>
              </a:rPr>
              <a:t> Charts, 1988</a:t>
            </a:r>
            <a:endParaRPr lang="es-ES" sz="1000" i="1" dirty="0">
              <a:solidFill>
                <a:schemeClr val="bg1"/>
              </a:solidFill>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1524002" y="43935"/>
            <a:ext cx="184731" cy="369332"/>
          </a:xfrm>
          <a:prstGeom prst="rect">
            <a:avLst/>
          </a:prstGeom>
          <a:noFill/>
          <a:ln w="9525">
            <a:noFill/>
            <a:miter lim="800000"/>
            <a:headEnd/>
            <a:tailEnd/>
          </a:ln>
        </p:spPr>
        <p:txBody>
          <a:bodyPr wrap="none" anchor="ctr">
            <a:spAutoFit/>
          </a:bodyPr>
          <a:lstStyle/>
          <a:p>
            <a:endParaRPr lang="es-ES"/>
          </a:p>
        </p:txBody>
      </p:sp>
      <p:pic>
        <p:nvPicPr>
          <p:cNvPr id="21507" name="Picture 1"/>
          <p:cNvPicPr>
            <a:picLocks noChangeAspect="1" noChangeArrowheads="1"/>
          </p:cNvPicPr>
          <p:nvPr/>
        </p:nvPicPr>
        <p:blipFill>
          <a:blip r:embed="rId2" cstate="print"/>
          <a:srcRect/>
          <a:stretch>
            <a:fillRect/>
          </a:stretch>
        </p:blipFill>
        <p:spPr bwMode="auto">
          <a:xfrm>
            <a:off x="1775520" y="2133280"/>
            <a:ext cx="8591636" cy="4176041"/>
          </a:xfrm>
          <a:prstGeom prst="rect">
            <a:avLst/>
          </a:prstGeom>
          <a:noFill/>
          <a:ln w="12700">
            <a:solidFill>
              <a:srgbClr val="000000"/>
            </a:solidFill>
            <a:miter lim="800000"/>
            <a:headEnd/>
            <a:tailEnd/>
          </a:ln>
        </p:spPr>
      </p:pic>
      <p:sp>
        <p:nvSpPr>
          <p:cNvPr id="7" name="2 Título"/>
          <p:cNvSpPr>
            <a:spLocks noGrp="1"/>
          </p:cNvSpPr>
          <p:nvPr>
            <p:ph type="title"/>
          </p:nvPr>
        </p:nvSpPr>
        <p:spPr>
          <a:xfrm>
            <a:off x="1775520" y="1052737"/>
            <a:ext cx="8027988" cy="792088"/>
          </a:xfrm>
        </p:spPr>
        <p:txBody>
          <a:bodyPr>
            <a:noAutofit/>
          </a:bodyPr>
          <a:lstStyle/>
          <a:p>
            <a:pPr algn="l">
              <a:defRPr/>
            </a:pPr>
            <a:r>
              <a:rPr lang="es-MX" sz="3200" b="1" i="1" dirty="0">
                <a:latin typeface="Times New Roman" pitchFamily="18" charset="0"/>
                <a:ea typeface="+mn-ea"/>
                <a:cs typeface="+mn-cs"/>
              </a:rPr>
              <a:t>Peligro por inundación para viviendas</a:t>
            </a:r>
            <a:br>
              <a:rPr lang="es-MX" sz="3200" b="1" i="1" dirty="0">
                <a:latin typeface="Times New Roman" pitchFamily="18" charset="0"/>
                <a:ea typeface="+mn-ea"/>
                <a:cs typeface="+mn-cs"/>
              </a:rPr>
            </a:br>
            <a:r>
              <a:rPr lang="es-MX" sz="2000" b="1" i="1" dirty="0">
                <a:latin typeface="Times New Roman" pitchFamily="18" charset="0"/>
                <a:ea typeface="+mn-ea"/>
                <a:cs typeface="+mn-cs"/>
              </a:rPr>
              <a:t>CRITERIO DEL USBR, 1988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9" name="Picture 3"/>
          <p:cNvPicPr>
            <a:picLocks noChangeAspect="1" noChangeArrowheads="1"/>
          </p:cNvPicPr>
          <p:nvPr/>
        </p:nvPicPr>
        <p:blipFill>
          <a:blip r:embed="rId2" cstate="print"/>
          <a:srcRect l="51187" t="31500" r="12982" b="18732"/>
          <a:stretch>
            <a:fillRect/>
          </a:stretch>
        </p:blipFill>
        <p:spPr bwMode="auto">
          <a:xfrm>
            <a:off x="3337087" y="1844825"/>
            <a:ext cx="5378785" cy="4670379"/>
          </a:xfrm>
          <a:prstGeom prst="rect">
            <a:avLst/>
          </a:prstGeom>
          <a:noFill/>
          <a:ln w="9525">
            <a:noFill/>
            <a:miter lim="800000"/>
            <a:headEnd/>
            <a:tailEnd/>
          </a:ln>
        </p:spPr>
      </p:pic>
      <p:pic>
        <p:nvPicPr>
          <p:cNvPr id="23554" name="Picture 2"/>
          <p:cNvPicPr>
            <a:picLocks noChangeAspect="1" noChangeArrowheads="1"/>
          </p:cNvPicPr>
          <p:nvPr/>
        </p:nvPicPr>
        <p:blipFill>
          <a:blip r:embed="rId2" cstate="print"/>
          <a:srcRect l="16737" t="35910" r="56094" b="22511"/>
          <a:stretch>
            <a:fillRect/>
          </a:stretch>
        </p:blipFill>
        <p:spPr bwMode="auto">
          <a:xfrm>
            <a:off x="3605998" y="1852658"/>
            <a:ext cx="4882366" cy="4670381"/>
          </a:xfrm>
          <a:prstGeom prst="rect">
            <a:avLst/>
          </a:prstGeom>
          <a:noFill/>
          <a:ln w="9525">
            <a:noFill/>
            <a:miter lim="800000"/>
            <a:headEnd/>
            <a:tailEnd/>
          </a:ln>
        </p:spPr>
      </p:pic>
      <p:sp>
        <p:nvSpPr>
          <p:cNvPr id="5" name="2 Título"/>
          <p:cNvSpPr txBox="1">
            <a:spLocks/>
          </p:cNvSpPr>
          <p:nvPr/>
        </p:nvSpPr>
        <p:spPr>
          <a:xfrm>
            <a:off x="1775520" y="980728"/>
            <a:ext cx="8027988" cy="720080"/>
          </a:xfrm>
          <a:prstGeom prst="rect">
            <a:avLst/>
          </a:prstGeom>
        </p:spPr>
        <p:txBody>
          <a:bodyPr/>
          <a:lstStyle/>
          <a:p>
            <a:pPr eaLnBrk="0" hangingPunct="0">
              <a:defRPr/>
            </a:pPr>
            <a:r>
              <a:rPr lang="es-MX" sz="3200" b="1" i="1" dirty="0">
                <a:latin typeface="Times New Roman" pitchFamily="18" charset="0"/>
              </a:rPr>
              <a:t>Peligro por inundación para viviendas</a:t>
            </a:r>
            <a:br>
              <a:rPr lang="es-MX" sz="3200" i="1" dirty="0">
                <a:latin typeface="+mj-lt"/>
                <a:ea typeface="+mj-ea"/>
                <a:cs typeface="+mj-cs"/>
              </a:rPr>
            </a:br>
            <a:r>
              <a:rPr lang="es-MX" sz="2000" b="1" i="1" dirty="0">
                <a:latin typeface="Times New Roman" pitchFamily="18" charset="0"/>
              </a:rPr>
              <a:t>CRITERIO DEL CONDADO DE BELLINGEN, AUSTRALIA, 2006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75520" y="1052736"/>
            <a:ext cx="8028384" cy="720080"/>
          </a:xfrm>
        </p:spPr>
        <p:txBody>
          <a:bodyPr rtlCol="0">
            <a:noAutofit/>
          </a:bodyPr>
          <a:lstStyle/>
          <a:p>
            <a:pPr>
              <a:defRPr/>
            </a:pPr>
            <a:r>
              <a:rPr lang="es-ES" altLang="ja-JP" sz="3200" b="1" i="1" dirty="0">
                <a:latin typeface="Times New Roman" pitchFamily="18" charset="0"/>
                <a:ea typeface="+mn-ea"/>
                <a:cs typeface="+mn-cs"/>
              </a:rPr>
              <a:t>Caracterización del peligro</a:t>
            </a:r>
            <a:br>
              <a:rPr lang="es-ES" altLang="ja-JP" sz="3200" b="1" i="1" dirty="0">
                <a:latin typeface="Times New Roman" pitchFamily="18" charset="0"/>
                <a:ea typeface="+mn-ea"/>
                <a:cs typeface="+mn-cs"/>
              </a:rPr>
            </a:br>
            <a:r>
              <a:rPr lang="es-ES" altLang="ja-JP" sz="2000" b="1" i="1" dirty="0">
                <a:latin typeface="Times New Roman" pitchFamily="18" charset="0"/>
                <a:ea typeface="+mn-ea"/>
                <a:cs typeface="+mn-cs"/>
              </a:rPr>
              <a:t>RESUMEN</a:t>
            </a:r>
          </a:p>
        </p:txBody>
      </p:sp>
      <p:sp>
        <p:nvSpPr>
          <p:cNvPr id="4" name="8 Rectángulo"/>
          <p:cNvSpPr>
            <a:spLocks noChangeArrowheads="1"/>
          </p:cNvSpPr>
          <p:nvPr/>
        </p:nvSpPr>
        <p:spPr bwMode="auto">
          <a:xfrm>
            <a:off x="1844035" y="2230031"/>
            <a:ext cx="7556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57200" indent="-457200" algn="just" eaLnBrk="0" hangingPunct="0">
              <a:lnSpc>
                <a:spcPct val="80000"/>
              </a:lnSpc>
              <a:spcBef>
                <a:spcPct val="20000"/>
              </a:spcBef>
            </a:pPr>
            <a:r>
              <a:rPr lang="es-MX" sz="2000" dirty="0">
                <a:solidFill>
                  <a:srgbClr val="000000"/>
                </a:solidFill>
                <a:latin typeface="Trebuchet MS" pitchFamily="34" charset="0"/>
              </a:rPr>
              <a:t>Para hablar de “peligro”, es necesario:</a:t>
            </a:r>
            <a:endParaRPr lang="es-ES" sz="2000" dirty="0">
              <a:solidFill>
                <a:srgbClr val="000000"/>
              </a:solidFill>
              <a:latin typeface="Trebuchet MS" pitchFamily="34" charset="0"/>
            </a:endParaRPr>
          </a:p>
        </p:txBody>
      </p:sp>
      <p:sp>
        <p:nvSpPr>
          <p:cNvPr id="5" name="8 Rectángulo"/>
          <p:cNvSpPr>
            <a:spLocks noChangeArrowheads="1"/>
          </p:cNvSpPr>
          <p:nvPr/>
        </p:nvSpPr>
        <p:spPr bwMode="auto">
          <a:xfrm>
            <a:off x="1844035" y="3022119"/>
            <a:ext cx="7556500" cy="28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gn="just" eaLnBrk="0" hangingPunct="0">
              <a:lnSpc>
                <a:spcPct val="80000"/>
              </a:lnSpc>
              <a:spcBef>
                <a:spcPct val="20000"/>
              </a:spcBef>
              <a:buFont typeface="+mj-lt"/>
              <a:buAutoNum type="arabicParenR"/>
            </a:pPr>
            <a:r>
              <a:rPr lang="es-MX" sz="1600" dirty="0">
                <a:solidFill>
                  <a:srgbClr val="000000"/>
                </a:solidFill>
                <a:latin typeface="Trebuchet MS" pitchFamily="34" charset="0"/>
              </a:rPr>
              <a:t>Hacer referencia al </a:t>
            </a:r>
            <a:r>
              <a:rPr lang="es-MX" sz="1600" b="1" i="1" dirty="0">
                <a:solidFill>
                  <a:srgbClr val="000000"/>
                </a:solidFill>
                <a:latin typeface="Trebuchet MS" pitchFamily="34" charset="0"/>
              </a:rPr>
              <a:t>fenómeno que nos interesa</a:t>
            </a:r>
            <a:r>
              <a:rPr lang="es-MX" sz="1600" dirty="0">
                <a:solidFill>
                  <a:srgbClr val="000000"/>
                </a:solidFill>
                <a:latin typeface="Trebuchet MS" pitchFamily="34" charset="0"/>
              </a:rPr>
              <a:t> analizar.</a:t>
            </a:r>
          </a:p>
        </p:txBody>
      </p:sp>
      <p:sp>
        <p:nvSpPr>
          <p:cNvPr id="6" name="8 Rectángulo"/>
          <p:cNvSpPr>
            <a:spLocks noChangeArrowheads="1"/>
          </p:cNvSpPr>
          <p:nvPr/>
        </p:nvSpPr>
        <p:spPr bwMode="auto">
          <a:xfrm>
            <a:off x="1844035" y="4534287"/>
            <a:ext cx="7776864" cy="28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just" eaLnBrk="0" hangingPunct="0">
              <a:lnSpc>
                <a:spcPct val="80000"/>
              </a:lnSpc>
              <a:spcBef>
                <a:spcPct val="20000"/>
              </a:spcBef>
              <a:buFont typeface="+mj-lt"/>
              <a:buAutoNum type="arabicParenR" startAt="2"/>
            </a:pPr>
            <a:r>
              <a:rPr lang="es-MX" sz="1600" dirty="0">
                <a:solidFill>
                  <a:srgbClr val="000000"/>
                </a:solidFill>
                <a:latin typeface="Trebuchet MS" pitchFamily="34" charset="0"/>
              </a:rPr>
              <a:t>Especificar su </a:t>
            </a:r>
            <a:r>
              <a:rPr lang="es-MX" sz="1600" b="1" i="1" dirty="0">
                <a:solidFill>
                  <a:srgbClr val="000000"/>
                </a:solidFill>
                <a:latin typeface="Trebuchet MS" pitchFamily="34" charset="0"/>
              </a:rPr>
              <a:t>probabilidad de ocurrencia</a:t>
            </a:r>
            <a:r>
              <a:rPr lang="es-MX" sz="1600" dirty="0">
                <a:solidFill>
                  <a:srgbClr val="000000"/>
                </a:solidFill>
                <a:latin typeface="Trebuchet MS" pitchFamily="34" charset="0"/>
              </a:rPr>
              <a:t>.</a:t>
            </a:r>
          </a:p>
        </p:txBody>
      </p:sp>
      <p:sp>
        <p:nvSpPr>
          <p:cNvPr id="8" name="8 Rectángulo"/>
          <p:cNvSpPr>
            <a:spLocks noChangeArrowheads="1"/>
          </p:cNvSpPr>
          <p:nvPr/>
        </p:nvSpPr>
        <p:spPr bwMode="auto">
          <a:xfrm>
            <a:off x="2132067" y="3598183"/>
            <a:ext cx="2808312"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0" hangingPunct="0">
              <a:lnSpc>
                <a:spcPct val="80000"/>
              </a:lnSpc>
              <a:spcBef>
                <a:spcPct val="20000"/>
              </a:spcBef>
            </a:pPr>
            <a:r>
              <a:rPr lang="es-MX" sz="1400" dirty="0">
                <a:solidFill>
                  <a:srgbClr val="000000"/>
                </a:solidFill>
                <a:latin typeface="SymbolITC Bk BT" pitchFamily="34" charset="0"/>
              </a:rPr>
              <a:t>“hay que ponerle un nombre”</a:t>
            </a:r>
            <a:endParaRPr lang="es-ES" sz="1400" dirty="0">
              <a:solidFill>
                <a:srgbClr val="000000"/>
              </a:solidFill>
              <a:latin typeface="SymbolITC Bk BT" pitchFamily="34" charset="0"/>
            </a:endParaRPr>
          </a:p>
        </p:txBody>
      </p:sp>
      <p:sp>
        <p:nvSpPr>
          <p:cNvPr id="10" name="8 Rectángulo"/>
          <p:cNvSpPr>
            <a:spLocks noChangeArrowheads="1"/>
          </p:cNvSpPr>
          <p:nvPr/>
        </p:nvSpPr>
        <p:spPr bwMode="auto">
          <a:xfrm>
            <a:off x="1844035" y="5110351"/>
            <a:ext cx="2808312"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0" hangingPunct="0">
              <a:lnSpc>
                <a:spcPct val="80000"/>
              </a:lnSpc>
              <a:spcBef>
                <a:spcPct val="20000"/>
              </a:spcBef>
            </a:pPr>
            <a:r>
              <a:rPr lang="es-MX" sz="1400" dirty="0">
                <a:solidFill>
                  <a:srgbClr val="000000"/>
                </a:solidFill>
                <a:latin typeface="SymbolITC Bk BT" pitchFamily="34" charset="0"/>
              </a:rPr>
              <a:t>“hay que ponerle un apellido”</a:t>
            </a:r>
            <a:endParaRPr lang="es-ES" sz="1400" dirty="0">
              <a:solidFill>
                <a:srgbClr val="000000"/>
              </a:solidFill>
              <a:latin typeface="SymbolITC Bk BT" pitchFamily="34" charset="0"/>
            </a:endParaRPr>
          </a:p>
        </p:txBody>
      </p:sp>
      <p:grpSp>
        <p:nvGrpSpPr>
          <p:cNvPr id="13" name="12 Grupo"/>
          <p:cNvGrpSpPr/>
          <p:nvPr/>
        </p:nvGrpSpPr>
        <p:grpSpPr>
          <a:xfrm>
            <a:off x="1844035" y="3382159"/>
            <a:ext cx="7556500" cy="720080"/>
            <a:chOff x="251520" y="2132856"/>
            <a:chExt cx="7556500" cy="720080"/>
          </a:xfrm>
        </p:grpSpPr>
        <p:sp>
          <p:nvSpPr>
            <p:cNvPr id="7" name="6 Cerrar llave"/>
            <p:cNvSpPr/>
            <p:nvPr/>
          </p:nvSpPr>
          <p:spPr>
            <a:xfrm flipH="1">
              <a:off x="3347864" y="2132856"/>
              <a:ext cx="144016" cy="720080"/>
            </a:xfrm>
            <a:prstGeom prst="rightBrace">
              <a:avLst>
                <a:gd name="adj1" fmla="val 35778"/>
                <a:gd name="adj2" fmla="val 4955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1" name="8 Rectángulo"/>
            <p:cNvSpPr>
              <a:spLocks noChangeArrowheads="1"/>
            </p:cNvSpPr>
            <p:nvPr/>
          </p:nvSpPr>
          <p:spPr bwMode="auto">
            <a:xfrm>
              <a:off x="251520" y="2275630"/>
              <a:ext cx="75565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05188" indent="-3405188" algn="just" eaLnBrk="0" hangingPunct="0">
                <a:lnSpc>
                  <a:spcPct val="80000"/>
                </a:lnSpc>
                <a:spcBef>
                  <a:spcPct val="20000"/>
                </a:spcBef>
              </a:pPr>
              <a:r>
                <a:rPr lang="es-MX" sz="1400" dirty="0">
                  <a:solidFill>
                    <a:srgbClr val="000000"/>
                  </a:solidFill>
                  <a:latin typeface="Trebuchet MS" pitchFamily="34" charset="0"/>
                </a:rPr>
                <a:t>	Peligro </a:t>
              </a:r>
              <a:r>
                <a:rPr lang="es-MX" sz="1400" i="1" u="sng" dirty="0">
                  <a:solidFill>
                    <a:srgbClr val="000000"/>
                  </a:solidFill>
                  <a:latin typeface="Trebuchet MS" pitchFamily="34" charset="0"/>
                </a:rPr>
                <a:t>por inundaciones</a:t>
              </a:r>
              <a:r>
                <a:rPr lang="es-MX" sz="1400" dirty="0">
                  <a:solidFill>
                    <a:srgbClr val="000000"/>
                  </a:solidFill>
                  <a:latin typeface="Trebuchet MS" pitchFamily="34" charset="0"/>
                </a:rPr>
                <a:t>.</a:t>
              </a:r>
            </a:p>
            <a:p>
              <a:pPr marL="3405188" indent="-3405188" algn="just" eaLnBrk="0" hangingPunct="0">
                <a:lnSpc>
                  <a:spcPct val="80000"/>
                </a:lnSpc>
                <a:spcBef>
                  <a:spcPct val="20000"/>
                </a:spcBef>
              </a:pPr>
              <a:r>
                <a:rPr lang="es-MX" sz="1400" dirty="0">
                  <a:solidFill>
                    <a:srgbClr val="000000"/>
                  </a:solidFill>
                  <a:latin typeface="Trebuchet MS" pitchFamily="34" charset="0"/>
                </a:rPr>
                <a:t>	Escenario de peligro </a:t>
              </a:r>
              <a:r>
                <a:rPr lang="es-MX" sz="1400" i="1" u="sng" dirty="0">
                  <a:solidFill>
                    <a:srgbClr val="000000"/>
                  </a:solidFill>
                  <a:latin typeface="Trebuchet MS" pitchFamily="34" charset="0"/>
                </a:rPr>
                <a:t>sísmico</a:t>
              </a:r>
              <a:r>
                <a:rPr lang="es-MX" sz="1400" dirty="0">
                  <a:solidFill>
                    <a:srgbClr val="000000"/>
                  </a:solidFill>
                  <a:latin typeface="Trebuchet MS" pitchFamily="34" charset="0"/>
                </a:rPr>
                <a:t>.</a:t>
              </a:r>
              <a:endParaRPr lang="es-ES" sz="1400" dirty="0">
                <a:solidFill>
                  <a:srgbClr val="000000"/>
                </a:solidFill>
                <a:latin typeface="Trebuchet MS" pitchFamily="34" charset="0"/>
              </a:endParaRPr>
            </a:p>
          </p:txBody>
        </p:sp>
      </p:grpSp>
      <p:grpSp>
        <p:nvGrpSpPr>
          <p:cNvPr id="14" name="13 Grupo"/>
          <p:cNvGrpSpPr/>
          <p:nvPr/>
        </p:nvGrpSpPr>
        <p:grpSpPr>
          <a:xfrm>
            <a:off x="1847528" y="4869160"/>
            <a:ext cx="7992888" cy="720080"/>
            <a:chOff x="255013" y="3619857"/>
            <a:chExt cx="7992888" cy="720080"/>
          </a:xfrm>
        </p:grpSpPr>
        <p:sp>
          <p:nvSpPr>
            <p:cNvPr id="9" name="8 Cerrar llave"/>
            <p:cNvSpPr/>
            <p:nvPr/>
          </p:nvSpPr>
          <p:spPr>
            <a:xfrm flipH="1">
              <a:off x="3131840" y="3619857"/>
              <a:ext cx="144016" cy="720080"/>
            </a:xfrm>
            <a:prstGeom prst="rightBrace">
              <a:avLst>
                <a:gd name="adj1" fmla="val 35778"/>
                <a:gd name="adj2" fmla="val 4955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2" name="8 Rectángulo"/>
            <p:cNvSpPr>
              <a:spLocks noChangeArrowheads="1"/>
            </p:cNvSpPr>
            <p:nvPr/>
          </p:nvSpPr>
          <p:spPr bwMode="auto">
            <a:xfrm>
              <a:off x="255013" y="3787798"/>
              <a:ext cx="7992888"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054350" indent="-3054350" algn="just" eaLnBrk="0" hangingPunct="0">
                <a:lnSpc>
                  <a:spcPct val="80000"/>
                </a:lnSpc>
                <a:spcBef>
                  <a:spcPct val="20000"/>
                </a:spcBef>
              </a:pPr>
              <a:r>
                <a:rPr lang="es-MX" sz="1400" dirty="0">
                  <a:solidFill>
                    <a:srgbClr val="000000"/>
                  </a:solidFill>
                  <a:latin typeface="Trebuchet MS" pitchFamily="34" charset="0"/>
                </a:rPr>
                <a:t>	Mapa de peligro por precipitaciones </a:t>
              </a:r>
              <a:r>
                <a:rPr lang="es-MX" sz="1400" i="1" u="sng" dirty="0">
                  <a:solidFill>
                    <a:srgbClr val="000000"/>
                  </a:solidFill>
                  <a:latin typeface="Trebuchet MS" pitchFamily="34" charset="0"/>
                </a:rPr>
                <a:t>para </a:t>
              </a:r>
              <a:r>
                <a:rPr lang="es-MX" sz="1400" i="1" u="sng" dirty="0" err="1">
                  <a:solidFill>
                    <a:srgbClr val="000000"/>
                  </a:solidFill>
                  <a:latin typeface="Trebuchet MS" pitchFamily="34" charset="0"/>
                </a:rPr>
                <a:t>tr</a:t>
              </a:r>
              <a:r>
                <a:rPr lang="es-MX" sz="1400" i="1" u="sng" dirty="0">
                  <a:solidFill>
                    <a:srgbClr val="000000"/>
                  </a:solidFill>
                  <a:latin typeface="Trebuchet MS" pitchFamily="34" charset="0"/>
                </a:rPr>
                <a:t> = 20 años</a:t>
              </a:r>
              <a:r>
                <a:rPr lang="es-MX" sz="1400" dirty="0">
                  <a:solidFill>
                    <a:srgbClr val="000000"/>
                  </a:solidFill>
                  <a:latin typeface="Trebuchet MS" pitchFamily="34" charset="0"/>
                </a:rPr>
                <a:t>.</a:t>
              </a:r>
              <a:endParaRPr lang="es-ES" sz="1400" dirty="0">
                <a:solidFill>
                  <a:srgbClr val="000000"/>
                </a:solidFill>
                <a:latin typeface="Trebuchet MS" pitchFamily="34" charset="0"/>
              </a:endParaRPr>
            </a:p>
            <a:p>
              <a:pPr marL="3054350" indent="-3054350" algn="just" eaLnBrk="0" hangingPunct="0">
                <a:lnSpc>
                  <a:spcPct val="80000"/>
                </a:lnSpc>
                <a:spcBef>
                  <a:spcPct val="20000"/>
                </a:spcBef>
              </a:pPr>
              <a:r>
                <a:rPr lang="es-MX" sz="1400" dirty="0">
                  <a:solidFill>
                    <a:srgbClr val="000000"/>
                  </a:solidFill>
                  <a:latin typeface="Trebuchet MS" pitchFamily="34" charset="0"/>
                </a:rPr>
                <a:t>	Escenario de peligro por inundaciones </a:t>
              </a:r>
              <a:r>
                <a:rPr lang="es-MX" sz="1400" i="1" u="sng" dirty="0">
                  <a:solidFill>
                    <a:srgbClr val="000000"/>
                  </a:solidFill>
                  <a:latin typeface="Trebuchet MS" pitchFamily="34" charset="0"/>
                </a:rPr>
                <a:t>para </a:t>
              </a:r>
              <a:r>
                <a:rPr lang="es-MX" sz="1400" i="1" u="sng" dirty="0" err="1">
                  <a:solidFill>
                    <a:srgbClr val="000000"/>
                  </a:solidFill>
                  <a:latin typeface="Trebuchet MS" pitchFamily="34" charset="0"/>
                </a:rPr>
                <a:t>tr</a:t>
              </a:r>
              <a:r>
                <a:rPr lang="es-MX" sz="1400" i="1" u="sng" dirty="0">
                  <a:solidFill>
                    <a:srgbClr val="000000"/>
                  </a:solidFill>
                  <a:latin typeface="Trebuchet MS" pitchFamily="34" charset="0"/>
                </a:rPr>
                <a:t> = 100 años</a:t>
              </a:r>
              <a:r>
                <a:rPr lang="es-MX" sz="1400" dirty="0">
                  <a:solidFill>
                    <a:srgbClr val="000000"/>
                  </a:solidFill>
                  <a:latin typeface="Trebuchet MS" pitchFamily="34"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1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75520" y="1052736"/>
            <a:ext cx="8028384" cy="576064"/>
          </a:xfrm>
        </p:spPr>
        <p:txBody>
          <a:bodyPr rtlCol="0">
            <a:noAutofit/>
          </a:bodyPr>
          <a:lstStyle/>
          <a:p>
            <a:pPr>
              <a:defRPr/>
            </a:pPr>
            <a:r>
              <a:rPr lang="es-ES" altLang="ja-JP" sz="3200" b="1" i="1" dirty="0">
                <a:latin typeface="Times New Roman" pitchFamily="18" charset="0"/>
                <a:ea typeface="+mn-ea"/>
                <a:cs typeface="+mn-cs"/>
              </a:rPr>
              <a:t>Exposición</a:t>
            </a:r>
          </a:p>
        </p:txBody>
      </p:sp>
      <p:pic>
        <p:nvPicPr>
          <p:cNvPr id="92162" name="Picture 2" descr="H:\Tabasco - PHIT\Presentaciones\Figuras\exposicion.jpg"/>
          <p:cNvPicPr>
            <a:picLocks noChangeAspect="1" noChangeArrowheads="1"/>
          </p:cNvPicPr>
          <p:nvPr/>
        </p:nvPicPr>
        <p:blipFill>
          <a:blip r:embed="rId2" cstate="print"/>
          <a:srcRect/>
          <a:stretch>
            <a:fillRect/>
          </a:stretch>
        </p:blipFill>
        <p:spPr bwMode="auto">
          <a:xfrm>
            <a:off x="4541366" y="1340768"/>
            <a:ext cx="5227043" cy="5256584"/>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1775520" y="1052736"/>
            <a:ext cx="8028384" cy="720080"/>
          </a:xfrm>
          <a:prstGeom prst="rect">
            <a:avLst/>
          </a:prstGeom>
          <a:noFill/>
          <a:ln w="9525" cap="flat" algn="ctr">
            <a:noFill/>
            <a:miter lim="800000"/>
            <a:headEnd/>
            <a:tailEnd/>
          </a:ln>
        </p:spPr>
        <p:txBody>
          <a:bodyPr vert="horz" wrap="square" lIns="91440" tIns="45720" rIns="91440" bIns="45720" numCol="1" rtlCol="0" anchor="t" anchorCtr="0" compatLnSpc="1">
            <a:prstTxWarp prst="textNoShape">
              <a:avLst/>
            </a:prstTxWarp>
            <a:normAutofit fontScale="92500" lnSpcReduction="20000"/>
          </a:bodyPr>
          <a:lstStyle/>
          <a:p>
            <a:pPr>
              <a:spcBef>
                <a:spcPct val="0"/>
              </a:spcBef>
              <a:defRPr/>
            </a:pPr>
            <a:r>
              <a:rPr lang="es-MX" altLang="ja-JP" sz="3200" b="1" i="1" dirty="0">
                <a:latin typeface="Times New Roman" pitchFamily="18" charset="0"/>
              </a:rPr>
              <a:t>Exposición</a:t>
            </a:r>
            <a:br>
              <a:rPr lang="es-MX" altLang="ja-JP" sz="3200" kern="0" dirty="0">
                <a:latin typeface="Times New Roman" pitchFamily="18" charset="0"/>
                <a:ea typeface="+mj-ea"/>
                <a:cs typeface="Times New Roman" pitchFamily="18" charset="0"/>
              </a:rPr>
            </a:br>
            <a:r>
              <a:rPr lang="es-MX" altLang="ja-JP" sz="2000" b="1" i="1" dirty="0">
                <a:latin typeface="Times New Roman" pitchFamily="18" charset="0"/>
              </a:rPr>
              <a:t>CASO DE ESTUDIO: CARACAS, VENEZUELA</a:t>
            </a:r>
            <a:endParaRPr lang="es-ES" sz="2000" b="1" i="1" dirty="0">
              <a:latin typeface="Times New Roman" pitchFamily="18" charset="0"/>
            </a:endParaRPr>
          </a:p>
        </p:txBody>
      </p:sp>
      <p:pic>
        <p:nvPicPr>
          <p:cNvPr id="6" name="Picture 4" descr="LosCoralesAerea4"/>
          <p:cNvPicPr>
            <a:picLocks noChangeAspect="1" noChangeArrowheads="1"/>
          </p:cNvPicPr>
          <p:nvPr/>
        </p:nvPicPr>
        <p:blipFill>
          <a:blip r:embed="rId2" cstate="print"/>
          <a:srcRect r="221" b="8511"/>
          <a:stretch>
            <a:fillRect/>
          </a:stretch>
        </p:blipFill>
        <p:spPr bwMode="auto">
          <a:xfrm>
            <a:off x="2639616" y="1868155"/>
            <a:ext cx="6874198" cy="4727288"/>
          </a:xfrm>
          <a:prstGeom prst="rect">
            <a:avLst/>
          </a:prstGeom>
          <a:noFill/>
          <a:ln w="9525">
            <a:noFill/>
            <a:miter lim="800000"/>
            <a:headEnd/>
            <a:tailEnd/>
          </a:ln>
        </p:spPr>
      </p:pic>
      <p:pic>
        <p:nvPicPr>
          <p:cNvPr id="7" name="Picture 5" descr="LosCoralesAerea23"/>
          <p:cNvPicPr>
            <a:picLocks noChangeAspect="1" noChangeArrowheads="1"/>
          </p:cNvPicPr>
          <p:nvPr/>
        </p:nvPicPr>
        <p:blipFill>
          <a:blip r:embed="rId3" cstate="print"/>
          <a:srcRect b="7237"/>
          <a:stretch>
            <a:fillRect/>
          </a:stretch>
        </p:blipFill>
        <p:spPr bwMode="auto">
          <a:xfrm>
            <a:off x="2639782" y="1805802"/>
            <a:ext cx="6875148" cy="4783161"/>
          </a:xfrm>
          <a:prstGeom prst="rect">
            <a:avLst/>
          </a:prstGeom>
          <a:noFill/>
          <a:ln w="9525">
            <a:noFill/>
            <a:miter lim="800000"/>
            <a:headEnd/>
            <a:tailEnd/>
          </a:ln>
        </p:spPr>
      </p:pic>
      <p:pic>
        <p:nvPicPr>
          <p:cNvPr id="8" name="Picture 3" descr="CerroGrandeCasas6"/>
          <p:cNvPicPr>
            <a:picLocks noGrp="1" noChangeAspect="1" noChangeArrowheads="1"/>
          </p:cNvPicPr>
          <p:nvPr>
            <p:ph idx="1"/>
          </p:nvPr>
        </p:nvPicPr>
        <p:blipFill>
          <a:blip r:embed="rId4" cstate="print"/>
          <a:srcRect b="7086"/>
          <a:stretch>
            <a:fillRect/>
          </a:stretch>
        </p:blipFill>
        <p:spPr>
          <a:xfrm>
            <a:off x="2639618" y="1807038"/>
            <a:ext cx="6874196" cy="4790315"/>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
          <p:cNvGrpSpPr>
            <a:grpSpLocks/>
          </p:cNvGrpSpPr>
          <p:nvPr/>
        </p:nvGrpSpPr>
        <p:grpSpPr bwMode="auto">
          <a:xfrm>
            <a:off x="2513999" y="2294005"/>
            <a:ext cx="7080210" cy="3446097"/>
            <a:chOff x="793" y="550"/>
            <a:chExt cx="4174" cy="1634"/>
          </a:xfrm>
        </p:grpSpPr>
        <p:pic>
          <p:nvPicPr>
            <p:cNvPr id="28686" name="Picture 11" descr="vistaaca26814d130da_20's"/>
            <p:cNvPicPr>
              <a:picLocks noChangeAspect="1" noChangeArrowheads="1"/>
            </p:cNvPicPr>
            <p:nvPr/>
          </p:nvPicPr>
          <p:blipFill>
            <a:blip r:embed="rId3" cstate="print"/>
            <a:srcRect/>
            <a:stretch>
              <a:fillRect/>
            </a:stretch>
          </p:blipFill>
          <p:spPr bwMode="auto">
            <a:xfrm>
              <a:off x="793" y="550"/>
              <a:ext cx="4174" cy="1634"/>
            </a:xfrm>
            <a:prstGeom prst="rect">
              <a:avLst/>
            </a:prstGeom>
            <a:noFill/>
            <a:ln w="9525">
              <a:noFill/>
              <a:miter lim="800000"/>
              <a:headEnd/>
              <a:tailEnd/>
            </a:ln>
          </p:spPr>
        </p:pic>
        <p:sp>
          <p:nvSpPr>
            <p:cNvPr id="28687" name="Text Box 12"/>
            <p:cNvSpPr txBox="1">
              <a:spLocks noChangeArrowheads="1"/>
            </p:cNvSpPr>
            <p:nvPr/>
          </p:nvSpPr>
          <p:spPr bwMode="auto">
            <a:xfrm>
              <a:off x="4286" y="640"/>
              <a:ext cx="452" cy="175"/>
            </a:xfrm>
            <a:prstGeom prst="rect">
              <a:avLst/>
            </a:prstGeom>
            <a:noFill/>
            <a:ln w="9525">
              <a:noFill/>
              <a:miter lim="800000"/>
              <a:headEnd/>
              <a:tailEnd/>
            </a:ln>
          </p:spPr>
          <p:txBody>
            <a:bodyPr>
              <a:spAutoFit/>
            </a:bodyPr>
            <a:lstStyle/>
            <a:p>
              <a:pPr algn="ctr">
                <a:spcBef>
                  <a:spcPct val="50000"/>
                </a:spcBef>
              </a:pPr>
              <a:r>
                <a:rPr lang="es-MX">
                  <a:solidFill>
                    <a:srgbClr val="000000"/>
                  </a:solidFill>
                  <a:latin typeface="Calibri" pitchFamily="34" charset="0"/>
                </a:rPr>
                <a:t>20’s</a:t>
              </a:r>
              <a:endParaRPr lang="es-ES">
                <a:solidFill>
                  <a:srgbClr val="000000"/>
                </a:solidFill>
                <a:latin typeface="Calibri" pitchFamily="34" charset="0"/>
              </a:endParaRPr>
            </a:p>
          </p:txBody>
        </p:sp>
        <p:sp>
          <p:nvSpPr>
            <p:cNvPr id="28688" name="Text Box 13"/>
            <p:cNvSpPr txBox="1">
              <a:spLocks noChangeArrowheads="1"/>
            </p:cNvSpPr>
            <p:nvPr/>
          </p:nvSpPr>
          <p:spPr bwMode="auto">
            <a:xfrm>
              <a:off x="862" y="618"/>
              <a:ext cx="1111" cy="175"/>
            </a:xfrm>
            <a:prstGeom prst="rect">
              <a:avLst/>
            </a:prstGeom>
            <a:noFill/>
            <a:ln w="9525">
              <a:noFill/>
              <a:miter lim="800000"/>
              <a:headEnd/>
              <a:tailEnd/>
            </a:ln>
          </p:spPr>
          <p:txBody>
            <a:bodyPr>
              <a:spAutoFit/>
            </a:bodyPr>
            <a:lstStyle/>
            <a:p>
              <a:pPr algn="ctr">
                <a:spcBef>
                  <a:spcPct val="50000"/>
                </a:spcBef>
              </a:pPr>
              <a:r>
                <a:rPr lang="es-MX">
                  <a:solidFill>
                    <a:srgbClr val="000000"/>
                  </a:solidFill>
                  <a:latin typeface="Calibri" pitchFamily="34" charset="0"/>
                </a:rPr>
                <a:t>Acapulco, Gro.</a:t>
              </a:r>
              <a:endParaRPr lang="es-ES">
                <a:solidFill>
                  <a:srgbClr val="000000"/>
                </a:solidFill>
                <a:latin typeface="Calibri" pitchFamily="34" charset="0"/>
              </a:endParaRPr>
            </a:p>
          </p:txBody>
        </p:sp>
      </p:grpSp>
      <p:grpSp>
        <p:nvGrpSpPr>
          <p:cNvPr id="3" name="Group 4"/>
          <p:cNvGrpSpPr>
            <a:grpSpLocks/>
          </p:cNvGrpSpPr>
          <p:nvPr/>
        </p:nvGrpSpPr>
        <p:grpSpPr bwMode="auto">
          <a:xfrm>
            <a:off x="3143672" y="1772816"/>
            <a:ext cx="5452642" cy="4824535"/>
            <a:chOff x="602" y="2217"/>
            <a:chExt cx="1676" cy="1700"/>
          </a:xfrm>
        </p:grpSpPr>
        <p:pic>
          <p:nvPicPr>
            <p:cNvPr id="28684" name="Picture 5" descr="56724735aca01686dfc65da_60's"/>
            <p:cNvPicPr>
              <a:picLocks noChangeAspect="1" noChangeArrowheads="1"/>
            </p:cNvPicPr>
            <p:nvPr/>
          </p:nvPicPr>
          <p:blipFill>
            <a:blip r:embed="rId4" cstate="print"/>
            <a:srcRect/>
            <a:stretch>
              <a:fillRect/>
            </a:stretch>
          </p:blipFill>
          <p:spPr bwMode="auto">
            <a:xfrm>
              <a:off x="602" y="2217"/>
              <a:ext cx="1676" cy="1700"/>
            </a:xfrm>
            <a:prstGeom prst="rect">
              <a:avLst/>
            </a:prstGeom>
            <a:noFill/>
            <a:ln w="9525">
              <a:noFill/>
              <a:miter lim="800000"/>
              <a:headEnd/>
              <a:tailEnd/>
            </a:ln>
          </p:spPr>
        </p:pic>
        <p:sp>
          <p:nvSpPr>
            <p:cNvPr id="28685" name="Text Box 6"/>
            <p:cNvSpPr txBox="1">
              <a:spLocks noChangeArrowheads="1"/>
            </p:cNvSpPr>
            <p:nvPr/>
          </p:nvSpPr>
          <p:spPr bwMode="auto">
            <a:xfrm>
              <a:off x="1814" y="3543"/>
              <a:ext cx="452" cy="130"/>
            </a:xfrm>
            <a:prstGeom prst="rect">
              <a:avLst/>
            </a:prstGeom>
            <a:noFill/>
            <a:ln w="9525">
              <a:noFill/>
              <a:miter lim="800000"/>
              <a:headEnd/>
              <a:tailEnd/>
            </a:ln>
          </p:spPr>
          <p:txBody>
            <a:bodyPr>
              <a:spAutoFit/>
            </a:bodyPr>
            <a:lstStyle/>
            <a:p>
              <a:pPr algn="ctr">
                <a:spcBef>
                  <a:spcPct val="50000"/>
                </a:spcBef>
              </a:pPr>
              <a:r>
                <a:rPr lang="es-MX">
                  <a:solidFill>
                    <a:srgbClr val="000000"/>
                  </a:solidFill>
                  <a:latin typeface="Calibri" pitchFamily="34" charset="0"/>
                </a:rPr>
                <a:t>60’s</a:t>
              </a:r>
              <a:endParaRPr lang="es-ES">
                <a:solidFill>
                  <a:srgbClr val="000000"/>
                </a:solidFill>
                <a:latin typeface="Calibri" pitchFamily="34" charset="0"/>
              </a:endParaRPr>
            </a:p>
          </p:txBody>
        </p:sp>
      </p:grpSp>
      <p:grpSp>
        <p:nvGrpSpPr>
          <p:cNvPr id="4" name="Group 7"/>
          <p:cNvGrpSpPr>
            <a:grpSpLocks/>
          </p:cNvGrpSpPr>
          <p:nvPr/>
        </p:nvGrpSpPr>
        <p:grpSpPr bwMode="auto">
          <a:xfrm>
            <a:off x="3238900" y="1738780"/>
            <a:ext cx="6133700" cy="4660236"/>
            <a:chOff x="2972" y="2258"/>
            <a:chExt cx="2310" cy="1654"/>
          </a:xfrm>
        </p:grpSpPr>
        <p:pic>
          <p:nvPicPr>
            <p:cNvPr id="28682" name="Picture 8" descr="acapulco434aa_ahora"/>
            <p:cNvPicPr>
              <a:picLocks noChangeAspect="1" noChangeArrowheads="1"/>
            </p:cNvPicPr>
            <p:nvPr/>
          </p:nvPicPr>
          <p:blipFill>
            <a:blip r:embed="rId5" cstate="print"/>
            <a:srcRect/>
            <a:stretch>
              <a:fillRect/>
            </a:stretch>
          </p:blipFill>
          <p:spPr bwMode="auto">
            <a:xfrm>
              <a:off x="2972" y="2258"/>
              <a:ext cx="2310" cy="1654"/>
            </a:xfrm>
            <a:prstGeom prst="rect">
              <a:avLst/>
            </a:prstGeom>
            <a:noFill/>
            <a:ln w="9525">
              <a:noFill/>
              <a:miter lim="800000"/>
              <a:headEnd/>
              <a:tailEnd/>
            </a:ln>
          </p:spPr>
        </p:pic>
        <p:sp>
          <p:nvSpPr>
            <p:cNvPr id="28683" name="Text Box 9"/>
            <p:cNvSpPr txBox="1">
              <a:spLocks noChangeArrowheads="1"/>
            </p:cNvSpPr>
            <p:nvPr/>
          </p:nvSpPr>
          <p:spPr bwMode="auto">
            <a:xfrm>
              <a:off x="4672" y="2455"/>
              <a:ext cx="588" cy="131"/>
            </a:xfrm>
            <a:prstGeom prst="rect">
              <a:avLst/>
            </a:prstGeom>
            <a:noFill/>
            <a:ln w="9525">
              <a:noFill/>
              <a:miter lim="800000"/>
              <a:headEnd/>
              <a:tailEnd/>
            </a:ln>
          </p:spPr>
          <p:txBody>
            <a:bodyPr>
              <a:spAutoFit/>
            </a:bodyPr>
            <a:lstStyle/>
            <a:p>
              <a:pPr algn="ctr">
                <a:spcBef>
                  <a:spcPct val="50000"/>
                </a:spcBef>
              </a:pPr>
              <a:r>
                <a:rPr lang="es-MX" dirty="0">
                  <a:solidFill>
                    <a:schemeClr val="bg1"/>
                  </a:solidFill>
                  <a:latin typeface="Calibri" pitchFamily="34" charset="0"/>
                </a:rPr>
                <a:t>90’s</a:t>
              </a:r>
              <a:endParaRPr lang="es-ES" dirty="0">
                <a:solidFill>
                  <a:schemeClr val="bg1"/>
                </a:solidFill>
                <a:latin typeface="Calibri" pitchFamily="34" charset="0"/>
              </a:endParaRPr>
            </a:p>
          </p:txBody>
        </p:sp>
      </p:grpSp>
      <p:sp>
        <p:nvSpPr>
          <p:cNvPr id="162818" name="Rectangle 2"/>
          <p:cNvSpPr>
            <a:spLocks noGrp="1" noChangeArrowheads="1"/>
          </p:cNvSpPr>
          <p:nvPr>
            <p:ph type="title"/>
          </p:nvPr>
        </p:nvSpPr>
        <p:spPr>
          <a:xfrm>
            <a:off x="1775520" y="980728"/>
            <a:ext cx="8028384" cy="720080"/>
          </a:xfrm>
          <a:ln cap="flat" algn="ctr"/>
        </p:spPr>
        <p:txBody>
          <a:bodyPr rtlCol="0" anchor="t">
            <a:normAutofit fontScale="90000"/>
          </a:bodyPr>
          <a:lstStyle/>
          <a:p>
            <a:pPr>
              <a:defRPr/>
            </a:pPr>
            <a:r>
              <a:rPr lang="es-MX" altLang="ja-JP" sz="3200" b="1" i="1" dirty="0">
                <a:latin typeface="Times New Roman" pitchFamily="18" charset="0"/>
                <a:ea typeface="+mn-ea"/>
                <a:cs typeface="+mn-cs"/>
              </a:rPr>
              <a:t>Exposición</a:t>
            </a:r>
            <a:br>
              <a:rPr lang="es-MX" altLang="ja-JP" sz="3200" dirty="0">
                <a:latin typeface="Times New Roman" pitchFamily="18" charset="0"/>
                <a:cs typeface="Times New Roman" pitchFamily="18" charset="0"/>
              </a:rPr>
            </a:br>
            <a:r>
              <a:rPr lang="es-MX" altLang="ja-JP" sz="2000" b="1" i="1" dirty="0">
                <a:latin typeface="Times New Roman" pitchFamily="18" charset="0"/>
                <a:ea typeface="+mn-ea"/>
                <a:cs typeface="+mn-cs"/>
              </a:rPr>
              <a:t>CASO DE ESTUDIO: ACAPULCO</a:t>
            </a:r>
            <a:r>
              <a:rPr lang="es-MX" sz="2000" b="1" i="1" dirty="0">
                <a:latin typeface="Times New Roman" pitchFamily="18" charset="0"/>
                <a:ea typeface="+mn-ea"/>
                <a:cs typeface="+mn-cs"/>
              </a:rPr>
              <a:t> </a:t>
            </a:r>
            <a:endParaRPr lang="es-ES" sz="2000" b="1" i="1" dirty="0">
              <a:latin typeface="Times New Roman" pitchFamily="18" charset="0"/>
              <a:ea typeface="+mn-ea"/>
              <a:cs typeface="+mn-cs"/>
            </a:endParaRPr>
          </a:p>
        </p:txBody>
      </p:sp>
      <p:sp>
        <p:nvSpPr>
          <p:cNvPr id="28678" name="Text Box 3"/>
          <p:cNvSpPr txBox="1">
            <a:spLocks noChangeArrowheads="1"/>
          </p:cNvSpPr>
          <p:nvPr/>
        </p:nvSpPr>
        <p:spPr bwMode="auto">
          <a:xfrm>
            <a:off x="1775520" y="6300028"/>
            <a:ext cx="8748712" cy="369332"/>
          </a:xfrm>
          <a:prstGeom prst="rect">
            <a:avLst/>
          </a:prstGeom>
          <a:noFill/>
          <a:ln w="9525">
            <a:noFill/>
            <a:miter lim="800000"/>
            <a:headEnd/>
            <a:tailEnd/>
          </a:ln>
        </p:spPr>
        <p:txBody>
          <a:bodyPr>
            <a:spAutoFit/>
          </a:bodyPr>
          <a:lstStyle/>
          <a:p>
            <a:pPr>
              <a:spcBef>
                <a:spcPct val="50000"/>
              </a:spcBef>
            </a:pPr>
            <a:r>
              <a:rPr lang="es-MX" dirty="0">
                <a:latin typeface="Calibri" pitchFamily="34" charset="0"/>
              </a:rPr>
              <a:t>Aumento de la exposición que muestran grandes conglomerados poblacionales.</a:t>
            </a:r>
          </a:p>
        </p:txBody>
      </p:sp>
      <p:grpSp>
        <p:nvGrpSpPr>
          <p:cNvPr id="5" name="15 Grupo"/>
          <p:cNvGrpSpPr>
            <a:grpSpLocks/>
          </p:cNvGrpSpPr>
          <p:nvPr/>
        </p:nvGrpSpPr>
        <p:grpSpPr bwMode="auto">
          <a:xfrm>
            <a:off x="2514272" y="2405593"/>
            <a:ext cx="7082167" cy="2851558"/>
            <a:chOff x="0" y="2000240"/>
            <a:chExt cx="8072462" cy="3251203"/>
          </a:xfrm>
        </p:grpSpPr>
        <p:pic>
          <p:nvPicPr>
            <p:cNvPr id="28680" name="Picture 3" descr="brisassmalltc8"/>
            <p:cNvPicPr>
              <a:picLocks noChangeAspect="1" noChangeArrowheads="1"/>
            </p:cNvPicPr>
            <p:nvPr/>
          </p:nvPicPr>
          <p:blipFill>
            <a:blip r:embed="rId6" cstate="print"/>
            <a:srcRect/>
            <a:stretch>
              <a:fillRect/>
            </a:stretch>
          </p:blipFill>
          <p:spPr bwMode="auto">
            <a:xfrm>
              <a:off x="0" y="2000240"/>
              <a:ext cx="8072462" cy="3251203"/>
            </a:xfrm>
            <a:prstGeom prst="rect">
              <a:avLst/>
            </a:prstGeom>
            <a:noFill/>
            <a:ln w="9525">
              <a:noFill/>
              <a:miter lim="800000"/>
              <a:headEnd/>
              <a:tailEnd/>
            </a:ln>
          </p:spPr>
        </p:pic>
        <p:sp>
          <p:nvSpPr>
            <p:cNvPr id="28681" name="14 CuadroTexto"/>
            <p:cNvSpPr txBox="1">
              <a:spLocks noChangeArrowheads="1"/>
            </p:cNvSpPr>
            <p:nvPr/>
          </p:nvSpPr>
          <p:spPr bwMode="auto">
            <a:xfrm>
              <a:off x="6357950" y="2214554"/>
              <a:ext cx="1428760" cy="736914"/>
            </a:xfrm>
            <a:prstGeom prst="rect">
              <a:avLst/>
            </a:prstGeom>
            <a:noFill/>
            <a:ln w="9525">
              <a:noFill/>
              <a:miter lim="800000"/>
              <a:headEnd/>
              <a:tailEnd/>
            </a:ln>
          </p:spPr>
          <p:txBody>
            <a:bodyPr>
              <a:spAutoFit/>
            </a:bodyPr>
            <a:lstStyle/>
            <a:p>
              <a:r>
                <a:rPr lang="es-MX"/>
                <a:t>Hoy en día</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2"/>
          <p:cNvGrpSpPr>
            <a:grpSpLocks/>
          </p:cNvGrpSpPr>
          <p:nvPr/>
        </p:nvGrpSpPr>
        <p:grpSpPr bwMode="auto">
          <a:xfrm>
            <a:off x="2567608" y="1772816"/>
            <a:ext cx="6912768" cy="4824536"/>
            <a:chOff x="295" y="164"/>
            <a:chExt cx="5184" cy="3765"/>
          </a:xfrm>
        </p:grpSpPr>
        <p:pic>
          <p:nvPicPr>
            <p:cNvPr id="29703" name="Picture 2"/>
            <p:cNvPicPr>
              <a:picLocks noChangeAspect="1" noChangeArrowheads="1"/>
            </p:cNvPicPr>
            <p:nvPr/>
          </p:nvPicPr>
          <p:blipFill>
            <a:blip r:embed="rId2" cstate="print">
              <a:lum bright="28000" contrast="-30000"/>
            </a:blip>
            <a:srcRect/>
            <a:stretch>
              <a:fillRect/>
            </a:stretch>
          </p:blipFill>
          <p:spPr bwMode="auto">
            <a:xfrm>
              <a:off x="295" y="164"/>
              <a:ext cx="5184" cy="3765"/>
            </a:xfrm>
            <a:prstGeom prst="rect">
              <a:avLst/>
            </a:prstGeom>
            <a:noFill/>
            <a:ln w="9525">
              <a:noFill/>
              <a:miter lim="800000"/>
              <a:headEnd/>
              <a:tailEnd/>
            </a:ln>
          </p:spPr>
        </p:pic>
        <p:sp>
          <p:nvSpPr>
            <p:cNvPr id="29704" name="Freeform 4"/>
            <p:cNvSpPr>
              <a:spLocks/>
            </p:cNvSpPr>
            <p:nvPr/>
          </p:nvSpPr>
          <p:spPr bwMode="auto">
            <a:xfrm>
              <a:off x="1280" y="2236"/>
              <a:ext cx="2534" cy="1334"/>
            </a:xfrm>
            <a:custGeom>
              <a:avLst/>
              <a:gdLst>
                <a:gd name="T0" fmla="*/ 58 w 2534"/>
                <a:gd name="T1" fmla="*/ 1028 h 1334"/>
                <a:gd name="T2" fmla="*/ 340 w 2534"/>
                <a:gd name="T3" fmla="*/ 962 h 1334"/>
                <a:gd name="T4" fmla="*/ 430 w 2534"/>
                <a:gd name="T5" fmla="*/ 854 h 1334"/>
                <a:gd name="T6" fmla="*/ 522 w 2534"/>
                <a:gd name="T7" fmla="*/ 824 h 1334"/>
                <a:gd name="T8" fmla="*/ 694 w 2534"/>
                <a:gd name="T9" fmla="*/ 822 h 1334"/>
                <a:gd name="T10" fmla="*/ 688 w 2534"/>
                <a:gd name="T11" fmla="*/ 936 h 1334"/>
                <a:gd name="T12" fmla="*/ 812 w 2534"/>
                <a:gd name="T13" fmla="*/ 996 h 1334"/>
                <a:gd name="T14" fmla="*/ 916 w 2534"/>
                <a:gd name="T15" fmla="*/ 972 h 1334"/>
                <a:gd name="T16" fmla="*/ 1130 w 2534"/>
                <a:gd name="T17" fmla="*/ 880 h 1334"/>
                <a:gd name="T18" fmla="*/ 1200 w 2534"/>
                <a:gd name="T19" fmla="*/ 822 h 1334"/>
                <a:gd name="T20" fmla="*/ 1316 w 2534"/>
                <a:gd name="T21" fmla="*/ 806 h 1334"/>
                <a:gd name="T22" fmla="*/ 1144 w 2534"/>
                <a:gd name="T23" fmla="*/ 970 h 1334"/>
                <a:gd name="T24" fmla="*/ 1162 w 2534"/>
                <a:gd name="T25" fmla="*/ 1024 h 1334"/>
                <a:gd name="T26" fmla="*/ 1228 w 2534"/>
                <a:gd name="T27" fmla="*/ 1182 h 1334"/>
                <a:gd name="T28" fmla="*/ 1232 w 2534"/>
                <a:gd name="T29" fmla="*/ 1312 h 1334"/>
                <a:gd name="T30" fmla="*/ 1212 w 2534"/>
                <a:gd name="T31" fmla="*/ 1072 h 1334"/>
                <a:gd name="T32" fmla="*/ 1328 w 2534"/>
                <a:gd name="T33" fmla="*/ 870 h 1334"/>
                <a:gd name="T34" fmla="*/ 1492 w 2534"/>
                <a:gd name="T35" fmla="*/ 962 h 1334"/>
                <a:gd name="T36" fmla="*/ 1766 w 2534"/>
                <a:gd name="T37" fmla="*/ 1168 h 1334"/>
                <a:gd name="T38" fmla="*/ 1770 w 2534"/>
                <a:gd name="T39" fmla="*/ 1038 h 1334"/>
                <a:gd name="T40" fmla="*/ 1940 w 2534"/>
                <a:gd name="T41" fmla="*/ 918 h 1334"/>
                <a:gd name="T42" fmla="*/ 2106 w 2534"/>
                <a:gd name="T43" fmla="*/ 894 h 1334"/>
                <a:gd name="T44" fmla="*/ 2058 w 2534"/>
                <a:gd name="T45" fmla="*/ 786 h 1334"/>
                <a:gd name="T46" fmla="*/ 2214 w 2534"/>
                <a:gd name="T47" fmla="*/ 804 h 1334"/>
                <a:gd name="T48" fmla="*/ 2388 w 2534"/>
                <a:gd name="T49" fmla="*/ 912 h 1334"/>
                <a:gd name="T50" fmla="*/ 2356 w 2534"/>
                <a:gd name="T51" fmla="*/ 766 h 1334"/>
                <a:gd name="T52" fmla="*/ 2240 w 2534"/>
                <a:gd name="T53" fmla="*/ 650 h 1334"/>
                <a:gd name="T54" fmla="*/ 2266 w 2534"/>
                <a:gd name="T55" fmla="*/ 528 h 1334"/>
                <a:gd name="T56" fmla="*/ 2402 w 2534"/>
                <a:gd name="T57" fmla="*/ 444 h 1334"/>
                <a:gd name="T58" fmla="*/ 2432 w 2534"/>
                <a:gd name="T59" fmla="*/ 254 h 1334"/>
                <a:gd name="T60" fmla="*/ 2220 w 2534"/>
                <a:gd name="T61" fmla="*/ 0 h 1334"/>
                <a:gd name="T62" fmla="*/ 2112 w 2534"/>
                <a:gd name="T63" fmla="*/ 136 h 1334"/>
                <a:gd name="T64" fmla="*/ 1936 w 2534"/>
                <a:gd name="T65" fmla="*/ 172 h 1334"/>
                <a:gd name="T66" fmla="*/ 1638 w 2534"/>
                <a:gd name="T67" fmla="*/ 248 h 1334"/>
                <a:gd name="T68" fmla="*/ 1422 w 2534"/>
                <a:gd name="T69" fmla="*/ 270 h 1334"/>
                <a:gd name="T70" fmla="*/ 1458 w 2534"/>
                <a:gd name="T71" fmla="*/ 390 h 1334"/>
                <a:gd name="T72" fmla="*/ 1438 w 2534"/>
                <a:gd name="T73" fmla="*/ 444 h 1334"/>
                <a:gd name="T74" fmla="*/ 1532 w 2534"/>
                <a:gd name="T75" fmla="*/ 546 h 1334"/>
                <a:gd name="T76" fmla="*/ 1372 w 2534"/>
                <a:gd name="T77" fmla="*/ 678 h 1334"/>
                <a:gd name="T78" fmla="*/ 1036 w 2534"/>
                <a:gd name="T79" fmla="*/ 892 h 1334"/>
                <a:gd name="T80" fmla="*/ 850 w 2534"/>
                <a:gd name="T81" fmla="*/ 836 h 1334"/>
                <a:gd name="T82" fmla="*/ 816 w 2534"/>
                <a:gd name="T83" fmla="*/ 696 h 1334"/>
                <a:gd name="T84" fmla="*/ 800 w 2534"/>
                <a:gd name="T85" fmla="*/ 648 h 1334"/>
                <a:gd name="T86" fmla="*/ 818 w 2534"/>
                <a:gd name="T87" fmla="*/ 770 h 1334"/>
                <a:gd name="T88" fmla="*/ 708 w 2534"/>
                <a:gd name="T89" fmla="*/ 716 h 1334"/>
                <a:gd name="T90" fmla="*/ 548 w 2534"/>
                <a:gd name="T91" fmla="*/ 774 h 1334"/>
                <a:gd name="T92" fmla="*/ 338 w 2534"/>
                <a:gd name="T93" fmla="*/ 754 h 1334"/>
                <a:gd name="T94" fmla="*/ 82 w 2534"/>
                <a:gd name="T95" fmla="*/ 914 h 133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534"/>
                <a:gd name="T145" fmla="*/ 0 h 1334"/>
                <a:gd name="T146" fmla="*/ 2534 w 2534"/>
                <a:gd name="T147" fmla="*/ 1334 h 133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534" h="1334">
                  <a:moveTo>
                    <a:pt x="30" y="1008"/>
                  </a:moveTo>
                  <a:lnTo>
                    <a:pt x="34" y="1080"/>
                  </a:lnTo>
                  <a:lnTo>
                    <a:pt x="56" y="1076"/>
                  </a:lnTo>
                  <a:lnTo>
                    <a:pt x="58" y="1028"/>
                  </a:lnTo>
                  <a:lnTo>
                    <a:pt x="48" y="1002"/>
                  </a:lnTo>
                  <a:lnTo>
                    <a:pt x="244" y="968"/>
                  </a:lnTo>
                  <a:lnTo>
                    <a:pt x="306" y="982"/>
                  </a:lnTo>
                  <a:lnTo>
                    <a:pt x="340" y="962"/>
                  </a:lnTo>
                  <a:lnTo>
                    <a:pt x="340" y="932"/>
                  </a:lnTo>
                  <a:lnTo>
                    <a:pt x="396" y="898"/>
                  </a:lnTo>
                  <a:lnTo>
                    <a:pt x="422" y="882"/>
                  </a:lnTo>
                  <a:lnTo>
                    <a:pt x="430" y="854"/>
                  </a:lnTo>
                  <a:lnTo>
                    <a:pt x="464" y="860"/>
                  </a:lnTo>
                  <a:lnTo>
                    <a:pt x="480" y="858"/>
                  </a:lnTo>
                  <a:lnTo>
                    <a:pt x="490" y="834"/>
                  </a:lnTo>
                  <a:lnTo>
                    <a:pt x="522" y="824"/>
                  </a:lnTo>
                  <a:lnTo>
                    <a:pt x="612" y="800"/>
                  </a:lnTo>
                  <a:lnTo>
                    <a:pt x="622" y="772"/>
                  </a:lnTo>
                  <a:lnTo>
                    <a:pt x="652" y="780"/>
                  </a:lnTo>
                  <a:lnTo>
                    <a:pt x="694" y="822"/>
                  </a:lnTo>
                  <a:lnTo>
                    <a:pt x="694" y="866"/>
                  </a:lnTo>
                  <a:lnTo>
                    <a:pt x="682" y="874"/>
                  </a:lnTo>
                  <a:lnTo>
                    <a:pt x="656" y="894"/>
                  </a:lnTo>
                  <a:lnTo>
                    <a:pt x="688" y="936"/>
                  </a:lnTo>
                  <a:lnTo>
                    <a:pt x="730" y="904"/>
                  </a:lnTo>
                  <a:lnTo>
                    <a:pt x="762" y="930"/>
                  </a:lnTo>
                  <a:lnTo>
                    <a:pt x="770" y="964"/>
                  </a:lnTo>
                  <a:lnTo>
                    <a:pt x="812" y="996"/>
                  </a:lnTo>
                  <a:lnTo>
                    <a:pt x="818" y="1030"/>
                  </a:lnTo>
                  <a:lnTo>
                    <a:pt x="854" y="1038"/>
                  </a:lnTo>
                  <a:lnTo>
                    <a:pt x="878" y="1002"/>
                  </a:lnTo>
                  <a:lnTo>
                    <a:pt x="916" y="972"/>
                  </a:lnTo>
                  <a:lnTo>
                    <a:pt x="982" y="950"/>
                  </a:lnTo>
                  <a:lnTo>
                    <a:pt x="1090" y="958"/>
                  </a:lnTo>
                  <a:lnTo>
                    <a:pt x="1150" y="892"/>
                  </a:lnTo>
                  <a:lnTo>
                    <a:pt x="1130" y="880"/>
                  </a:lnTo>
                  <a:lnTo>
                    <a:pt x="1154" y="860"/>
                  </a:lnTo>
                  <a:lnTo>
                    <a:pt x="1172" y="848"/>
                  </a:lnTo>
                  <a:lnTo>
                    <a:pt x="1224" y="870"/>
                  </a:lnTo>
                  <a:lnTo>
                    <a:pt x="1200" y="822"/>
                  </a:lnTo>
                  <a:lnTo>
                    <a:pt x="1234" y="808"/>
                  </a:lnTo>
                  <a:lnTo>
                    <a:pt x="1254" y="832"/>
                  </a:lnTo>
                  <a:lnTo>
                    <a:pt x="1274" y="852"/>
                  </a:lnTo>
                  <a:lnTo>
                    <a:pt x="1316" y="806"/>
                  </a:lnTo>
                  <a:lnTo>
                    <a:pt x="1356" y="818"/>
                  </a:lnTo>
                  <a:lnTo>
                    <a:pt x="1280" y="868"/>
                  </a:lnTo>
                  <a:lnTo>
                    <a:pt x="1214" y="982"/>
                  </a:lnTo>
                  <a:lnTo>
                    <a:pt x="1144" y="970"/>
                  </a:lnTo>
                  <a:lnTo>
                    <a:pt x="1156" y="1002"/>
                  </a:lnTo>
                  <a:lnTo>
                    <a:pt x="1102" y="1052"/>
                  </a:lnTo>
                  <a:lnTo>
                    <a:pt x="1130" y="1058"/>
                  </a:lnTo>
                  <a:lnTo>
                    <a:pt x="1162" y="1024"/>
                  </a:lnTo>
                  <a:lnTo>
                    <a:pt x="1152" y="1060"/>
                  </a:lnTo>
                  <a:lnTo>
                    <a:pt x="1144" y="1142"/>
                  </a:lnTo>
                  <a:lnTo>
                    <a:pt x="1184" y="1154"/>
                  </a:lnTo>
                  <a:lnTo>
                    <a:pt x="1228" y="1182"/>
                  </a:lnTo>
                  <a:lnTo>
                    <a:pt x="1204" y="1232"/>
                  </a:lnTo>
                  <a:lnTo>
                    <a:pt x="1200" y="1320"/>
                  </a:lnTo>
                  <a:lnTo>
                    <a:pt x="1204" y="1334"/>
                  </a:lnTo>
                  <a:lnTo>
                    <a:pt x="1232" y="1312"/>
                  </a:lnTo>
                  <a:lnTo>
                    <a:pt x="1244" y="1246"/>
                  </a:lnTo>
                  <a:lnTo>
                    <a:pt x="1294" y="1190"/>
                  </a:lnTo>
                  <a:lnTo>
                    <a:pt x="1308" y="1124"/>
                  </a:lnTo>
                  <a:lnTo>
                    <a:pt x="1212" y="1072"/>
                  </a:lnTo>
                  <a:lnTo>
                    <a:pt x="1204" y="1026"/>
                  </a:lnTo>
                  <a:lnTo>
                    <a:pt x="1262" y="976"/>
                  </a:lnTo>
                  <a:lnTo>
                    <a:pt x="1326" y="922"/>
                  </a:lnTo>
                  <a:lnTo>
                    <a:pt x="1328" y="870"/>
                  </a:lnTo>
                  <a:lnTo>
                    <a:pt x="1372" y="846"/>
                  </a:lnTo>
                  <a:lnTo>
                    <a:pt x="1442" y="884"/>
                  </a:lnTo>
                  <a:lnTo>
                    <a:pt x="1502" y="894"/>
                  </a:lnTo>
                  <a:lnTo>
                    <a:pt x="1492" y="962"/>
                  </a:lnTo>
                  <a:lnTo>
                    <a:pt x="1506" y="1052"/>
                  </a:lnTo>
                  <a:lnTo>
                    <a:pt x="1632" y="1100"/>
                  </a:lnTo>
                  <a:lnTo>
                    <a:pt x="1684" y="1140"/>
                  </a:lnTo>
                  <a:lnTo>
                    <a:pt x="1766" y="1168"/>
                  </a:lnTo>
                  <a:lnTo>
                    <a:pt x="1782" y="1128"/>
                  </a:lnTo>
                  <a:lnTo>
                    <a:pt x="1760" y="1096"/>
                  </a:lnTo>
                  <a:lnTo>
                    <a:pt x="1716" y="1078"/>
                  </a:lnTo>
                  <a:lnTo>
                    <a:pt x="1770" y="1038"/>
                  </a:lnTo>
                  <a:lnTo>
                    <a:pt x="1872" y="1018"/>
                  </a:lnTo>
                  <a:lnTo>
                    <a:pt x="1972" y="994"/>
                  </a:lnTo>
                  <a:lnTo>
                    <a:pt x="1932" y="960"/>
                  </a:lnTo>
                  <a:lnTo>
                    <a:pt x="1940" y="918"/>
                  </a:lnTo>
                  <a:lnTo>
                    <a:pt x="1978" y="882"/>
                  </a:lnTo>
                  <a:lnTo>
                    <a:pt x="2032" y="866"/>
                  </a:lnTo>
                  <a:lnTo>
                    <a:pt x="2074" y="878"/>
                  </a:lnTo>
                  <a:lnTo>
                    <a:pt x="2106" y="894"/>
                  </a:lnTo>
                  <a:lnTo>
                    <a:pt x="2142" y="914"/>
                  </a:lnTo>
                  <a:lnTo>
                    <a:pt x="2130" y="870"/>
                  </a:lnTo>
                  <a:lnTo>
                    <a:pt x="2036" y="838"/>
                  </a:lnTo>
                  <a:lnTo>
                    <a:pt x="2058" y="786"/>
                  </a:lnTo>
                  <a:lnTo>
                    <a:pt x="2160" y="820"/>
                  </a:lnTo>
                  <a:lnTo>
                    <a:pt x="2164" y="888"/>
                  </a:lnTo>
                  <a:lnTo>
                    <a:pt x="2214" y="896"/>
                  </a:lnTo>
                  <a:lnTo>
                    <a:pt x="2214" y="804"/>
                  </a:lnTo>
                  <a:lnTo>
                    <a:pt x="2258" y="850"/>
                  </a:lnTo>
                  <a:lnTo>
                    <a:pt x="2272" y="914"/>
                  </a:lnTo>
                  <a:lnTo>
                    <a:pt x="2374" y="918"/>
                  </a:lnTo>
                  <a:lnTo>
                    <a:pt x="2388" y="912"/>
                  </a:lnTo>
                  <a:lnTo>
                    <a:pt x="2370" y="862"/>
                  </a:lnTo>
                  <a:lnTo>
                    <a:pt x="2414" y="850"/>
                  </a:lnTo>
                  <a:lnTo>
                    <a:pt x="2416" y="818"/>
                  </a:lnTo>
                  <a:lnTo>
                    <a:pt x="2356" y="766"/>
                  </a:lnTo>
                  <a:lnTo>
                    <a:pt x="2324" y="730"/>
                  </a:lnTo>
                  <a:lnTo>
                    <a:pt x="2314" y="648"/>
                  </a:lnTo>
                  <a:lnTo>
                    <a:pt x="2276" y="626"/>
                  </a:lnTo>
                  <a:lnTo>
                    <a:pt x="2240" y="650"/>
                  </a:lnTo>
                  <a:lnTo>
                    <a:pt x="2150" y="662"/>
                  </a:lnTo>
                  <a:lnTo>
                    <a:pt x="2184" y="602"/>
                  </a:lnTo>
                  <a:lnTo>
                    <a:pt x="2250" y="594"/>
                  </a:lnTo>
                  <a:lnTo>
                    <a:pt x="2266" y="528"/>
                  </a:lnTo>
                  <a:lnTo>
                    <a:pt x="2316" y="516"/>
                  </a:lnTo>
                  <a:lnTo>
                    <a:pt x="2280" y="444"/>
                  </a:lnTo>
                  <a:lnTo>
                    <a:pt x="2318" y="432"/>
                  </a:lnTo>
                  <a:lnTo>
                    <a:pt x="2402" y="444"/>
                  </a:lnTo>
                  <a:lnTo>
                    <a:pt x="2344" y="388"/>
                  </a:lnTo>
                  <a:lnTo>
                    <a:pt x="2378" y="322"/>
                  </a:lnTo>
                  <a:lnTo>
                    <a:pt x="2380" y="258"/>
                  </a:lnTo>
                  <a:lnTo>
                    <a:pt x="2432" y="254"/>
                  </a:lnTo>
                  <a:lnTo>
                    <a:pt x="2534" y="156"/>
                  </a:lnTo>
                  <a:lnTo>
                    <a:pt x="2412" y="110"/>
                  </a:lnTo>
                  <a:lnTo>
                    <a:pt x="2272" y="2"/>
                  </a:lnTo>
                  <a:lnTo>
                    <a:pt x="2220" y="0"/>
                  </a:lnTo>
                  <a:lnTo>
                    <a:pt x="2216" y="44"/>
                  </a:lnTo>
                  <a:lnTo>
                    <a:pt x="2158" y="50"/>
                  </a:lnTo>
                  <a:lnTo>
                    <a:pt x="2154" y="110"/>
                  </a:lnTo>
                  <a:lnTo>
                    <a:pt x="2112" y="136"/>
                  </a:lnTo>
                  <a:lnTo>
                    <a:pt x="2076" y="176"/>
                  </a:lnTo>
                  <a:lnTo>
                    <a:pt x="2034" y="198"/>
                  </a:lnTo>
                  <a:lnTo>
                    <a:pt x="1970" y="198"/>
                  </a:lnTo>
                  <a:lnTo>
                    <a:pt x="1936" y="172"/>
                  </a:lnTo>
                  <a:lnTo>
                    <a:pt x="1906" y="116"/>
                  </a:lnTo>
                  <a:lnTo>
                    <a:pt x="1746" y="112"/>
                  </a:lnTo>
                  <a:lnTo>
                    <a:pt x="1746" y="294"/>
                  </a:lnTo>
                  <a:lnTo>
                    <a:pt x="1638" y="248"/>
                  </a:lnTo>
                  <a:lnTo>
                    <a:pt x="1594" y="258"/>
                  </a:lnTo>
                  <a:lnTo>
                    <a:pt x="1542" y="230"/>
                  </a:lnTo>
                  <a:lnTo>
                    <a:pt x="1442" y="212"/>
                  </a:lnTo>
                  <a:lnTo>
                    <a:pt x="1422" y="270"/>
                  </a:lnTo>
                  <a:lnTo>
                    <a:pt x="1500" y="292"/>
                  </a:lnTo>
                  <a:lnTo>
                    <a:pt x="1492" y="338"/>
                  </a:lnTo>
                  <a:lnTo>
                    <a:pt x="1460" y="354"/>
                  </a:lnTo>
                  <a:lnTo>
                    <a:pt x="1458" y="390"/>
                  </a:lnTo>
                  <a:lnTo>
                    <a:pt x="1418" y="402"/>
                  </a:lnTo>
                  <a:lnTo>
                    <a:pt x="1384" y="418"/>
                  </a:lnTo>
                  <a:lnTo>
                    <a:pt x="1412" y="450"/>
                  </a:lnTo>
                  <a:lnTo>
                    <a:pt x="1438" y="444"/>
                  </a:lnTo>
                  <a:lnTo>
                    <a:pt x="1446" y="498"/>
                  </a:lnTo>
                  <a:lnTo>
                    <a:pt x="1474" y="528"/>
                  </a:lnTo>
                  <a:lnTo>
                    <a:pt x="1502" y="506"/>
                  </a:lnTo>
                  <a:lnTo>
                    <a:pt x="1532" y="546"/>
                  </a:lnTo>
                  <a:lnTo>
                    <a:pt x="1498" y="568"/>
                  </a:lnTo>
                  <a:lnTo>
                    <a:pt x="1420" y="560"/>
                  </a:lnTo>
                  <a:lnTo>
                    <a:pt x="1398" y="608"/>
                  </a:lnTo>
                  <a:lnTo>
                    <a:pt x="1372" y="678"/>
                  </a:lnTo>
                  <a:lnTo>
                    <a:pt x="1302" y="716"/>
                  </a:lnTo>
                  <a:lnTo>
                    <a:pt x="1272" y="696"/>
                  </a:lnTo>
                  <a:lnTo>
                    <a:pt x="1076" y="818"/>
                  </a:lnTo>
                  <a:lnTo>
                    <a:pt x="1036" y="892"/>
                  </a:lnTo>
                  <a:lnTo>
                    <a:pt x="952" y="898"/>
                  </a:lnTo>
                  <a:lnTo>
                    <a:pt x="930" y="872"/>
                  </a:lnTo>
                  <a:lnTo>
                    <a:pt x="916" y="830"/>
                  </a:lnTo>
                  <a:lnTo>
                    <a:pt x="850" y="836"/>
                  </a:lnTo>
                  <a:lnTo>
                    <a:pt x="822" y="820"/>
                  </a:lnTo>
                  <a:lnTo>
                    <a:pt x="852" y="752"/>
                  </a:lnTo>
                  <a:lnTo>
                    <a:pt x="824" y="756"/>
                  </a:lnTo>
                  <a:lnTo>
                    <a:pt x="816" y="696"/>
                  </a:lnTo>
                  <a:lnTo>
                    <a:pt x="856" y="698"/>
                  </a:lnTo>
                  <a:lnTo>
                    <a:pt x="854" y="674"/>
                  </a:lnTo>
                  <a:lnTo>
                    <a:pt x="838" y="640"/>
                  </a:lnTo>
                  <a:lnTo>
                    <a:pt x="800" y="648"/>
                  </a:lnTo>
                  <a:lnTo>
                    <a:pt x="786" y="680"/>
                  </a:lnTo>
                  <a:lnTo>
                    <a:pt x="808" y="718"/>
                  </a:lnTo>
                  <a:lnTo>
                    <a:pt x="792" y="752"/>
                  </a:lnTo>
                  <a:lnTo>
                    <a:pt x="818" y="770"/>
                  </a:lnTo>
                  <a:lnTo>
                    <a:pt x="808" y="798"/>
                  </a:lnTo>
                  <a:lnTo>
                    <a:pt x="742" y="750"/>
                  </a:lnTo>
                  <a:lnTo>
                    <a:pt x="736" y="718"/>
                  </a:lnTo>
                  <a:lnTo>
                    <a:pt x="708" y="716"/>
                  </a:lnTo>
                  <a:lnTo>
                    <a:pt x="708" y="736"/>
                  </a:lnTo>
                  <a:lnTo>
                    <a:pt x="652" y="756"/>
                  </a:lnTo>
                  <a:lnTo>
                    <a:pt x="572" y="762"/>
                  </a:lnTo>
                  <a:lnTo>
                    <a:pt x="548" y="774"/>
                  </a:lnTo>
                  <a:lnTo>
                    <a:pt x="530" y="800"/>
                  </a:lnTo>
                  <a:lnTo>
                    <a:pt x="460" y="810"/>
                  </a:lnTo>
                  <a:lnTo>
                    <a:pt x="432" y="750"/>
                  </a:lnTo>
                  <a:lnTo>
                    <a:pt x="338" y="754"/>
                  </a:lnTo>
                  <a:lnTo>
                    <a:pt x="310" y="790"/>
                  </a:lnTo>
                  <a:lnTo>
                    <a:pt x="254" y="854"/>
                  </a:lnTo>
                  <a:lnTo>
                    <a:pt x="140" y="880"/>
                  </a:lnTo>
                  <a:lnTo>
                    <a:pt x="82" y="914"/>
                  </a:lnTo>
                  <a:lnTo>
                    <a:pt x="0" y="948"/>
                  </a:lnTo>
                  <a:lnTo>
                    <a:pt x="6" y="974"/>
                  </a:lnTo>
                  <a:lnTo>
                    <a:pt x="30" y="1008"/>
                  </a:lnTo>
                  <a:close/>
                </a:path>
              </a:pathLst>
            </a:custGeom>
            <a:noFill/>
            <a:ln w="19050">
              <a:solidFill>
                <a:srgbClr val="FF6600"/>
              </a:solidFill>
              <a:round/>
              <a:headEnd/>
              <a:tailEnd/>
            </a:ln>
          </p:spPr>
          <p:txBody>
            <a:bodyPr/>
            <a:lstStyle/>
            <a:p>
              <a:endParaRPr lang="es-ES"/>
            </a:p>
          </p:txBody>
        </p:sp>
        <p:sp>
          <p:nvSpPr>
            <p:cNvPr id="29705" name="Freeform 5"/>
            <p:cNvSpPr>
              <a:spLocks/>
            </p:cNvSpPr>
            <p:nvPr/>
          </p:nvSpPr>
          <p:spPr bwMode="auto">
            <a:xfrm>
              <a:off x="2709" y="1970"/>
              <a:ext cx="110" cy="148"/>
            </a:xfrm>
            <a:custGeom>
              <a:avLst/>
              <a:gdLst>
                <a:gd name="T0" fmla="*/ 110 w 110"/>
                <a:gd name="T1" fmla="*/ 0 h 148"/>
                <a:gd name="T2" fmla="*/ 107 w 110"/>
                <a:gd name="T3" fmla="*/ 130 h 148"/>
                <a:gd name="T4" fmla="*/ 89 w 110"/>
                <a:gd name="T5" fmla="*/ 148 h 148"/>
                <a:gd name="T6" fmla="*/ 66 w 110"/>
                <a:gd name="T7" fmla="*/ 136 h 148"/>
                <a:gd name="T8" fmla="*/ 50 w 110"/>
                <a:gd name="T9" fmla="*/ 132 h 148"/>
                <a:gd name="T10" fmla="*/ 57 w 110"/>
                <a:gd name="T11" fmla="*/ 99 h 148"/>
                <a:gd name="T12" fmla="*/ 8 w 110"/>
                <a:gd name="T13" fmla="*/ 96 h 148"/>
                <a:gd name="T14" fmla="*/ 0 w 110"/>
                <a:gd name="T15" fmla="*/ 55 h 148"/>
                <a:gd name="T16" fmla="*/ 54 w 110"/>
                <a:gd name="T17" fmla="*/ 51 h 148"/>
                <a:gd name="T18" fmla="*/ 54 w 110"/>
                <a:gd name="T19" fmla="*/ 10 h 148"/>
                <a:gd name="T20" fmla="*/ 110 w 110"/>
                <a:gd name="T21" fmla="*/ 0 h 1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0"/>
                <a:gd name="T34" fmla="*/ 0 h 148"/>
                <a:gd name="T35" fmla="*/ 110 w 110"/>
                <a:gd name="T36" fmla="*/ 148 h 1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0" h="148">
                  <a:moveTo>
                    <a:pt x="110" y="0"/>
                  </a:moveTo>
                  <a:lnTo>
                    <a:pt x="107" y="130"/>
                  </a:lnTo>
                  <a:lnTo>
                    <a:pt x="89" y="148"/>
                  </a:lnTo>
                  <a:lnTo>
                    <a:pt x="66" y="136"/>
                  </a:lnTo>
                  <a:lnTo>
                    <a:pt x="50" y="132"/>
                  </a:lnTo>
                  <a:lnTo>
                    <a:pt x="57" y="99"/>
                  </a:lnTo>
                  <a:lnTo>
                    <a:pt x="8" y="96"/>
                  </a:lnTo>
                  <a:lnTo>
                    <a:pt x="0" y="55"/>
                  </a:lnTo>
                  <a:lnTo>
                    <a:pt x="54" y="51"/>
                  </a:lnTo>
                  <a:lnTo>
                    <a:pt x="54" y="10"/>
                  </a:lnTo>
                  <a:lnTo>
                    <a:pt x="110" y="0"/>
                  </a:lnTo>
                  <a:close/>
                </a:path>
              </a:pathLst>
            </a:custGeom>
            <a:noFill/>
            <a:ln w="19050">
              <a:solidFill>
                <a:srgbClr val="FF6600"/>
              </a:solidFill>
              <a:round/>
              <a:headEnd/>
              <a:tailEnd/>
            </a:ln>
          </p:spPr>
          <p:txBody>
            <a:bodyPr/>
            <a:lstStyle/>
            <a:p>
              <a:endParaRPr lang="es-ES"/>
            </a:p>
          </p:txBody>
        </p:sp>
        <p:sp>
          <p:nvSpPr>
            <p:cNvPr id="29706" name="Freeform 6"/>
            <p:cNvSpPr>
              <a:spLocks/>
            </p:cNvSpPr>
            <p:nvPr/>
          </p:nvSpPr>
          <p:spPr bwMode="auto">
            <a:xfrm>
              <a:off x="3061" y="3496"/>
              <a:ext cx="521" cy="362"/>
            </a:xfrm>
            <a:custGeom>
              <a:avLst/>
              <a:gdLst>
                <a:gd name="T0" fmla="*/ 333 w 521"/>
                <a:gd name="T1" fmla="*/ 0 h 362"/>
                <a:gd name="T2" fmla="*/ 421 w 521"/>
                <a:gd name="T3" fmla="*/ 34 h 362"/>
                <a:gd name="T4" fmla="*/ 459 w 521"/>
                <a:gd name="T5" fmla="*/ 22 h 362"/>
                <a:gd name="T6" fmla="*/ 481 w 521"/>
                <a:gd name="T7" fmla="*/ 58 h 362"/>
                <a:gd name="T8" fmla="*/ 453 w 521"/>
                <a:gd name="T9" fmla="*/ 102 h 362"/>
                <a:gd name="T10" fmla="*/ 367 w 521"/>
                <a:gd name="T11" fmla="*/ 128 h 362"/>
                <a:gd name="T12" fmla="*/ 337 w 521"/>
                <a:gd name="T13" fmla="*/ 154 h 362"/>
                <a:gd name="T14" fmla="*/ 355 w 521"/>
                <a:gd name="T15" fmla="*/ 170 h 362"/>
                <a:gd name="T16" fmla="*/ 471 w 521"/>
                <a:gd name="T17" fmla="*/ 132 h 362"/>
                <a:gd name="T18" fmla="*/ 521 w 521"/>
                <a:gd name="T19" fmla="*/ 132 h 362"/>
                <a:gd name="T20" fmla="*/ 479 w 521"/>
                <a:gd name="T21" fmla="*/ 152 h 362"/>
                <a:gd name="T22" fmla="*/ 463 w 521"/>
                <a:gd name="T23" fmla="*/ 170 h 362"/>
                <a:gd name="T24" fmla="*/ 475 w 521"/>
                <a:gd name="T25" fmla="*/ 184 h 362"/>
                <a:gd name="T26" fmla="*/ 461 w 521"/>
                <a:gd name="T27" fmla="*/ 206 h 362"/>
                <a:gd name="T28" fmla="*/ 433 w 521"/>
                <a:gd name="T29" fmla="*/ 210 h 362"/>
                <a:gd name="T30" fmla="*/ 421 w 521"/>
                <a:gd name="T31" fmla="*/ 176 h 362"/>
                <a:gd name="T32" fmla="*/ 405 w 521"/>
                <a:gd name="T33" fmla="*/ 206 h 362"/>
                <a:gd name="T34" fmla="*/ 387 w 521"/>
                <a:gd name="T35" fmla="*/ 214 h 362"/>
                <a:gd name="T36" fmla="*/ 375 w 521"/>
                <a:gd name="T37" fmla="*/ 238 h 362"/>
                <a:gd name="T38" fmla="*/ 327 w 521"/>
                <a:gd name="T39" fmla="*/ 236 h 362"/>
                <a:gd name="T40" fmla="*/ 299 w 521"/>
                <a:gd name="T41" fmla="*/ 220 h 362"/>
                <a:gd name="T42" fmla="*/ 267 w 521"/>
                <a:gd name="T43" fmla="*/ 234 h 362"/>
                <a:gd name="T44" fmla="*/ 243 w 521"/>
                <a:gd name="T45" fmla="*/ 258 h 362"/>
                <a:gd name="T46" fmla="*/ 285 w 521"/>
                <a:gd name="T47" fmla="*/ 270 h 362"/>
                <a:gd name="T48" fmla="*/ 237 w 521"/>
                <a:gd name="T49" fmla="*/ 282 h 362"/>
                <a:gd name="T50" fmla="*/ 217 w 521"/>
                <a:gd name="T51" fmla="*/ 362 h 362"/>
                <a:gd name="T52" fmla="*/ 105 w 521"/>
                <a:gd name="T53" fmla="*/ 322 h 362"/>
                <a:gd name="T54" fmla="*/ 131 w 521"/>
                <a:gd name="T55" fmla="*/ 248 h 362"/>
                <a:gd name="T56" fmla="*/ 105 w 521"/>
                <a:gd name="T57" fmla="*/ 242 h 362"/>
                <a:gd name="T58" fmla="*/ 83 w 521"/>
                <a:gd name="T59" fmla="*/ 246 h 362"/>
                <a:gd name="T60" fmla="*/ 53 w 521"/>
                <a:gd name="T61" fmla="*/ 224 h 362"/>
                <a:gd name="T62" fmla="*/ 0 w 521"/>
                <a:gd name="T63" fmla="*/ 206 h 362"/>
                <a:gd name="T64" fmla="*/ 59 w 521"/>
                <a:gd name="T65" fmla="*/ 178 h 362"/>
                <a:gd name="T66" fmla="*/ 111 w 521"/>
                <a:gd name="T67" fmla="*/ 210 h 362"/>
                <a:gd name="T68" fmla="*/ 201 w 521"/>
                <a:gd name="T69" fmla="*/ 214 h 362"/>
                <a:gd name="T70" fmla="*/ 221 w 521"/>
                <a:gd name="T71" fmla="*/ 162 h 362"/>
                <a:gd name="T72" fmla="*/ 251 w 521"/>
                <a:gd name="T73" fmla="*/ 72 h 362"/>
                <a:gd name="T74" fmla="*/ 277 w 521"/>
                <a:gd name="T75" fmla="*/ 58 h 362"/>
                <a:gd name="T76" fmla="*/ 315 w 521"/>
                <a:gd name="T77" fmla="*/ 48 h 362"/>
                <a:gd name="T78" fmla="*/ 297 w 521"/>
                <a:gd name="T79" fmla="*/ 20 h 362"/>
                <a:gd name="T80" fmla="*/ 333 w 521"/>
                <a:gd name="T81" fmla="*/ 0 h 3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1"/>
                <a:gd name="T124" fmla="*/ 0 h 362"/>
                <a:gd name="T125" fmla="*/ 521 w 521"/>
                <a:gd name="T126" fmla="*/ 362 h 36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1" h="362">
                  <a:moveTo>
                    <a:pt x="333" y="0"/>
                  </a:moveTo>
                  <a:lnTo>
                    <a:pt x="421" y="34"/>
                  </a:lnTo>
                  <a:lnTo>
                    <a:pt x="459" y="22"/>
                  </a:lnTo>
                  <a:lnTo>
                    <a:pt x="481" y="58"/>
                  </a:lnTo>
                  <a:lnTo>
                    <a:pt x="453" y="102"/>
                  </a:lnTo>
                  <a:lnTo>
                    <a:pt x="367" y="128"/>
                  </a:lnTo>
                  <a:lnTo>
                    <a:pt x="337" y="154"/>
                  </a:lnTo>
                  <a:lnTo>
                    <a:pt x="355" y="170"/>
                  </a:lnTo>
                  <a:lnTo>
                    <a:pt x="471" y="132"/>
                  </a:lnTo>
                  <a:lnTo>
                    <a:pt x="521" y="132"/>
                  </a:lnTo>
                  <a:lnTo>
                    <a:pt x="479" y="152"/>
                  </a:lnTo>
                  <a:lnTo>
                    <a:pt x="463" y="170"/>
                  </a:lnTo>
                  <a:lnTo>
                    <a:pt x="475" y="184"/>
                  </a:lnTo>
                  <a:lnTo>
                    <a:pt x="461" y="206"/>
                  </a:lnTo>
                  <a:lnTo>
                    <a:pt x="433" y="210"/>
                  </a:lnTo>
                  <a:lnTo>
                    <a:pt x="421" y="176"/>
                  </a:lnTo>
                  <a:lnTo>
                    <a:pt x="405" y="206"/>
                  </a:lnTo>
                  <a:lnTo>
                    <a:pt x="387" y="214"/>
                  </a:lnTo>
                  <a:lnTo>
                    <a:pt x="375" y="238"/>
                  </a:lnTo>
                  <a:lnTo>
                    <a:pt x="327" y="236"/>
                  </a:lnTo>
                  <a:lnTo>
                    <a:pt x="299" y="220"/>
                  </a:lnTo>
                  <a:lnTo>
                    <a:pt x="267" y="234"/>
                  </a:lnTo>
                  <a:lnTo>
                    <a:pt x="243" y="258"/>
                  </a:lnTo>
                  <a:lnTo>
                    <a:pt x="285" y="270"/>
                  </a:lnTo>
                  <a:lnTo>
                    <a:pt x="237" y="282"/>
                  </a:lnTo>
                  <a:lnTo>
                    <a:pt x="217" y="362"/>
                  </a:lnTo>
                  <a:lnTo>
                    <a:pt x="105" y="322"/>
                  </a:lnTo>
                  <a:lnTo>
                    <a:pt x="131" y="248"/>
                  </a:lnTo>
                  <a:lnTo>
                    <a:pt x="105" y="242"/>
                  </a:lnTo>
                  <a:lnTo>
                    <a:pt x="83" y="246"/>
                  </a:lnTo>
                  <a:lnTo>
                    <a:pt x="53" y="224"/>
                  </a:lnTo>
                  <a:lnTo>
                    <a:pt x="0" y="206"/>
                  </a:lnTo>
                  <a:lnTo>
                    <a:pt x="59" y="178"/>
                  </a:lnTo>
                  <a:lnTo>
                    <a:pt x="111" y="210"/>
                  </a:lnTo>
                  <a:lnTo>
                    <a:pt x="201" y="214"/>
                  </a:lnTo>
                  <a:lnTo>
                    <a:pt x="221" y="162"/>
                  </a:lnTo>
                  <a:lnTo>
                    <a:pt x="251" y="72"/>
                  </a:lnTo>
                  <a:lnTo>
                    <a:pt x="277" y="58"/>
                  </a:lnTo>
                  <a:lnTo>
                    <a:pt x="315" y="48"/>
                  </a:lnTo>
                  <a:lnTo>
                    <a:pt x="297" y="20"/>
                  </a:lnTo>
                  <a:lnTo>
                    <a:pt x="333" y="0"/>
                  </a:lnTo>
                  <a:close/>
                </a:path>
              </a:pathLst>
            </a:custGeom>
            <a:noFill/>
            <a:ln w="19050">
              <a:solidFill>
                <a:srgbClr val="FF6600"/>
              </a:solidFill>
              <a:round/>
              <a:headEnd/>
              <a:tailEnd/>
            </a:ln>
          </p:spPr>
          <p:txBody>
            <a:bodyPr/>
            <a:lstStyle/>
            <a:p>
              <a:endParaRPr lang="es-ES"/>
            </a:p>
          </p:txBody>
        </p:sp>
        <p:sp>
          <p:nvSpPr>
            <p:cNvPr id="29707" name="Freeform 7"/>
            <p:cNvSpPr>
              <a:spLocks/>
            </p:cNvSpPr>
            <p:nvPr/>
          </p:nvSpPr>
          <p:spPr bwMode="auto">
            <a:xfrm>
              <a:off x="3646" y="1980"/>
              <a:ext cx="418" cy="200"/>
            </a:xfrm>
            <a:custGeom>
              <a:avLst/>
              <a:gdLst>
                <a:gd name="T0" fmla="*/ 0 w 418"/>
                <a:gd name="T1" fmla="*/ 162 h 200"/>
                <a:gd name="T2" fmla="*/ 118 w 418"/>
                <a:gd name="T3" fmla="*/ 88 h 200"/>
                <a:gd name="T4" fmla="*/ 154 w 418"/>
                <a:gd name="T5" fmla="*/ 100 h 200"/>
                <a:gd name="T6" fmla="*/ 178 w 418"/>
                <a:gd name="T7" fmla="*/ 94 h 200"/>
                <a:gd name="T8" fmla="*/ 240 w 418"/>
                <a:gd name="T9" fmla="*/ 56 h 200"/>
                <a:gd name="T10" fmla="*/ 296 w 418"/>
                <a:gd name="T11" fmla="*/ 56 h 200"/>
                <a:gd name="T12" fmla="*/ 362 w 418"/>
                <a:gd name="T13" fmla="*/ 8 h 200"/>
                <a:gd name="T14" fmla="*/ 372 w 418"/>
                <a:gd name="T15" fmla="*/ 0 h 200"/>
                <a:gd name="T16" fmla="*/ 414 w 418"/>
                <a:gd name="T17" fmla="*/ 0 h 200"/>
                <a:gd name="T18" fmla="*/ 418 w 418"/>
                <a:gd name="T19" fmla="*/ 12 h 200"/>
                <a:gd name="T20" fmla="*/ 310 w 418"/>
                <a:gd name="T21" fmla="*/ 78 h 200"/>
                <a:gd name="T22" fmla="*/ 246 w 418"/>
                <a:gd name="T23" fmla="*/ 100 h 200"/>
                <a:gd name="T24" fmla="*/ 232 w 418"/>
                <a:gd name="T25" fmla="*/ 135 h 200"/>
                <a:gd name="T26" fmla="*/ 210 w 418"/>
                <a:gd name="T27" fmla="*/ 120 h 200"/>
                <a:gd name="T28" fmla="*/ 144 w 418"/>
                <a:gd name="T29" fmla="*/ 118 h 200"/>
                <a:gd name="T30" fmla="*/ 124 w 418"/>
                <a:gd name="T31" fmla="*/ 150 h 200"/>
                <a:gd name="T32" fmla="*/ 138 w 418"/>
                <a:gd name="T33" fmla="*/ 174 h 200"/>
                <a:gd name="T34" fmla="*/ 116 w 418"/>
                <a:gd name="T35" fmla="*/ 176 h 200"/>
                <a:gd name="T36" fmla="*/ 90 w 418"/>
                <a:gd name="T37" fmla="*/ 200 h 200"/>
                <a:gd name="T38" fmla="*/ 66 w 418"/>
                <a:gd name="T39" fmla="*/ 166 h 200"/>
                <a:gd name="T40" fmla="*/ 26 w 418"/>
                <a:gd name="T41" fmla="*/ 198 h 200"/>
                <a:gd name="T42" fmla="*/ 0 w 418"/>
                <a:gd name="T43" fmla="*/ 162 h 20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18"/>
                <a:gd name="T67" fmla="*/ 0 h 200"/>
                <a:gd name="T68" fmla="*/ 418 w 418"/>
                <a:gd name="T69" fmla="*/ 200 h 20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18" h="200">
                  <a:moveTo>
                    <a:pt x="0" y="162"/>
                  </a:moveTo>
                  <a:lnTo>
                    <a:pt x="118" y="88"/>
                  </a:lnTo>
                  <a:lnTo>
                    <a:pt x="154" y="100"/>
                  </a:lnTo>
                  <a:lnTo>
                    <a:pt x="178" y="94"/>
                  </a:lnTo>
                  <a:lnTo>
                    <a:pt x="240" y="56"/>
                  </a:lnTo>
                  <a:lnTo>
                    <a:pt x="296" y="56"/>
                  </a:lnTo>
                  <a:lnTo>
                    <a:pt x="362" y="8"/>
                  </a:lnTo>
                  <a:lnTo>
                    <a:pt x="372" y="0"/>
                  </a:lnTo>
                  <a:lnTo>
                    <a:pt x="414" y="0"/>
                  </a:lnTo>
                  <a:lnTo>
                    <a:pt x="418" y="12"/>
                  </a:lnTo>
                  <a:lnTo>
                    <a:pt x="310" y="78"/>
                  </a:lnTo>
                  <a:lnTo>
                    <a:pt x="246" y="100"/>
                  </a:lnTo>
                  <a:lnTo>
                    <a:pt x="232" y="135"/>
                  </a:lnTo>
                  <a:lnTo>
                    <a:pt x="210" y="120"/>
                  </a:lnTo>
                  <a:lnTo>
                    <a:pt x="144" y="118"/>
                  </a:lnTo>
                  <a:lnTo>
                    <a:pt x="124" y="150"/>
                  </a:lnTo>
                  <a:lnTo>
                    <a:pt x="138" y="174"/>
                  </a:lnTo>
                  <a:lnTo>
                    <a:pt x="116" y="176"/>
                  </a:lnTo>
                  <a:lnTo>
                    <a:pt x="90" y="200"/>
                  </a:lnTo>
                  <a:lnTo>
                    <a:pt x="66" y="166"/>
                  </a:lnTo>
                  <a:lnTo>
                    <a:pt x="26" y="198"/>
                  </a:lnTo>
                  <a:lnTo>
                    <a:pt x="0" y="162"/>
                  </a:lnTo>
                  <a:close/>
                </a:path>
              </a:pathLst>
            </a:custGeom>
            <a:noFill/>
            <a:ln w="19050">
              <a:solidFill>
                <a:srgbClr val="FF6600"/>
              </a:solidFill>
              <a:round/>
              <a:headEnd/>
              <a:tailEnd/>
            </a:ln>
          </p:spPr>
          <p:txBody>
            <a:bodyPr/>
            <a:lstStyle/>
            <a:p>
              <a:endParaRPr lang="es-ES"/>
            </a:p>
          </p:txBody>
        </p:sp>
        <p:sp>
          <p:nvSpPr>
            <p:cNvPr id="29708" name="Freeform 8"/>
            <p:cNvSpPr>
              <a:spLocks/>
            </p:cNvSpPr>
            <p:nvPr/>
          </p:nvSpPr>
          <p:spPr bwMode="auto">
            <a:xfrm>
              <a:off x="3940" y="992"/>
              <a:ext cx="298" cy="484"/>
            </a:xfrm>
            <a:custGeom>
              <a:avLst/>
              <a:gdLst>
                <a:gd name="T0" fmla="*/ 106 w 298"/>
                <a:gd name="T1" fmla="*/ 0 h 484"/>
                <a:gd name="T2" fmla="*/ 194 w 298"/>
                <a:gd name="T3" fmla="*/ 24 h 484"/>
                <a:gd name="T4" fmla="*/ 184 w 298"/>
                <a:gd name="T5" fmla="*/ 90 h 484"/>
                <a:gd name="T6" fmla="*/ 230 w 298"/>
                <a:gd name="T7" fmla="*/ 82 h 484"/>
                <a:gd name="T8" fmla="*/ 224 w 298"/>
                <a:gd name="T9" fmla="*/ 146 h 484"/>
                <a:gd name="T10" fmla="*/ 262 w 298"/>
                <a:gd name="T11" fmla="*/ 208 h 484"/>
                <a:gd name="T12" fmla="*/ 264 w 298"/>
                <a:gd name="T13" fmla="*/ 248 h 484"/>
                <a:gd name="T14" fmla="*/ 298 w 298"/>
                <a:gd name="T15" fmla="*/ 322 h 484"/>
                <a:gd name="T16" fmla="*/ 190 w 298"/>
                <a:gd name="T17" fmla="*/ 322 h 484"/>
                <a:gd name="T18" fmla="*/ 234 w 298"/>
                <a:gd name="T19" fmla="*/ 404 h 484"/>
                <a:gd name="T20" fmla="*/ 238 w 298"/>
                <a:gd name="T21" fmla="*/ 454 h 484"/>
                <a:gd name="T22" fmla="*/ 194 w 298"/>
                <a:gd name="T23" fmla="*/ 484 h 484"/>
                <a:gd name="T24" fmla="*/ 54 w 298"/>
                <a:gd name="T25" fmla="*/ 472 h 484"/>
                <a:gd name="T26" fmla="*/ 48 w 298"/>
                <a:gd name="T27" fmla="*/ 428 h 484"/>
                <a:gd name="T28" fmla="*/ 0 w 298"/>
                <a:gd name="T29" fmla="*/ 418 h 484"/>
                <a:gd name="T30" fmla="*/ 10 w 298"/>
                <a:gd name="T31" fmla="*/ 384 h 484"/>
                <a:gd name="T32" fmla="*/ 8 w 298"/>
                <a:gd name="T33" fmla="*/ 334 h 484"/>
                <a:gd name="T34" fmla="*/ 36 w 298"/>
                <a:gd name="T35" fmla="*/ 296 h 484"/>
                <a:gd name="T36" fmla="*/ 34 w 298"/>
                <a:gd name="T37" fmla="*/ 222 h 484"/>
                <a:gd name="T38" fmla="*/ 78 w 298"/>
                <a:gd name="T39" fmla="*/ 210 h 484"/>
                <a:gd name="T40" fmla="*/ 92 w 298"/>
                <a:gd name="T41" fmla="*/ 156 h 484"/>
                <a:gd name="T42" fmla="*/ 116 w 298"/>
                <a:gd name="T43" fmla="*/ 54 h 484"/>
                <a:gd name="T44" fmla="*/ 106 w 298"/>
                <a:gd name="T45" fmla="*/ 0 h 48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98"/>
                <a:gd name="T70" fmla="*/ 0 h 484"/>
                <a:gd name="T71" fmla="*/ 298 w 298"/>
                <a:gd name="T72" fmla="*/ 484 h 48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98" h="484">
                  <a:moveTo>
                    <a:pt x="106" y="0"/>
                  </a:moveTo>
                  <a:lnTo>
                    <a:pt x="194" y="24"/>
                  </a:lnTo>
                  <a:lnTo>
                    <a:pt x="184" y="90"/>
                  </a:lnTo>
                  <a:lnTo>
                    <a:pt x="230" y="82"/>
                  </a:lnTo>
                  <a:lnTo>
                    <a:pt x="224" y="146"/>
                  </a:lnTo>
                  <a:lnTo>
                    <a:pt x="262" y="208"/>
                  </a:lnTo>
                  <a:lnTo>
                    <a:pt x="264" y="248"/>
                  </a:lnTo>
                  <a:lnTo>
                    <a:pt x="298" y="322"/>
                  </a:lnTo>
                  <a:lnTo>
                    <a:pt x="190" y="322"/>
                  </a:lnTo>
                  <a:lnTo>
                    <a:pt x="234" y="404"/>
                  </a:lnTo>
                  <a:lnTo>
                    <a:pt x="238" y="454"/>
                  </a:lnTo>
                  <a:lnTo>
                    <a:pt x="194" y="484"/>
                  </a:lnTo>
                  <a:lnTo>
                    <a:pt x="54" y="472"/>
                  </a:lnTo>
                  <a:lnTo>
                    <a:pt x="48" y="428"/>
                  </a:lnTo>
                  <a:lnTo>
                    <a:pt x="0" y="418"/>
                  </a:lnTo>
                  <a:lnTo>
                    <a:pt x="10" y="384"/>
                  </a:lnTo>
                  <a:lnTo>
                    <a:pt x="8" y="334"/>
                  </a:lnTo>
                  <a:lnTo>
                    <a:pt x="36" y="296"/>
                  </a:lnTo>
                  <a:lnTo>
                    <a:pt x="34" y="222"/>
                  </a:lnTo>
                  <a:lnTo>
                    <a:pt x="78" y="210"/>
                  </a:lnTo>
                  <a:lnTo>
                    <a:pt x="92" y="156"/>
                  </a:lnTo>
                  <a:lnTo>
                    <a:pt x="116" y="54"/>
                  </a:lnTo>
                  <a:lnTo>
                    <a:pt x="106" y="0"/>
                  </a:lnTo>
                  <a:close/>
                </a:path>
              </a:pathLst>
            </a:custGeom>
            <a:noFill/>
            <a:ln w="19050">
              <a:solidFill>
                <a:srgbClr val="FF6600"/>
              </a:solidFill>
              <a:round/>
              <a:headEnd/>
              <a:tailEnd/>
            </a:ln>
          </p:spPr>
          <p:txBody>
            <a:bodyPr/>
            <a:lstStyle/>
            <a:p>
              <a:endParaRPr lang="es-ES"/>
            </a:p>
          </p:txBody>
        </p:sp>
        <p:sp>
          <p:nvSpPr>
            <p:cNvPr id="29709" name="Freeform 9"/>
            <p:cNvSpPr>
              <a:spLocks/>
            </p:cNvSpPr>
            <p:nvPr/>
          </p:nvSpPr>
          <p:spPr bwMode="auto">
            <a:xfrm>
              <a:off x="3940" y="1506"/>
              <a:ext cx="102" cy="90"/>
            </a:xfrm>
            <a:custGeom>
              <a:avLst/>
              <a:gdLst>
                <a:gd name="T0" fmla="*/ 12 w 102"/>
                <a:gd name="T1" fmla="*/ 0 h 90"/>
                <a:gd name="T2" fmla="*/ 62 w 102"/>
                <a:gd name="T3" fmla="*/ 26 h 90"/>
                <a:gd name="T4" fmla="*/ 100 w 102"/>
                <a:gd name="T5" fmla="*/ 26 h 90"/>
                <a:gd name="T6" fmla="*/ 102 w 102"/>
                <a:gd name="T7" fmla="*/ 30 h 90"/>
                <a:gd name="T8" fmla="*/ 94 w 102"/>
                <a:gd name="T9" fmla="*/ 90 h 90"/>
                <a:gd name="T10" fmla="*/ 26 w 102"/>
                <a:gd name="T11" fmla="*/ 88 h 90"/>
                <a:gd name="T12" fmla="*/ 0 w 102"/>
                <a:gd name="T13" fmla="*/ 62 h 90"/>
                <a:gd name="T14" fmla="*/ 0 w 102"/>
                <a:gd name="T15" fmla="*/ 30 h 90"/>
                <a:gd name="T16" fmla="*/ 12 w 102"/>
                <a:gd name="T17" fmla="*/ 0 h 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2"/>
                <a:gd name="T28" fmla="*/ 0 h 90"/>
                <a:gd name="T29" fmla="*/ 102 w 102"/>
                <a:gd name="T30" fmla="*/ 90 h 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2" h="90">
                  <a:moveTo>
                    <a:pt x="12" y="0"/>
                  </a:moveTo>
                  <a:lnTo>
                    <a:pt x="62" y="26"/>
                  </a:lnTo>
                  <a:lnTo>
                    <a:pt x="100" y="26"/>
                  </a:lnTo>
                  <a:lnTo>
                    <a:pt x="102" y="30"/>
                  </a:lnTo>
                  <a:lnTo>
                    <a:pt x="94" y="90"/>
                  </a:lnTo>
                  <a:lnTo>
                    <a:pt x="26" y="88"/>
                  </a:lnTo>
                  <a:lnTo>
                    <a:pt x="0" y="62"/>
                  </a:lnTo>
                  <a:lnTo>
                    <a:pt x="0" y="30"/>
                  </a:lnTo>
                  <a:lnTo>
                    <a:pt x="12" y="0"/>
                  </a:lnTo>
                  <a:close/>
                </a:path>
              </a:pathLst>
            </a:custGeom>
            <a:noFill/>
            <a:ln w="19050">
              <a:solidFill>
                <a:srgbClr val="FF6600"/>
              </a:solidFill>
              <a:round/>
              <a:headEnd/>
              <a:tailEnd/>
            </a:ln>
          </p:spPr>
          <p:txBody>
            <a:bodyPr/>
            <a:lstStyle/>
            <a:p>
              <a:endParaRPr lang="es-ES"/>
            </a:p>
          </p:txBody>
        </p:sp>
        <p:sp>
          <p:nvSpPr>
            <p:cNvPr id="29710" name="Freeform 10"/>
            <p:cNvSpPr>
              <a:spLocks/>
            </p:cNvSpPr>
            <p:nvPr/>
          </p:nvSpPr>
          <p:spPr bwMode="auto">
            <a:xfrm>
              <a:off x="5008" y="946"/>
              <a:ext cx="118" cy="180"/>
            </a:xfrm>
            <a:custGeom>
              <a:avLst/>
              <a:gdLst>
                <a:gd name="T0" fmla="*/ 10 w 118"/>
                <a:gd name="T1" fmla="*/ 0 h 180"/>
                <a:gd name="T2" fmla="*/ 96 w 118"/>
                <a:gd name="T3" fmla="*/ 4 h 180"/>
                <a:gd name="T4" fmla="*/ 118 w 118"/>
                <a:gd name="T5" fmla="*/ 40 h 180"/>
                <a:gd name="T6" fmla="*/ 108 w 118"/>
                <a:gd name="T7" fmla="*/ 118 h 180"/>
                <a:gd name="T8" fmla="*/ 118 w 118"/>
                <a:gd name="T9" fmla="*/ 118 h 180"/>
                <a:gd name="T10" fmla="*/ 96 w 118"/>
                <a:gd name="T11" fmla="*/ 180 h 180"/>
                <a:gd name="T12" fmla="*/ 0 w 118"/>
                <a:gd name="T13" fmla="*/ 142 h 180"/>
                <a:gd name="T14" fmla="*/ 10 w 118"/>
                <a:gd name="T15" fmla="*/ 0 h 180"/>
                <a:gd name="T16" fmla="*/ 0 60000 65536"/>
                <a:gd name="T17" fmla="*/ 0 60000 65536"/>
                <a:gd name="T18" fmla="*/ 0 60000 65536"/>
                <a:gd name="T19" fmla="*/ 0 60000 65536"/>
                <a:gd name="T20" fmla="*/ 0 60000 65536"/>
                <a:gd name="T21" fmla="*/ 0 60000 65536"/>
                <a:gd name="T22" fmla="*/ 0 60000 65536"/>
                <a:gd name="T23" fmla="*/ 0 60000 65536"/>
                <a:gd name="T24" fmla="*/ 0 w 118"/>
                <a:gd name="T25" fmla="*/ 0 h 180"/>
                <a:gd name="T26" fmla="*/ 118 w 118"/>
                <a:gd name="T27" fmla="*/ 180 h 1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8" h="180">
                  <a:moveTo>
                    <a:pt x="10" y="0"/>
                  </a:moveTo>
                  <a:lnTo>
                    <a:pt x="96" y="4"/>
                  </a:lnTo>
                  <a:lnTo>
                    <a:pt x="118" y="40"/>
                  </a:lnTo>
                  <a:lnTo>
                    <a:pt x="108" y="118"/>
                  </a:lnTo>
                  <a:lnTo>
                    <a:pt x="118" y="118"/>
                  </a:lnTo>
                  <a:lnTo>
                    <a:pt x="96" y="180"/>
                  </a:lnTo>
                  <a:lnTo>
                    <a:pt x="0" y="142"/>
                  </a:lnTo>
                  <a:lnTo>
                    <a:pt x="10" y="0"/>
                  </a:lnTo>
                  <a:close/>
                </a:path>
              </a:pathLst>
            </a:custGeom>
            <a:noFill/>
            <a:ln w="19050">
              <a:solidFill>
                <a:srgbClr val="FF6600"/>
              </a:solidFill>
              <a:round/>
              <a:headEnd/>
              <a:tailEnd/>
            </a:ln>
          </p:spPr>
          <p:txBody>
            <a:bodyPr/>
            <a:lstStyle/>
            <a:p>
              <a:endParaRPr lang="es-ES"/>
            </a:p>
          </p:txBody>
        </p:sp>
        <p:sp>
          <p:nvSpPr>
            <p:cNvPr id="29711" name="Freeform 11"/>
            <p:cNvSpPr>
              <a:spLocks/>
            </p:cNvSpPr>
            <p:nvPr/>
          </p:nvSpPr>
          <p:spPr bwMode="auto">
            <a:xfrm>
              <a:off x="2486" y="916"/>
              <a:ext cx="156" cy="88"/>
            </a:xfrm>
            <a:custGeom>
              <a:avLst/>
              <a:gdLst>
                <a:gd name="T0" fmla="*/ 78 w 156"/>
                <a:gd name="T1" fmla="*/ 22 h 88"/>
                <a:gd name="T2" fmla="*/ 124 w 156"/>
                <a:gd name="T3" fmla="*/ 0 h 88"/>
                <a:gd name="T4" fmla="*/ 156 w 156"/>
                <a:gd name="T5" fmla="*/ 22 h 88"/>
                <a:gd name="T6" fmla="*/ 110 w 156"/>
                <a:gd name="T7" fmla="*/ 66 h 88"/>
                <a:gd name="T8" fmla="*/ 70 w 156"/>
                <a:gd name="T9" fmla="*/ 78 h 88"/>
                <a:gd name="T10" fmla="*/ 30 w 156"/>
                <a:gd name="T11" fmla="*/ 88 h 88"/>
                <a:gd name="T12" fmla="*/ 0 w 156"/>
                <a:gd name="T13" fmla="*/ 58 h 88"/>
                <a:gd name="T14" fmla="*/ 14 w 156"/>
                <a:gd name="T15" fmla="*/ 34 h 88"/>
                <a:gd name="T16" fmla="*/ 78 w 156"/>
                <a:gd name="T17" fmla="*/ 22 h 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6"/>
                <a:gd name="T28" fmla="*/ 0 h 88"/>
                <a:gd name="T29" fmla="*/ 156 w 156"/>
                <a:gd name="T30" fmla="*/ 88 h 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6" h="88">
                  <a:moveTo>
                    <a:pt x="78" y="22"/>
                  </a:moveTo>
                  <a:lnTo>
                    <a:pt x="124" y="0"/>
                  </a:lnTo>
                  <a:lnTo>
                    <a:pt x="156" y="22"/>
                  </a:lnTo>
                  <a:lnTo>
                    <a:pt x="110" y="66"/>
                  </a:lnTo>
                  <a:lnTo>
                    <a:pt x="70" y="78"/>
                  </a:lnTo>
                  <a:lnTo>
                    <a:pt x="30" y="88"/>
                  </a:lnTo>
                  <a:lnTo>
                    <a:pt x="0" y="58"/>
                  </a:lnTo>
                  <a:lnTo>
                    <a:pt x="14" y="34"/>
                  </a:lnTo>
                  <a:lnTo>
                    <a:pt x="78" y="22"/>
                  </a:lnTo>
                  <a:close/>
                </a:path>
              </a:pathLst>
            </a:custGeom>
            <a:noFill/>
            <a:ln w="19050">
              <a:solidFill>
                <a:srgbClr val="FF6600"/>
              </a:solidFill>
              <a:round/>
              <a:headEnd/>
              <a:tailEnd/>
            </a:ln>
          </p:spPr>
          <p:txBody>
            <a:bodyPr/>
            <a:lstStyle/>
            <a:p>
              <a:endParaRPr lang="es-ES"/>
            </a:p>
          </p:txBody>
        </p:sp>
        <p:sp>
          <p:nvSpPr>
            <p:cNvPr id="29712" name="Freeform 12"/>
            <p:cNvSpPr>
              <a:spLocks/>
            </p:cNvSpPr>
            <p:nvPr/>
          </p:nvSpPr>
          <p:spPr bwMode="auto">
            <a:xfrm>
              <a:off x="1934" y="760"/>
              <a:ext cx="374" cy="336"/>
            </a:xfrm>
            <a:custGeom>
              <a:avLst/>
              <a:gdLst>
                <a:gd name="T0" fmla="*/ 132 w 374"/>
                <a:gd name="T1" fmla="*/ 18 h 336"/>
                <a:gd name="T2" fmla="*/ 188 w 374"/>
                <a:gd name="T3" fmla="*/ 0 h 336"/>
                <a:gd name="T4" fmla="*/ 236 w 374"/>
                <a:gd name="T5" fmla="*/ 16 h 336"/>
                <a:gd name="T6" fmla="*/ 272 w 374"/>
                <a:gd name="T7" fmla="*/ 128 h 336"/>
                <a:gd name="T8" fmla="*/ 374 w 374"/>
                <a:gd name="T9" fmla="*/ 136 h 336"/>
                <a:gd name="T10" fmla="*/ 368 w 374"/>
                <a:gd name="T11" fmla="*/ 198 h 336"/>
                <a:gd name="T12" fmla="*/ 312 w 374"/>
                <a:gd name="T13" fmla="*/ 218 h 336"/>
                <a:gd name="T14" fmla="*/ 284 w 374"/>
                <a:gd name="T15" fmla="*/ 264 h 336"/>
                <a:gd name="T16" fmla="*/ 300 w 374"/>
                <a:gd name="T17" fmla="*/ 324 h 336"/>
                <a:gd name="T18" fmla="*/ 264 w 374"/>
                <a:gd name="T19" fmla="*/ 336 h 336"/>
                <a:gd name="T20" fmla="*/ 238 w 374"/>
                <a:gd name="T21" fmla="*/ 326 h 336"/>
                <a:gd name="T22" fmla="*/ 204 w 374"/>
                <a:gd name="T23" fmla="*/ 300 h 336"/>
                <a:gd name="T24" fmla="*/ 172 w 374"/>
                <a:gd name="T25" fmla="*/ 248 h 336"/>
                <a:gd name="T26" fmla="*/ 96 w 374"/>
                <a:gd name="T27" fmla="*/ 256 h 336"/>
                <a:gd name="T28" fmla="*/ 92 w 374"/>
                <a:gd name="T29" fmla="*/ 230 h 336"/>
                <a:gd name="T30" fmla="*/ 34 w 374"/>
                <a:gd name="T31" fmla="*/ 198 h 336"/>
                <a:gd name="T32" fmla="*/ 14 w 374"/>
                <a:gd name="T33" fmla="*/ 186 h 336"/>
                <a:gd name="T34" fmla="*/ 0 w 374"/>
                <a:gd name="T35" fmla="*/ 154 h 336"/>
                <a:gd name="T36" fmla="*/ 14 w 374"/>
                <a:gd name="T37" fmla="*/ 90 h 336"/>
                <a:gd name="T38" fmla="*/ 2 w 374"/>
                <a:gd name="T39" fmla="*/ 50 h 336"/>
                <a:gd name="T40" fmla="*/ 46 w 374"/>
                <a:gd name="T41" fmla="*/ 38 h 336"/>
                <a:gd name="T42" fmla="*/ 74 w 374"/>
                <a:gd name="T43" fmla="*/ 56 h 336"/>
                <a:gd name="T44" fmla="*/ 132 w 374"/>
                <a:gd name="T45" fmla="*/ 18 h 3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74"/>
                <a:gd name="T70" fmla="*/ 0 h 336"/>
                <a:gd name="T71" fmla="*/ 374 w 374"/>
                <a:gd name="T72" fmla="*/ 336 h 3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74" h="336">
                  <a:moveTo>
                    <a:pt x="132" y="18"/>
                  </a:moveTo>
                  <a:lnTo>
                    <a:pt x="188" y="0"/>
                  </a:lnTo>
                  <a:lnTo>
                    <a:pt x="236" y="16"/>
                  </a:lnTo>
                  <a:lnTo>
                    <a:pt x="272" y="128"/>
                  </a:lnTo>
                  <a:lnTo>
                    <a:pt x="374" y="136"/>
                  </a:lnTo>
                  <a:lnTo>
                    <a:pt x="368" y="198"/>
                  </a:lnTo>
                  <a:lnTo>
                    <a:pt x="312" y="218"/>
                  </a:lnTo>
                  <a:lnTo>
                    <a:pt x="284" y="264"/>
                  </a:lnTo>
                  <a:lnTo>
                    <a:pt x="300" y="324"/>
                  </a:lnTo>
                  <a:lnTo>
                    <a:pt x="264" y="336"/>
                  </a:lnTo>
                  <a:lnTo>
                    <a:pt x="238" y="326"/>
                  </a:lnTo>
                  <a:lnTo>
                    <a:pt x="204" y="300"/>
                  </a:lnTo>
                  <a:lnTo>
                    <a:pt x="172" y="248"/>
                  </a:lnTo>
                  <a:lnTo>
                    <a:pt x="96" y="256"/>
                  </a:lnTo>
                  <a:lnTo>
                    <a:pt x="92" y="230"/>
                  </a:lnTo>
                  <a:lnTo>
                    <a:pt x="34" y="198"/>
                  </a:lnTo>
                  <a:lnTo>
                    <a:pt x="14" y="186"/>
                  </a:lnTo>
                  <a:lnTo>
                    <a:pt x="0" y="154"/>
                  </a:lnTo>
                  <a:lnTo>
                    <a:pt x="14" y="90"/>
                  </a:lnTo>
                  <a:lnTo>
                    <a:pt x="2" y="50"/>
                  </a:lnTo>
                  <a:lnTo>
                    <a:pt x="46" y="38"/>
                  </a:lnTo>
                  <a:lnTo>
                    <a:pt x="74" y="56"/>
                  </a:lnTo>
                  <a:lnTo>
                    <a:pt x="132" y="18"/>
                  </a:lnTo>
                  <a:close/>
                </a:path>
              </a:pathLst>
            </a:custGeom>
            <a:noFill/>
            <a:ln w="19050">
              <a:solidFill>
                <a:srgbClr val="FF6600"/>
              </a:solidFill>
              <a:round/>
              <a:headEnd/>
              <a:tailEnd/>
            </a:ln>
          </p:spPr>
          <p:txBody>
            <a:bodyPr/>
            <a:lstStyle/>
            <a:p>
              <a:endParaRPr lang="es-ES"/>
            </a:p>
          </p:txBody>
        </p:sp>
        <p:sp>
          <p:nvSpPr>
            <p:cNvPr id="29713" name="Freeform 13"/>
            <p:cNvSpPr>
              <a:spLocks/>
            </p:cNvSpPr>
            <p:nvPr/>
          </p:nvSpPr>
          <p:spPr bwMode="auto">
            <a:xfrm>
              <a:off x="1518" y="1152"/>
              <a:ext cx="364" cy="282"/>
            </a:xfrm>
            <a:custGeom>
              <a:avLst/>
              <a:gdLst>
                <a:gd name="T0" fmla="*/ 118 w 364"/>
                <a:gd name="T1" fmla="*/ 0 h 282"/>
                <a:gd name="T2" fmla="*/ 214 w 364"/>
                <a:gd name="T3" fmla="*/ 76 h 282"/>
                <a:gd name="T4" fmla="*/ 256 w 364"/>
                <a:gd name="T5" fmla="*/ 62 h 282"/>
                <a:gd name="T6" fmla="*/ 336 w 364"/>
                <a:gd name="T7" fmla="*/ 72 h 282"/>
                <a:gd name="T8" fmla="*/ 364 w 364"/>
                <a:gd name="T9" fmla="*/ 101 h 282"/>
                <a:gd name="T10" fmla="*/ 300 w 364"/>
                <a:gd name="T11" fmla="*/ 130 h 282"/>
                <a:gd name="T12" fmla="*/ 284 w 364"/>
                <a:gd name="T13" fmla="*/ 198 h 282"/>
                <a:gd name="T14" fmla="*/ 288 w 364"/>
                <a:gd name="T15" fmla="*/ 236 h 282"/>
                <a:gd name="T16" fmla="*/ 256 w 364"/>
                <a:gd name="T17" fmla="*/ 200 h 282"/>
                <a:gd name="T18" fmla="*/ 228 w 364"/>
                <a:gd name="T19" fmla="*/ 206 h 282"/>
                <a:gd name="T20" fmla="*/ 204 w 364"/>
                <a:gd name="T21" fmla="*/ 242 h 282"/>
                <a:gd name="T22" fmla="*/ 194 w 364"/>
                <a:gd name="T23" fmla="*/ 206 h 282"/>
                <a:gd name="T24" fmla="*/ 166 w 364"/>
                <a:gd name="T25" fmla="*/ 192 h 282"/>
                <a:gd name="T26" fmla="*/ 166 w 364"/>
                <a:gd name="T27" fmla="*/ 142 h 282"/>
                <a:gd name="T28" fmla="*/ 60 w 364"/>
                <a:gd name="T29" fmla="*/ 104 h 282"/>
                <a:gd name="T30" fmla="*/ 1 w 364"/>
                <a:gd name="T31" fmla="*/ 282 h 282"/>
                <a:gd name="T32" fmla="*/ 0 w 364"/>
                <a:gd name="T33" fmla="*/ 202 h 282"/>
                <a:gd name="T34" fmla="*/ 32 w 364"/>
                <a:gd name="T35" fmla="*/ 122 h 282"/>
                <a:gd name="T36" fmla="*/ 30 w 364"/>
                <a:gd name="T37" fmla="*/ 66 h 282"/>
                <a:gd name="T38" fmla="*/ 40 w 364"/>
                <a:gd name="T39" fmla="*/ 56 h 282"/>
                <a:gd name="T40" fmla="*/ 118 w 364"/>
                <a:gd name="T41" fmla="*/ 0 h 28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64"/>
                <a:gd name="T64" fmla="*/ 0 h 282"/>
                <a:gd name="T65" fmla="*/ 364 w 364"/>
                <a:gd name="T66" fmla="*/ 282 h 28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64" h="282">
                  <a:moveTo>
                    <a:pt x="118" y="0"/>
                  </a:moveTo>
                  <a:lnTo>
                    <a:pt x="214" y="76"/>
                  </a:lnTo>
                  <a:lnTo>
                    <a:pt x="256" y="62"/>
                  </a:lnTo>
                  <a:lnTo>
                    <a:pt x="336" y="72"/>
                  </a:lnTo>
                  <a:lnTo>
                    <a:pt x="364" y="101"/>
                  </a:lnTo>
                  <a:lnTo>
                    <a:pt x="300" y="130"/>
                  </a:lnTo>
                  <a:lnTo>
                    <a:pt x="284" y="198"/>
                  </a:lnTo>
                  <a:lnTo>
                    <a:pt x="288" y="236"/>
                  </a:lnTo>
                  <a:lnTo>
                    <a:pt x="256" y="200"/>
                  </a:lnTo>
                  <a:lnTo>
                    <a:pt x="228" y="206"/>
                  </a:lnTo>
                  <a:lnTo>
                    <a:pt x="204" y="242"/>
                  </a:lnTo>
                  <a:lnTo>
                    <a:pt x="194" y="206"/>
                  </a:lnTo>
                  <a:lnTo>
                    <a:pt x="166" y="192"/>
                  </a:lnTo>
                  <a:lnTo>
                    <a:pt x="166" y="142"/>
                  </a:lnTo>
                  <a:lnTo>
                    <a:pt x="60" y="104"/>
                  </a:lnTo>
                  <a:lnTo>
                    <a:pt x="1" y="282"/>
                  </a:lnTo>
                  <a:lnTo>
                    <a:pt x="0" y="202"/>
                  </a:lnTo>
                  <a:lnTo>
                    <a:pt x="32" y="122"/>
                  </a:lnTo>
                  <a:lnTo>
                    <a:pt x="30" y="66"/>
                  </a:lnTo>
                  <a:lnTo>
                    <a:pt x="40" y="56"/>
                  </a:lnTo>
                  <a:lnTo>
                    <a:pt x="118" y="0"/>
                  </a:lnTo>
                  <a:close/>
                </a:path>
              </a:pathLst>
            </a:custGeom>
            <a:noFill/>
            <a:ln w="19050">
              <a:solidFill>
                <a:srgbClr val="FF6600"/>
              </a:solidFill>
              <a:round/>
              <a:headEnd/>
              <a:tailEnd/>
            </a:ln>
          </p:spPr>
          <p:txBody>
            <a:bodyPr/>
            <a:lstStyle/>
            <a:p>
              <a:endParaRPr lang="es-ES"/>
            </a:p>
          </p:txBody>
        </p:sp>
        <p:sp>
          <p:nvSpPr>
            <p:cNvPr id="29714" name="Freeform 14"/>
            <p:cNvSpPr>
              <a:spLocks/>
            </p:cNvSpPr>
            <p:nvPr/>
          </p:nvSpPr>
          <p:spPr bwMode="auto">
            <a:xfrm>
              <a:off x="1194" y="740"/>
              <a:ext cx="456" cy="266"/>
            </a:xfrm>
            <a:custGeom>
              <a:avLst/>
              <a:gdLst>
                <a:gd name="T0" fmla="*/ 278 w 456"/>
                <a:gd name="T1" fmla="*/ 0 h 266"/>
                <a:gd name="T2" fmla="*/ 390 w 456"/>
                <a:gd name="T3" fmla="*/ 36 h 266"/>
                <a:gd name="T4" fmla="*/ 456 w 456"/>
                <a:gd name="T5" fmla="*/ 116 h 266"/>
                <a:gd name="T6" fmla="*/ 368 w 456"/>
                <a:gd name="T7" fmla="*/ 132 h 266"/>
                <a:gd name="T8" fmla="*/ 352 w 456"/>
                <a:gd name="T9" fmla="*/ 196 h 266"/>
                <a:gd name="T10" fmla="*/ 371 w 456"/>
                <a:gd name="T11" fmla="*/ 241 h 266"/>
                <a:gd name="T12" fmla="*/ 328 w 456"/>
                <a:gd name="T13" fmla="*/ 266 h 266"/>
                <a:gd name="T14" fmla="*/ 326 w 456"/>
                <a:gd name="T15" fmla="*/ 232 h 266"/>
                <a:gd name="T16" fmla="*/ 310 w 456"/>
                <a:gd name="T17" fmla="*/ 186 h 266"/>
                <a:gd name="T18" fmla="*/ 270 w 456"/>
                <a:gd name="T19" fmla="*/ 154 h 266"/>
                <a:gd name="T20" fmla="*/ 235 w 456"/>
                <a:gd name="T21" fmla="*/ 150 h 266"/>
                <a:gd name="T22" fmla="*/ 192 w 456"/>
                <a:gd name="T23" fmla="*/ 134 h 266"/>
                <a:gd name="T24" fmla="*/ 166 w 456"/>
                <a:gd name="T25" fmla="*/ 148 h 266"/>
                <a:gd name="T26" fmla="*/ 116 w 456"/>
                <a:gd name="T27" fmla="*/ 152 h 266"/>
                <a:gd name="T28" fmla="*/ 112 w 456"/>
                <a:gd name="T29" fmla="*/ 116 h 266"/>
                <a:gd name="T30" fmla="*/ 28 w 456"/>
                <a:gd name="T31" fmla="*/ 128 h 266"/>
                <a:gd name="T32" fmla="*/ 0 w 456"/>
                <a:gd name="T33" fmla="*/ 106 h 266"/>
                <a:gd name="T34" fmla="*/ 30 w 456"/>
                <a:gd name="T35" fmla="*/ 84 h 266"/>
                <a:gd name="T36" fmla="*/ 44 w 456"/>
                <a:gd name="T37" fmla="*/ 74 h 266"/>
                <a:gd name="T38" fmla="*/ 92 w 456"/>
                <a:gd name="T39" fmla="*/ 48 h 266"/>
                <a:gd name="T40" fmla="*/ 170 w 456"/>
                <a:gd name="T41" fmla="*/ 76 h 266"/>
                <a:gd name="T42" fmla="*/ 192 w 456"/>
                <a:gd name="T43" fmla="*/ 56 h 266"/>
                <a:gd name="T44" fmla="*/ 278 w 456"/>
                <a:gd name="T45" fmla="*/ 0 h 26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56"/>
                <a:gd name="T70" fmla="*/ 0 h 266"/>
                <a:gd name="T71" fmla="*/ 456 w 456"/>
                <a:gd name="T72" fmla="*/ 266 h 26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56" h="266">
                  <a:moveTo>
                    <a:pt x="278" y="0"/>
                  </a:moveTo>
                  <a:lnTo>
                    <a:pt x="390" y="36"/>
                  </a:lnTo>
                  <a:lnTo>
                    <a:pt x="456" y="116"/>
                  </a:lnTo>
                  <a:lnTo>
                    <a:pt x="368" y="132"/>
                  </a:lnTo>
                  <a:lnTo>
                    <a:pt x="352" y="196"/>
                  </a:lnTo>
                  <a:lnTo>
                    <a:pt x="371" y="241"/>
                  </a:lnTo>
                  <a:lnTo>
                    <a:pt x="328" y="266"/>
                  </a:lnTo>
                  <a:lnTo>
                    <a:pt x="326" y="232"/>
                  </a:lnTo>
                  <a:lnTo>
                    <a:pt x="310" y="186"/>
                  </a:lnTo>
                  <a:lnTo>
                    <a:pt x="270" y="154"/>
                  </a:lnTo>
                  <a:lnTo>
                    <a:pt x="235" y="150"/>
                  </a:lnTo>
                  <a:lnTo>
                    <a:pt x="192" y="134"/>
                  </a:lnTo>
                  <a:lnTo>
                    <a:pt x="166" y="148"/>
                  </a:lnTo>
                  <a:lnTo>
                    <a:pt x="116" y="152"/>
                  </a:lnTo>
                  <a:lnTo>
                    <a:pt x="112" y="116"/>
                  </a:lnTo>
                  <a:lnTo>
                    <a:pt x="28" y="128"/>
                  </a:lnTo>
                  <a:lnTo>
                    <a:pt x="0" y="106"/>
                  </a:lnTo>
                  <a:lnTo>
                    <a:pt x="30" y="84"/>
                  </a:lnTo>
                  <a:lnTo>
                    <a:pt x="44" y="74"/>
                  </a:lnTo>
                  <a:lnTo>
                    <a:pt x="92" y="48"/>
                  </a:lnTo>
                  <a:lnTo>
                    <a:pt x="170" y="76"/>
                  </a:lnTo>
                  <a:lnTo>
                    <a:pt x="192" y="56"/>
                  </a:lnTo>
                  <a:lnTo>
                    <a:pt x="278" y="0"/>
                  </a:lnTo>
                  <a:close/>
                </a:path>
              </a:pathLst>
            </a:custGeom>
            <a:noFill/>
            <a:ln w="19050">
              <a:solidFill>
                <a:srgbClr val="FF6600"/>
              </a:solidFill>
              <a:round/>
              <a:headEnd/>
              <a:tailEnd/>
            </a:ln>
          </p:spPr>
          <p:txBody>
            <a:bodyPr/>
            <a:lstStyle/>
            <a:p>
              <a:endParaRPr lang="es-ES"/>
            </a:p>
          </p:txBody>
        </p:sp>
        <p:sp>
          <p:nvSpPr>
            <p:cNvPr id="29715" name="Freeform 15"/>
            <p:cNvSpPr>
              <a:spLocks/>
            </p:cNvSpPr>
            <p:nvPr/>
          </p:nvSpPr>
          <p:spPr bwMode="auto">
            <a:xfrm>
              <a:off x="1228" y="268"/>
              <a:ext cx="336" cy="382"/>
            </a:xfrm>
            <a:custGeom>
              <a:avLst/>
              <a:gdLst>
                <a:gd name="T0" fmla="*/ 124 w 336"/>
                <a:gd name="T1" fmla="*/ 0 h 382"/>
                <a:gd name="T2" fmla="*/ 144 w 336"/>
                <a:gd name="T3" fmla="*/ 44 h 382"/>
                <a:gd name="T4" fmla="*/ 168 w 336"/>
                <a:gd name="T5" fmla="*/ 158 h 382"/>
                <a:gd name="T6" fmla="*/ 194 w 336"/>
                <a:gd name="T7" fmla="*/ 122 h 382"/>
                <a:gd name="T8" fmla="*/ 218 w 336"/>
                <a:gd name="T9" fmla="*/ 164 h 382"/>
                <a:gd name="T10" fmla="*/ 172 w 336"/>
                <a:gd name="T11" fmla="*/ 190 h 382"/>
                <a:gd name="T12" fmla="*/ 176 w 336"/>
                <a:gd name="T13" fmla="*/ 216 h 382"/>
                <a:gd name="T14" fmla="*/ 214 w 336"/>
                <a:gd name="T15" fmla="*/ 218 h 382"/>
                <a:gd name="T16" fmla="*/ 226 w 336"/>
                <a:gd name="T17" fmla="*/ 206 h 382"/>
                <a:gd name="T18" fmla="*/ 276 w 336"/>
                <a:gd name="T19" fmla="*/ 218 h 382"/>
                <a:gd name="T20" fmla="*/ 336 w 336"/>
                <a:gd name="T21" fmla="*/ 232 h 382"/>
                <a:gd name="T22" fmla="*/ 286 w 336"/>
                <a:gd name="T23" fmla="*/ 244 h 382"/>
                <a:gd name="T24" fmla="*/ 238 w 336"/>
                <a:gd name="T25" fmla="*/ 238 h 382"/>
                <a:gd name="T26" fmla="*/ 242 w 336"/>
                <a:gd name="T27" fmla="*/ 312 h 382"/>
                <a:gd name="T28" fmla="*/ 206 w 336"/>
                <a:gd name="T29" fmla="*/ 382 h 382"/>
                <a:gd name="T30" fmla="*/ 184 w 336"/>
                <a:gd name="T31" fmla="*/ 310 h 382"/>
                <a:gd name="T32" fmla="*/ 166 w 336"/>
                <a:gd name="T33" fmla="*/ 258 h 382"/>
                <a:gd name="T34" fmla="*/ 144 w 336"/>
                <a:gd name="T35" fmla="*/ 308 h 382"/>
                <a:gd name="T36" fmla="*/ 98 w 336"/>
                <a:gd name="T37" fmla="*/ 312 h 382"/>
                <a:gd name="T38" fmla="*/ 60 w 336"/>
                <a:gd name="T39" fmla="*/ 302 h 382"/>
                <a:gd name="T40" fmla="*/ 118 w 336"/>
                <a:gd name="T41" fmla="*/ 292 h 382"/>
                <a:gd name="T42" fmla="*/ 126 w 336"/>
                <a:gd name="T43" fmla="*/ 254 h 382"/>
                <a:gd name="T44" fmla="*/ 50 w 336"/>
                <a:gd name="T45" fmla="*/ 240 h 382"/>
                <a:gd name="T46" fmla="*/ 28 w 336"/>
                <a:gd name="T47" fmla="*/ 290 h 382"/>
                <a:gd name="T48" fmla="*/ 0 w 336"/>
                <a:gd name="T49" fmla="*/ 290 h 382"/>
                <a:gd name="T50" fmla="*/ 0 w 336"/>
                <a:gd name="T51" fmla="*/ 246 h 382"/>
                <a:gd name="T52" fmla="*/ 40 w 336"/>
                <a:gd name="T53" fmla="*/ 222 h 382"/>
                <a:gd name="T54" fmla="*/ 88 w 336"/>
                <a:gd name="T55" fmla="*/ 204 h 382"/>
                <a:gd name="T56" fmla="*/ 116 w 336"/>
                <a:gd name="T57" fmla="*/ 178 h 382"/>
                <a:gd name="T58" fmla="*/ 126 w 336"/>
                <a:gd name="T59" fmla="*/ 146 h 382"/>
                <a:gd name="T60" fmla="*/ 106 w 336"/>
                <a:gd name="T61" fmla="*/ 42 h 382"/>
                <a:gd name="T62" fmla="*/ 124 w 336"/>
                <a:gd name="T63" fmla="*/ 0 h 3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36"/>
                <a:gd name="T97" fmla="*/ 0 h 382"/>
                <a:gd name="T98" fmla="*/ 336 w 336"/>
                <a:gd name="T99" fmla="*/ 382 h 38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36" h="382">
                  <a:moveTo>
                    <a:pt x="124" y="0"/>
                  </a:moveTo>
                  <a:lnTo>
                    <a:pt x="144" y="44"/>
                  </a:lnTo>
                  <a:lnTo>
                    <a:pt x="168" y="158"/>
                  </a:lnTo>
                  <a:lnTo>
                    <a:pt x="194" y="122"/>
                  </a:lnTo>
                  <a:lnTo>
                    <a:pt x="218" y="164"/>
                  </a:lnTo>
                  <a:lnTo>
                    <a:pt x="172" y="190"/>
                  </a:lnTo>
                  <a:lnTo>
                    <a:pt x="176" y="216"/>
                  </a:lnTo>
                  <a:lnTo>
                    <a:pt x="214" y="218"/>
                  </a:lnTo>
                  <a:lnTo>
                    <a:pt x="226" y="206"/>
                  </a:lnTo>
                  <a:lnTo>
                    <a:pt x="276" y="218"/>
                  </a:lnTo>
                  <a:lnTo>
                    <a:pt x="336" y="232"/>
                  </a:lnTo>
                  <a:lnTo>
                    <a:pt x="286" y="244"/>
                  </a:lnTo>
                  <a:lnTo>
                    <a:pt x="238" y="238"/>
                  </a:lnTo>
                  <a:lnTo>
                    <a:pt x="242" y="312"/>
                  </a:lnTo>
                  <a:lnTo>
                    <a:pt x="206" y="382"/>
                  </a:lnTo>
                  <a:lnTo>
                    <a:pt x="184" y="310"/>
                  </a:lnTo>
                  <a:lnTo>
                    <a:pt x="166" y="258"/>
                  </a:lnTo>
                  <a:lnTo>
                    <a:pt x="144" y="308"/>
                  </a:lnTo>
                  <a:lnTo>
                    <a:pt x="98" y="312"/>
                  </a:lnTo>
                  <a:lnTo>
                    <a:pt x="60" y="302"/>
                  </a:lnTo>
                  <a:lnTo>
                    <a:pt x="118" y="292"/>
                  </a:lnTo>
                  <a:lnTo>
                    <a:pt x="126" y="254"/>
                  </a:lnTo>
                  <a:lnTo>
                    <a:pt x="50" y="240"/>
                  </a:lnTo>
                  <a:lnTo>
                    <a:pt x="28" y="290"/>
                  </a:lnTo>
                  <a:lnTo>
                    <a:pt x="0" y="290"/>
                  </a:lnTo>
                  <a:lnTo>
                    <a:pt x="0" y="246"/>
                  </a:lnTo>
                  <a:lnTo>
                    <a:pt x="40" y="222"/>
                  </a:lnTo>
                  <a:lnTo>
                    <a:pt x="88" y="204"/>
                  </a:lnTo>
                  <a:lnTo>
                    <a:pt x="116" y="178"/>
                  </a:lnTo>
                  <a:lnTo>
                    <a:pt x="126" y="146"/>
                  </a:lnTo>
                  <a:lnTo>
                    <a:pt x="106" y="42"/>
                  </a:lnTo>
                  <a:lnTo>
                    <a:pt x="124" y="0"/>
                  </a:lnTo>
                  <a:close/>
                </a:path>
              </a:pathLst>
            </a:custGeom>
            <a:noFill/>
            <a:ln w="19050">
              <a:solidFill>
                <a:srgbClr val="FF6600"/>
              </a:solidFill>
              <a:round/>
              <a:headEnd/>
              <a:tailEnd/>
            </a:ln>
          </p:spPr>
          <p:txBody>
            <a:bodyPr/>
            <a:lstStyle/>
            <a:p>
              <a:endParaRPr lang="es-ES"/>
            </a:p>
          </p:txBody>
        </p:sp>
        <p:sp>
          <p:nvSpPr>
            <p:cNvPr id="29716" name="Freeform 16"/>
            <p:cNvSpPr>
              <a:spLocks/>
            </p:cNvSpPr>
            <p:nvPr/>
          </p:nvSpPr>
          <p:spPr bwMode="auto">
            <a:xfrm>
              <a:off x="752" y="232"/>
              <a:ext cx="242" cy="238"/>
            </a:xfrm>
            <a:custGeom>
              <a:avLst/>
              <a:gdLst>
                <a:gd name="T0" fmla="*/ 90 w 242"/>
                <a:gd name="T1" fmla="*/ 26 h 238"/>
                <a:gd name="T2" fmla="*/ 126 w 242"/>
                <a:gd name="T3" fmla="*/ 30 h 238"/>
                <a:gd name="T4" fmla="*/ 148 w 242"/>
                <a:gd name="T5" fmla="*/ 0 h 238"/>
                <a:gd name="T6" fmla="*/ 190 w 242"/>
                <a:gd name="T7" fmla="*/ 26 h 238"/>
                <a:gd name="T8" fmla="*/ 242 w 242"/>
                <a:gd name="T9" fmla="*/ 44 h 238"/>
                <a:gd name="T10" fmla="*/ 228 w 242"/>
                <a:gd name="T11" fmla="*/ 76 h 238"/>
                <a:gd name="T12" fmla="*/ 232 w 242"/>
                <a:gd name="T13" fmla="*/ 112 h 238"/>
                <a:gd name="T14" fmla="*/ 226 w 242"/>
                <a:gd name="T15" fmla="*/ 224 h 238"/>
                <a:gd name="T16" fmla="*/ 208 w 242"/>
                <a:gd name="T17" fmla="*/ 238 h 238"/>
                <a:gd name="T18" fmla="*/ 174 w 242"/>
                <a:gd name="T19" fmla="*/ 226 h 238"/>
                <a:gd name="T20" fmla="*/ 174 w 242"/>
                <a:gd name="T21" fmla="*/ 192 h 238"/>
                <a:gd name="T22" fmla="*/ 176 w 242"/>
                <a:gd name="T23" fmla="*/ 164 h 238"/>
                <a:gd name="T24" fmla="*/ 148 w 242"/>
                <a:gd name="T25" fmla="*/ 166 h 238"/>
                <a:gd name="T26" fmla="*/ 146 w 242"/>
                <a:gd name="T27" fmla="*/ 190 h 238"/>
                <a:gd name="T28" fmla="*/ 106 w 242"/>
                <a:gd name="T29" fmla="*/ 192 h 238"/>
                <a:gd name="T30" fmla="*/ 46 w 242"/>
                <a:gd name="T31" fmla="*/ 188 h 238"/>
                <a:gd name="T32" fmla="*/ 62 w 242"/>
                <a:gd name="T33" fmla="*/ 172 h 238"/>
                <a:gd name="T34" fmla="*/ 98 w 242"/>
                <a:gd name="T35" fmla="*/ 164 h 238"/>
                <a:gd name="T36" fmla="*/ 84 w 242"/>
                <a:gd name="T37" fmla="*/ 122 h 238"/>
                <a:gd name="T38" fmla="*/ 46 w 242"/>
                <a:gd name="T39" fmla="*/ 150 h 238"/>
                <a:gd name="T40" fmla="*/ 22 w 242"/>
                <a:gd name="T41" fmla="*/ 148 h 238"/>
                <a:gd name="T42" fmla="*/ 28 w 242"/>
                <a:gd name="T43" fmla="*/ 124 h 238"/>
                <a:gd name="T44" fmla="*/ 50 w 242"/>
                <a:gd name="T45" fmla="*/ 102 h 238"/>
                <a:gd name="T46" fmla="*/ 0 w 242"/>
                <a:gd name="T47" fmla="*/ 92 h 238"/>
                <a:gd name="T48" fmla="*/ 74 w 242"/>
                <a:gd name="T49" fmla="*/ 50 h 238"/>
                <a:gd name="T50" fmla="*/ 46 w 242"/>
                <a:gd name="T51" fmla="*/ 28 h 238"/>
                <a:gd name="T52" fmla="*/ 64 w 242"/>
                <a:gd name="T53" fmla="*/ 2 h 238"/>
                <a:gd name="T54" fmla="*/ 90 w 242"/>
                <a:gd name="T55" fmla="*/ 26 h 23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42"/>
                <a:gd name="T85" fmla="*/ 0 h 238"/>
                <a:gd name="T86" fmla="*/ 242 w 242"/>
                <a:gd name="T87" fmla="*/ 238 h 23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42" h="238">
                  <a:moveTo>
                    <a:pt x="90" y="26"/>
                  </a:moveTo>
                  <a:lnTo>
                    <a:pt x="126" y="30"/>
                  </a:lnTo>
                  <a:lnTo>
                    <a:pt x="148" y="0"/>
                  </a:lnTo>
                  <a:lnTo>
                    <a:pt x="190" y="26"/>
                  </a:lnTo>
                  <a:lnTo>
                    <a:pt x="242" y="44"/>
                  </a:lnTo>
                  <a:lnTo>
                    <a:pt x="228" y="76"/>
                  </a:lnTo>
                  <a:lnTo>
                    <a:pt x="232" y="112"/>
                  </a:lnTo>
                  <a:lnTo>
                    <a:pt x="226" y="224"/>
                  </a:lnTo>
                  <a:lnTo>
                    <a:pt x="208" y="238"/>
                  </a:lnTo>
                  <a:lnTo>
                    <a:pt x="174" y="226"/>
                  </a:lnTo>
                  <a:lnTo>
                    <a:pt x="174" y="192"/>
                  </a:lnTo>
                  <a:lnTo>
                    <a:pt x="176" y="164"/>
                  </a:lnTo>
                  <a:lnTo>
                    <a:pt x="148" y="166"/>
                  </a:lnTo>
                  <a:lnTo>
                    <a:pt x="146" y="190"/>
                  </a:lnTo>
                  <a:lnTo>
                    <a:pt x="106" y="192"/>
                  </a:lnTo>
                  <a:lnTo>
                    <a:pt x="46" y="188"/>
                  </a:lnTo>
                  <a:lnTo>
                    <a:pt x="62" y="172"/>
                  </a:lnTo>
                  <a:lnTo>
                    <a:pt x="98" y="164"/>
                  </a:lnTo>
                  <a:lnTo>
                    <a:pt x="84" y="122"/>
                  </a:lnTo>
                  <a:lnTo>
                    <a:pt x="46" y="150"/>
                  </a:lnTo>
                  <a:lnTo>
                    <a:pt x="22" y="148"/>
                  </a:lnTo>
                  <a:lnTo>
                    <a:pt x="28" y="124"/>
                  </a:lnTo>
                  <a:lnTo>
                    <a:pt x="50" y="102"/>
                  </a:lnTo>
                  <a:lnTo>
                    <a:pt x="0" y="92"/>
                  </a:lnTo>
                  <a:lnTo>
                    <a:pt x="74" y="50"/>
                  </a:lnTo>
                  <a:lnTo>
                    <a:pt x="46" y="28"/>
                  </a:lnTo>
                  <a:lnTo>
                    <a:pt x="64" y="2"/>
                  </a:lnTo>
                  <a:lnTo>
                    <a:pt x="90" y="26"/>
                  </a:lnTo>
                  <a:close/>
                </a:path>
              </a:pathLst>
            </a:custGeom>
            <a:noFill/>
            <a:ln w="19050">
              <a:solidFill>
                <a:srgbClr val="FF6600"/>
              </a:solidFill>
              <a:round/>
              <a:headEnd/>
              <a:tailEnd/>
            </a:ln>
          </p:spPr>
          <p:txBody>
            <a:bodyPr/>
            <a:lstStyle/>
            <a:p>
              <a:endParaRPr lang="es-ES"/>
            </a:p>
          </p:txBody>
        </p:sp>
        <p:sp>
          <p:nvSpPr>
            <p:cNvPr id="29717" name="Freeform 17"/>
            <p:cNvSpPr>
              <a:spLocks/>
            </p:cNvSpPr>
            <p:nvPr/>
          </p:nvSpPr>
          <p:spPr bwMode="auto">
            <a:xfrm>
              <a:off x="520" y="452"/>
              <a:ext cx="380" cy="320"/>
            </a:xfrm>
            <a:custGeom>
              <a:avLst/>
              <a:gdLst>
                <a:gd name="T0" fmla="*/ 262 w 380"/>
                <a:gd name="T1" fmla="*/ 0 h 320"/>
                <a:gd name="T2" fmla="*/ 260 w 380"/>
                <a:gd name="T3" fmla="*/ 44 h 320"/>
                <a:gd name="T4" fmla="*/ 248 w 380"/>
                <a:gd name="T5" fmla="*/ 88 h 320"/>
                <a:gd name="T6" fmla="*/ 232 w 380"/>
                <a:gd name="T7" fmla="*/ 122 h 320"/>
                <a:gd name="T8" fmla="*/ 240 w 380"/>
                <a:gd name="T9" fmla="*/ 140 h 320"/>
                <a:gd name="T10" fmla="*/ 284 w 380"/>
                <a:gd name="T11" fmla="*/ 170 h 320"/>
                <a:gd name="T12" fmla="*/ 308 w 380"/>
                <a:gd name="T13" fmla="*/ 156 h 320"/>
                <a:gd name="T14" fmla="*/ 328 w 380"/>
                <a:gd name="T15" fmla="*/ 124 h 320"/>
                <a:gd name="T16" fmla="*/ 342 w 380"/>
                <a:gd name="T17" fmla="*/ 148 h 320"/>
                <a:gd name="T18" fmla="*/ 380 w 380"/>
                <a:gd name="T19" fmla="*/ 146 h 320"/>
                <a:gd name="T20" fmla="*/ 364 w 380"/>
                <a:gd name="T21" fmla="*/ 170 h 320"/>
                <a:gd name="T22" fmla="*/ 272 w 380"/>
                <a:gd name="T23" fmla="*/ 194 h 320"/>
                <a:gd name="T24" fmla="*/ 272 w 380"/>
                <a:gd name="T25" fmla="*/ 242 h 320"/>
                <a:gd name="T26" fmla="*/ 302 w 380"/>
                <a:gd name="T27" fmla="*/ 246 h 320"/>
                <a:gd name="T28" fmla="*/ 326 w 380"/>
                <a:gd name="T29" fmla="*/ 228 h 320"/>
                <a:gd name="T30" fmla="*/ 374 w 380"/>
                <a:gd name="T31" fmla="*/ 228 h 320"/>
                <a:gd name="T32" fmla="*/ 334 w 380"/>
                <a:gd name="T33" fmla="*/ 250 h 320"/>
                <a:gd name="T34" fmla="*/ 300 w 380"/>
                <a:gd name="T35" fmla="*/ 268 h 320"/>
                <a:gd name="T36" fmla="*/ 288 w 380"/>
                <a:gd name="T37" fmla="*/ 304 h 320"/>
                <a:gd name="T38" fmla="*/ 346 w 380"/>
                <a:gd name="T39" fmla="*/ 306 h 320"/>
                <a:gd name="T40" fmla="*/ 262 w 380"/>
                <a:gd name="T41" fmla="*/ 320 h 320"/>
                <a:gd name="T42" fmla="*/ 258 w 380"/>
                <a:gd name="T43" fmla="*/ 272 h 320"/>
                <a:gd name="T44" fmla="*/ 220 w 380"/>
                <a:gd name="T45" fmla="*/ 206 h 320"/>
                <a:gd name="T46" fmla="*/ 134 w 380"/>
                <a:gd name="T47" fmla="*/ 176 h 320"/>
                <a:gd name="T48" fmla="*/ 96 w 380"/>
                <a:gd name="T49" fmla="*/ 168 h 320"/>
                <a:gd name="T50" fmla="*/ 50 w 380"/>
                <a:gd name="T51" fmla="*/ 158 h 320"/>
                <a:gd name="T52" fmla="*/ 0 w 380"/>
                <a:gd name="T53" fmla="*/ 162 h 320"/>
                <a:gd name="T54" fmla="*/ 12 w 380"/>
                <a:gd name="T55" fmla="*/ 142 h 320"/>
                <a:gd name="T56" fmla="*/ 52 w 380"/>
                <a:gd name="T57" fmla="*/ 140 h 320"/>
                <a:gd name="T58" fmla="*/ 132 w 380"/>
                <a:gd name="T59" fmla="*/ 156 h 320"/>
                <a:gd name="T60" fmla="*/ 120 w 380"/>
                <a:gd name="T61" fmla="*/ 118 h 320"/>
                <a:gd name="T62" fmla="*/ 138 w 380"/>
                <a:gd name="T63" fmla="*/ 90 h 320"/>
                <a:gd name="T64" fmla="*/ 218 w 380"/>
                <a:gd name="T65" fmla="*/ 88 h 320"/>
                <a:gd name="T66" fmla="*/ 228 w 380"/>
                <a:gd name="T67" fmla="*/ 50 h 320"/>
                <a:gd name="T68" fmla="*/ 262 w 380"/>
                <a:gd name="T69" fmla="*/ 0 h 3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80"/>
                <a:gd name="T106" fmla="*/ 0 h 320"/>
                <a:gd name="T107" fmla="*/ 380 w 380"/>
                <a:gd name="T108" fmla="*/ 320 h 32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80" h="320">
                  <a:moveTo>
                    <a:pt x="262" y="0"/>
                  </a:moveTo>
                  <a:lnTo>
                    <a:pt x="260" y="44"/>
                  </a:lnTo>
                  <a:lnTo>
                    <a:pt x="248" y="88"/>
                  </a:lnTo>
                  <a:lnTo>
                    <a:pt x="232" y="122"/>
                  </a:lnTo>
                  <a:lnTo>
                    <a:pt x="240" y="140"/>
                  </a:lnTo>
                  <a:lnTo>
                    <a:pt x="284" y="170"/>
                  </a:lnTo>
                  <a:lnTo>
                    <a:pt x="308" y="156"/>
                  </a:lnTo>
                  <a:lnTo>
                    <a:pt x="328" y="124"/>
                  </a:lnTo>
                  <a:lnTo>
                    <a:pt x="342" y="148"/>
                  </a:lnTo>
                  <a:lnTo>
                    <a:pt x="380" y="146"/>
                  </a:lnTo>
                  <a:lnTo>
                    <a:pt x="364" y="170"/>
                  </a:lnTo>
                  <a:lnTo>
                    <a:pt x="272" y="194"/>
                  </a:lnTo>
                  <a:lnTo>
                    <a:pt x="272" y="242"/>
                  </a:lnTo>
                  <a:lnTo>
                    <a:pt x="302" y="246"/>
                  </a:lnTo>
                  <a:lnTo>
                    <a:pt x="326" y="228"/>
                  </a:lnTo>
                  <a:lnTo>
                    <a:pt x="374" y="228"/>
                  </a:lnTo>
                  <a:lnTo>
                    <a:pt x="334" y="250"/>
                  </a:lnTo>
                  <a:lnTo>
                    <a:pt x="300" y="268"/>
                  </a:lnTo>
                  <a:lnTo>
                    <a:pt x="288" y="304"/>
                  </a:lnTo>
                  <a:lnTo>
                    <a:pt x="346" y="306"/>
                  </a:lnTo>
                  <a:lnTo>
                    <a:pt x="262" y="320"/>
                  </a:lnTo>
                  <a:lnTo>
                    <a:pt x="258" y="272"/>
                  </a:lnTo>
                  <a:lnTo>
                    <a:pt x="220" y="206"/>
                  </a:lnTo>
                  <a:lnTo>
                    <a:pt x="134" y="176"/>
                  </a:lnTo>
                  <a:lnTo>
                    <a:pt x="96" y="168"/>
                  </a:lnTo>
                  <a:lnTo>
                    <a:pt x="50" y="158"/>
                  </a:lnTo>
                  <a:lnTo>
                    <a:pt x="0" y="162"/>
                  </a:lnTo>
                  <a:lnTo>
                    <a:pt x="12" y="142"/>
                  </a:lnTo>
                  <a:lnTo>
                    <a:pt x="52" y="140"/>
                  </a:lnTo>
                  <a:lnTo>
                    <a:pt x="132" y="156"/>
                  </a:lnTo>
                  <a:lnTo>
                    <a:pt x="120" y="118"/>
                  </a:lnTo>
                  <a:lnTo>
                    <a:pt x="138" y="90"/>
                  </a:lnTo>
                  <a:lnTo>
                    <a:pt x="218" y="88"/>
                  </a:lnTo>
                  <a:lnTo>
                    <a:pt x="228" y="50"/>
                  </a:lnTo>
                  <a:lnTo>
                    <a:pt x="262" y="0"/>
                  </a:lnTo>
                  <a:close/>
                </a:path>
              </a:pathLst>
            </a:custGeom>
            <a:noFill/>
            <a:ln w="19050">
              <a:solidFill>
                <a:srgbClr val="FF6600"/>
              </a:solidFill>
              <a:round/>
              <a:headEnd/>
              <a:tailEnd/>
            </a:ln>
          </p:spPr>
          <p:txBody>
            <a:bodyPr/>
            <a:lstStyle/>
            <a:p>
              <a:endParaRPr lang="es-ES"/>
            </a:p>
          </p:txBody>
        </p:sp>
        <p:grpSp>
          <p:nvGrpSpPr>
            <p:cNvPr id="6" name="Group 18"/>
            <p:cNvGrpSpPr>
              <a:grpSpLocks/>
            </p:cNvGrpSpPr>
            <p:nvPr/>
          </p:nvGrpSpPr>
          <p:grpSpPr bwMode="auto">
            <a:xfrm>
              <a:off x="833" y="279"/>
              <a:ext cx="4282" cy="2856"/>
              <a:chOff x="833" y="279"/>
              <a:chExt cx="4282" cy="2856"/>
            </a:xfrm>
          </p:grpSpPr>
          <p:sp>
            <p:nvSpPr>
              <p:cNvPr id="29721" name="Freeform 19"/>
              <p:cNvSpPr>
                <a:spLocks/>
              </p:cNvSpPr>
              <p:nvPr/>
            </p:nvSpPr>
            <p:spPr bwMode="auto">
              <a:xfrm>
                <a:off x="2657" y="2421"/>
                <a:ext cx="792" cy="714"/>
              </a:xfrm>
              <a:custGeom>
                <a:avLst/>
                <a:gdLst>
                  <a:gd name="T0" fmla="*/ 9 w 792"/>
                  <a:gd name="T1" fmla="*/ 666 h 714"/>
                  <a:gd name="T2" fmla="*/ 208 w 792"/>
                  <a:gd name="T3" fmla="*/ 714 h 714"/>
                  <a:gd name="T4" fmla="*/ 283 w 792"/>
                  <a:gd name="T5" fmla="*/ 651 h 714"/>
                  <a:gd name="T6" fmla="*/ 517 w 792"/>
                  <a:gd name="T7" fmla="*/ 681 h 714"/>
                  <a:gd name="T8" fmla="*/ 580 w 792"/>
                  <a:gd name="T9" fmla="*/ 690 h 714"/>
                  <a:gd name="T10" fmla="*/ 624 w 792"/>
                  <a:gd name="T11" fmla="*/ 674 h 714"/>
                  <a:gd name="T12" fmla="*/ 640 w 792"/>
                  <a:gd name="T13" fmla="*/ 585 h 714"/>
                  <a:gd name="T14" fmla="*/ 670 w 792"/>
                  <a:gd name="T15" fmla="*/ 491 h 714"/>
                  <a:gd name="T16" fmla="*/ 767 w 792"/>
                  <a:gd name="T17" fmla="*/ 329 h 714"/>
                  <a:gd name="T18" fmla="*/ 777 w 792"/>
                  <a:gd name="T19" fmla="*/ 278 h 714"/>
                  <a:gd name="T20" fmla="*/ 630 w 792"/>
                  <a:gd name="T21" fmla="*/ 315 h 714"/>
                  <a:gd name="T22" fmla="*/ 598 w 792"/>
                  <a:gd name="T23" fmla="*/ 273 h 714"/>
                  <a:gd name="T24" fmla="*/ 669 w 792"/>
                  <a:gd name="T25" fmla="*/ 135 h 714"/>
                  <a:gd name="T26" fmla="*/ 729 w 792"/>
                  <a:gd name="T27" fmla="*/ 9 h 714"/>
                  <a:gd name="T28" fmla="*/ 667 w 792"/>
                  <a:gd name="T29" fmla="*/ 32 h 714"/>
                  <a:gd name="T30" fmla="*/ 534 w 792"/>
                  <a:gd name="T31" fmla="*/ 80 h 714"/>
                  <a:gd name="T32" fmla="*/ 421 w 792"/>
                  <a:gd name="T33" fmla="*/ 96 h 714"/>
                  <a:gd name="T34" fmla="*/ 516 w 792"/>
                  <a:gd name="T35" fmla="*/ 119 h 714"/>
                  <a:gd name="T36" fmla="*/ 556 w 792"/>
                  <a:gd name="T37" fmla="*/ 81 h 714"/>
                  <a:gd name="T38" fmla="*/ 582 w 792"/>
                  <a:gd name="T39" fmla="*/ 92 h 714"/>
                  <a:gd name="T40" fmla="*/ 631 w 792"/>
                  <a:gd name="T41" fmla="*/ 92 h 714"/>
                  <a:gd name="T42" fmla="*/ 652 w 792"/>
                  <a:gd name="T43" fmla="*/ 107 h 714"/>
                  <a:gd name="T44" fmla="*/ 622 w 792"/>
                  <a:gd name="T45" fmla="*/ 140 h 714"/>
                  <a:gd name="T46" fmla="*/ 529 w 792"/>
                  <a:gd name="T47" fmla="*/ 143 h 714"/>
                  <a:gd name="T48" fmla="*/ 525 w 792"/>
                  <a:gd name="T49" fmla="*/ 173 h 714"/>
                  <a:gd name="T50" fmla="*/ 601 w 792"/>
                  <a:gd name="T51" fmla="*/ 176 h 714"/>
                  <a:gd name="T52" fmla="*/ 579 w 792"/>
                  <a:gd name="T53" fmla="*/ 195 h 714"/>
                  <a:gd name="T54" fmla="*/ 567 w 792"/>
                  <a:gd name="T55" fmla="*/ 233 h 714"/>
                  <a:gd name="T56" fmla="*/ 591 w 792"/>
                  <a:gd name="T57" fmla="*/ 267 h 714"/>
                  <a:gd name="T58" fmla="*/ 523 w 792"/>
                  <a:gd name="T59" fmla="*/ 303 h 714"/>
                  <a:gd name="T60" fmla="*/ 501 w 792"/>
                  <a:gd name="T61" fmla="*/ 332 h 714"/>
                  <a:gd name="T62" fmla="*/ 465 w 792"/>
                  <a:gd name="T63" fmla="*/ 350 h 714"/>
                  <a:gd name="T64" fmla="*/ 432 w 792"/>
                  <a:gd name="T65" fmla="*/ 405 h 714"/>
                  <a:gd name="T66" fmla="*/ 427 w 792"/>
                  <a:gd name="T67" fmla="*/ 374 h 714"/>
                  <a:gd name="T68" fmla="*/ 481 w 792"/>
                  <a:gd name="T69" fmla="*/ 333 h 714"/>
                  <a:gd name="T70" fmla="*/ 535 w 792"/>
                  <a:gd name="T71" fmla="*/ 248 h 714"/>
                  <a:gd name="T72" fmla="*/ 456 w 792"/>
                  <a:gd name="T73" fmla="*/ 156 h 714"/>
                  <a:gd name="T74" fmla="*/ 463 w 792"/>
                  <a:gd name="T75" fmla="*/ 237 h 714"/>
                  <a:gd name="T76" fmla="*/ 423 w 792"/>
                  <a:gd name="T77" fmla="*/ 176 h 714"/>
                  <a:gd name="T78" fmla="*/ 379 w 792"/>
                  <a:gd name="T79" fmla="*/ 233 h 714"/>
                  <a:gd name="T80" fmla="*/ 367 w 792"/>
                  <a:gd name="T81" fmla="*/ 195 h 714"/>
                  <a:gd name="T82" fmla="*/ 318 w 792"/>
                  <a:gd name="T83" fmla="*/ 131 h 714"/>
                  <a:gd name="T84" fmla="*/ 271 w 792"/>
                  <a:gd name="T85" fmla="*/ 84 h 714"/>
                  <a:gd name="T86" fmla="*/ 222 w 792"/>
                  <a:gd name="T87" fmla="*/ 113 h 714"/>
                  <a:gd name="T88" fmla="*/ 165 w 792"/>
                  <a:gd name="T89" fmla="*/ 62 h 714"/>
                  <a:gd name="T90" fmla="*/ 60 w 792"/>
                  <a:gd name="T91" fmla="*/ 74 h 714"/>
                  <a:gd name="T92" fmla="*/ 165 w 792"/>
                  <a:gd name="T93" fmla="*/ 114 h 714"/>
                  <a:gd name="T94" fmla="*/ 97 w 792"/>
                  <a:gd name="T95" fmla="*/ 189 h 714"/>
                  <a:gd name="T96" fmla="*/ 159 w 792"/>
                  <a:gd name="T97" fmla="*/ 189 h 714"/>
                  <a:gd name="T98" fmla="*/ 201 w 792"/>
                  <a:gd name="T99" fmla="*/ 165 h 714"/>
                  <a:gd name="T100" fmla="*/ 240 w 792"/>
                  <a:gd name="T101" fmla="*/ 245 h 714"/>
                  <a:gd name="T102" fmla="*/ 151 w 792"/>
                  <a:gd name="T103" fmla="*/ 300 h 714"/>
                  <a:gd name="T104" fmla="*/ 187 w 792"/>
                  <a:gd name="T105" fmla="*/ 360 h 714"/>
                  <a:gd name="T106" fmla="*/ 183 w 792"/>
                  <a:gd name="T107" fmla="*/ 410 h 714"/>
                  <a:gd name="T108" fmla="*/ 135 w 792"/>
                  <a:gd name="T109" fmla="*/ 458 h 714"/>
                  <a:gd name="T110" fmla="*/ 193 w 792"/>
                  <a:gd name="T111" fmla="*/ 494 h 714"/>
                  <a:gd name="T112" fmla="*/ 153 w 792"/>
                  <a:gd name="T113" fmla="*/ 564 h 714"/>
                  <a:gd name="T114" fmla="*/ 91 w 792"/>
                  <a:gd name="T115" fmla="*/ 543 h 714"/>
                  <a:gd name="T116" fmla="*/ 88 w 792"/>
                  <a:gd name="T117" fmla="*/ 569 h 714"/>
                  <a:gd name="T118" fmla="*/ 46 w 792"/>
                  <a:gd name="T119" fmla="*/ 617 h 71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92"/>
                  <a:gd name="T181" fmla="*/ 0 h 714"/>
                  <a:gd name="T182" fmla="*/ 792 w 792"/>
                  <a:gd name="T183" fmla="*/ 714 h 71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92" h="714">
                    <a:moveTo>
                      <a:pt x="0" y="633"/>
                    </a:moveTo>
                    <a:lnTo>
                      <a:pt x="9" y="666"/>
                    </a:lnTo>
                    <a:lnTo>
                      <a:pt x="108" y="693"/>
                    </a:lnTo>
                    <a:lnTo>
                      <a:pt x="208" y="714"/>
                    </a:lnTo>
                    <a:lnTo>
                      <a:pt x="240" y="648"/>
                    </a:lnTo>
                    <a:lnTo>
                      <a:pt x="283" y="651"/>
                    </a:lnTo>
                    <a:lnTo>
                      <a:pt x="283" y="672"/>
                    </a:lnTo>
                    <a:lnTo>
                      <a:pt x="517" y="681"/>
                    </a:lnTo>
                    <a:lnTo>
                      <a:pt x="555" y="705"/>
                    </a:lnTo>
                    <a:lnTo>
                      <a:pt x="580" y="690"/>
                    </a:lnTo>
                    <a:lnTo>
                      <a:pt x="592" y="678"/>
                    </a:lnTo>
                    <a:lnTo>
                      <a:pt x="624" y="674"/>
                    </a:lnTo>
                    <a:lnTo>
                      <a:pt x="615" y="632"/>
                    </a:lnTo>
                    <a:lnTo>
                      <a:pt x="640" y="585"/>
                    </a:lnTo>
                    <a:lnTo>
                      <a:pt x="630" y="533"/>
                    </a:lnTo>
                    <a:lnTo>
                      <a:pt x="670" y="491"/>
                    </a:lnTo>
                    <a:lnTo>
                      <a:pt x="735" y="429"/>
                    </a:lnTo>
                    <a:lnTo>
                      <a:pt x="767" y="329"/>
                    </a:lnTo>
                    <a:lnTo>
                      <a:pt x="792" y="297"/>
                    </a:lnTo>
                    <a:lnTo>
                      <a:pt x="777" y="278"/>
                    </a:lnTo>
                    <a:lnTo>
                      <a:pt x="729" y="305"/>
                    </a:lnTo>
                    <a:lnTo>
                      <a:pt x="630" y="315"/>
                    </a:lnTo>
                    <a:lnTo>
                      <a:pt x="604" y="312"/>
                    </a:lnTo>
                    <a:lnTo>
                      <a:pt x="598" y="273"/>
                    </a:lnTo>
                    <a:lnTo>
                      <a:pt x="711" y="164"/>
                    </a:lnTo>
                    <a:lnTo>
                      <a:pt x="669" y="135"/>
                    </a:lnTo>
                    <a:lnTo>
                      <a:pt x="727" y="84"/>
                    </a:lnTo>
                    <a:lnTo>
                      <a:pt x="729" y="9"/>
                    </a:lnTo>
                    <a:lnTo>
                      <a:pt x="714" y="0"/>
                    </a:lnTo>
                    <a:lnTo>
                      <a:pt x="667" y="32"/>
                    </a:lnTo>
                    <a:lnTo>
                      <a:pt x="553" y="44"/>
                    </a:lnTo>
                    <a:lnTo>
                      <a:pt x="534" y="80"/>
                    </a:lnTo>
                    <a:lnTo>
                      <a:pt x="490" y="99"/>
                    </a:lnTo>
                    <a:lnTo>
                      <a:pt x="421" y="96"/>
                    </a:lnTo>
                    <a:lnTo>
                      <a:pt x="424" y="129"/>
                    </a:lnTo>
                    <a:lnTo>
                      <a:pt x="516" y="119"/>
                    </a:lnTo>
                    <a:lnTo>
                      <a:pt x="556" y="105"/>
                    </a:lnTo>
                    <a:lnTo>
                      <a:pt x="556" y="81"/>
                    </a:lnTo>
                    <a:lnTo>
                      <a:pt x="583" y="71"/>
                    </a:lnTo>
                    <a:lnTo>
                      <a:pt x="582" y="92"/>
                    </a:lnTo>
                    <a:lnTo>
                      <a:pt x="604" y="77"/>
                    </a:lnTo>
                    <a:lnTo>
                      <a:pt x="631" y="92"/>
                    </a:lnTo>
                    <a:lnTo>
                      <a:pt x="661" y="74"/>
                    </a:lnTo>
                    <a:lnTo>
                      <a:pt x="652" y="107"/>
                    </a:lnTo>
                    <a:lnTo>
                      <a:pt x="630" y="107"/>
                    </a:lnTo>
                    <a:lnTo>
                      <a:pt x="622" y="140"/>
                    </a:lnTo>
                    <a:lnTo>
                      <a:pt x="582" y="128"/>
                    </a:lnTo>
                    <a:lnTo>
                      <a:pt x="529" y="143"/>
                    </a:lnTo>
                    <a:lnTo>
                      <a:pt x="513" y="159"/>
                    </a:lnTo>
                    <a:lnTo>
                      <a:pt x="525" y="173"/>
                    </a:lnTo>
                    <a:lnTo>
                      <a:pt x="634" y="168"/>
                    </a:lnTo>
                    <a:lnTo>
                      <a:pt x="601" y="176"/>
                    </a:lnTo>
                    <a:lnTo>
                      <a:pt x="628" y="212"/>
                    </a:lnTo>
                    <a:lnTo>
                      <a:pt x="579" y="195"/>
                    </a:lnTo>
                    <a:lnTo>
                      <a:pt x="562" y="209"/>
                    </a:lnTo>
                    <a:lnTo>
                      <a:pt x="567" y="233"/>
                    </a:lnTo>
                    <a:lnTo>
                      <a:pt x="606" y="249"/>
                    </a:lnTo>
                    <a:lnTo>
                      <a:pt x="591" y="267"/>
                    </a:lnTo>
                    <a:lnTo>
                      <a:pt x="561" y="255"/>
                    </a:lnTo>
                    <a:lnTo>
                      <a:pt x="523" y="303"/>
                    </a:lnTo>
                    <a:lnTo>
                      <a:pt x="528" y="344"/>
                    </a:lnTo>
                    <a:lnTo>
                      <a:pt x="501" y="332"/>
                    </a:lnTo>
                    <a:lnTo>
                      <a:pt x="498" y="354"/>
                    </a:lnTo>
                    <a:lnTo>
                      <a:pt x="465" y="350"/>
                    </a:lnTo>
                    <a:lnTo>
                      <a:pt x="454" y="390"/>
                    </a:lnTo>
                    <a:lnTo>
                      <a:pt x="432" y="405"/>
                    </a:lnTo>
                    <a:lnTo>
                      <a:pt x="424" y="414"/>
                    </a:lnTo>
                    <a:lnTo>
                      <a:pt x="427" y="374"/>
                    </a:lnTo>
                    <a:lnTo>
                      <a:pt x="450" y="338"/>
                    </a:lnTo>
                    <a:lnTo>
                      <a:pt x="481" y="333"/>
                    </a:lnTo>
                    <a:lnTo>
                      <a:pt x="498" y="297"/>
                    </a:lnTo>
                    <a:lnTo>
                      <a:pt x="535" y="248"/>
                    </a:lnTo>
                    <a:lnTo>
                      <a:pt x="501" y="224"/>
                    </a:lnTo>
                    <a:lnTo>
                      <a:pt x="456" y="156"/>
                    </a:lnTo>
                    <a:lnTo>
                      <a:pt x="438" y="171"/>
                    </a:lnTo>
                    <a:lnTo>
                      <a:pt x="463" y="237"/>
                    </a:lnTo>
                    <a:lnTo>
                      <a:pt x="427" y="216"/>
                    </a:lnTo>
                    <a:lnTo>
                      <a:pt x="423" y="176"/>
                    </a:lnTo>
                    <a:lnTo>
                      <a:pt x="394" y="210"/>
                    </a:lnTo>
                    <a:lnTo>
                      <a:pt x="379" y="233"/>
                    </a:lnTo>
                    <a:lnTo>
                      <a:pt x="366" y="228"/>
                    </a:lnTo>
                    <a:lnTo>
                      <a:pt x="367" y="195"/>
                    </a:lnTo>
                    <a:lnTo>
                      <a:pt x="331" y="195"/>
                    </a:lnTo>
                    <a:lnTo>
                      <a:pt x="318" y="131"/>
                    </a:lnTo>
                    <a:lnTo>
                      <a:pt x="274" y="143"/>
                    </a:lnTo>
                    <a:lnTo>
                      <a:pt x="271" y="84"/>
                    </a:lnTo>
                    <a:lnTo>
                      <a:pt x="237" y="83"/>
                    </a:lnTo>
                    <a:lnTo>
                      <a:pt x="222" y="113"/>
                    </a:lnTo>
                    <a:lnTo>
                      <a:pt x="157" y="98"/>
                    </a:lnTo>
                    <a:lnTo>
                      <a:pt x="165" y="62"/>
                    </a:lnTo>
                    <a:lnTo>
                      <a:pt x="75" y="36"/>
                    </a:lnTo>
                    <a:lnTo>
                      <a:pt x="60" y="74"/>
                    </a:lnTo>
                    <a:lnTo>
                      <a:pt x="139" y="92"/>
                    </a:lnTo>
                    <a:lnTo>
                      <a:pt x="165" y="114"/>
                    </a:lnTo>
                    <a:lnTo>
                      <a:pt x="139" y="170"/>
                    </a:lnTo>
                    <a:lnTo>
                      <a:pt x="97" y="189"/>
                    </a:lnTo>
                    <a:lnTo>
                      <a:pt x="108" y="215"/>
                    </a:lnTo>
                    <a:lnTo>
                      <a:pt x="159" y="189"/>
                    </a:lnTo>
                    <a:lnTo>
                      <a:pt x="187" y="189"/>
                    </a:lnTo>
                    <a:lnTo>
                      <a:pt x="201" y="165"/>
                    </a:lnTo>
                    <a:lnTo>
                      <a:pt x="234" y="167"/>
                    </a:lnTo>
                    <a:lnTo>
                      <a:pt x="240" y="245"/>
                    </a:lnTo>
                    <a:lnTo>
                      <a:pt x="205" y="278"/>
                    </a:lnTo>
                    <a:lnTo>
                      <a:pt x="151" y="300"/>
                    </a:lnTo>
                    <a:lnTo>
                      <a:pt x="153" y="333"/>
                    </a:lnTo>
                    <a:lnTo>
                      <a:pt x="187" y="360"/>
                    </a:lnTo>
                    <a:lnTo>
                      <a:pt x="207" y="389"/>
                    </a:lnTo>
                    <a:lnTo>
                      <a:pt x="183" y="410"/>
                    </a:lnTo>
                    <a:lnTo>
                      <a:pt x="135" y="408"/>
                    </a:lnTo>
                    <a:lnTo>
                      <a:pt x="135" y="458"/>
                    </a:lnTo>
                    <a:lnTo>
                      <a:pt x="199" y="465"/>
                    </a:lnTo>
                    <a:lnTo>
                      <a:pt x="193" y="494"/>
                    </a:lnTo>
                    <a:lnTo>
                      <a:pt x="163" y="497"/>
                    </a:lnTo>
                    <a:lnTo>
                      <a:pt x="153" y="564"/>
                    </a:lnTo>
                    <a:lnTo>
                      <a:pt x="103" y="555"/>
                    </a:lnTo>
                    <a:lnTo>
                      <a:pt x="91" y="543"/>
                    </a:lnTo>
                    <a:lnTo>
                      <a:pt x="73" y="546"/>
                    </a:lnTo>
                    <a:lnTo>
                      <a:pt x="88" y="569"/>
                    </a:lnTo>
                    <a:lnTo>
                      <a:pt x="60" y="578"/>
                    </a:lnTo>
                    <a:lnTo>
                      <a:pt x="46" y="617"/>
                    </a:lnTo>
                    <a:lnTo>
                      <a:pt x="0" y="633"/>
                    </a:lnTo>
                    <a:close/>
                  </a:path>
                </a:pathLst>
              </a:custGeom>
              <a:noFill/>
              <a:ln w="19050">
                <a:solidFill>
                  <a:srgbClr val="FFFF00"/>
                </a:solidFill>
                <a:round/>
                <a:headEnd/>
                <a:tailEnd/>
              </a:ln>
            </p:spPr>
            <p:txBody>
              <a:bodyPr/>
              <a:lstStyle/>
              <a:p>
                <a:endParaRPr lang="es-ES"/>
              </a:p>
            </p:txBody>
          </p:sp>
          <p:sp>
            <p:nvSpPr>
              <p:cNvPr id="29722" name="Freeform 20"/>
              <p:cNvSpPr>
                <a:spLocks/>
              </p:cNvSpPr>
              <p:nvPr/>
            </p:nvSpPr>
            <p:spPr bwMode="auto">
              <a:xfrm>
                <a:off x="2598" y="2816"/>
                <a:ext cx="156" cy="213"/>
              </a:xfrm>
              <a:custGeom>
                <a:avLst/>
                <a:gdLst>
                  <a:gd name="T0" fmla="*/ 0 w 156"/>
                  <a:gd name="T1" fmla="*/ 145 h 213"/>
                  <a:gd name="T2" fmla="*/ 51 w 156"/>
                  <a:gd name="T3" fmla="*/ 126 h 213"/>
                  <a:gd name="T4" fmla="*/ 77 w 156"/>
                  <a:gd name="T5" fmla="*/ 78 h 213"/>
                  <a:gd name="T6" fmla="*/ 99 w 156"/>
                  <a:gd name="T7" fmla="*/ 78 h 213"/>
                  <a:gd name="T8" fmla="*/ 135 w 156"/>
                  <a:gd name="T9" fmla="*/ 0 h 213"/>
                  <a:gd name="T10" fmla="*/ 155 w 156"/>
                  <a:gd name="T11" fmla="*/ 6 h 213"/>
                  <a:gd name="T12" fmla="*/ 156 w 156"/>
                  <a:gd name="T13" fmla="*/ 88 h 213"/>
                  <a:gd name="T14" fmla="*/ 138 w 156"/>
                  <a:gd name="T15" fmla="*/ 106 h 213"/>
                  <a:gd name="T16" fmla="*/ 98 w 156"/>
                  <a:gd name="T17" fmla="*/ 105 h 213"/>
                  <a:gd name="T18" fmla="*/ 132 w 156"/>
                  <a:gd name="T19" fmla="*/ 148 h 213"/>
                  <a:gd name="T20" fmla="*/ 108 w 156"/>
                  <a:gd name="T21" fmla="*/ 154 h 213"/>
                  <a:gd name="T22" fmla="*/ 71 w 156"/>
                  <a:gd name="T23" fmla="*/ 133 h 213"/>
                  <a:gd name="T24" fmla="*/ 62 w 156"/>
                  <a:gd name="T25" fmla="*/ 150 h 213"/>
                  <a:gd name="T26" fmla="*/ 93 w 156"/>
                  <a:gd name="T27" fmla="*/ 192 h 213"/>
                  <a:gd name="T28" fmla="*/ 39 w 156"/>
                  <a:gd name="T29" fmla="*/ 213 h 213"/>
                  <a:gd name="T30" fmla="*/ 0 w 156"/>
                  <a:gd name="T31" fmla="*/ 145 h 2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6"/>
                  <a:gd name="T49" fmla="*/ 0 h 213"/>
                  <a:gd name="T50" fmla="*/ 156 w 156"/>
                  <a:gd name="T51" fmla="*/ 213 h 2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6" h="213">
                    <a:moveTo>
                      <a:pt x="0" y="145"/>
                    </a:moveTo>
                    <a:lnTo>
                      <a:pt x="51" y="126"/>
                    </a:lnTo>
                    <a:lnTo>
                      <a:pt x="77" y="78"/>
                    </a:lnTo>
                    <a:lnTo>
                      <a:pt x="99" y="78"/>
                    </a:lnTo>
                    <a:lnTo>
                      <a:pt x="135" y="0"/>
                    </a:lnTo>
                    <a:lnTo>
                      <a:pt x="155" y="6"/>
                    </a:lnTo>
                    <a:lnTo>
                      <a:pt x="156" y="88"/>
                    </a:lnTo>
                    <a:lnTo>
                      <a:pt x="138" y="106"/>
                    </a:lnTo>
                    <a:lnTo>
                      <a:pt x="98" y="105"/>
                    </a:lnTo>
                    <a:lnTo>
                      <a:pt x="132" y="148"/>
                    </a:lnTo>
                    <a:lnTo>
                      <a:pt x="108" y="154"/>
                    </a:lnTo>
                    <a:lnTo>
                      <a:pt x="71" y="133"/>
                    </a:lnTo>
                    <a:lnTo>
                      <a:pt x="62" y="150"/>
                    </a:lnTo>
                    <a:lnTo>
                      <a:pt x="93" y="192"/>
                    </a:lnTo>
                    <a:lnTo>
                      <a:pt x="39" y="213"/>
                    </a:lnTo>
                    <a:lnTo>
                      <a:pt x="0" y="145"/>
                    </a:lnTo>
                    <a:close/>
                  </a:path>
                </a:pathLst>
              </a:custGeom>
              <a:noFill/>
              <a:ln w="19050">
                <a:solidFill>
                  <a:srgbClr val="FFFF00"/>
                </a:solidFill>
                <a:round/>
                <a:headEnd/>
                <a:tailEnd/>
              </a:ln>
            </p:spPr>
            <p:txBody>
              <a:bodyPr/>
              <a:lstStyle/>
              <a:p>
                <a:endParaRPr lang="es-ES"/>
              </a:p>
            </p:txBody>
          </p:sp>
          <p:sp>
            <p:nvSpPr>
              <p:cNvPr id="29723" name="Freeform 21"/>
              <p:cNvSpPr>
                <a:spLocks/>
              </p:cNvSpPr>
              <p:nvPr/>
            </p:nvSpPr>
            <p:spPr bwMode="auto">
              <a:xfrm>
                <a:off x="3000" y="2946"/>
                <a:ext cx="117" cy="74"/>
              </a:xfrm>
              <a:custGeom>
                <a:avLst/>
                <a:gdLst>
                  <a:gd name="T0" fmla="*/ 26 w 117"/>
                  <a:gd name="T1" fmla="*/ 0 h 74"/>
                  <a:gd name="T2" fmla="*/ 117 w 117"/>
                  <a:gd name="T3" fmla="*/ 38 h 74"/>
                  <a:gd name="T4" fmla="*/ 84 w 117"/>
                  <a:gd name="T5" fmla="*/ 74 h 74"/>
                  <a:gd name="T6" fmla="*/ 0 w 117"/>
                  <a:gd name="T7" fmla="*/ 35 h 74"/>
                  <a:gd name="T8" fmla="*/ 26 w 117"/>
                  <a:gd name="T9" fmla="*/ 0 h 74"/>
                  <a:gd name="T10" fmla="*/ 0 60000 65536"/>
                  <a:gd name="T11" fmla="*/ 0 60000 65536"/>
                  <a:gd name="T12" fmla="*/ 0 60000 65536"/>
                  <a:gd name="T13" fmla="*/ 0 60000 65536"/>
                  <a:gd name="T14" fmla="*/ 0 60000 65536"/>
                  <a:gd name="T15" fmla="*/ 0 w 117"/>
                  <a:gd name="T16" fmla="*/ 0 h 74"/>
                  <a:gd name="T17" fmla="*/ 117 w 117"/>
                  <a:gd name="T18" fmla="*/ 74 h 74"/>
                </a:gdLst>
                <a:ahLst/>
                <a:cxnLst>
                  <a:cxn ang="T10">
                    <a:pos x="T0" y="T1"/>
                  </a:cxn>
                  <a:cxn ang="T11">
                    <a:pos x="T2" y="T3"/>
                  </a:cxn>
                  <a:cxn ang="T12">
                    <a:pos x="T4" y="T5"/>
                  </a:cxn>
                  <a:cxn ang="T13">
                    <a:pos x="T6" y="T7"/>
                  </a:cxn>
                  <a:cxn ang="T14">
                    <a:pos x="T8" y="T9"/>
                  </a:cxn>
                </a:cxnLst>
                <a:rect l="T15" t="T16" r="T17" b="T18"/>
                <a:pathLst>
                  <a:path w="117" h="74">
                    <a:moveTo>
                      <a:pt x="26" y="0"/>
                    </a:moveTo>
                    <a:lnTo>
                      <a:pt x="117" y="38"/>
                    </a:lnTo>
                    <a:lnTo>
                      <a:pt x="84" y="74"/>
                    </a:lnTo>
                    <a:lnTo>
                      <a:pt x="0" y="35"/>
                    </a:lnTo>
                    <a:lnTo>
                      <a:pt x="26" y="0"/>
                    </a:lnTo>
                    <a:close/>
                  </a:path>
                </a:pathLst>
              </a:custGeom>
              <a:noFill/>
              <a:ln w="19050">
                <a:solidFill>
                  <a:srgbClr val="FFFF00"/>
                </a:solidFill>
                <a:round/>
                <a:headEnd/>
                <a:tailEnd/>
              </a:ln>
            </p:spPr>
            <p:txBody>
              <a:bodyPr/>
              <a:lstStyle/>
              <a:p>
                <a:endParaRPr lang="es-ES"/>
              </a:p>
            </p:txBody>
          </p:sp>
          <p:sp>
            <p:nvSpPr>
              <p:cNvPr id="29724" name="Freeform 22"/>
              <p:cNvSpPr>
                <a:spLocks/>
              </p:cNvSpPr>
              <p:nvPr/>
            </p:nvSpPr>
            <p:spPr bwMode="auto">
              <a:xfrm>
                <a:off x="2879" y="2753"/>
                <a:ext cx="127" cy="91"/>
              </a:xfrm>
              <a:custGeom>
                <a:avLst/>
                <a:gdLst>
                  <a:gd name="T0" fmla="*/ 0 w 127"/>
                  <a:gd name="T1" fmla="*/ 0 h 91"/>
                  <a:gd name="T2" fmla="*/ 67 w 127"/>
                  <a:gd name="T3" fmla="*/ 37 h 91"/>
                  <a:gd name="T4" fmla="*/ 93 w 127"/>
                  <a:gd name="T5" fmla="*/ 0 h 91"/>
                  <a:gd name="T6" fmla="*/ 127 w 127"/>
                  <a:gd name="T7" fmla="*/ 18 h 91"/>
                  <a:gd name="T8" fmla="*/ 85 w 127"/>
                  <a:gd name="T9" fmla="*/ 91 h 91"/>
                  <a:gd name="T10" fmla="*/ 1 w 127"/>
                  <a:gd name="T11" fmla="*/ 87 h 91"/>
                  <a:gd name="T12" fmla="*/ 0 w 127"/>
                  <a:gd name="T13" fmla="*/ 0 h 91"/>
                  <a:gd name="T14" fmla="*/ 0 60000 65536"/>
                  <a:gd name="T15" fmla="*/ 0 60000 65536"/>
                  <a:gd name="T16" fmla="*/ 0 60000 65536"/>
                  <a:gd name="T17" fmla="*/ 0 60000 65536"/>
                  <a:gd name="T18" fmla="*/ 0 60000 65536"/>
                  <a:gd name="T19" fmla="*/ 0 60000 65536"/>
                  <a:gd name="T20" fmla="*/ 0 60000 65536"/>
                  <a:gd name="T21" fmla="*/ 0 w 127"/>
                  <a:gd name="T22" fmla="*/ 0 h 91"/>
                  <a:gd name="T23" fmla="*/ 127 w 127"/>
                  <a:gd name="T24" fmla="*/ 91 h 9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7" h="91">
                    <a:moveTo>
                      <a:pt x="0" y="0"/>
                    </a:moveTo>
                    <a:lnTo>
                      <a:pt x="67" y="37"/>
                    </a:lnTo>
                    <a:lnTo>
                      <a:pt x="93" y="0"/>
                    </a:lnTo>
                    <a:lnTo>
                      <a:pt x="127" y="18"/>
                    </a:lnTo>
                    <a:lnTo>
                      <a:pt x="85" y="91"/>
                    </a:lnTo>
                    <a:lnTo>
                      <a:pt x="1" y="87"/>
                    </a:lnTo>
                    <a:lnTo>
                      <a:pt x="0" y="0"/>
                    </a:lnTo>
                    <a:close/>
                  </a:path>
                </a:pathLst>
              </a:custGeom>
              <a:noFill/>
              <a:ln w="19050">
                <a:solidFill>
                  <a:srgbClr val="FFFF00"/>
                </a:solidFill>
                <a:round/>
                <a:headEnd/>
                <a:tailEnd/>
              </a:ln>
            </p:spPr>
            <p:txBody>
              <a:bodyPr/>
              <a:lstStyle/>
              <a:p>
                <a:endParaRPr lang="es-ES"/>
              </a:p>
            </p:txBody>
          </p:sp>
          <p:sp>
            <p:nvSpPr>
              <p:cNvPr id="29725" name="Freeform 23"/>
              <p:cNvSpPr>
                <a:spLocks/>
              </p:cNvSpPr>
              <p:nvPr/>
            </p:nvSpPr>
            <p:spPr bwMode="auto">
              <a:xfrm>
                <a:off x="3402" y="2327"/>
                <a:ext cx="249" cy="255"/>
              </a:xfrm>
              <a:custGeom>
                <a:avLst/>
                <a:gdLst>
                  <a:gd name="T0" fmla="*/ 62 w 249"/>
                  <a:gd name="T1" fmla="*/ 28 h 255"/>
                  <a:gd name="T2" fmla="*/ 60 w 249"/>
                  <a:gd name="T3" fmla="*/ 12 h 255"/>
                  <a:gd name="T4" fmla="*/ 129 w 249"/>
                  <a:gd name="T5" fmla="*/ 19 h 255"/>
                  <a:gd name="T6" fmla="*/ 161 w 249"/>
                  <a:gd name="T7" fmla="*/ 46 h 255"/>
                  <a:gd name="T8" fmla="*/ 173 w 249"/>
                  <a:gd name="T9" fmla="*/ 22 h 255"/>
                  <a:gd name="T10" fmla="*/ 168 w 249"/>
                  <a:gd name="T11" fmla="*/ 7 h 255"/>
                  <a:gd name="T12" fmla="*/ 221 w 249"/>
                  <a:gd name="T13" fmla="*/ 0 h 255"/>
                  <a:gd name="T14" fmla="*/ 222 w 249"/>
                  <a:gd name="T15" fmla="*/ 70 h 255"/>
                  <a:gd name="T16" fmla="*/ 180 w 249"/>
                  <a:gd name="T17" fmla="*/ 73 h 255"/>
                  <a:gd name="T18" fmla="*/ 171 w 249"/>
                  <a:gd name="T19" fmla="*/ 93 h 255"/>
                  <a:gd name="T20" fmla="*/ 189 w 249"/>
                  <a:gd name="T21" fmla="*/ 105 h 255"/>
                  <a:gd name="T22" fmla="*/ 185 w 249"/>
                  <a:gd name="T23" fmla="*/ 124 h 255"/>
                  <a:gd name="T24" fmla="*/ 222 w 249"/>
                  <a:gd name="T25" fmla="*/ 147 h 255"/>
                  <a:gd name="T26" fmla="*/ 249 w 249"/>
                  <a:gd name="T27" fmla="*/ 189 h 255"/>
                  <a:gd name="T28" fmla="*/ 171 w 249"/>
                  <a:gd name="T29" fmla="*/ 255 h 255"/>
                  <a:gd name="T30" fmla="*/ 164 w 249"/>
                  <a:gd name="T31" fmla="*/ 216 h 255"/>
                  <a:gd name="T32" fmla="*/ 51 w 249"/>
                  <a:gd name="T33" fmla="*/ 183 h 255"/>
                  <a:gd name="T34" fmla="*/ 0 w 249"/>
                  <a:gd name="T35" fmla="*/ 108 h 255"/>
                  <a:gd name="T36" fmla="*/ 51 w 249"/>
                  <a:gd name="T37" fmla="*/ 63 h 255"/>
                  <a:gd name="T38" fmla="*/ 33 w 249"/>
                  <a:gd name="T39" fmla="*/ 48 h 255"/>
                  <a:gd name="T40" fmla="*/ 62 w 249"/>
                  <a:gd name="T41" fmla="*/ 28 h 25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9"/>
                  <a:gd name="T64" fmla="*/ 0 h 255"/>
                  <a:gd name="T65" fmla="*/ 249 w 249"/>
                  <a:gd name="T66" fmla="*/ 255 h 25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9" h="255">
                    <a:moveTo>
                      <a:pt x="62" y="28"/>
                    </a:moveTo>
                    <a:lnTo>
                      <a:pt x="60" y="12"/>
                    </a:lnTo>
                    <a:lnTo>
                      <a:pt x="129" y="19"/>
                    </a:lnTo>
                    <a:lnTo>
                      <a:pt x="161" y="46"/>
                    </a:lnTo>
                    <a:lnTo>
                      <a:pt x="173" y="22"/>
                    </a:lnTo>
                    <a:lnTo>
                      <a:pt x="168" y="7"/>
                    </a:lnTo>
                    <a:lnTo>
                      <a:pt x="221" y="0"/>
                    </a:lnTo>
                    <a:lnTo>
                      <a:pt x="222" y="70"/>
                    </a:lnTo>
                    <a:lnTo>
                      <a:pt x="180" y="73"/>
                    </a:lnTo>
                    <a:lnTo>
                      <a:pt x="171" y="93"/>
                    </a:lnTo>
                    <a:lnTo>
                      <a:pt x="189" y="105"/>
                    </a:lnTo>
                    <a:lnTo>
                      <a:pt x="185" y="124"/>
                    </a:lnTo>
                    <a:lnTo>
                      <a:pt x="222" y="147"/>
                    </a:lnTo>
                    <a:lnTo>
                      <a:pt x="249" y="189"/>
                    </a:lnTo>
                    <a:lnTo>
                      <a:pt x="171" y="255"/>
                    </a:lnTo>
                    <a:lnTo>
                      <a:pt x="164" y="216"/>
                    </a:lnTo>
                    <a:lnTo>
                      <a:pt x="51" y="183"/>
                    </a:lnTo>
                    <a:lnTo>
                      <a:pt x="0" y="108"/>
                    </a:lnTo>
                    <a:lnTo>
                      <a:pt x="51" y="63"/>
                    </a:lnTo>
                    <a:lnTo>
                      <a:pt x="33" y="48"/>
                    </a:lnTo>
                    <a:lnTo>
                      <a:pt x="62" y="28"/>
                    </a:lnTo>
                    <a:close/>
                  </a:path>
                </a:pathLst>
              </a:custGeom>
              <a:noFill/>
              <a:ln w="19050">
                <a:solidFill>
                  <a:srgbClr val="FFFF00"/>
                </a:solidFill>
                <a:round/>
                <a:headEnd/>
                <a:tailEnd/>
              </a:ln>
            </p:spPr>
            <p:txBody>
              <a:bodyPr/>
              <a:lstStyle/>
              <a:p>
                <a:endParaRPr lang="es-ES"/>
              </a:p>
            </p:txBody>
          </p:sp>
          <p:sp>
            <p:nvSpPr>
              <p:cNvPr id="29726" name="Freeform 24"/>
              <p:cNvSpPr>
                <a:spLocks/>
              </p:cNvSpPr>
              <p:nvPr/>
            </p:nvSpPr>
            <p:spPr bwMode="auto">
              <a:xfrm>
                <a:off x="3300" y="2699"/>
                <a:ext cx="240" cy="415"/>
              </a:xfrm>
              <a:custGeom>
                <a:avLst/>
                <a:gdLst>
                  <a:gd name="T0" fmla="*/ 183 w 240"/>
                  <a:gd name="T1" fmla="*/ 0 h 415"/>
                  <a:gd name="T2" fmla="*/ 240 w 240"/>
                  <a:gd name="T3" fmla="*/ 73 h 415"/>
                  <a:gd name="T4" fmla="*/ 210 w 240"/>
                  <a:gd name="T5" fmla="*/ 120 h 415"/>
                  <a:gd name="T6" fmla="*/ 155 w 240"/>
                  <a:gd name="T7" fmla="*/ 114 h 415"/>
                  <a:gd name="T8" fmla="*/ 141 w 240"/>
                  <a:gd name="T9" fmla="*/ 159 h 415"/>
                  <a:gd name="T10" fmla="*/ 110 w 240"/>
                  <a:gd name="T11" fmla="*/ 196 h 415"/>
                  <a:gd name="T12" fmla="*/ 134 w 240"/>
                  <a:gd name="T13" fmla="*/ 214 h 415"/>
                  <a:gd name="T14" fmla="*/ 183 w 240"/>
                  <a:gd name="T15" fmla="*/ 204 h 415"/>
                  <a:gd name="T16" fmla="*/ 222 w 240"/>
                  <a:gd name="T17" fmla="*/ 208 h 415"/>
                  <a:gd name="T18" fmla="*/ 225 w 240"/>
                  <a:gd name="T19" fmla="*/ 277 h 415"/>
                  <a:gd name="T20" fmla="*/ 224 w 240"/>
                  <a:gd name="T21" fmla="*/ 312 h 415"/>
                  <a:gd name="T22" fmla="*/ 176 w 240"/>
                  <a:gd name="T23" fmla="*/ 331 h 415"/>
                  <a:gd name="T24" fmla="*/ 179 w 240"/>
                  <a:gd name="T25" fmla="*/ 415 h 415"/>
                  <a:gd name="T26" fmla="*/ 170 w 240"/>
                  <a:gd name="T27" fmla="*/ 414 h 415"/>
                  <a:gd name="T28" fmla="*/ 149 w 240"/>
                  <a:gd name="T29" fmla="*/ 411 h 415"/>
                  <a:gd name="T30" fmla="*/ 158 w 240"/>
                  <a:gd name="T31" fmla="*/ 339 h 415"/>
                  <a:gd name="T32" fmla="*/ 132 w 240"/>
                  <a:gd name="T33" fmla="*/ 316 h 415"/>
                  <a:gd name="T34" fmla="*/ 35 w 240"/>
                  <a:gd name="T35" fmla="*/ 309 h 415"/>
                  <a:gd name="T36" fmla="*/ 0 w 240"/>
                  <a:gd name="T37" fmla="*/ 282 h 415"/>
                  <a:gd name="T38" fmla="*/ 18 w 240"/>
                  <a:gd name="T39" fmla="*/ 235 h 415"/>
                  <a:gd name="T40" fmla="*/ 93 w 240"/>
                  <a:gd name="T41" fmla="*/ 180 h 415"/>
                  <a:gd name="T42" fmla="*/ 114 w 240"/>
                  <a:gd name="T43" fmla="*/ 141 h 415"/>
                  <a:gd name="T44" fmla="*/ 147 w 240"/>
                  <a:gd name="T45" fmla="*/ 45 h 415"/>
                  <a:gd name="T46" fmla="*/ 183 w 240"/>
                  <a:gd name="T47" fmla="*/ 0 h 41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0"/>
                  <a:gd name="T73" fmla="*/ 0 h 415"/>
                  <a:gd name="T74" fmla="*/ 240 w 240"/>
                  <a:gd name="T75" fmla="*/ 415 h 41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0" h="415">
                    <a:moveTo>
                      <a:pt x="183" y="0"/>
                    </a:moveTo>
                    <a:lnTo>
                      <a:pt x="240" y="73"/>
                    </a:lnTo>
                    <a:lnTo>
                      <a:pt x="210" y="120"/>
                    </a:lnTo>
                    <a:lnTo>
                      <a:pt x="155" y="114"/>
                    </a:lnTo>
                    <a:lnTo>
                      <a:pt x="141" y="159"/>
                    </a:lnTo>
                    <a:lnTo>
                      <a:pt x="110" y="196"/>
                    </a:lnTo>
                    <a:lnTo>
                      <a:pt x="134" y="214"/>
                    </a:lnTo>
                    <a:lnTo>
                      <a:pt x="183" y="204"/>
                    </a:lnTo>
                    <a:lnTo>
                      <a:pt x="222" y="208"/>
                    </a:lnTo>
                    <a:lnTo>
                      <a:pt x="225" y="277"/>
                    </a:lnTo>
                    <a:lnTo>
                      <a:pt x="224" y="312"/>
                    </a:lnTo>
                    <a:lnTo>
                      <a:pt x="176" y="331"/>
                    </a:lnTo>
                    <a:lnTo>
                      <a:pt x="179" y="415"/>
                    </a:lnTo>
                    <a:lnTo>
                      <a:pt x="170" y="414"/>
                    </a:lnTo>
                    <a:lnTo>
                      <a:pt x="149" y="411"/>
                    </a:lnTo>
                    <a:lnTo>
                      <a:pt x="158" y="339"/>
                    </a:lnTo>
                    <a:lnTo>
                      <a:pt x="132" y="316"/>
                    </a:lnTo>
                    <a:lnTo>
                      <a:pt x="35" y="309"/>
                    </a:lnTo>
                    <a:lnTo>
                      <a:pt x="0" y="282"/>
                    </a:lnTo>
                    <a:lnTo>
                      <a:pt x="18" y="235"/>
                    </a:lnTo>
                    <a:lnTo>
                      <a:pt x="93" y="180"/>
                    </a:lnTo>
                    <a:lnTo>
                      <a:pt x="114" y="141"/>
                    </a:lnTo>
                    <a:lnTo>
                      <a:pt x="147" y="45"/>
                    </a:lnTo>
                    <a:lnTo>
                      <a:pt x="183" y="0"/>
                    </a:lnTo>
                    <a:close/>
                  </a:path>
                </a:pathLst>
              </a:custGeom>
              <a:noFill/>
              <a:ln w="19050">
                <a:solidFill>
                  <a:srgbClr val="FFFF00"/>
                </a:solidFill>
                <a:round/>
                <a:headEnd/>
                <a:tailEnd/>
              </a:ln>
            </p:spPr>
            <p:txBody>
              <a:bodyPr/>
              <a:lstStyle/>
              <a:p>
                <a:endParaRPr lang="es-ES"/>
              </a:p>
            </p:txBody>
          </p:sp>
          <p:sp>
            <p:nvSpPr>
              <p:cNvPr id="29727" name="Freeform 25"/>
              <p:cNvSpPr>
                <a:spLocks/>
              </p:cNvSpPr>
              <p:nvPr/>
            </p:nvSpPr>
            <p:spPr bwMode="auto">
              <a:xfrm>
                <a:off x="3896" y="1926"/>
                <a:ext cx="87" cy="98"/>
              </a:xfrm>
              <a:custGeom>
                <a:avLst/>
                <a:gdLst>
                  <a:gd name="T0" fmla="*/ 0 w 87"/>
                  <a:gd name="T1" fmla="*/ 14 h 98"/>
                  <a:gd name="T2" fmla="*/ 52 w 87"/>
                  <a:gd name="T3" fmla="*/ 0 h 98"/>
                  <a:gd name="T4" fmla="*/ 66 w 87"/>
                  <a:gd name="T5" fmla="*/ 42 h 98"/>
                  <a:gd name="T6" fmla="*/ 87 w 87"/>
                  <a:gd name="T7" fmla="*/ 65 h 98"/>
                  <a:gd name="T8" fmla="*/ 27 w 87"/>
                  <a:gd name="T9" fmla="*/ 98 h 98"/>
                  <a:gd name="T10" fmla="*/ 27 w 87"/>
                  <a:gd name="T11" fmla="*/ 60 h 98"/>
                  <a:gd name="T12" fmla="*/ 0 w 87"/>
                  <a:gd name="T13" fmla="*/ 14 h 98"/>
                  <a:gd name="T14" fmla="*/ 0 60000 65536"/>
                  <a:gd name="T15" fmla="*/ 0 60000 65536"/>
                  <a:gd name="T16" fmla="*/ 0 60000 65536"/>
                  <a:gd name="T17" fmla="*/ 0 60000 65536"/>
                  <a:gd name="T18" fmla="*/ 0 60000 65536"/>
                  <a:gd name="T19" fmla="*/ 0 60000 65536"/>
                  <a:gd name="T20" fmla="*/ 0 60000 65536"/>
                  <a:gd name="T21" fmla="*/ 0 w 87"/>
                  <a:gd name="T22" fmla="*/ 0 h 98"/>
                  <a:gd name="T23" fmla="*/ 87 w 87"/>
                  <a:gd name="T24" fmla="*/ 98 h 9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 h="98">
                    <a:moveTo>
                      <a:pt x="0" y="14"/>
                    </a:moveTo>
                    <a:lnTo>
                      <a:pt x="52" y="0"/>
                    </a:lnTo>
                    <a:lnTo>
                      <a:pt x="66" y="42"/>
                    </a:lnTo>
                    <a:lnTo>
                      <a:pt x="87" y="65"/>
                    </a:lnTo>
                    <a:lnTo>
                      <a:pt x="27" y="98"/>
                    </a:lnTo>
                    <a:lnTo>
                      <a:pt x="27" y="60"/>
                    </a:lnTo>
                    <a:lnTo>
                      <a:pt x="0" y="14"/>
                    </a:lnTo>
                    <a:close/>
                  </a:path>
                </a:pathLst>
              </a:custGeom>
              <a:noFill/>
              <a:ln w="19050">
                <a:solidFill>
                  <a:srgbClr val="FFFF00"/>
                </a:solidFill>
                <a:round/>
                <a:headEnd/>
                <a:tailEnd/>
              </a:ln>
            </p:spPr>
            <p:txBody>
              <a:bodyPr/>
              <a:lstStyle/>
              <a:p>
                <a:endParaRPr lang="es-ES"/>
              </a:p>
            </p:txBody>
          </p:sp>
          <p:sp>
            <p:nvSpPr>
              <p:cNvPr id="29728" name="Freeform 26"/>
              <p:cNvSpPr>
                <a:spLocks/>
              </p:cNvSpPr>
              <p:nvPr/>
            </p:nvSpPr>
            <p:spPr bwMode="auto">
              <a:xfrm>
                <a:off x="3878" y="1631"/>
                <a:ext cx="154" cy="94"/>
              </a:xfrm>
              <a:custGeom>
                <a:avLst/>
                <a:gdLst>
                  <a:gd name="T0" fmla="*/ 75 w 154"/>
                  <a:gd name="T1" fmla="*/ 55 h 94"/>
                  <a:gd name="T2" fmla="*/ 100 w 154"/>
                  <a:gd name="T3" fmla="*/ 18 h 94"/>
                  <a:gd name="T4" fmla="*/ 106 w 154"/>
                  <a:gd name="T5" fmla="*/ 0 h 94"/>
                  <a:gd name="T6" fmla="*/ 154 w 154"/>
                  <a:gd name="T7" fmla="*/ 9 h 94"/>
                  <a:gd name="T8" fmla="*/ 123 w 154"/>
                  <a:gd name="T9" fmla="*/ 64 h 94"/>
                  <a:gd name="T10" fmla="*/ 106 w 154"/>
                  <a:gd name="T11" fmla="*/ 84 h 94"/>
                  <a:gd name="T12" fmla="*/ 84 w 154"/>
                  <a:gd name="T13" fmla="*/ 94 h 94"/>
                  <a:gd name="T14" fmla="*/ 9 w 154"/>
                  <a:gd name="T15" fmla="*/ 90 h 94"/>
                  <a:gd name="T16" fmla="*/ 0 w 154"/>
                  <a:gd name="T17" fmla="*/ 55 h 94"/>
                  <a:gd name="T18" fmla="*/ 75 w 154"/>
                  <a:gd name="T19" fmla="*/ 55 h 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4"/>
                  <a:gd name="T31" fmla="*/ 0 h 94"/>
                  <a:gd name="T32" fmla="*/ 154 w 154"/>
                  <a:gd name="T33" fmla="*/ 94 h 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4" h="94">
                    <a:moveTo>
                      <a:pt x="75" y="55"/>
                    </a:moveTo>
                    <a:lnTo>
                      <a:pt x="100" y="18"/>
                    </a:lnTo>
                    <a:lnTo>
                      <a:pt x="106" y="0"/>
                    </a:lnTo>
                    <a:lnTo>
                      <a:pt x="154" y="9"/>
                    </a:lnTo>
                    <a:lnTo>
                      <a:pt x="123" y="64"/>
                    </a:lnTo>
                    <a:lnTo>
                      <a:pt x="106" y="84"/>
                    </a:lnTo>
                    <a:lnTo>
                      <a:pt x="84" y="94"/>
                    </a:lnTo>
                    <a:lnTo>
                      <a:pt x="9" y="90"/>
                    </a:lnTo>
                    <a:lnTo>
                      <a:pt x="0" y="55"/>
                    </a:lnTo>
                    <a:lnTo>
                      <a:pt x="75" y="55"/>
                    </a:lnTo>
                    <a:close/>
                  </a:path>
                </a:pathLst>
              </a:custGeom>
              <a:noFill/>
              <a:ln w="19050">
                <a:solidFill>
                  <a:srgbClr val="FFFF00"/>
                </a:solidFill>
                <a:round/>
                <a:headEnd/>
                <a:tailEnd/>
              </a:ln>
            </p:spPr>
            <p:txBody>
              <a:bodyPr/>
              <a:lstStyle/>
              <a:p>
                <a:endParaRPr lang="es-ES"/>
              </a:p>
            </p:txBody>
          </p:sp>
          <p:sp>
            <p:nvSpPr>
              <p:cNvPr id="29729" name="Freeform 27"/>
              <p:cNvSpPr>
                <a:spLocks/>
              </p:cNvSpPr>
              <p:nvPr/>
            </p:nvSpPr>
            <p:spPr bwMode="auto">
              <a:xfrm>
                <a:off x="4029" y="1101"/>
                <a:ext cx="122" cy="209"/>
              </a:xfrm>
              <a:custGeom>
                <a:avLst/>
                <a:gdLst>
                  <a:gd name="T0" fmla="*/ 32 w 122"/>
                  <a:gd name="T1" fmla="*/ 0 h 209"/>
                  <a:gd name="T2" fmla="*/ 75 w 122"/>
                  <a:gd name="T3" fmla="*/ 23 h 209"/>
                  <a:gd name="T4" fmla="*/ 122 w 122"/>
                  <a:gd name="T5" fmla="*/ 80 h 209"/>
                  <a:gd name="T6" fmla="*/ 117 w 122"/>
                  <a:gd name="T7" fmla="*/ 140 h 209"/>
                  <a:gd name="T8" fmla="*/ 96 w 122"/>
                  <a:gd name="T9" fmla="*/ 161 h 209"/>
                  <a:gd name="T10" fmla="*/ 93 w 122"/>
                  <a:gd name="T11" fmla="*/ 209 h 209"/>
                  <a:gd name="T12" fmla="*/ 6 w 122"/>
                  <a:gd name="T13" fmla="*/ 209 h 209"/>
                  <a:gd name="T14" fmla="*/ 0 w 122"/>
                  <a:gd name="T15" fmla="*/ 102 h 209"/>
                  <a:gd name="T16" fmla="*/ 32 w 122"/>
                  <a:gd name="T17" fmla="*/ 0 h 20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2"/>
                  <a:gd name="T28" fmla="*/ 0 h 209"/>
                  <a:gd name="T29" fmla="*/ 122 w 122"/>
                  <a:gd name="T30" fmla="*/ 209 h 20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2" h="209">
                    <a:moveTo>
                      <a:pt x="32" y="0"/>
                    </a:moveTo>
                    <a:lnTo>
                      <a:pt x="75" y="23"/>
                    </a:lnTo>
                    <a:lnTo>
                      <a:pt x="122" y="80"/>
                    </a:lnTo>
                    <a:lnTo>
                      <a:pt x="117" y="140"/>
                    </a:lnTo>
                    <a:lnTo>
                      <a:pt x="96" y="161"/>
                    </a:lnTo>
                    <a:lnTo>
                      <a:pt x="93" y="209"/>
                    </a:lnTo>
                    <a:lnTo>
                      <a:pt x="6" y="209"/>
                    </a:lnTo>
                    <a:lnTo>
                      <a:pt x="0" y="102"/>
                    </a:lnTo>
                    <a:lnTo>
                      <a:pt x="32" y="0"/>
                    </a:lnTo>
                    <a:close/>
                  </a:path>
                </a:pathLst>
              </a:custGeom>
              <a:noFill/>
              <a:ln w="19050">
                <a:solidFill>
                  <a:srgbClr val="FFFF00"/>
                </a:solidFill>
                <a:round/>
                <a:headEnd/>
                <a:tailEnd/>
              </a:ln>
            </p:spPr>
            <p:txBody>
              <a:bodyPr/>
              <a:lstStyle/>
              <a:p>
                <a:endParaRPr lang="es-ES"/>
              </a:p>
            </p:txBody>
          </p:sp>
          <p:sp>
            <p:nvSpPr>
              <p:cNvPr id="29730" name="Freeform 28"/>
              <p:cNvSpPr>
                <a:spLocks/>
              </p:cNvSpPr>
              <p:nvPr/>
            </p:nvSpPr>
            <p:spPr bwMode="auto">
              <a:xfrm>
                <a:off x="3969" y="1344"/>
                <a:ext cx="194" cy="102"/>
              </a:xfrm>
              <a:custGeom>
                <a:avLst/>
                <a:gdLst>
                  <a:gd name="T0" fmla="*/ 0 w 194"/>
                  <a:gd name="T1" fmla="*/ 0 h 102"/>
                  <a:gd name="T2" fmla="*/ 63 w 194"/>
                  <a:gd name="T3" fmla="*/ 6 h 102"/>
                  <a:gd name="T4" fmla="*/ 65 w 194"/>
                  <a:gd name="T5" fmla="*/ 66 h 102"/>
                  <a:gd name="T6" fmla="*/ 191 w 194"/>
                  <a:gd name="T7" fmla="*/ 71 h 102"/>
                  <a:gd name="T8" fmla="*/ 194 w 194"/>
                  <a:gd name="T9" fmla="*/ 101 h 102"/>
                  <a:gd name="T10" fmla="*/ 35 w 194"/>
                  <a:gd name="T11" fmla="*/ 102 h 102"/>
                  <a:gd name="T12" fmla="*/ 35 w 194"/>
                  <a:gd name="T13" fmla="*/ 65 h 102"/>
                  <a:gd name="T14" fmla="*/ 3 w 194"/>
                  <a:gd name="T15" fmla="*/ 63 h 102"/>
                  <a:gd name="T16" fmla="*/ 0 w 194"/>
                  <a:gd name="T17" fmla="*/ 0 h 10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4"/>
                  <a:gd name="T28" fmla="*/ 0 h 102"/>
                  <a:gd name="T29" fmla="*/ 194 w 194"/>
                  <a:gd name="T30" fmla="*/ 102 h 10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4" h="102">
                    <a:moveTo>
                      <a:pt x="0" y="0"/>
                    </a:moveTo>
                    <a:lnTo>
                      <a:pt x="63" y="6"/>
                    </a:lnTo>
                    <a:lnTo>
                      <a:pt x="65" y="66"/>
                    </a:lnTo>
                    <a:lnTo>
                      <a:pt x="191" y="71"/>
                    </a:lnTo>
                    <a:lnTo>
                      <a:pt x="194" y="101"/>
                    </a:lnTo>
                    <a:lnTo>
                      <a:pt x="35" y="102"/>
                    </a:lnTo>
                    <a:lnTo>
                      <a:pt x="35" y="65"/>
                    </a:lnTo>
                    <a:lnTo>
                      <a:pt x="3" y="63"/>
                    </a:lnTo>
                    <a:lnTo>
                      <a:pt x="0" y="0"/>
                    </a:lnTo>
                    <a:close/>
                  </a:path>
                </a:pathLst>
              </a:custGeom>
              <a:noFill/>
              <a:ln w="19050">
                <a:solidFill>
                  <a:srgbClr val="FFFF00"/>
                </a:solidFill>
                <a:round/>
                <a:headEnd/>
                <a:tailEnd/>
              </a:ln>
            </p:spPr>
            <p:txBody>
              <a:bodyPr/>
              <a:lstStyle/>
              <a:p>
                <a:endParaRPr lang="es-ES"/>
              </a:p>
            </p:txBody>
          </p:sp>
          <p:sp>
            <p:nvSpPr>
              <p:cNvPr id="29731" name="Freeform 29"/>
              <p:cNvSpPr>
                <a:spLocks/>
              </p:cNvSpPr>
              <p:nvPr/>
            </p:nvSpPr>
            <p:spPr bwMode="auto">
              <a:xfrm>
                <a:off x="3954" y="1530"/>
                <a:ext cx="75" cy="48"/>
              </a:xfrm>
              <a:custGeom>
                <a:avLst/>
                <a:gdLst>
                  <a:gd name="T0" fmla="*/ 0 w 75"/>
                  <a:gd name="T1" fmla="*/ 0 h 48"/>
                  <a:gd name="T2" fmla="*/ 32 w 75"/>
                  <a:gd name="T3" fmla="*/ 17 h 48"/>
                  <a:gd name="T4" fmla="*/ 75 w 75"/>
                  <a:gd name="T5" fmla="*/ 21 h 48"/>
                  <a:gd name="T6" fmla="*/ 69 w 75"/>
                  <a:gd name="T7" fmla="*/ 48 h 48"/>
                  <a:gd name="T8" fmla="*/ 3 w 75"/>
                  <a:gd name="T9" fmla="*/ 47 h 48"/>
                  <a:gd name="T10" fmla="*/ 0 w 75"/>
                  <a:gd name="T11" fmla="*/ 0 h 48"/>
                  <a:gd name="T12" fmla="*/ 0 60000 65536"/>
                  <a:gd name="T13" fmla="*/ 0 60000 65536"/>
                  <a:gd name="T14" fmla="*/ 0 60000 65536"/>
                  <a:gd name="T15" fmla="*/ 0 60000 65536"/>
                  <a:gd name="T16" fmla="*/ 0 60000 65536"/>
                  <a:gd name="T17" fmla="*/ 0 60000 65536"/>
                  <a:gd name="T18" fmla="*/ 0 w 75"/>
                  <a:gd name="T19" fmla="*/ 0 h 48"/>
                  <a:gd name="T20" fmla="*/ 75 w 75"/>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75" h="48">
                    <a:moveTo>
                      <a:pt x="0" y="0"/>
                    </a:moveTo>
                    <a:lnTo>
                      <a:pt x="32" y="17"/>
                    </a:lnTo>
                    <a:lnTo>
                      <a:pt x="75" y="21"/>
                    </a:lnTo>
                    <a:lnTo>
                      <a:pt x="69" y="48"/>
                    </a:lnTo>
                    <a:lnTo>
                      <a:pt x="3" y="47"/>
                    </a:lnTo>
                    <a:lnTo>
                      <a:pt x="0" y="0"/>
                    </a:lnTo>
                    <a:close/>
                  </a:path>
                </a:pathLst>
              </a:custGeom>
              <a:noFill/>
              <a:ln w="19050">
                <a:solidFill>
                  <a:srgbClr val="FFFF00"/>
                </a:solidFill>
                <a:round/>
                <a:headEnd/>
                <a:tailEnd/>
              </a:ln>
            </p:spPr>
            <p:txBody>
              <a:bodyPr/>
              <a:lstStyle/>
              <a:p>
                <a:endParaRPr lang="es-ES"/>
              </a:p>
            </p:txBody>
          </p:sp>
          <p:sp>
            <p:nvSpPr>
              <p:cNvPr id="29732" name="Freeform 30"/>
              <p:cNvSpPr>
                <a:spLocks/>
              </p:cNvSpPr>
              <p:nvPr/>
            </p:nvSpPr>
            <p:spPr bwMode="auto">
              <a:xfrm>
                <a:off x="5012" y="965"/>
                <a:ext cx="103" cy="148"/>
              </a:xfrm>
              <a:custGeom>
                <a:avLst/>
                <a:gdLst>
                  <a:gd name="T0" fmla="*/ 13 w 103"/>
                  <a:gd name="T1" fmla="*/ 0 h 148"/>
                  <a:gd name="T2" fmla="*/ 103 w 103"/>
                  <a:gd name="T3" fmla="*/ 36 h 148"/>
                  <a:gd name="T4" fmla="*/ 78 w 103"/>
                  <a:gd name="T5" fmla="*/ 148 h 148"/>
                  <a:gd name="T6" fmla="*/ 0 w 103"/>
                  <a:gd name="T7" fmla="*/ 106 h 148"/>
                  <a:gd name="T8" fmla="*/ 13 w 103"/>
                  <a:gd name="T9" fmla="*/ 0 h 148"/>
                  <a:gd name="T10" fmla="*/ 0 60000 65536"/>
                  <a:gd name="T11" fmla="*/ 0 60000 65536"/>
                  <a:gd name="T12" fmla="*/ 0 60000 65536"/>
                  <a:gd name="T13" fmla="*/ 0 60000 65536"/>
                  <a:gd name="T14" fmla="*/ 0 60000 65536"/>
                  <a:gd name="T15" fmla="*/ 0 w 103"/>
                  <a:gd name="T16" fmla="*/ 0 h 148"/>
                  <a:gd name="T17" fmla="*/ 103 w 103"/>
                  <a:gd name="T18" fmla="*/ 148 h 148"/>
                </a:gdLst>
                <a:ahLst/>
                <a:cxnLst>
                  <a:cxn ang="T10">
                    <a:pos x="T0" y="T1"/>
                  </a:cxn>
                  <a:cxn ang="T11">
                    <a:pos x="T2" y="T3"/>
                  </a:cxn>
                  <a:cxn ang="T12">
                    <a:pos x="T4" y="T5"/>
                  </a:cxn>
                  <a:cxn ang="T13">
                    <a:pos x="T6" y="T7"/>
                  </a:cxn>
                  <a:cxn ang="T14">
                    <a:pos x="T8" y="T9"/>
                  </a:cxn>
                </a:cxnLst>
                <a:rect l="T15" t="T16" r="T17" b="T18"/>
                <a:pathLst>
                  <a:path w="103" h="148">
                    <a:moveTo>
                      <a:pt x="13" y="0"/>
                    </a:moveTo>
                    <a:lnTo>
                      <a:pt x="103" y="36"/>
                    </a:lnTo>
                    <a:lnTo>
                      <a:pt x="78" y="148"/>
                    </a:lnTo>
                    <a:lnTo>
                      <a:pt x="0" y="106"/>
                    </a:lnTo>
                    <a:lnTo>
                      <a:pt x="13" y="0"/>
                    </a:lnTo>
                    <a:close/>
                  </a:path>
                </a:pathLst>
              </a:custGeom>
              <a:noFill/>
              <a:ln w="19050">
                <a:solidFill>
                  <a:srgbClr val="FFFF00"/>
                </a:solidFill>
                <a:round/>
                <a:headEnd/>
                <a:tailEnd/>
              </a:ln>
            </p:spPr>
            <p:txBody>
              <a:bodyPr/>
              <a:lstStyle/>
              <a:p>
                <a:endParaRPr lang="es-ES"/>
              </a:p>
            </p:txBody>
          </p:sp>
          <p:sp>
            <p:nvSpPr>
              <p:cNvPr id="29733" name="Freeform 31"/>
              <p:cNvSpPr>
                <a:spLocks/>
              </p:cNvSpPr>
              <p:nvPr/>
            </p:nvSpPr>
            <p:spPr bwMode="auto">
              <a:xfrm>
                <a:off x="1995" y="890"/>
                <a:ext cx="149" cy="78"/>
              </a:xfrm>
              <a:custGeom>
                <a:avLst/>
                <a:gdLst>
                  <a:gd name="T0" fmla="*/ 0 w 149"/>
                  <a:gd name="T1" fmla="*/ 0 h 78"/>
                  <a:gd name="T2" fmla="*/ 132 w 149"/>
                  <a:gd name="T3" fmla="*/ 4 h 78"/>
                  <a:gd name="T4" fmla="*/ 149 w 149"/>
                  <a:gd name="T5" fmla="*/ 49 h 78"/>
                  <a:gd name="T6" fmla="*/ 129 w 149"/>
                  <a:gd name="T7" fmla="*/ 54 h 78"/>
                  <a:gd name="T8" fmla="*/ 123 w 149"/>
                  <a:gd name="T9" fmla="*/ 78 h 78"/>
                  <a:gd name="T10" fmla="*/ 6 w 149"/>
                  <a:gd name="T11" fmla="*/ 76 h 78"/>
                  <a:gd name="T12" fmla="*/ 0 w 149"/>
                  <a:gd name="T13" fmla="*/ 0 h 78"/>
                  <a:gd name="T14" fmla="*/ 0 60000 65536"/>
                  <a:gd name="T15" fmla="*/ 0 60000 65536"/>
                  <a:gd name="T16" fmla="*/ 0 60000 65536"/>
                  <a:gd name="T17" fmla="*/ 0 60000 65536"/>
                  <a:gd name="T18" fmla="*/ 0 60000 65536"/>
                  <a:gd name="T19" fmla="*/ 0 60000 65536"/>
                  <a:gd name="T20" fmla="*/ 0 60000 65536"/>
                  <a:gd name="T21" fmla="*/ 0 w 149"/>
                  <a:gd name="T22" fmla="*/ 0 h 78"/>
                  <a:gd name="T23" fmla="*/ 149 w 149"/>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9" h="78">
                    <a:moveTo>
                      <a:pt x="0" y="0"/>
                    </a:moveTo>
                    <a:lnTo>
                      <a:pt x="132" y="4"/>
                    </a:lnTo>
                    <a:lnTo>
                      <a:pt x="149" y="49"/>
                    </a:lnTo>
                    <a:lnTo>
                      <a:pt x="129" y="54"/>
                    </a:lnTo>
                    <a:lnTo>
                      <a:pt x="123" y="78"/>
                    </a:lnTo>
                    <a:lnTo>
                      <a:pt x="6" y="76"/>
                    </a:lnTo>
                    <a:lnTo>
                      <a:pt x="0" y="0"/>
                    </a:lnTo>
                    <a:close/>
                  </a:path>
                </a:pathLst>
              </a:custGeom>
              <a:noFill/>
              <a:ln w="19050">
                <a:solidFill>
                  <a:srgbClr val="FFFF00"/>
                </a:solidFill>
                <a:round/>
                <a:headEnd/>
                <a:tailEnd/>
              </a:ln>
            </p:spPr>
            <p:txBody>
              <a:bodyPr/>
              <a:lstStyle/>
              <a:p>
                <a:endParaRPr lang="es-ES"/>
              </a:p>
            </p:txBody>
          </p:sp>
          <p:sp>
            <p:nvSpPr>
              <p:cNvPr id="29734" name="Freeform 32"/>
              <p:cNvSpPr>
                <a:spLocks/>
              </p:cNvSpPr>
              <p:nvPr/>
            </p:nvSpPr>
            <p:spPr bwMode="auto">
              <a:xfrm>
                <a:off x="1428" y="788"/>
                <a:ext cx="135" cy="129"/>
              </a:xfrm>
              <a:custGeom>
                <a:avLst/>
                <a:gdLst>
                  <a:gd name="T0" fmla="*/ 3 w 135"/>
                  <a:gd name="T1" fmla="*/ 1 h 129"/>
                  <a:gd name="T2" fmla="*/ 135 w 135"/>
                  <a:gd name="T3" fmla="*/ 0 h 129"/>
                  <a:gd name="T4" fmla="*/ 135 w 135"/>
                  <a:gd name="T5" fmla="*/ 61 h 129"/>
                  <a:gd name="T6" fmla="*/ 116 w 135"/>
                  <a:gd name="T7" fmla="*/ 60 h 129"/>
                  <a:gd name="T8" fmla="*/ 117 w 135"/>
                  <a:gd name="T9" fmla="*/ 126 h 129"/>
                  <a:gd name="T10" fmla="*/ 87 w 135"/>
                  <a:gd name="T11" fmla="*/ 129 h 129"/>
                  <a:gd name="T12" fmla="*/ 47 w 135"/>
                  <a:gd name="T13" fmla="*/ 81 h 129"/>
                  <a:gd name="T14" fmla="*/ 0 w 135"/>
                  <a:gd name="T15" fmla="*/ 79 h 129"/>
                  <a:gd name="T16" fmla="*/ 3 w 135"/>
                  <a:gd name="T17" fmla="*/ 1 h 1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5"/>
                  <a:gd name="T28" fmla="*/ 0 h 129"/>
                  <a:gd name="T29" fmla="*/ 135 w 135"/>
                  <a:gd name="T30" fmla="*/ 129 h 1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5" h="129">
                    <a:moveTo>
                      <a:pt x="3" y="1"/>
                    </a:moveTo>
                    <a:lnTo>
                      <a:pt x="135" y="0"/>
                    </a:lnTo>
                    <a:lnTo>
                      <a:pt x="135" y="61"/>
                    </a:lnTo>
                    <a:lnTo>
                      <a:pt x="116" y="60"/>
                    </a:lnTo>
                    <a:lnTo>
                      <a:pt x="117" y="126"/>
                    </a:lnTo>
                    <a:lnTo>
                      <a:pt x="87" y="129"/>
                    </a:lnTo>
                    <a:lnTo>
                      <a:pt x="47" y="81"/>
                    </a:lnTo>
                    <a:lnTo>
                      <a:pt x="0" y="79"/>
                    </a:lnTo>
                    <a:lnTo>
                      <a:pt x="3" y="1"/>
                    </a:lnTo>
                    <a:close/>
                  </a:path>
                </a:pathLst>
              </a:custGeom>
              <a:noFill/>
              <a:ln w="19050">
                <a:solidFill>
                  <a:srgbClr val="FFFF00"/>
                </a:solidFill>
                <a:round/>
                <a:headEnd/>
                <a:tailEnd/>
              </a:ln>
            </p:spPr>
            <p:txBody>
              <a:bodyPr/>
              <a:lstStyle/>
              <a:p>
                <a:endParaRPr lang="es-ES"/>
              </a:p>
            </p:txBody>
          </p:sp>
          <p:sp>
            <p:nvSpPr>
              <p:cNvPr id="29735" name="Freeform 33"/>
              <p:cNvSpPr>
                <a:spLocks/>
              </p:cNvSpPr>
              <p:nvPr/>
            </p:nvSpPr>
            <p:spPr bwMode="auto">
              <a:xfrm>
                <a:off x="833" y="279"/>
                <a:ext cx="108" cy="87"/>
              </a:xfrm>
              <a:custGeom>
                <a:avLst/>
                <a:gdLst>
                  <a:gd name="T0" fmla="*/ 84 w 108"/>
                  <a:gd name="T1" fmla="*/ 0 h 87"/>
                  <a:gd name="T2" fmla="*/ 108 w 108"/>
                  <a:gd name="T3" fmla="*/ 42 h 87"/>
                  <a:gd name="T4" fmla="*/ 21 w 108"/>
                  <a:gd name="T5" fmla="*/ 87 h 87"/>
                  <a:gd name="T6" fmla="*/ 0 w 108"/>
                  <a:gd name="T7" fmla="*/ 47 h 87"/>
                  <a:gd name="T8" fmla="*/ 84 w 108"/>
                  <a:gd name="T9" fmla="*/ 0 h 87"/>
                  <a:gd name="T10" fmla="*/ 0 60000 65536"/>
                  <a:gd name="T11" fmla="*/ 0 60000 65536"/>
                  <a:gd name="T12" fmla="*/ 0 60000 65536"/>
                  <a:gd name="T13" fmla="*/ 0 60000 65536"/>
                  <a:gd name="T14" fmla="*/ 0 60000 65536"/>
                  <a:gd name="T15" fmla="*/ 0 w 108"/>
                  <a:gd name="T16" fmla="*/ 0 h 87"/>
                  <a:gd name="T17" fmla="*/ 108 w 108"/>
                  <a:gd name="T18" fmla="*/ 87 h 87"/>
                </a:gdLst>
                <a:ahLst/>
                <a:cxnLst>
                  <a:cxn ang="T10">
                    <a:pos x="T0" y="T1"/>
                  </a:cxn>
                  <a:cxn ang="T11">
                    <a:pos x="T2" y="T3"/>
                  </a:cxn>
                  <a:cxn ang="T12">
                    <a:pos x="T4" y="T5"/>
                  </a:cxn>
                  <a:cxn ang="T13">
                    <a:pos x="T6" y="T7"/>
                  </a:cxn>
                  <a:cxn ang="T14">
                    <a:pos x="T8" y="T9"/>
                  </a:cxn>
                </a:cxnLst>
                <a:rect l="T15" t="T16" r="T17" b="T18"/>
                <a:pathLst>
                  <a:path w="108" h="87">
                    <a:moveTo>
                      <a:pt x="84" y="0"/>
                    </a:moveTo>
                    <a:lnTo>
                      <a:pt x="108" y="42"/>
                    </a:lnTo>
                    <a:lnTo>
                      <a:pt x="21" y="87"/>
                    </a:lnTo>
                    <a:lnTo>
                      <a:pt x="0" y="47"/>
                    </a:lnTo>
                    <a:lnTo>
                      <a:pt x="84" y="0"/>
                    </a:lnTo>
                    <a:close/>
                  </a:path>
                </a:pathLst>
              </a:custGeom>
              <a:noFill/>
              <a:ln w="19050">
                <a:solidFill>
                  <a:srgbClr val="FFFF00"/>
                </a:solidFill>
                <a:round/>
                <a:headEnd/>
                <a:tailEnd/>
              </a:ln>
            </p:spPr>
            <p:txBody>
              <a:bodyPr/>
              <a:lstStyle/>
              <a:p>
                <a:endParaRPr lang="es-ES"/>
              </a:p>
            </p:txBody>
          </p:sp>
        </p:grpSp>
        <p:sp>
          <p:nvSpPr>
            <p:cNvPr id="29719" name="Freeform 34"/>
            <p:cNvSpPr>
              <a:spLocks/>
            </p:cNvSpPr>
            <p:nvPr/>
          </p:nvSpPr>
          <p:spPr bwMode="auto">
            <a:xfrm>
              <a:off x="340" y="1109"/>
              <a:ext cx="181" cy="280"/>
            </a:xfrm>
            <a:custGeom>
              <a:avLst/>
              <a:gdLst>
                <a:gd name="T0" fmla="*/ 6 w 181"/>
                <a:gd name="T1" fmla="*/ 0 h 280"/>
                <a:gd name="T2" fmla="*/ 181 w 181"/>
                <a:gd name="T3" fmla="*/ 53 h 280"/>
                <a:gd name="T4" fmla="*/ 92 w 181"/>
                <a:gd name="T5" fmla="*/ 182 h 280"/>
                <a:gd name="T6" fmla="*/ 44 w 181"/>
                <a:gd name="T7" fmla="*/ 206 h 280"/>
                <a:gd name="T8" fmla="*/ 15 w 181"/>
                <a:gd name="T9" fmla="*/ 245 h 280"/>
                <a:gd name="T10" fmla="*/ 0 w 181"/>
                <a:gd name="T11" fmla="*/ 280 h 280"/>
                <a:gd name="T12" fmla="*/ 6 w 181"/>
                <a:gd name="T13" fmla="*/ 0 h 280"/>
                <a:gd name="T14" fmla="*/ 0 60000 65536"/>
                <a:gd name="T15" fmla="*/ 0 60000 65536"/>
                <a:gd name="T16" fmla="*/ 0 60000 65536"/>
                <a:gd name="T17" fmla="*/ 0 60000 65536"/>
                <a:gd name="T18" fmla="*/ 0 60000 65536"/>
                <a:gd name="T19" fmla="*/ 0 60000 65536"/>
                <a:gd name="T20" fmla="*/ 0 60000 65536"/>
                <a:gd name="T21" fmla="*/ 0 w 181"/>
                <a:gd name="T22" fmla="*/ 0 h 280"/>
                <a:gd name="T23" fmla="*/ 181 w 181"/>
                <a:gd name="T24" fmla="*/ 280 h 2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1" h="280">
                  <a:moveTo>
                    <a:pt x="6" y="0"/>
                  </a:moveTo>
                  <a:lnTo>
                    <a:pt x="181" y="53"/>
                  </a:lnTo>
                  <a:lnTo>
                    <a:pt x="92" y="182"/>
                  </a:lnTo>
                  <a:lnTo>
                    <a:pt x="44" y="206"/>
                  </a:lnTo>
                  <a:lnTo>
                    <a:pt x="15" y="245"/>
                  </a:lnTo>
                  <a:lnTo>
                    <a:pt x="0" y="280"/>
                  </a:lnTo>
                  <a:lnTo>
                    <a:pt x="6" y="0"/>
                  </a:lnTo>
                  <a:close/>
                </a:path>
              </a:pathLst>
            </a:custGeom>
            <a:noFill/>
            <a:ln w="19050">
              <a:solidFill>
                <a:srgbClr val="FF6600"/>
              </a:solidFill>
              <a:round/>
              <a:headEnd/>
              <a:tailEnd/>
            </a:ln>
          </p:spPr>
          <p:txBody>
            <a:bodyPr/>
            <a:lstStyle/>
            <a:p>
              <a:endParaRPr lang="es-ES"/>
            </a:p>
          </p:txBody>
        </p:sp>
        <p:pic>
          <p:nvPicPr>
            <p:cNvPr id="29720" name="Picture 2"/>
            <p:cNvPicPr>
              <a:picLocks noChangeAspect="1" noChangeArrowheads="1"/>
            </p:cNvPicPr>
            <p:nvPr/>
          </p:nvPicPr>
          <p:blipFill>
            <a:blip r:embed="rId3" cstate="print"/>
            <a:srcRect/>
            <a:stretch>
              <a:fillRect/>
            </a:stretch>
          </p:blipFill>
          <p:spPr bwMode="auto">
            <a:xfrm>
              <a:off x="4195" y="3095"/>
              <a:ext cx="1247" cy="832"/>
            </a:xfrm>
            <a:prstGeom prst="rect">
              <a:avLst/>
            </a:prstGeom>
            <a:noFill/>
            <a:ln w="9525">
              <a:noFill/>
              <a:miter lim="800000"/>
              <a:headEnd/>
              <a:tailEnd/>
            </a:ln>
          </p:spPr>
        </p:pic>
      </p:grpSp>
      <p:sp>
        <p:nvSpPr>
          <p:cNvPr id="29700" name="Rectangle 38"/>
          <p:cNvSpPr>
            <a:spLocks noChangeArrowheads="1"/>
          </p:cNvSpPr>
          <p:nvPr/>
        </p:nvSpPr>
        <p:spPr bwMode="auto">
          <a:xfrm>
            <a:off x="7814601" y="6227375"/>
            <a:ext cx="1532982" cy="350439"/>
          </a:xfrm>
          <a:prstGeom prst="rect">
            <a:avLst/>
          </a:prstGeom>
          <a:solidFill>
            <a:schemeClr val="bg1"/>
          </a:solidFill>
          <a:ln w="9525">
            <a:noFill/>
            <a:miter lim="800000"/>
            <a:headEnd/>
            <a:tailEnd/>
          </a:ln>
        </p:spPr>
        <p:txBody>
          <a:bodyPr wrap="none" anchor="ctr"/>
          <a:lstStyle/>
          <a:p>
            <a:pPr eaLnBrk="0" hangingPunct="0"/>
            <a:endParaRPr lang="es-ES">
              <a:latin typeface="Calibri" pitchFamily="34" charset="0"/>
            </a:endParaRPr>
          </a:p>
        </p:txBody>
      </p:sp>
      <p:sp>
        <p:nvSpPr>
          <p:cNvPr id="29701" name="Rectangle 41"/>
          <p:cNvSpPr>
            <a:spLocks noChangeArrowheads="1"/>
          </p:cNvSpPr>
          <p:nvPr/>
        </p:nvSpPr>
        <p:spPr bwMode="auto">
          <a:xfrm>
            <a:off x="7810198" y="5829341"/>
            <a:ext cx="275053" cy="151426"/>
          </a:xfrm>
          <a:prstGeom prst="rect">
            <a:avLst/>
          </a:prstGeom>
          <a:solidFill>
            <a:schemeClr val="bg1"/>
          </a:solidFill>
          <a:ln w="19050">
            <a:solidFill>
              <a:srgbClr val="FFFF00"/>
            </a:solidFill>
            <a:miter lim="800000"/>
            <a:headEnd/>
            <a:tailEnd/>
          </a:ln>
        </p:spPr>
        <p:txBody>
          <a:bodyPr wrap="none" anchor="ctr"/>
          <a:lstStyle/>
          <a:p>
            <a:endParaRPr lang="es-ES">
              <a:latin typeface="Calibri" pitchFamily="34" charset="0"/>
            </a:endParaRPr>
          </a:p>
        </p:txBody>
      </p:sp>
      <p:sp>
        <p:nvSpPr>
          <p:cNvPr id="56" name="Rectangle 2"/>
          <p:cNvSpPr txBox="1">
            <a:spLocks noChangeArrowheads="1"/>
          </p:cNvSpPr>
          <p:nvPr/>
        </p:nvSpPr>
        <p:spPr>
          <a:xfrm>
            <a:off x="1775520" y="980728"/>
            <a:ext cx="8028384" cy="648072"/>
          </a:xfrm>
          <a:prstGeom prst="rect">
            <a:avLst/>
          </a:prstGeom>
          <a:ln cap="flat" algn="ctr"/>
        </p:spPr>
        <p:txBody>
          <a:bodyPr>
            <a:noAutofit/>
          </a:bodyPr>
          <a:lstStyle/>
          <a:p>
            <a:pPr>
              <a:lnSpc>
                <a:spcPct val="110000"/>
              </a:lnSpc>
              <a:defRPr/>
            </a:pPr>
            <a:r>
              <a:rPr lang="es-MX" altLang="ja-JP" sz="2800" b="1" i="1" dirty="0">
                <a:latin typeface="Times New Roman" pitchFamily="18" charset="0"/>
              </a:rPr>
              <a:t>Exposición</a:t>
            </a:r>
            <a:br>
              <a:rPr lang="es-MX" altLang="ja-JP" sz="3200" dirty="0">
                <a:latin typeface="Tahoma" pitchFamily="34" charset="0"/>
                <a:ea typeface="+mj-ea"/>
                <a:cs typeface="Arial" charset="0"/>
              </a:rPr>
            </a:br>
            <a:r>
              <a:rPr lang="es-MX" altLang="ja-JP" b="1" i="1" dirty="0">
                <a:latin typeface="Times New Roman" pitchFamily="18" charset="0"/>
              </a:rPr>
              <a:t>CASO DE ESTUDIO: VILLAHERMOSA, TAB.</a:t>
            </a:r>
            <a:endParaRPr lang="es-ES" b="1" i="1" dirty="0">
              <a:latin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Oval 4"/>
          <p:cNvSpPr>
            <a:spLocks noChangeArrowheads="1"/>
          </p:cNvSpPr>
          <p:nvPr/>
        </p:nvSpPr>
        <p:spPr bwMode="auto">
          <a:xfrm>
            <a:off x="4662453" y="1857101"/>
            <a:ext cx="3306798" cy="2777217"/>
          </a:xfrm>
          <a:prstGeom prst="ellipse">
            <a:avLst/>
          </a:prstGeom>
          <a:noFill/>
          <a:ln w="38100">
            <a:solidFill>
              <a:srgbClr val="FF0000"/>
            </a:solidFill>
            <a:round/>
            <a:headEnd/>
            <a:tailEnd/>
          </a:ln>
        </p:spPr>
        <p:txBody>
          <a:bodyPr wrap="none" anchor="ctr"/>
          <a:lstStyle/>
          <a:p>
            <a:pPr eaLnBrk="0" hangingPunct="0"/>
            <a:endParaRPr lang="es-ES">
              <a:latin typeface="Calibri" pitchFamily="34" charset="0"/>
            </a:endParaRPr>
          </a:p>
        </p:txBody>
      </p:sp>
      <p:grpSp>
        <p:nvGrpSpPr>
          <p:cNvPr id="30" name="29 Grupo"/>
          <p:cNvGrpSpPr/>
          <p:nvPr/>
        </p:nvGrpSpPr>
        <p:grpSpPr>
          <a:xfrm>
            <a:off x="3678327" y="1848263"/>
            <a:ext cx="5251885" cy="4742879"/>
            <a:chOff x="1115616" y="989116"/>
            <a:chExt cx="6290595" cy="5533359"/>
          </a:xfrm>
        </p:grpSpPr>
        <p:pic>
          <p:nvPicPr>
            <p:cNvPr id="30727" name="Picture 2"/>
            <p:cNvPicPr>
              <a:picLocks noChangeAspect="1" noChangeArrowheads="1"/>
            </p:cNvPicPr>
            <p:nvPr/>
          </p:nvPicPr>
          <p:blipFill>
            <a:blip r:embed="rId2" cstate="print"/>
            <a:srcRect/>
            <a:stretch>
              <a:fillRect/>
            </a:stretch>
          </p:blipFill>
          <p:spPr bwMode="auto">
            <a:xfrm>
              <a:off x="1115616" y="989275"/>
              <a:ext cx="6290595" cy="5533200"/>
            </a:xfrm>
            <a:prstGeom prst="rect">
              <a:avLst/>
            </a:prstGeom>
            <a:noFill/>
            <a:ln w="9525">
              <a:noFill/>
              <a:miter lim="800000"/>
              <a:headEnd/>
              <a:tailEnd/>
            </a:ln>
          </p:spPr>
        </p:pic>
        <p:grpSp>
          <p:nvGrpSpPr>
            <p:cNvPr id="29" name="28 Grupo"/>
            <p:cNvGrpSpPr/>
            <p:nvPr/>
          </p:nvGrpSpPr>
          <p:grpSpPr>
            <a:xfrm>
              <a:off x="1115616" y="989116"/>
              <a:ext cx="6265243" cy="3951457"/>
              <a:chOff x="1115616" y="989116"/>
              <a:chExt cx="6265243" cy="3951457"/>
            </a:xfrm>
          </p:grpSpPr>
          <p:grpSp>
            <p:nvGrpSpPr>
              <p:cNvPr id="6" name="Group 8"/>
              <p:cNvGrpSpPr>
                <a:grpSpLocks/>
              </p:cNvGrpSpPr>
              <p:nvPr/>
            </p:nvGrpSpPr>
            <p:grpSpPr bwMode="auto">
              <a:xfrm>
                <a:off x="1115616" y="989116"/>
                <a:ext cx="6265243" cy="394688"/>
                <a:chOff x="385" y="572"/>
                <a:chExt cx="4990" cy="268"/>
              </a:xfrm>
            </p:grpSpPr>
            <p:sp>
              <p:nvSpPr>
                <p:cNvPr id="30729" name="Text Box 3"/>
                <p:cNvSpPr txBox="1">
                  <a:spLocks noChangeArrowheads="1"/>
                </p:cNvSpPr>
                <p:nvPr/>
              </p:nvSpPr>
              <p:spPr bwMode="auto">
                <a:xfrm>
                  <a:off x="3997" y="572"/>
                  <a:ext cx="1378" cy="268"/>
                </a:xfrm>
                <a:prstGeom prst="rect">
                  <a:avLst/>
                </a:prstGeom>
                <a:solidFill>
                  <a:srgbClr val="FFFFFF"/>
                </a:solidFill>
                <a:ln w="9525">
                  <a:noFill/>
                  <a:miter lim="800000"/>
                  <a:headEnd/>
                  <a:tailEnd/>
                </a:ln>
              </p:spPr>
              <p:txBody>
                <a:bodyPr wrap="square" lIns="36000" rIns="36000">
                  <a:spAutoFit/>
                </a:bodyPr>
                <a:lstStyle/>
                <a:p>
                  <a:pPr algn="r">
                    <a:spcBef>
                      <a:spcPct val="50000"/>
                    </a:spcBef>
                  </a:pPr>
                  <a:r>
                    <a:rPr lang="es-MX" sz="1600" b="1" dirty="0">
                      <a:solidFill>
                        <a:srgbClr val="000000"/>
                      </a:solidFill>
                      <a:latin typeface="Calibri" pitchFamily="34" charset="0"/>
                    </a:rPr>
                    <a:t>Mapa del INEGI</a:t>
                  </a:r>
                  <a:endParaRPr lang="es-ES" sz="1600" b="1" dirty="0">
                    <a:solidFill>
                      <a:srgbClr val="000000"/>
                    </a:solidFill>
                    <a:latin typeface="Calibri" pitchFamily="34" charset="0"/>
                  </a:endParaRPr>
                </a:p>
              </p:txBody>
            </p:sp>
            <p:sp>
              <p:nvSpPr>
                <p:cNvPr id="30730" name="Text Box 5"/>
                <p:cNvSpPr txBox="1">
                  <a:spLocks noChangeArrowheads="1"/>
                </p:cNvSpPr>
                <p:nvPr/>
              </p:nvSpPr>
              <p:spPr bwMode="auto">
                <a:xfrm>
                  <a:off x="385" y="572"/>
                  <a:ext cx="864" cy="268"/>
                </a:xfrm>
                <a:prstGeom prst="rect">
                  <a:avLst/>
                </a:prstGeom>
                <a:solidFill>
                  <a:srgbClr val="FFFFFF"/>
                </a:solidFill>
                <a:ln w="9525">
                  <a:noFill/>
                  <a:miter lim="800000"/>
                  <a:headEnd/>
                  <a:tailEnd/>
                </a:ln>
              </p:spPr>
              <p:txBody>
                <a:bodyPr wrap="square" lIns="36000" rIns="36000">
                  <a:spAutoFit/>
                </a:bodyPr>
                <a:lstStyle/>
                <a:p>
                  <a:pPr>
                    <a:spcBef>
                      <a:spcPct val="50000"/>
                    </a:spcBef>
                  </a:pPr>
                  <a:r>
                    <a:rPr lang="es-MX" sz="1600" b="1" dirty="0">
                      <a:solidFill>
                        <a:srgbClr val="000000"/>
                      </a:solidFill>
                      <a:latin typeface="Calibri" pitchFamily="34" charset="0"/>
                    </a:rPr>
                    <a:t>Año 1999</a:t>
                  </a:r>
                  <a:endParaRPr lang="es-ES" sz="1600" b="1" dirty="0">
                    <a:solidFill>
                      <a:srgbClr val="000000"/>
                    </a:solidFill>
                    <a:latin typeface="Calibri" pitchFamily="34" charset="0"/>
                  </a:endParaRPr>
                </a:p>
              </p:txBody>
            </p:sp>
          </p:grpSp>
          <p:sp>
            <p:nvSpPr>
              <p:cNvPr id="30725" name="Oval 4"/>
              <p:cNvSpPr>
                <a:spLocks noChangeArrowheads="1"/>
              </p:cNvSpPr>
              <p:nvPr/>
            </p:nvSpPr>
            <p:spPr bwMode="auto">
              <a:xfrm>
                <a:off x="3203848" y="2060848"/>
                <a:ext cx="3024187" cy="2879725"/>
              </a:xfrm>
              <a:prstGeom prst="ellipse">
                <a:avLst/>
              </a:prstGeom>
              <a:noFill/>
              <a:ln w="38100">
                <a:solidFill>
                  <a:srgbClr val="FF0000"/>
                </a:solidFill>
                <a:round/>
                <a:headEnd/>
                <a:tailEnd/>
              </a:ln>
            </p:spPr>
            <p:txBody>
              <a:bodyPr wrap="none" anchor="ctr"/>
              <a:lstStyle/>
              <a:p>
                <a:pPr eaLnBrk="0" hangingPunct="0"/>
                <a:endParaRPr lang="es-ES">
                  <a:latin typeface="Calibri" pitchFamily="34" charset="0"/>
                </a:endParaRPr>
              </a:p>
            </p:txBody>
          </p:sp>
        </p:grpSp>
      </p:grpSp>
      <p:sp>
        <p:nvSpPr>
          <p:cNvPr id="27" name="Rectangle 2"/>
          <p:cNvSpPr txBox="1">
            <a:spLocks noChangeArrowheads="1"/>
          </p:cNvSpPr>
          <p:nvPr/>
        </p:nvSpPr>
        <p:spPr>
          <a:xfrm>
            <a:off x="1775520" y="1052736"/>
            <a:ext cx="8028384" cy="792088"/>
          </a:xfrm>
          <a:prstGeom prst="rect">
            <a:avLst/>
          </a:prstGeom>
          <a:ln cap="flat" algn="ctr"/>
        </p:spPr>
        <p:txBody>
          <a:bodyPr>
            <a:normAutofit fontScale="90000" lnSpcReduction="20000"/>
          </a:bodyPr>
          <a:lstStyle/>
          <a:p>
            <a:pPr>
              <a:lnSpc>
                <a:spcPct val="110000"/>
              </a:lnSpc>
              <a:defRPr/>
            </a:pPr>
            <a:r>
              <a:rPr lang="es-MX" altLang="ja-JP" sz="3300" b="1" i="1" dirty="0">
                <a:latin typeface="Times New Roman" pitchFamily="18" charset="0"/>
              </a:rPr>
              <a:t>Exposición</a:t>
            </a:r>
            <a:br>
              <a:rPr lang="es-MX" altLang="ja-JP" sz="3600" dirty="0">
                <a:latin typeface="Tahoma" pitchFamily="34" charset="0"/>
                <a:ea typeface="+mj-ea"/>
                <a:cs typeface="Arial" charset="0"/>
              </a:rPr>
            </a:br>
            <a:r>
              <a:rPr lang="es-MX" altLang="ja-JP" sz="2100" b="1" i="1" dirty="0">
                <a:latin typeface="Times New Roman" pitchFamily="18" charset="0"/>
              </a:rPr>
              <a:t>CASO DE ESTUDIO: VILLAHERMOSA, TAB.</a:t>
            </a:r>
            <a:endParaRPr lang="es-ES" sz="2100" b="1" i="1" dirty="0">
              <a:latin typeface="Times New Roman" pitchFamily="18" charset="0"/>
            </a:endParaRPr>
          </a:p>
        </p:txBody>
      </p:sp>
      <p:grpSp>
        <p:nvGrpSpPr>
          <p:cNvPr id="31" name="30 Grupo"/>
          <p:cNvGrpSpPr/>
          <p:nvPr/>
        </p:nvGrpSpPr>
        <p:grpSpPr>
          <a:xfrm>
            <a:off x="2855641" y="1844824"/>
            <a:ext cx="6732987" cy="4752528"/>
            <a:chOff x="-1" y="908720"/>
            <a:chExt cx="8064627" cy="5612304"/>
          </a:xfrm>
        </p:grpSpPr>
        <p:pic>
          <p:nvPicPr>
            <p:cNvPr id="32" name="Picture 2" descr="Orto"/>
            <p:cNvPicPr>
              <a:picLocks noChangeAspect="1" noChangeArrowheads="1"/>
            </p:cNvPicPr>
            <p:nvPr/>
          </p:nvPicPr>
          <p:blipFill>
            <a:blip r:embed="rId3" cstate="print"/>
            <a:srcRect r="10623" b="36310"/>
            <a:stretch>
              <a:fillRect/>
            </a:stretch>
          </p:blipFill>
          <p:spPr bwMode="auto">
            <a:xfrm>
              <a:off x="-1" y="908721"/>
              <a:ext cx="8064000" cy="5612303"/>
            </a:xfrm>
            <a:prstGeom prst="rect">
              <a:avLst/>
            </a:prstGeom>
            <a:noFill/>
            <a:ln w="9525">
              <a:noFill/>
              <a:miter lim="800000"/>
              <a:headEnd/>
              <a:tailEnd/>
            </a:ln>
          </p:spPr>
        </p:pic>
        <p:grpSp>
          <p:nvGrpSpPr>
            <p:cNvPr id="33" name="33 Grupo"/>
            <p:cNvGrpSpPr/>
            <p:nvPr/>
          </p:nvGrpSpPr>
          <p:grpSpPr>
            <a:xfrm>
              <a:off x="1" y="908720"/>
              <a:ext cx="8064625" cy="4826922"/>
              <a:chOff x="1" y="908720"/>
              <a:chExt cx="8064625" cy="4826922"/>
            </a:xfrm>
          </p:grpSpPr>
          <p:sp>
            <p:nvSpPr>
              <p:cNvPr id="34" name="Text Box 7"/>
              <p:cNvSpPr txBox="1">
                <a:spLocks noChangeArrowheads="1"/>
              </p:cNvSpPr>
              <p:nvPr/>
            </p:nvSpPr>
            <p:spPr bwMode="auto">
              <a:xfrm rot="3222995">
                <a:off x="2018359" y="1843839"/>
                <a:ext cx="1695450" cy="626702"/>
              </a:xfrm>
              <a:prstGeom prst="rect">
                <a:avLst/>
              </a:prstGeom>
              <a:noFill/>
              <a:ln w="9525">
                <a:noFill/>
                <a:miter lim="800000"/>
                <a:headEnd/>
                <a:tailEnd/>
              </a:ln>
            </p:spPr>
            <p:txBody>
              <a:bodyPr>
                <a:spAutoFit/>
              </a:bodyPr>
              <a:lstStyle/>
              <a:p>
                <a:r>
                  <a:rPr lang="es-MX" sz="1400" dirty="0">
                    <a:solidFill>
                      <a:schemeClr val="bg1"/>
                    </a:solidFill>
                    <a:effectLst>
                      <a:outerShdw blurRad="38100" dist="38100" dir="2700000" algn="tl">
                        <a:srgbClr val="000000">
                          <a:alpha val="43137"/>
                        </a:srgbClr>
                      </a:outerShdw>
                    </a:effectLst>
                    <a:latin typeface="Calibri" pitchFamily="34" charset="0"/>
                  </a:rPr>
                  <a:t>Paseo </a:t>
                </a:r>
                <a:r>
                  <a:rPr lang="es-MX" sz="1400" dirty="0" err="1">
                    <a:solidFill>
                      <a:schemeClr val="bg1"/>
                    </a:solidFill>
                    <a:effectLst>
                      <a:outerShdw blurRad="38100" dist="38100" dir="2700000" algn="tl">
                        <a:srgbClr val="000000">
                          <a:alpha val="43137"/>
                        </a:srgbClr>
                      </a:outerShdw>
                    </a:effectLst>
                    <a:latin typeface="Calibri" pitchFamily="34" charset="0"/>
                  </a:rPr>
                  <a:t>Usumacinta</a:t>
                </a:r>
                <a:endParaRPr lang="es-ES" sz="1400" dirty="0">
                  <a:solidFill>
                    <a:schemeClr val="bg1"/>
                  </a:solidFill>
                  <a:effectLst>
                    <a:outerShdw blurRad="38100" dist="38100" dir="2700000" algn="tl">
                      <a:srgbClr val="000000">
                        <a:alpha val="43137"/>
                      </a:srgbClr>
                    </a:outerShdw>
                  </a:effectLst>
                  <a:latin typeface="Calibri" pitchFamily="34" charset="0"/>
                </a:endParaRPr>
              </a:p>
            </p:txBody>
          </p:sp>
          <p:sp>
            <p:nvSpPr>
              <p:cNvPr id="35" name="Text Box 8"/>
              <p:cNvSpPr txBox="1">
                <a:spLocks noChangeArrowheads="1"/>
              </p:cNvSpPr>
              <p:nvPr/>
            </p:nvSpPr>
            <p:spPr bwMode="auto">
              <a:xfrm rot="1262383">
                <a:off x="506215" y="2554693"/>
                <a:ext cx="1604963" cy="617875"/>
              </a:xfrm>
              <a:prstGeom prst="rect">
                <a:avLst/>
              </a:prstGeom>
              <a:noFill/>
              <a:ln w="9525">
                <a:noFill/>
                <a:miter lim="800000"/>
                <a:headEnd/>
                <a:tailEnd/>
              </a:ln>
            </p:spPr>
            <p:txBody>
              <a:bodyPr>
                <a:spAutoFit/>
              </a:bodyPr>
              <a:lstStyle/>
              <a:p>
                <a:r>
                  <a:rPr lang="es-MX" sz="1400" dirty="0">
                    <a:solidFill>
                      <a:schemeClr val="bg1"/>
                    </a:solidFill>
                    <a:effectLst>
                      <a:outerShdw blurRad="38100" dist="38100" dir="2700000" algn="tl">
                        <a:srgbClr val="000000">
                          <a:alpha val="43137"/>
                        </a:srgbClr>
                      </a:outerShdw>
                    </a:effectLst>
                    <a:latin typeface="Calibri" pitchFamily="34" charset="0"/>
                  </a:rPr>
                  <a:t>16 de Septiembre</a:t>
                </a:r>
                <a:endParaRPr lang="es-ES" sz="1400" dirty="0">
                  <a:solidFill>
                    <a:schemeClr val="bg1"/>
                  </a:solidFill>
                  <a:effectLst>
                    <a:outerShdw blurRad="38100" dist="38100" dir="2700000" algn="tl">
                      <a:srgbClr val="000000">
                        <a:alpha val="43137"/>
                      </a:srgbClr>
                    </a:outerShdw>
                  </a:effectLst>
                  <a:latin typeface="Calibri" pitchFamily="34" charset="0"/>
                </a:endParaRPr>
              </a:p>
            </p:txBody>
          </p:sp>
          <p:sp>
            <p:nvSpPr>
              <p:cNvPr id="36" name="Text Box 9"/>
              <p:cNvSpPr txBox="1">
                <a:spLocks noChangeArrowheads="1"/>
              </p:cNvSpPr>
              <p:nvPr/>
            </p:nvSpPr>
            <p:spPr bwMode="auto">
              <a:xfrm rot="500838">
                <a:off x="534386" y="4863347"/>
                <a:ext cx="1458898" cy="872295"/>
              </a:xfrm>
              <a:prstGeom prst="rect">
                <a:avLst/>
              </a:prstGeom>
              <a:noFill/>
              <a:ln w="9525">
                <a:noFill/>
                <a:miter lim="800000"/>
                <a:headEnd/>
                <a:tailEnd/>
              </a:ln>
            </p:spPr>
            <p:txBody>
              <a:bodyPr wrap="square">
                <a:spAutoFit/>
              </a:bodyPr>
              <a:lstStyle/>
              <a:p>
                <a:r>
                  <a:rPr lang="es-MX" sz="1400" dirty="0">
                    <a:solidFill>
                      <a:schemeClr val="bg1"/>
                    </a:solidFill>
                    <a:effectLst>
                      <a:outerShdw blurRad="38100" dist="38100" dir="2700000" algn="tl">
                        <a:srgbClr val="000000">
                          <a:alpha val="43137"/>
                        </a:srgbClr>
                      </a:outerShdw>
                    </a:effectLst>
                    <a:latin typeface="Calibri" pitchFamily="34" charset="0"/>
                  </a:rPr>
                  <a:t>Periférico Carlos Pellicer Cámara</a:t>
                </a:r>
                <a:endParaRPr lang="es-ES" sz="1400" dirty="0">
                  <a:solidFill>
                    <a:schemeClr val="bg1"/>
                  </a:solidFill>
                  <a:effectLst>
                    <a:outerShdw blurRad="38100" dist="38100" dir="2700000" algn="tl">
                      <a:srgbClr val="000000">
                        <a:alpha val="43137"/>
                      </a:srgbClr>
                    </a:outerShdw>
                  </a:effectLst>
                  <a:latin typeface="Calibri" pitchFamily="34" charset="0"/>
                </a:endParaRPr>
              </a:p>
            </p:txBody>
          </p:sp>
          <p:sp>
            <p:nvSpPr>
              <p:cNvPr id="37" name="Text Box 10"/>
              <p:cNvSpPr txBox="1">
                <a:spLocks noChangeArrowheads="1"/>
              </p:cNvSpPr>
              <p:nvPr/>
            </p:nvSpPr>
            <p:spPr bwMode="auto">
              <a:xfrm rot="16826239">
                <a:off x="5046271" y="2942078"/>
                <a:ext cx="2230438" cy="626702"/>
              </a:xfrm>
              <a:prstGeom prst="rect">
                <a:avLst/>
              </a:prstGeom>
              <a:noFill/>
              <a:ln w="9525">
                <a:noFill/>
                <a:miter lim="800000"/>
                <a:headEnd/>
                <a:tailEnd/>
              </a:ln>
            </p:spPr>
            <p:txBody>
              <a:bodyPr>
                <a:spAutoFit/>
              </a:bodyPr>
              <a:lstStyle/>
              <a:p>
                <a:r>
                  <a:rPr lang="es-MX" sz="1400" dirty="0">
                    <a:solidFill>
                      <a:schemeClr val="bg1"/>
                    </a:solidFill>
                    <a:effectLst>
                      <a:outerShdw blurRad="38100" dist="38100" dir="2700000" algn="tl">
                        <a:srgbClr val="000000">
                          <a:alpha val="43137"/>
                        </a:srgbClr>
                      </a:outerShdw>
                    </a:effectLst>
                    <a:latin typeface="Calibri" pitchFamily="34" charset="0"/>
                  </a:rPr>
                  <a:t>Av. Luis Donaldo Colosio</a:t>
                </a:r>
                <a:endParaRPr lang="es-ES" sz="1400" dirty="0">
                  <a:solidFill>
                    <a:schemeClr val="bg1"/>
                  </a:solidFill>
                  <a:effectLst>
                    <a:outerShdw blurRad="38100" dist="38100" dir="2700000" algn="tl">
                      <a:srgbClr val="000000">
                        <a:alpha val="43137"/>
                      </a:srgbClr>
                    </a:outerShdw>
                  </a:effectLst>
                  <a:latin typeface="Calibri" pitchFamily="34" charset="0"/>
                </a:endParaRPr>
              </a:p>
            </p:txBody>
          </p:sp>
          <p:sp>
            <p:nvSpPr>
              <p:cNvPr id="38" name="Text Box 6"/>
              <p:cNvSpPr txBox="1">
                <a:spLocks noChangeArrowheads="1"/>
              </p:cNvSpPr>
              <p:nvPr/>
            </p:nvSpPr>
            <p:spPr bwMode="auto">
              <a:xfrm rot="1348696">
                <a:off x="6487969" y="1940088"/>
                <a:ext cx="952726" cy="290765"/>
              </a:xfrm>
              <a:prstGeom prst="rect">
                <a:avLst/>
              </a:prstGeom>
              <a:noFill/>
              <a:ln w="9525">
                <a:noFill/>
                <a:miter lim="800000"/>
                <a:headEnd/>
                <a:tailEnd/>
              </a:ln>
            </p:spPr>
            <p:txBody>
              <a:bodyPr wrap="none">
                <a:spAutoFit/>
              </a:bodyPr>
              <a:lstStyle/>
              <a:p>
                <a:r>
                  <a:rPr lang="es-MX" sz="1000" b="1" dirty="0">
                    <a:solidFill>
                      <a:schemeClr val="bg1"/>
                    </a:solidFill>
                    <a:latin typeface="Calibri" pitchFamily="34" charset="0"/>
                  </a:rPr>
                  <a:t>Río Grijalva</a:t>
                </a:r>
                <a:endParaRPr lang="es-ES" sz="1000" b="1" dirty="0">
                  <a:solidFill>
                    <a:schemeClr val="bg1"/>
                  </a:solidFill>
                  <a:latin typeface="Calibri" pitchFamily="34" charset="0"/>
                </a:endParaRPr>
              </a:p>
            </p:txBody>
          </p:sp>
          <p:grpSp>
            <p:nvGrpSpPr>
              <p:cNvPr id="39" name="32 Grupo"/>
              <p:cNvGrpSpPr/>
              <p:nvPr/>
            </p:nvGrpSpPr>
            <p:grpSpPr>
              <a:xfrm>
                <a:off x="1" y="908720"/>
                <a:ext cx="8064625" cy="3743821"/>
                <a:chOff x="1" y="908720"/>
                <a:chExt cx="8064625" cy="3743821"/>
              </a:xfrm>
            </p:grpSpPr>
            <p:grpSp>
              <p:nvGrpSpPr>
                <p:cNvPr id="40" name="30 Grupo"/>
                <p:cNvGrpSpPr/>
                <p:nvPr/>
              </p:nvGrpSpPr>
              <p:grpSpPr>
                <a:xfrm>
                  <a:off x="1" y="908720"/>
                  <a:ext cx="8064625" cy="363458"/>
                  <a:chOff x="1" y="908720"/>
                  <a:chExt cx="8064625" cy="363458"/>
                </a:xfrm>
              </p:grpSpPr>
              <p:sp>
                <p:nvSpPr>
                  <p:cNvPr id="42" name="Text Box 3"/>
                  <p:cNvSpPr txBox="1">
                    <a:spLocks noChangeArrowheads="1"/>
                  </p:cNvSpPr>
                  <p:nvPr/>
                </p:nvSpPr>
                <p:spPr bwMode="auto">
                  <a:xfrm>
                    <a:off x="6554971" y="908720"/>
                    <a:ext cx="1509655" cy="363457"/>
                  </a:xfrm>
                  <a:prstGeom prst="rect">
                    <a:avLst/>
                  </a:prstGeom>
                  <a:solidFill>
                    <a:srgbClr val="FFFFFF"/>
                  </a:solidFill>
                  <a:ln w="9525">
                    <a:noFill/>
                    <a:miter lim="800000"/>
                    <a:headEnd/>
                    <a:tailEnd/>
                  </a:ln>
                </p:spPr>
                <p:txBody>
                  <a:bodyPr wrap="square" lIns="36000" rIns="36000">
                    <a:spAutoFit/>
                  </a:bodyPr>
                  <a:lstStyle/>
                  <a:p>
                    <a:pPr algn="r">
                      <a:spcBef>
                        <a:spcPct val="50000"/>
                      </a:spcBef>
                    </a:pPr>
                    <a:r>
                      <a:rPr lang="es-MX" sz="1400" b="1" dirty="0" err="1">
                        <a:solidFill>
                          <a:srgbClr val="000000"/>
                        </a:solidFill>
                        <a:latin typeface="Calibri" pitchFamily="34" charset="0"/>
                      </a:rPr>
                      <a:t>Ortofoto</a:t>
                    </a:r>
                    <a:r>
                      <a:rPr lang="es-MX" sz="1400" b="1" dirty="0">
                        <a:solidFill>
                          <a:srgbClr val="000000"/>
                        </a:solidFill>
                        <a:latin typeface="Calibri" pitchFamily="34" charset="0"/>
                      </a:rPr>
                      <a:t> digital</a:t>
                    </a:r>
                    <a:endParaRPr lang="es-ES" sz="1400" b="1" dirty="0">
                      <a:solidFill>
                        <a:srgbClr val="000000"/>
                      </a:solidFill>
                      <a:latin typeface="Calibri" pitchFamily="34" charset="0"/>
                    </a:endParaRPr>
                  </a:p>
                </p:txBody>
              </p:sp>
              <p:sp>
                <p:nvSpPr>
                  <p:cNvPr id="43" name="Text Box 4"/>
                  <p:cNvSpPr txBox="1">
                    <a:spLocks noChangeArrowheads="1"/>
                  </p:cNvSpPr>
                  <p:nvPr/>
                </p:nvSpPr>
                <p:spPr bwMode="auto">
                  <a:xfrm>
                    <a:off x="1" y="908721"/>
                    <a:ext cx="948744" cy="363457"/>
                  </a:xfrm>
                  <a:prstGeom prst="rect">
                    <a:avLst/>
                  </a:prstGeom>
                  <a:solidFill>
                    <a:srgbClr val="FFFFFF"/>
                  </a:solidFill>
                  <a:ln w="9525">
                    <a:noFill/>
                    <a:miter lim="800000"/>
                    <a:headEnd/>
                    <a:tailEnd/>
                  </a:ln>
                </p:spPr>
                <p:txBody>
                  <a:bodyPr wrap="square" lIns="36000" rIns="36000">
                    <a:spAutoFit/>
                  </a:bodyPr>
                  <a:lstStyle/>
                  <a:p>
                    <a:pPr>
                      <a:spcBef>
                        <a:spcPct val="50000"/>
                      </a:spcBef>
                    </a:pPr>
                    <a:r>
                      <a:rPr lang="es-MX" sz="1400" b="1" dirty="0">
                        <a:solidFill>
                          <a:srgbClr val="000000"/>
                        </a:solidFill>
                        <a:latin typeface="Calibri" pitchFamily="34" charset="0"/>
                      </a:rPr>
                      <a:t>Año 2001</a:t>
                    </a:r>
                    <a:endParaRPr lang="es-ES" sz="1400" b="1" dirty="0">
                      <a:solidFill>
                        <a:srgbClr val="000000"/>
                      </a:solidFill>
                      <a:latin typeface="Calibri" pitchFamily="34" charset="0"/>
                    </a:endParaRPr>
                  </a:p>
                </p:txBody>
              </p:sp>
            </p:grpSp>
            <p:sp>
              <p:nvSpPr>
                <p:cNvPr id="41" name="Oval 4"/>
                <p:cNvSpPr>
                  <a:spLocks noChangeArrowheads="1"/>
                </p:cNvSpPr>
                <p:nvPr/>
              </p:nvSpPr>
              <p:spPr bwMode="auto">
                <a:xfrm>
                  <a:off x="3563888" y="1772816"/>
                  <a:ext cx="3024187" cy="2879725"/>
                </a:xfrm>
                <a:prstGeom prst="ellipse">
                  <a:avLst/>
                </a:prstGeom>
                <a:noFill/>
                <a:ln w="38100">
                  <a:solidFill>
                    <a:srgbClr val="FF0000"/>
                  </a:solidFill>
                  <a:round/>
                  <a:headEnd/>
                  <a:tailEnd/>
                </a:ln>
              </p:spPr>
              <p:txBody>
                <a:bodyPr wrap="none" anchor="ctr"/>
                <a:lstStyle/>
                <a:p>
                  <a:pPr eaLnBrk="0" hangingPunct="0"/>
                  <a:endParaRPr lang="es-ES">
                    <a:latin typeface="Calibri" pitchFamily="34" charset="0"/>
                  </a:endParaRPr>
                </a:p>
              </p:txBody>
            </p:sp>
          </p:grpSp>
        </p:grpSp>
      </p:grpSp>
      <p:grpSp>
        <p:nvGrpSpPr>
          <p:cNvPr id="44" name="43 Grupo"/>
          <p:cNvGrpSpPr/>
          <p:nvPr/>
        </p:nvGrpSpPr>
        <p:grpSpPr>
          <a:xfrm>
            <a:off x="2977560" y="1844824"/>
            <a:ext cx="6502184" cy="4752528"/>
            <a:chOff x="103669" y="928841"/>
            <a:chExt cx="7788181" cy="5544616"/>
          </a:xfrm>
        </p:grpSpPr>
        <p:pic>
          <p:nvPicPr>
            <p:cNvPr id="45" name="Picture 2" descr="Radar"/>
            <p:cNvPicPr>
              <a:picLocks noChangeAspect="1" noChangeArrowheads="1"/>
            </p:cNvPicPr>
            <p:nvPr/>
          </p:nvPicPr>
          <p:blipFill>
            <a:blip r:embed="rId4" cstate="print"/>
            <a:srcRect r="11023" b="31097"/>
            <a:stretch>
              <a:fillRect/>
            </a:stretch>
          </p:blipFill>
          <p:spPr bwMode="auto">
            <a:xfrm>
              <a:off x="115889" y="993943"/>
              <a:ext cx="7768479" cy="5479514"/>
            </a:xfrm>
            <a:prstGeom prst="rect">
              <a:avLst/>
            </a:prstGeom>
            <a:noFill/>
            <a:ln w="9525">
              <a:noFill/>
              <a:miter lim="800000"/>
              <a:headEnd/>
              <a:tailEnd/>
            </a:ln>
          </p:spPr>
        </p:pic>
        <p:grpSp>
          <p:nvGrpSpPr>
            <p:cNvPr id="46" name="32 Grupo"/>
            <p:cNvGrpSpPr/>
            <p:nvPr/>
          </p:nvGrpSpPr>
          <p:grpSpPr>
            <a:xfrm>
              <a:off x="103669" y="928841"/>
              <a:ext cx="7788181" cy="5544616"/>
              <a:chOff x="103669" y="928841"/>
              <a:chExt cx="7788181" cy="5544616"/>
            </a:xfrm>
          </p:grpSpPr>
          <p:sp>
            <p:nvSpPr>
              <p:cNvPr id="47" name="Text Box 3"/>
              <p:cNvSpPr txBox="1">
                <a:spLocks noChangeArrowheads="1"/>
              </p:cNvSpPr>
              <p:nvPr/>
            </p:nvSpPr>
            <p:spPr bwMode="auto">
              <a:xfrm>
                <a:off x="5121511" y="928841"/>
                <a:ext cx="2759990" cy="359073"/>
              </a:xfrm>
              <a:prstGeom prst="rect">
                <a:avLst/>
              </a:prstGeom>
              <a:solidFill>
                <a:srgbClr val="FFFFFF"/>
              </a:solidFill>
              <a:ln w="9525">
                <a:noFill/>
                <a:miter lim="800000"/>
                <a:headEnd/>
                <a:tailEnd/>
              </a:ln>
            </p:spPr>
            <p:txBody>
              <a:bodyPr wrap="square" lIns="36000" rIns="36000">
                <a:spAutoFit/>
              </a:bodyPr>
              <a:lstStyle/>
              <a:p>
                <a:pPr algn="r">
                  <a:spcBef>
                    <a:spcPct val="50000"/>
                  </a:spcBef>
                </a:pPr>
                <a:r>
                  <a:rPr lang="es-MX" sz="1400" b="1" dirty="0">
                    <a:solidFill>
                      <a:srgbClr val="000000"/>
                    </a:solidFill>
                    <a:latin typeface="Calibri" pitchFamily="34" charset="0"/>
                  </a:rPr>
                  <a:t>Imagen de Satélite </a:t>
                </a:r>
                <a:r>
                  <a:rPr lang="es-MX" sz="1400" b="1" dirty="0" err="1">
                    <a:solidFill>
                      <a:srgbClr val="000000"/>
                    </a:solidFill>
                    <a:latin typeface="Calibri" pitchFamily="34" charset="0"/>
                  </a:rPr>
                  <a:t>TerraSAR</a:t>
                </a:r>
                <a:r>
                  <a:rPr lang="es-MX" sz="1400" b="1" dirty="0">
                    <a:solidFill>
                      <a:srgbClr val="000000"/>
                    </a:solidFill>
                    <a:latin typeface="Calibri" pitchFamily="34" charset="0"/>
                  </a:rPr>
                  <a:t>-X</a:t>
                </a:r>
                <a:endParaRPr lang="es-ES" sz="1400" b="1" dirty="0">
                  <a:solidFill>
                    <a:srgbClr val="000000"/>
                  </a:solidFill>
                  <a:latin typeface="Calibri" pitchFamily="34" charset="0"/>
                </a:endParaRPr>
              </a:p>
            </p:txBody>
          </p:sp>
          <p:sp>
            <p:nvSpPr>
              <p:cNvPr id="48" name="Text Box 4"/>
              <p:cNvSpPr txBox="1">
                <a:spLocks noChangeArrowheads="1"/>
              </p:cNvSpPr>
              <p:nvPr/>
            </p:nvSpPr>
            <p:spPr bwMode="auto">
              <a:xfrm>
                <a:off x="103669" y="928841"/>
                <a:ext cx="2156242" cy="359073"/>
              </a:xfrm>
              <a:prstGeom prst="rect">
                <a:avLst/>
              </a:prstGeom>
              <a:solidFill>
                <a:srgbClr val="FFFFFF"/>
              </a:solidFill>
              <a:ln w="9525">
                <a:noFill/>
                <a:miter lim="800000"/>
                <a:headEnd/>
                <a:tailEnd/>
              </a:ln>
            </p:spPr>
            <p:txBody>
              <a:bodyPr wrap="square" lIns="36000" rIns="36000">
                <a:spAutoFit/>
              </a:bodyPr>
              <a:lstStyle/>
              <a:p>
                <a:pPr>
                  <a:spcBef>
                    <a:spcPct val="50000"/>
                  </a:spcBef>
                </a:pPr>
                <a:r>
                  <a:rPr lang="es-MX" sz="1400" b="1" dirty="0">
                    <a:solidFill>
                      <a:srgbClr val="000000"/>
                    </a:solidFill>
                    <a:latin typeface="Calibri" pitchFamily="34" charset="0"/>
                  </a:rPr>
                  <a:t>10 de Noviembre 2007</a:t>
                </a:r>
                <a:endParaRPr lang="es-ES" sz="1400" b="1" dirty="0">
                  <a:solidFill>
                    <a:srgbClr val="000000"/>
                  </a:solidFill>
                  <a:latin typeface="Calibri" pitchFamily="34" charset="0"/>
                </a:endParaRPr>
              </a:p>
            </p:txBody>
          </p:sp>
          <p:grpSp>
            <p:nvGrpSpPr>
              <p:cNvPr id="49" name="Group 6"/>
              <p:cNvGrpSpPr>
                <a:grpSpLocks/>
              </p:cNvGrpSpPr>
              <p:nvPr/>
            </p:nvGrpSpPr>
            <p:grpSpPr bwMode="auto">
              <a:xfrm>
                <a:off x="5677287" y="5629282"/>
                <a:ext cx="2214563" cy="844175"/>
                <a:chOff x="4150" y="3634"/>
                <a:chExt cx="1610" cy="660"/>
              </a:xfrm>
            </p:grpSpPr>
            <p:pic>
              <p:nvPicPr>
                <p:cNvPr id="52" name="Picture 7" descr="Leyenda"/>
                <p:cNvPicPr>
                  <a:picLocks noChangeAspect="1" noChangeArrowheads="1"/>
                </p:cNvPicPr>
                <p:nvPr/>
              </p:nvPicPr>
              <p:blipFill>
                <a:blip r:embed="rId5" cstate="print"/>
                <a:srcRect/>
                <a:stretch>
                  <a:fillRect/>
                </a:stretch>
              </p:blipFill>
              <p:spPr bwMode="auto">
                <a:xfrm>
                  <a:off x="4158" y="3862"/>
                  <a:ext cx="1602" cy="432"/>
                </a:xfrm>
                <a:prstGeom prst="rect">
                  <a:avLst/>
                </a:prstGeom>
                <a:noFill/>
                <a:ln w="9525">
                  <a:noFill/>
                  <a:miter lim="800000"/>
                  <a:headEnd/>
                  <a:tailEnd/>
                </a:ln>
              </p:spPr>
            </p:pic>
            <p:sp>
              <p:nvSpPr>
                <p:cNvPr id="53" name="Rectangle 8"/>
                <p:cNvSpPr>
                  <a:spLocks noChangeArrowheads="1"/>
                </p:cNvSpPr>
                <p:nvPr/>
              </p:nvSpPr>
              <p:spPr bwMode="auto">
                <a:xfrm>
                  <a:off x="4150" y="3634"/>
                  <a:ext cx="1610" cy="227"/>
                </a:xfrm>
                <a:prstGeom prst="rect">
                  <a:avLst/>
                </a:prstGeom>
                <a:solidFill>
                  <a:schemeClr val="bg1"/>
                </a:solidFill>
                <a:ln w="9525">
                  <a:noFill/>
                  <a:miter lim="800000"/>
                  <a:headEnd/>
                  <a:tailEnd/>
                </a:ln>
              </p:spPr>
              <p:txBody>
                <a:bodyPr wrap="none" anchor="ctr"/>
                <a:lstStyle/>
                <a:p>
                  <a:pPr algn="ctr"/>
                  <a:r>
                    <a:rPr lang="es-MX" sz="1400" b="1">
                      <a:latin typeface="Calibri" pitchFamily="34" charset="0"/>
                    </a:rPr>
                    <a:t>Construcciones</a:t>
                  </a:r>
                  <a:endParaRPr lang="es-ES" sz="1400" b="1">
                    <a:latin typeface="Calibri" pitchFamily="34" charset="0"/>
                  </a:endParaRPr>
                </a:p>
              </p:txBody>
            </p:sp>
            <p:pic>
              <p:nvPicPr>
                <p:cNvPr id="54" name="Picture 9"/>
                <p:cNvPicPr>
                  <a:picLocks noChangeAspect="1" noChangeArrowheads="1"/>
                </p:cNvPicPr>
                <p:nvPr/>
              </p:nvPicPr>
              <p:blipFill>
                <a:blip r:embed="rId6" cstate="print"/>
                <a:srcRect/>
                <a:stretch>
                  <a:fillRect/>
                </a:stretch>
              </p:blipFill>
              <p:spPr bwMode="auto">
                <a:xfrm>
                  <a:off x="4222" y="3684"/>
                  <a:ext cx="227" cy="205"/>
                </a:xfrm>
                <a:prstGeom prst="rect">
                  <a:avLst/>
                </a:prstGeom>
                <a:noFill/>
                <a:ln w="9525">
                  <a:noFill/>
                  <a:miter lim="800000"/>
                  <a:headEnd/>
                  <a:tailEnd/>
                </a:ln>
              </p:spPr>
            </p:pic>
          </p:grpSp>
          <p:sp>
            <p:nvSpPr>
              <p:cNvPr id="50" name="Text Box 11"/>
              <p:cNvSpPr txBox="1">
                <a:spLocks noChangeArrowheads="1"/>
              </p:cNvSpPr>
              <p:nvPr/>
            </p:nvSpPr>
            <p:spPr bwMode="auto">
              <a:xfrm rot="3174873">
                <a:off x="2057996" y="1672621"/>
                <a:ext cx="1423055" cy="626702"/>
              </a:xfrm>
              <a:prstGeom prst="rect">
                <a:avLst/>
              </a:prstGeom>
              <a:solidFill>
                <a:srgbClr val="CCFFCC">
                  <a:alpha val="50195"/>
                </a:srgbClr>
              </a:solidFill>
              <a:ln w="9525">
                <a:noFill/>
                <a:miter lim="800000"/>
                <a:headEnd/>
                <a:tailEnd/>
              </a:ln>
            </p:spPr>
            <p:txBody>
              <a:bodyPr wrap="square" lIns="36000" rIns="36000">
                <a:spAutoFit/>
              </a:bodyPr>
              <a:lstStyle/>
              <a:p>
                <a:r>
                  <a:rPr lang="es-MX" sz="1400" dirty="0">
                    <a:solidFill>
                      <a:srgbClr val="000000"/>
                    </a:solidFill>
                    <a:latin typeface="Calibri" pitchFamily="34" charset="0"/>
                  </a:rPr>
                  <a:t>Paseo </a:t>
                </a:r>
                <a:r>
                  <a:rPr lang="es-MX" sz="1400" dirty="0" err="1">
                    <a:solidFill>
                      <a:srgbClr val="000000"/>
                    </a:solidFill>
                    <a:latin typeface="Calibri" pitchFamily="34" charset="0"/>
                  </a:rPr>
                  <a:t>Usumacinta</a:t>
                </a:r>
                <a:endParaRPr lang="es-ES" sz="1400" dirty="0">
                  <a:solidFill>
                    <a:srgbClr val="000000"/>
                  </a:solidFill>
                  <a:latin typeface="Calibri" pitchFamily="34" charset="0"/>
                </a:endParaRPr>
              </a:p>
            </p:txBody>
          </p:sp>
          <p:sp>
            <p:nvSpPr>
              <p:cNvPr id="51" name="Oval 4"/>
              <p:cNvSpPr>
                <a:spLocks noChangeArrowheads="1"/>
              </p:cNvSpPr>
              <p:nvPr/>
            </p:nvSpPr>
            <p:spPr bwMode="auto">
              <a:xfrm>
                <a:off x="3563888" y="1772816"/>
                <a:ext cx="3024187" cy="2879725"/>
              </a:xfrm>
              <a:prstGeom prst="ellipse">
                <a:avLst/>
              </a:prstGeom>
              <a:noFill/>
              <a:ln w="38100">
                <a:solidFill>
                  <a:srgbClr val="FF0000"/>
                </a:solidFill>
                <a:round/>
                <a:headEnd/>
                <a:tailEnd/>
              </a:ln>
            </p:spPr>
            <p:txBody>
              <a:bodyPr wrap="none" anchor="ctr"/>
              <a:lstStyle/>
              <a:p>
                <a:pPr eaLnBrk="0" hangingPunct="0"/>
                <a:endParaRPr lang="es-ES">
                  <a:latin typeface="Calibri" pitchFamily="34" charset="0"/>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childTnLst>
                                  <p:subTnLst>
                                    <p:set>
                                      <p:cBhvr override="childStyle">
                                        <p:cTn dur="1" fill="hold" display="0" masterRel="nextClick" afterEffect="1"/>
                                        <p:tgtEl>
                                          <p:spTgt spid="30"/>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subTnLst>
                                    <p:set>
                                      <p:cBhvr override="childStyle">
                                        <p:cTn dur="1" fill="hold" display="0" masterRel="nextClick" afterEffect="1"/>
                                        <p:tgtEl>
                                          <p:spTgt spid="31"/>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b="38"/>
          <a:stretch>
            <a:fillRect/>
          </a:stretch>
        </p:blipFill>
        <p:spPr bwMode="auto">
          <a:xfrm>
            <a:off x="3211684" y="2099849"/>
            <a:ext cx="5714370" cy="4434972"/>
          </a:xfrm>
          <a:prstGeom prst="rect">
            <a:avLst/>
          </a:prstGeom>
          <a:noFill/>
          <a:ln w="9525">
            <a:noFill/>
            <a:miter lim="800000"/>
            <a:headEnd/>
            <a:tailEnd/>
          </a:ln>
        </p:spPr>
      </p:pic>
      <p:sp>
        <p:nvSpPr>
          <p:cNvPr id="7" name="Rectangle 2"/>
          <p:cNvSpPr txBox="1">
            <a:spLocks noChangeArrowheads="1"/>
          </p:cNvSpPr>
          <p:nvPr/>
        </p:nvSpPr>
        <p:spPr>
          <a:xfrm>
            <a:off x="1775520" y="1052736"/>
            <a:ext cx="8028384" cy="864096"/>
          </a:xfrm>
          <a:prstGeom prst="rect">
            <a:avLst/>
          </a:prstGeom>
          <a:ln cap="flat" algn="ctr"/>
        </p:spPr>
        <p:txBody>
          <a:bodyPr>
            <a:noAutofit/>
          </a:bodyPr>
          <a:lstStyle/>
          <a:p>
            <a:pPr>
              <a:lnSpc>
                <a:spcPct val="110000"/>
              </a:lnSpc>
              <a:defRPr/>
            </a:pPr>
            <a:r>
              <a:rPr lang="es-ES" sz="3200" b="1" i="1" dirty="0">
                <a:latin typeface="Times New Roman" pitchFamily="18" charset="0"/>
              </a:rPr>
              <a:t>Escenarios de inundación</a:t>
            </a:r>
          </a:p>
          <a:p>
            <a:pPr>
              <a:lnSpc>
                <a:spcPct val="110000"/>
              </a:lnSpc>
            </a:pPr>
            <a:r>
              <a:rPr lang="es-ES_tradnl" sz="2000" b="1" i="1" dirty="0">
                <a:latin typeface="Times New Roman" pitchFamily="18" charset="0"/>
              </a:rPr>
              <a:t>POR TSUNAMI (ACAPULCO, GRO.)</a:t>
            </a:r>
          </a:p>
        </p:txBody>
      </p:sp>
      <p:pic>
        <p:nvPicPr>
          <p:cNvPr id="4100" name="Picture 4"/>
          <p:cNvPicPr>
            <a:picLocks noChangeAspect="1" noChangeArrowheads="1"/>
          </p:cNvPicPr>
          <p:nvPr/>
        </p:nvPicPr>
        <p:blipFill>
          <a:blip r:embed="rId3" cstate="print"/>
          <a:srcRect/>
          <a:stretch>
            <a:fillRect/>
          </a:stretch>
        </p:blipFill>
        <p:spPr bwMode="auto">
          <a:xfrm>
            <a:off x="3157356" y="2040084"/>
            <a:ext cx="5890972" cy="4557268"/>
          </a:xfrm>
          <a:prstGeom prst="rect">
            <a:avLst/>
          </a:prstGeom>
          <a:noFill/>
          <a:ln w="9525">
            <a:noFill/>
            <a:miter lim="800000"/>
            <a:headEnd/>
            <a:tailEnd/>
          </a:ln>
        </p:spPr>
      </p:pic>
      <p:grpSp>
        <p:nvGrpSpPr>
          <p:cNvPr id="8" name="7 Grupo"/>
          <p:cNvGrpSpPr/>
          <p:nvPr/>
        </p:nvGrpSpPr>
        <p:grpSpPr>
          <a:xfrm>
            <a:off x="3203350" y="2092216"/>
            <a:ext cx="5662224" cy="4211540"/>
            <a:chOff x="1751670" y="1886624"/>
            <a:chExt cx="6309984" cy="4633156"/>
          </a:xfrm>
        </p:grpSpPr>
        <p:pic>
          <p:nvPicPr>
            <p:cNvPr id="4101" name="Picture 5"/>
            <p:cNvPicPr>
              <a:picLocks noChangeAspect="1" noChangeArrowheads="1"/>
            </p:cNvPicPr>
            <p:nvPr/>
          </p:nvPicPr>
          <p:blipFill>
            <a:blip r:embed="rId4" cstate="print"/>
            <a:srcRect r="151" b="18"/>
            <a:stretch>
              <a:fillRect/>
            </a:stretch>
          </p:blipFill>
          <p:spPr bwMode="auto">
            <a:xfrm>
              <a:off x="6740629" y="3437389"/>
              <a:ext cx="1321025" cy="3082391"/>
            </a:xfrm>
            <a:prstGeom prst="rect">
              <a:avLst/>
            </a:prstGeom>
            <a:noFill/>
            <a:ln w="9525">
              <a:noFill/>
              <a:miter lim="800000"/>
              <a:headEnd/>
              <a:tailEnd/>
            </a:ln>
          </p:spPr>
        </p:pic>
        <p:pic>
          <p:nvPicPr>
            <p:cNvPr id="4102" name="Picture 6"/>
            <p:cNvPicPr>
              <a:picLocks noChangeAspect="1" noChangeArrowheads="1"/>
            </p:cNvPicPr>
            <p:nvPr/>
          </p:nvPicPr>
          <p:blipFill>
            <a:blip r:embed="rId5" cstate="print"/>
            <a:srcRect r="151"/>
            <a:stretch>
              <a:fillRect/>
            </a:stretch>
          </p:blipFill>
          <p:spPr bwMode="auto">
            <a:xfrm>
              <a:off x="1751670" y="1886624"/>
              <a:ext cx="1331639" cy="3959751"/>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Cenapred\Inunda\2010\Apoyo a PC\23 Tabasco\Presentación\Figuras\inunda_4000.png"/>
          <p:cNvPicPr>
            <a:picLocks noChangeAspect="1" noChangeArrowheads="1"/>
          </p:cNvPicPr>
          <p:nvPr/>
        </p:nvPicPr>
        <p:blipFill>
          <a:blip r:embed="rId2" cstate="print"/>
          <a:srcRect/>
          <a:stretch>
            <a:fillRect/>
          </a:stretch>
        </p:blipFill>
        <p:spPr bwMode="auto">
          <a:xfrm>
            <a:off x="2495600" y="1700808"/>
            <a:ext cx="7129356" cy="4896544"/>
          </a:xfrm>
          <a:prstGeom prst="rect">
            <a:avLst/>
          </a:prstGeom>
          <a:noFill/>
        </p:spPr>
      </p:pic>
      <p:sp>
        <p:nvSpPr>
          <p:cNvPr id="4" name="Rectangle 2"/>
          <p:cNvSpPr txBox="1">
            <a:spLocks noChangeArrowheads="1"/>
          </p:cNvSpPr>
          <p:nvPr/>
        </p:nvSpPr>
        <p:spPr>
          <a:xfrm>
            <a:off x="1775520" y="1052736"/>
            <a:ext cx="8028384" cy="720080"/>
          </a:xfrm>
          <a:prstGeom prst="rect">
            <a:avLst/>
          </a:prstGeom>
          <a:ln cap="flat" algn="ctr"/>
        </p:spPr>
        <p:txBody>
          <a:bodyPr>
            <a:normAutofit fontScale="90000" lnSpcReduction="20000"/>
          </a:bodyPr>
          <a:lstStyle/>
          <a:p>
            <a:pPr>
              <a:defRPr/>
            </a:pPr>
            <a:r>
              <a:rPr lang="es-ES" sz="3300" b="1" i="1" dirty="0">
                <a:latin typeface="Times New Roman" pitchFamily="18" charset="0"/>
              </a:rPr>
              <a:t>Escenarios de inundación</a:t>
            </a:r>
          </a:p>
          <a:p>
            <a:r>
              <a:rPr lang="es-MX" sz="2100" b="1" i="1" dirty="0">
                <a:latin typeface="Times New Roman" pitchFamily="18" charset="0"/>
              </a:rPr>
              <a:t>CUANTIFICACIÓN DE SISTEMAS EXPUESTOS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1585" y="1988840"/>
            <a:ext cx="6629393" cy="45443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1 Título"/>
          <p:cNvSpPr>
            <a:spLocks noGrp="1"/>
          </p:cNvSpPr>
          <p:nvPr>
            <p:ph type="title"/>
          </p:nvPr>
        </p:nvSpPr>
        <p:spPr/>
        <p:txBody>
          <a:bodyPr/>
          <a:lstStyle/>
          <a:p>
            <a:r>
              <a:rPr lang="es-MX" dirty="0"/>
              <a:t>Preguntas?</a:t>
            </a:r>
          </a:p>
        </p:txBody>
      </p:sp>
    </p:spTree>
    <p:extLst>
      <p:ext uri="{BB962C8B-B14F-4D97-AF65-F5344CB8AC3E}">
        <p14:creationId xmlns:p14="http://schemas.microsoft.com/office/powerpoint/2010/main" val="42393502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1941821" y="2852936"/>
            <a:ext cx="8229600" cy="1512168"/>
          </a:xfrm>
          <a:prstGeom prst="rect">
            <a:avLst/>
          </a:prstGeom>
        </p:spPr>
        <p:txBody>
          <a:bodyPr>
            <a:normAutofit fontScale="97500"/>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s-MX" dirty="0"/>
              <a:t>Proceso para hacer</a:t>
            </a:r>
          </a:p>
          <a:p>
            <a:r>
              <a:rPr lang="es-MX" dirty="0"/>
              <a:t> mapas de PELIGRO</a:t>
            </a:r>
          </a:p>
        </p:txBody>
      </p:sp>
    </p:spTree>
    <p:extLst>
      <p:ext uri="{BB962C8B-B14F-4D97-AF65-F5344CB8AC3E}">
        <p14:creationId xmlns:p14="http://schemas.microsoft.com/office/powerpoint/2010/main" val="36071216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708732" y="316279"/>
            <a:ext cx="4871530" cy="369332"/>
          </a:xfrm>
          <a:prstGeom prst="rect">
            <a:avLst/>
          </a:prstGeom>
          <a:solidFill>
            <a:schemeClr val="bg1">
              <a:lumMod val="65000"/>
            </a:schemeClr>
          </a:solidFill>
        </p:spPr>
        <p:txBody>
          <a:bodyPr wrap="square">
            <a:spAutoFit/>
          </a:bodyPr>
          <a:lstStyle/>
          <a:p>
            <a:pPr>
              <a:defRPr/>
            </a:pPr>
            <a:r>
              <a:rPr lang="es-MX" b="1" dirty="0">
                <a:solidFill>
                  <a:schemeClr val="bg1"/>
                </a:solidFill>
                <a:latin typeface="Trajan Pro" pitchFamily="18" charset="0"/>
              </a:rPr>
              <a:t>      Determinación de la Avenida </a:t>
            </a:r>
            <a:r>
              <a:rPr lang="es-MX" b="1" dirty="0">
                <a:solidFill>
                  <a:schemeClr val="bg1"/>
                </a:solidFill>
                <a:latin typeface="Caslon Bd BT" pitchFamily="18" charset="0"/>
              </a:rPr>
              <a:t>de diseño </a:t>
            </a:r>
          </a:p>
        </p:txBody>
      </p:sp>
      <p:pic>
        <p:nvPicPr>
          <p:cNvPr id="307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63093" y="1665218"/>
            <a:ext cx="2216684" cy="1577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4"/>
          <p:cNvSpPr>
            <a:spLocks noChangeArrowheads="1"/>
          </p:cNvSpPr>
          <p:nvPr/>
        </p:nvSpPr>
        <p:spPr bwMode="auto">
          <a:xfrm>
            <a:off x="2135561" y="5641885"/>
            <a:ext cx="19442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lang="es-ES" sz="1400" dirty="0">
                <a:solidFill>
                  <a:schemeClr val="tx1">
                    <a:lumMod val="75000"/>
                    <a:lumOff val="25000"/>
                  </a:schemeClr>
                </a:solidFill>
              </a:rPr>
              <a:t>E = 0.224 R K LS C P</a:t>
            </a:r>
            <a:r>
              <a:rPr lang="en-US" sz="1400" dirty="0">
                <a:solidFill>
                  <a:schemeClr val="tx1">
                    <a:lumMod val="75000"/>
                    <a:lumOff val="25000"/>
                  </a:schemeClr>
                </a:solidFill>
              </a:rPr>
              <a:t> </a:t>
            </a:r>
          </a:p>
        </p:txBody>
      </p:sp>
      <p:pic>
        <p:nvPicPr>
          <p:cNvPr id="5" name="Picture 17" descr="lodos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4079778" y="4061503"/>
            <a:ext cx="1728193" cy="111397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Picture 19" descr="jajalp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83414" y="4077073"/>
            <a:ext cx="1640619" cy="109840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1824" y="1700332"/>
            <a:ext cx="1930036" cy="155690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4"/>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graphicFrame>
        <p:nvGraphicFramePr>
          <p:cNvPr id="9" name="8 Objeto"/>
          <p:cNvGraphicFramePr>
            <a:graphicFrameLocks noChangeAspect="1"/>
          </p:cNvGraphicFramePr>
          <p:nvPr/>
        </p:nvGraphicFramePr>
        <p:xfrm>
          <a:off x="8760297" y="1655576"/>
          <a:ext cx="1285875" cy="457200"/>
        </p:xfrm>
        <a:graphic>
          <a:graphicData uri="http://schemas.openxmlformats.org/presentationml/2006/ole">
            <mc:AlternateContent xmlns:mc="http://schemas.openxmlformats.org/markup-compatibility/2006">
              <mc:Choice xmlns:v="urn:schemas-microsoft-com:vml" Requires="v">
                <p:oleObj name="Ecuación" r:id="rId6" imgW="1282700" imgH="457200" progId="Equation.3">
                  <p:embed/>
                </p:oleObj>
              </mc:Choice>
              <mc:Fallback>
                <p:oleObj name="Ecuación" r:id="rId6" imgW="1282700" imgH="457200" progId="Equation.3">
                  <p:embed/>
                  <p:pic>
                    <p:nvPicPr>
                      <p:cNvPr id="9" name="8 Objet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60297" y="1655576"/>
                        <a:ext cx="1285875"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6"/>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graphicFrame>
        <p:nvGraphicFramePr>
          <p:cNvPr id="11" name="10 Objeto"/>
          <p:cNvGraphicFramePr>
            <a:graphicFrameLocks noChangeAspect="1"/>
          </p:cNvGraphicFramePr>
          <p:nvPr/>
        </p:nvGraphicFramePr>
        <p:xfrm>
          <a:off x="6816081" y="2452110"/>
          <a:ext cx="2295525" cy="390525"/>
        </p:xfrm>
        <a:graphic>
          <a:graphicData uri="http://schemas.openxmlformats.org/presentationml/2006/ole">
            <mc:AlternateContent xmlns:mc="http://schemas.openxmlformats.org/markup-compatibility/2006">
              <mc:Choice xmlns:v="urn:schemas-microsoft-com:vml" Requires="v">
                <p:oleObj name="Ecuación" r:id="rId8" imgW="2298700" imgH="393700" progId="Equation.3">
                  <p:embed/>
                </p:oleObj>
              </mc:Choice>
              <mc:Fallback>
                <p:oleObj name="Ecuación" r:id="rId8" imgW="2298700" imgH="393700" progId="Equation.3">
                  <p:embed/>
                  <p:pic>
                    <p:nvPicPr>
                      <p:cNvPr id="11" name="10 Objeto"/>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16081" y="2452110"/>
                        <a:ext cx="2295525" cy="390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8"/>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graphicFrame>
        <p:nvGraphicFramePr>
          <p:cNvPr id="13" name="12 Objeto"/>
          <p:cNvGraphicFramePr>
            <a:graphicFrameLocks noChangeAspect="1"/>
          </p:cNvGraphicFramePr>
          <p:nvPr/>
        </p:nvGraphicFramePr>
        <p:xfrm>
          <a:off x="9489950" y="2436361"/>
          <a:ext cx="733425" cy="390525"/>
        </p:xfrm>
        <a:graphic>
          <a:graphicData uri="http://schemas.openxmlformats.org/presentationml/2006/ole">
            <mc:AlternateContent xmlns:mc="http://schemas.openxmlformats.org/markup-compatibility/2006">
              <mc:Choice xmlns:v="urn:schemas-microsoft-com:vml" Requires="v">
                <p:oleObj name="Ecuación" r:id="rId10" imgW="736280" imgH="393529" progId="Equation.3">
                  <p:embed/>
                </p:oleObj>
              </mc:Choice>
              <mc:Fallback>
                <p:oleObj name="Ecuación" r:id="rId10" imgW="736280" imgH="393529" progId="Equation.3">
                  <p:embed/>
                  <p:pic>
                    <p:nvPicPr>
                      <p:cNvPr id="13" name="12 Objeto"/>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489950" y="2436361"/>
                        <a:ext cx="733425" cy="390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13 CuadroTexto"/>
          <p:cNvSpPr txBox="1"/>
          <p:nvPr/>
        </p:nvSpPr>
        <p:spPr>
          <a:xfrm>
            <a:off x="7176120" y="1142683"/>
            <a:ext cx="2680542" cy="307777"/>
          </a:xfrm>
          <a:prstGeom prst="rect">
            <a:avLst/>
          </a:prstGeom>
          <a:noFill/>
        </p:spPr>
        <p:txBody>
          <a:bodyPr wrap="none" rtlCol="0">
            <a:spAutoFit/>
          </a:bodyPr>
          <a:lstStyle/>
          <a:p>
            <a:r>
              <a:rPr lang="es-MX" sz="1400" dirty="0"/>
              <a:t>Gasto líquido (fórmula racional)</a:t>
            </a:r>
          </a:p>
        </p:txBody>
      </p:sp>
      <p:sp>
        <p:nvSpPr>
          <p:cNvPr id="15" name="Rectangle 10"/>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graphicFrame>
        <p:nvGraphicFramePr>
          <p:cNvPr id="16" name="15 Objeto"/>
          <p:cNvGraphicFramePr>
            <a:graphicFrameLocks noChangeAspect="1"/>
          </p:cNvGraphicFramePr>
          <p:nvPr/>
        </p:nvGraphicFramePr>
        <p:xfrm>
          <a:off x="6960097" y="1772817"/>
          <a:ext cx="1171575" cy="238125"/>
        </p:xfrm>
        <a:graphic>
          <a:graphicData uri="http://schemas.openxmlformats.org/presentationml/2006/ole">
            <mc:AlternateContent xmlns:mc="http://schemas.openxmlformats.org/markup-compatibility/2006">
              <mc:Choice xmlns:v="urn:schemas-microsoft-com:vml" Requires="v">
                <p:oleObj name="Ecuación" r:id="rId12" imgW="1168400" imgH="241300" progId="Equation.3">
                  <p:embed/>
                </p:oleObj>
              </mc:Choice>
              <mc:Fallback>
                <p:oleObj name="Ecuación" r:id="rId12" imgW="1168400" imgH="241300" progId="Equation.3">
                  <p:embed/>
                  <p:pic>
                    <p:nvPicPr>
                      <p:cNvPr id="16" name="15 Objeto"/>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960097" y="1772817"/>
                        <a:ext cx="1171575" cy="238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17 CuadroTexto"/>
          <p:cNvSpPr txBox="1"/>
          <p:nvPr/>
        </p:nvSpPr>
        <p:spPr>
          <a:xfrm>
            <a:off x="1831283" y="3501009"/>
            <a:ext cx="1858201" cy="307777"/>
          </a:xfrm>
          <a:prstGeom prst="rect">
            <a:avLst/>
          </a:prstGeom>
          <a:noFill/>
        </p:spPr>
        <p:txBody>
          <a:bodyPr wrap="none" rtlCol="0">
            <a:spAutoFit/>
          </a:bodyPr>
          <a:lstStyle/>
          <a:p>
            <a:r>
              <a:rPr lang="es-MX" sz="1400" dirty="0"/>
              <a:t>Gasto sólido (USLE)</a:t>
            </a:r>
          </a:p>
        </p:txBody>
      </p:sp>
      <p:sp>
        <p:nvSpPr>
          <p:cNvPr id="17" name="Rectangle 16"/>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graphicFrame>
        <p:nvGraphicFramePr>
          <p:cNvPr id="19" name="18 Objeto"/>
          <p:cNvGraphicFramePr>
            <a:graphicFrameLocks noChangeAspect="1"/>
          </p:cNvGraphicFramePr>
          <p:nvPr/>
        </p:nvGraphicFramePr>
        <p:xfrm>
          <a:off x="5231904" y="5649778"/>
          <a:ext cx="331128" cy="317883"/>
        </p:xfrm>
        <a:graphic>
          <a:graphicData uri="http://schemas.openxmlformats.org/presentationml/2006/ole">
            <mc:AlternateContent xmlns:mc="http://schemas.openxmlformats.org/markup-compatibility/2006">
              <mc:Choice xmlns:v="urn:schemas-microsoft-com:vml" Requires="v">
                <p:oleObj name="Ecuación" r:id="rId14" imgW="241300" imgH="228600" progId="Equation.3">
                  <p:embed/>
                </p:oleObj>
              </mc:Choice>
              <mc:Fallback>
                <p:oleObj name="Ecuación" r:id="rId14" imgW="241300" imgH="228600" progId="Equation.3">
                  <p:embed/>
                  <p:pic>
                    <p:nvPicPr>
                      <p:cNvPr id="19" name="18 Objeto"/>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31904" y="5649778"/>
                        <a:ext cx="331128" cy="317883"/>
                      </a:xfrm>
                      <a:prstGeom prst="rect">
                        <a:avLst/>
                      </a:prstGeom>
                      <a:noFill/>
                    </p:spPr>
                  </p:pic>
                </p:oleObj>
              </mc:Fallback>
            </mc:AlternateContent>
          </a:graphicData>
        </a:graphic>
      </p:graphicFrame>
      <p:sp>
        <p:nvSpPr>
          <p:cNvPr id="20" name="19 Flecha derecha"/>
          <p:cNvSpPr/>
          <p:nvPr/>
        </p:nvSpPr>
        <p:spPr>
          <a:xfrm>
            <a:off x="4469446" y="5724677"/>
            <a:ext cx="432048" cy="1421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2" name="21 CuadroTexto"/>
          <p:cNvSpPr txBox="1"/>
          <p:nvPr/>
        </p:nvSpPr>
        <p:spPr>
          <a:xfrm>
            <a:off x="7666733" y="3340224"/>
            <a:ext cx="1269258" cy="307777"/>
          </a:xfrm>
          <a:prstGeom prst="rect">
            <a:avLst/>
          </a:prstGeom>
          <a:noFill/>
        </p:spPr>
        <p:txBody>
          <a:bodyPr wrap="none" rtlCol="0">
            <a:spAutoFit/>
          </a:bodyPr>
          <a:lstStyle/>
          <a:p>
            <a:r>
              <a:rPr lang="es-MX" sz="1400" dirty="0"/>
              <a:t>Gasto TOTAL</a:t>
            </a:r>
          </a:p>
        </p:txBody>
      </p:sp>
      <p:sp>
        <p:nvSpPr>
          <p:cNvPr id="21" name="Rectangle 23"/>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24" name="Rectangle 25"/>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graphicFrame>
        <p:nvGraphicFramePr>
          <p:cNvPr id="25" name="24 Objeto"/>
          <p:cNvGraphicFramePr>
            <a:graphicFrameLocks noChangeAspect="1"/>
          </p:cNvGraphicFramePr>
          <p:nvPr/>
        </p:nvGraphicFramePr>
        <p:xfrm>
          <a:off x="7848925" y="3801438"/>
          <a:ext cx="904875" cy="238125"/>
        </p:xfrm>
        <a:graphic>
          <a:graphicData uri="http://schemas.openxmlformats.org/presentationml/2006/ole">
            <mc:AlternateContent xmlns:mc="http://schemas.openxmlformats.org/markup-compatibility/2006">
              <mc:Choice xmlns:v="urn:schemas-microsoft-com:vml" Requires="v">
                <p:oleObj name="Ecuación" r:id="rId16" imgW="901309" imgH="241195" progId="Equation.3">
                  <p:embed/>
                </p:oleObj>
              </mc:Choice>
              <mc:Fallback>
                <p:oleObj name="Ecuación" r:id="rId16" imgW="901309" imgH="241195" progId="Equation.3">
                  <p:embed/>
                  <p:pic>
                    <p:nvPicPr>
                      <p:cNvPr id="25" name="24 Objeto"/>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848925" y="3801438"/>
                        <a:ext cx="904875" cy="238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0753" name="Picture 3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879985" y="4173874"/>
            <a:ext cx="3001468" cy="1957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30766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524000" y="1124744"/>
            <a:ext cx="4355976" cy="369332"/>
          </a:xfrm>
          <a:prstGeom prst="rect">
            <a:avLst/>
          </a:prstGeom>
          <a:solidFill>
            <a:schemeClr val="bg1">
              <a:lumMod val="65000"/>
            </a:schemeClr>
          </a:solidFill>
        </p:spPr>
        <p:txBody>
          <a:bodyPr wrap="square">
            <a:spAutoFit/>
          </a:bodyPr>
          <a:lstStyle/>
          <a:p>
            <a:pPr>
              <a:defRPr/>
            </a:pPr>
            <a:r>
              <a:rPr lang="es-MX" b="1" dirty="0">
                <a:solidFill>
                  <a:schemeClr val="bg1"/>
                </a:solidFill>
                <a:latin typeface="Trajan Pro" pitchFamily="18" charset="0"/>
              </a:rPr>
              <a:t>      </a:t>
            </a:r>
            <a:r>
              <a:rPr lang="es-MX" dirty="0">
                <a:solidFill>
                  <a:schemeClr val="bg1"/>
                </a:solidFill>
                <a:latin typeface="Caslon Bd BT" pitchFamily="18" charset="0"/>
              </a:rPr>
              <a:t>Tránsito de la avenida </a:t>
            </a:r>
          </a:p>
        </p:txBody>
      </p:sp>
      <p:sp>
        <p:nvSpPr>
          <p:cNvPr id="3" name="Rectangle 2"/>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graphicFrame>
        <p:nvGraphicFramePr>
          <p:cNvPr id="4" name="3 Objeto"/>
          <p:cNvGraphicFramePr>
            <a:graphicFrameLocks noChangeAspect="1"/>
          </p:cNvGraphicFramePr>
          <p:nvPr/>
        </p:nvGraphicFramePr>
        <p:xfrm>
          <a:off x="1775520" y="2204865"/>
          <a:ext cx="1368152" cy="441049"/>
        </p:xfrm>
        <a:graphic>
          <a:graphicData uri="http://schemas.openxmlformats.org/presentationml/2006/ole">
            <mc:AlternateContent xmlns:mc="http://schemas.openxmlformats.org/markup-compatibility/2006">
              <mc:Choice xmlns:v="urn:schemas-microsoft-com:vml" Requires="v">
                <p:oleObj name="Ecuación" r:id="rId2" imgW="1447800" imgH="469900" progId="Equation.3">
                  <p:embed/>
                </p:oleObj>
              </mc:Choice>
              <mc:Fallback>
                <p:oleObj name="Ecuación" r:id="rId2" imgW="1447800" imgH="469900" progId="Equation.3">
                  <p:embed/>
                  <p:pic>
                    <p:nvPicPr>
                      <p:cNvPr id="4" name="3 Obje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5520" y="2204865"/>
                        <a:ext cx="1368152" cy="441049"/>
                      </a:xfrm>
                      <a:prstGeom prst="rect">
                        <a:avLst/>
                      </a:prstGeom>
                      <a:noFill/>
                    </p:spPr>
                  </p:pic>
                </p:oleObj>
              </mc:Fallback>
            </mc:AlternateContent>
          </a:graphicData>
        </a:graphic>
      </p:graphicFrame>
      <p:sp>
        <p:nvSpPr>
          <p:cNvPr id="5" name="Rectangle 4"/>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graphicFrame>
        <p:nvGraphicFramePr>
          <p:cNvPr id="6" name="5 Objeto"/>
          <p:cNvGraphicFramePr>
            <a:graphicFrameLocks noChangeAspect="1"/>
          </p:cNvGraphicFramePr>
          <p:nvPr/>
        </p:nvGraphicFramePr>
        <p:xfrm>
          <a:off x="1775521" y="2708921"/>
          <a:ext cx="1635857" cy="424439"/>
        </p:xfrm>
        <a:graphic>
          <a:graphicData uri="http://schemas.openxmlformats.org/presentationml/2006/ole">
            <mc:AlternateContent xmlns:mc="http://schemas.openxmlformats.org/markup-compatibility/2006">
              <mc:Choice xmlns:v="urn:schemas-microsoft-com:vml" Requires="v">
                <p:oleObj name="Ecuación" r:id="rId4" imgW="1765300" imgH="457200" progId="Equation.3">
                  <p:embed/>
                </p:oleObj>
              </mc:Choice>
              <mc:Fallback>
                <p:oleObj name="Ecuación" r:id="rId4" imgW="1765300" imgH="457200" progId="Equation.3">
                  <p:embed/>
                  <p:pic>
                    <p:nvPicPr>
                      <p:cNvPr id="6" name="5 Objet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5521" y="2708921"/>
                        <a:ext cx="1635857" cy="424439"/>
                      </a:xfrm>
                      <a:prstGeom prst="rect">
                        <a:avLst/>
                      </a:prstGeom>
                      <a:noFill/>
                    </p:spPr>
                  </p:pic>
                </p:oleObj>
              </mc:Fallback>
            </mc:AlternateContent>
          </a:graphicData>
        </a:graphic>
      </p:graphicFrame>
      <p:sp>
        <p:nvSpPr>
          <p:cNvPr id="7" name="Rectangle 6"/>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graphicFrame>
        <p:nvGraphicFramePr>
          <p:cNvPr id="8" name="7 Objeto"/>
          <p:cNvGraphicFramePr>
            <a:graphicFrameLocks noChangeAspect="1"/>
          </p:cNvGraphicFramePr>
          <p:nvPr/>
        </p:nvGraphicFramePr>
        <p:xfrm>
          <a:off x="1757773" y="3212976"/>
          <a:ext cx="3888431" cy="448334"/>
        </p:xfrm>
        <a:graphic>
          <a:graphicData uri="http://schemas.openxmlformats.org/presentationml/2006/ole">
            <mc:AlternateContent xmlns:mc="http://schemas.openxmlformats.org/markup-compatibility/2006">
              <mc:Choice xmlns:v="urn:schemas-microsoft-com:vml" Requires="v">
                <p:oleObj name="Ecuación" r:id="rId6" imgW="4292600" imgH="495300" progId="Equation.3">
                  <p:embed/>
                </p:oleObj>
              </mc:Choice>
              <mc:Fallback>
                <p:oleObj name="Ecuación" r:id="rId6" imgW="4292600" imgH="495300" progId="Equation.3">
                  <p:embed/>
                  <p:pic>
                    <p:nvPicPr>
                      <p:cNvPr id="8" name="7 Objet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7773" y="3212976"/>
                        <a:ext cx="3888431" cy="448334"/>
                      </a:xfrm>
                      <a:prstGeom prst="rect">
                        <a:avLst/>
                      </a:prstGeom>
                      <a:noFill/>
                    </p:spPr>
                  </p:pic>
                </p:oleObj>
              </mc:Fallback>
            </mc:AlternateContent>
          </a:graphicData>
        </a:graphic>
      </p:graphicFrame>
      <p:sp>
        <p:nvSpPr>
          <p:cNvPr id="9" name="Rectangle 8"/>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graphicFrame>
        <p:nvGraphicFramePr>
          <p:cNvPr id="10" name="9 Objeto"/>
          <p:cNvGraphicFramePr>
            <a:graphicFrameLocks noChangeAspect="1"/>
          </p:cNvGraphicFramePr>
          <p:nvPr/>
        </p:nvGraphicFramePr>
        <p:xfrm>
          <a:off x="1748408" y="3789041"/>
          <a:ext cx="3907160" cy="462231"/>
        </p:xfrm>
        <a:graphic>
          <a:graphicData uri="http://schemas.openxmlformats.org/presentationml/2006/ole">
            <mc:AlternateContent xmlns:mc="http://schemas.openxmlformats.org/markup-compatibility/2006">
              <mc:Choice xmlns:v="urn:schemas-microsoft-com:vml" Requires="v">
                <p:oleObj name="Ecuación" r:id="rId8" imgW="4267200" imgH="508000" progId="Equation.3">
                  <p:embed/>
                </p:oleObj>
              </mc:Choice>
              <mc:Fallback>
                <p:oleObj name="Ecuación" r:id="rId8" imgW="4267200" imgH="508000" progId="Equation.3">
                  <p:embed/>
                  <p:pic>
                    <p:nvPicPr>
                      <p:cNvPr id="10" name="9 Objeto"/>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48408" y="3789041"/>
                        <a:ext cx="3907160" cy="462231"/>
                      </a:xfrm>
                      <a:prstGeom prst="rect">
                        <a:avLst/>
                      </a:prstGeom>
                      <a:noFill/>
                    </p:spPr>
                  </p:pic>
                </p:oleObj>
              </mc:Fallback>
            </mc:AlternateContent>
          </a:graphicData>
        </a:graphic>
      </p:graphicFrame>
      <p:pic>
        <p:nvPicPr>
          <p:cNvPr id="31754" name="Picture 10"/>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591130" y="4354715"/>
            <a:ext cx="1919402" cy="1682128"/>
          </a:xfrm>
          <a:prstGeom prst="rect">
            <a:avLst/>
          </a:prstGeom>
          <a:noFill/>
          <a:extLst>
            <a:ext uri="{909E8E84-426E-40DD-AFC4-6F175D3DCCD1}">
              <a14:hiddenFill xmlns:a14="http://schemas.microsoft.com/office/drawing/2010/main">
                <a:solidFill>
                  <a:srgbClr val="FFFFFF"/>
                </a:solidFill>
              </a14:hiddenFill>
            </a:ext>
          </a:extLst>
        </p:spPr>
      </p:pic>
      <p:sp>
        <p:nvSpPr>
          <p:cNvPr id="11" name="10 CuadroTexto"/>
          <p:cNvSpPr txBox="1"/>
          <p:nvPr/>
        </p:nvSpPr>
        <p:spPr>
          <a:xfrm>
            <a:off x="1703512" y="1755037"/>
            <a:ext cx="2991012" cy="307777"/>
          </a:xfrm>
          <a:prstGeom prst="rect">
            <a:avLst/>
          </a:prstGeom>
          <a:noFill/>
        </p:spPr>
        <p:txBody>
          <a:bodyPr wrap="none" rtlCol="0">
            <a:spAutoFit/>
          </a:bodyPr>
          <a:lstStyle/>
          <a:p>
            <a:r>
              <a:rPr lang="es-MX" sz="1400" dirty="0"/>
              <a:t>A mano (ecuaciones de St. </a:t>
            </a:r>
            <a:r>
              <a:rPr lang="es-MX" sz="1400" dirty="0" err="1"/>
              <a:t>Venant</a:t>
            </a:r>
            <a:r>
              <a:rPr lang="es-MX" sz="1400" dirty="0"/>
              <a:t>)</a:t>
            </a:r>
          </a:p>
        </p:txBody>
      </p:sp>
      <p:sp>
        <p:nvSpPr>
          <p:cNvPr id="13" name="12 CuadroTexto"/>
          <p:cNvSpPr txBox="1"/>
          <p:nvPr/>
        </p:nvSpPr>
        <p:spPr>
          <a:xfrm>
            <a:off x="6412062" y="1004588"/>
            <a:ext cx="1438214" cy="307777"/>
          </a:xfrm>
          <a:prstGeom prst="rect">
            <a:avLst/>
          </a:prstGeom>
          <a:noFill/>
        </p:spPr>
        <p:txBody>
          <a:bodyPr wrap="none" rtlCol="0">
            <a:spAutoFit/>
          </a:bodyPr>
          <a:lstStyle/>
          <a:p>
            <a:r>
              <a:rPr lang="es-MX" sz="1400" dirty="0"/>
              <a:t>Con Paquetería</a:t>
            </a:r>
          </a:p>
        </p:txBody>
      </p:sp>
      <p:sp>
        <p:nvSpPr>
          <p:cNvPr id="14" name="13 CuadroTexto"/>
          <p:cNvSpPr txBox="1"/>
          <p:nvPr/>
        </p:nvSpPr>
        <p:spPr>
          <a:xfrm>
            <a:off x="6257662" y="1340188"/>
            <a:ext cx="2177286" cy="307777"/>
          </a:xfrm>
          <a:prstGeom prst="rect">
            <a:avLst/>
          </a:prstGeom>
          <a:noFill/>
        </p:spPr>
        <p:txBody>
          <a:bodyPr wrap="square" rtlCol="0">
            <a:spAutoFit/>
          </a:bodyPr>
          <a:lstStyle/>
          <a:p>
            <a:r>
              <a:rPr lang="es-MX" sz="1400" dirty="0"/>
              <a:t>A)  Uso de </a:t>
            </a:r>
            <a:r>
              <a:rPr lang="es-MX" sz="1400" dirty="0" err="1"/>
              <a:t>Hec</a:t>
            </a:r>
            <a:r>
              <a:rPr lang="es-MX" sz="1400" dirty="0"/>
              <a:t>-RAS</a:t>
            </a:r>
          </a:p>
        </p:txBody>
      </p:sp>
      <p:sp>
        <p:nvSpPr>
          <p:cNvPr id="15" name="14 CuadroTexto"/>
          <p:cNvSpPr txBox="1"/>
          <p:nvPr/>
        </p:nvSpPr>
        <p:spPr>
          <a:xfrm>
            <a:off x="6169684" y="3429001"/>
            <a:ext cx="2177286" cy="307777"/>
          </a:xfrm>
          <a:prstGeom prst="rect">
            <a:avLst/>
          </a:prstGeom>
          <a:noFill/>
        </p:spPr>
        <p:txBody>
          <a:bodyPr wrap="square" rtlCol="0">
            <a:spAutoFit/>
          </a:bodyPr>
          <a:lstStyle/>
          <a:p>
            <a:r>
              <a:rPr lang="es-MX" sz="1400" dirty="0"/>
              <a:t>B)  Uso de </a:t>
            </a:r>
            <a:r>
              <a:rPr lang="es-MX" sz="1400" dirty="0" err="1"/>
              <a:t>Flowmaster</a:t>
            </a:r>
            <a:endParaRPr lang="es-MX" sz="1400" dirty="0"/>
          </a:p>
        </p:txBody>
      </p:sp>
      <p:pic>
        <p:nvPicPr>
          <p:cNvPr id="16" name="Picture 7"/>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007600" y="1798408"/>
            <a:ext cx="2501454" cy="1304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5"/>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688288" y="1315000"/>
            <a:ext cx="1683690" cy="2054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0" name="Group 9"/>
          <p:cNvGrpSpPr/>
          <p:nvPr/>
        </p:nvGrpSpPr>
        <p:grpSpPr bwMode="auto">
          <a:xfrm>
            <a:off x="3593151" y="4807216"/>
            <a:ext cx="2202747" cy="1036168"/>
            <a:chOff x="0" y="0"/>
            <a:chExt cx="3448" cy="2604"/>
          </a:xfrm>
        </p:grpSpPr>
        <p:pic>
          <p:nvPicPr>
            <p:cNvPr id="21" name="Picture 10"/>
            <p:cNvPicPr>
              <a:picLocks noChangeAspect="1" noChangeArrowheads="1"/>
            </p:cNvPicPr>
            <p:nvPr/>
          </p:nvPicPr>
          <p:blipFill>
            <a:blip r:embed="rId13" cstate="print">
              <a:extLst>
                <a:ext uri="{28A0092B-C50C-407E-A947-70E740481C1C}">
                  <a14:useLocalDpi xmlns:a14="http://schemas.microsoft.com/office/drawing/2010/main" val="0"/>
                </a:ext>
              </a:extLst>
            </a:blip>
            <a:srcRect t="1064"/>
            <a:stretch>
              <a:fillRect/>
            </a:stretch>
          </p:blipFill>
          <p:spPr bwMode="auto">
            <a:xfrm>
              <a:off x="0" y="0"/>
              <a:ext cx="3448" cy="2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Line 11"/>
            <p:cNvCxnSpPr/>
            <p:nvPr/>
          </p:nvCxnSpPr>
          <p:spPr bwMode="auto">
            <a:xfrm flipH="1" flipV="1">
              <a:off x="2543" y="2035"/>
              <a:ext cx="114" cy="139"/>
            </a:xfrm>
            <a:prstGeom prst="line">
              <a:avLst/>
            </a:prstGeom>
            <a:noFill/>
            <a:ln w="9525">
              <a:solidFill>
                <a:schemeClr val="tx1"/>
              </a:solidFill>
              <a:round/>
              <a:headEnd type="arrow" w="med"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Line 12"/>
            <p:cNvCxnSpPr/>
            <p:nvPr/>
          </p:nvCxnSpPr>
          <p:spPr bwMode="auto">
            <a:xfrm flipH="1">
              <a:off x="2515" y="2035"/>
              <a:ext cx="28" cy="13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Line 13"/>
            <p:cNvCxnSpPr/>
            <p:nvPr/>
          </p:nvCxnSpPr>
          <p:spPr bwMode="auto">
            <a:xfrm flipV="1">
              <a:off x="2515" y="1758"/>
              <a:ext cx="650" cy="41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Line 14"/>
            <p:cNvCxnSpPr/>
            <p:nvPr/>
          </p:nvCxnSpPr>
          <p:spPr bwMode="auto">
            <a:xfrm flipH="1" flipV="1">
              <a:off x="3024" y="1730"/>
              <a:ext cx="141" cy="2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Line 15"/>
            <p:cNvCxnSpPr/>
            <p:nvPr/>
          </p:nvCxnSpPr>
          <p:spPr bwMode="auto">
            <a:xfrm>
              <a:off x="3024" y="1730"/>
              <a:ext cx="113" cy="139"/>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Freeform 16"/>
            <p:cNvSpPr>
              <a:spLocks/>
            </p:cNvSpPr>
            <p:nvPr/>
          </p:nvSpPr>
          <p:spPr bwMode="auto">
            <a:xfrm>
              <a:off x="2845" y="1445"/>
              <a:ext cx="149" cy="455"/>
            </a:xfrm>
            <a:custGeom>
              <a:avLst/>
              <a:gdLst>
                <a:gd name="T0" fmla="*/ 239 w 239"/>
                <a:gd name="T1" fmla="*/ 0 h 745"/>
                <a:gd name="T2" fmla="*/ 106 w 239"/>
                <a:gd name="T3" fmla="*/ 204 h 745"/>
                <a:gd name="T4" fmla="*/ 35 w 239"/>
                <a:gd name="T5" fmla="*/ 399 h 745"/>
                <a:gd name="T6" fmla="*/ 0 w 239"/>
                <a:gd name="T7" fmla="*/ 612 h 745"/>
                <a:gd name="T8" fmla="*/ 18 w 239"/>
                <a:gd name="T9" fmla="*/ 665 h 745"/>
                <a:gd name="T10" fmla="*/ 0 w 239"/>
                <a:gd name="T11" fmla="*/ 718 h 745"/>
                <a:gd name="T12" fmla="*/ 0 w 239"/>
                <a:gd name="T13" fmla="*/ 745 h 745"/>
              </a:gdLst>
              <a:ahLst/>
              <a:cxnLst>
                <a:cxn ang="0">
                  <a:pos x="T0" y="T1"/>
                </a:cxn>
                <a:cxn ang="0">
                  <a:pos x="T2" y="T3"/>
                </a:cxn>
                <a:cxn ang="0">
                  <a:pos x="T4" y="T5"/>
                </a:cxn>
                <a:cxn ang="0">
                  <a:pos x="T6" y="T7"/>
                </a:cxn>
                <a:cxn ang="0">
                  <a:pos x="T8" y="T9"/>
                </a:cxn>
                <a:cxn ang="0">
                  <a:pos x="T10" y="T11"/>
                </a:cxn>
                <a:cxn ang="0">
                  <a:pos x="T12" y="T13"/>
                </a:cxn>
              </a:cxnLst>
              <a:rect l="0" t="0" r="r" b="b"/>
              <a:pathLst>
                <a:path w="239" h="745">
                  <a:moveTo>
                    <a:pt x="239" y="0"/>
                  </a:moveTo>
                  <a:cubicBezTo>
                    <a:pt x="202" y="74"/>
                    <a:pt x="150" y="135"/>
                    <a:pt x="106" y="204"/>
                  </a:cubicBezTo>
                  <a:cubicBezTo>
                    <a:pt x="68" y="264"/>
                    <a:pt x="74" y="340"/>
                    <a:pt x="35" y="399"/>
                  </a:cubicBezTo>
                  <a:cubicBezTo>
                    <a:pt x="23" y="510"/>
                    <a:pt x="21" y="528"/>
                    <a:pt x="0" y="612"/>
                  </a:cubicBezTo>
                  <a:cubicBezTo>
                    <a:pt x="6" y="630"/>
                    <a:pt x="12" y="647"/>
                    <a:pt x="18" y="665"/>
                  </a:cubicBezTo>
                  <a:cubicBezTo>
                    <a:pt x="24" y="683"/>
                    <a:pt x="0" y="699"/>
                    <a:pt x="0" y="718"/>
                  </a:cubicBezTo>
                  <a:cubicBezTo>
                    <a:pt x="0" y="727"/>
                    <a:pt x="0" y="736"/>
                    <a:pt x="0" y="745"/>
                  </a:cubicBezTo>
                </a:path>
              </a:pathLst>
            </a:custGeom>
            <a:noFill/>
            <a:ln w="12700">
              <a:solidFill>
                <a:schemeClr val="tx1"/>
              </a:solidFill>
              <a:round/>
              <a:headEnd/>
              <a:tailEnd type="stealth"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115000"/>
                </a:lnSpc>
                <a:spcAft>
                  <a:spcPts val="1000"/>
                </a:spcAft>
              </a:pPr>
              <a:r>
                <a:rPr lang="es-MX" sz="1100">
                  <a:latin typeface="Calibri"/>
                  <a:ea typeface="Times New Roman"/>
                  <a:cs typeface="Times New Roman"/>
                </a:rPr>
                <a:t> </a:t>
              </a:r>
              <a:endParaRPr lang="es-MX" sz="1100">
                <a:latin typeface="Calibri"/>
                <a:ea typeface="Calibri"/>
                <a:cs typeface="Times New Roman"/>
              </a:endParaRPr>
            </a:p>
          </p:txBody>
        </p:sp>
        <p:sp>
          <p:nvSpPr>
            <p:cNvPr id="28" name="Text Box 17"/>
            <p:cNvSpPr txBox="1">
              <a:spLocks noChangeArrowheads="1"/>
            </p:cNvSpPr>
            <p:nvPr/>
          </p:nvSpPr>
          <p:spPr bwMode="auto">
            <a:xfrm>
              <a:off x="2967" y="1314"/>
              <a:ext cx="253" cy="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5000"/>
                </a:lnSpc>
                <a:spcAft>
                  <a:spcPts val="1000"/>
                </a:spcAft>
              </a:pPr>
              <a:r>
                <a:rPr lang="es-MX" sz="1100">
                  <a:latin typeface="Calibri"/>
                  <a:ea typeface="Times New Roman"/>
                  <a:cs typeface="Times New Roman"/>
                </a:rPr>
                <a:t> </a:t>
              </a:r>
              <a:endParaRPr lang="es-MX" sz="1100">
                <a:latin typeface="Calibri"/>
                <a:ea typeface="Calibri"/>
                <a:cs typeface="Times New Roman"/>
              </a:endParaRPr>
            </a:p>
          </p:txBody>
        </p:sp>
        <p:sp>
          <p:nvSpPr>
            <p:cNvPr id="29" name="Freeform 18"/>
            <p:cNvSpPr>
              <a:spLocks/>
            </p:cNvSpPr>
            <p:nvPr/>
          </p:nvSpPr>
          <p:spPr bwMode="auto">
            <a:xfrm>
              <a:off x="2063" y="373"/>
              <a:ext cx="1171" cy="479"/>
            </a:xfrm>
            <a:custGeom>
              <a:avLst/>
              <a:gdLst>
                <a:gd name="T0" fmla="*/ 0 w 1879"/>
                <a:gd name="T1" fmla="*/ 43 h 785"/>
                <a:gd name="T2" fmla="*/ 86 w 1879"/>
                <a:gd name="T3" fmla="*/ 50 h 785"/>
                <a:gd name="T4" fmla="*/ 202 w 1879"/>
                <a:gd name="T5" fmla="*/ 86 h 785"/>
                <a:gd name="T6" fmla="*/ 274 w 1879"/>
                <a:gd name="T7" fmla="*/ 144 h 785"/>
                <a:gd name="T8" fmla="*/ 331 w 1879"/>
                <a:gd name="T9" fmla="*/ 223 h 785"/>
                <a:gd name="T10" fmla="*/ 360 w 1879"/>
                <a:gd name="T11" fmla="*/ 367 h 785"/>
                <a:gd name="T12" fmla="*/ 382 w 1879"/>
                <a:gd name="T13" fmla="*/ 403 h 785"/>
                <a:gd name="T14" fmla="*/ 562 w 1879"/>
                <a:gd name="T15" fmla="*/ 461 h 785"/>
                <a:gd name="T16" fmla="*/ 619 w 1879"/>
                <a:gd name="T17" fmla="*/ 497 h 785"/>
                <a:gd name="T18" fmla="*/ 626 w 1879"/>
                <a:gd name="T19" fmla="*/ 518 h 785"/>
                <a:gd name="T20" fmla="*/ 641 w 1879"/>
                <a:gd name="T21" fmla="*/ 540 h 785"/>
                <a:gd name="T22" fmla="*/ 677 w 1879"/>
                <a:gd name="T23" fmla="*/ 626 h 785"/>
                <a:gd name="T24" fmla="*/ 720 w 1879"/>
                <a:gd name="T25" fmla="*/ 677 h 785"/>
                <a:gd name="T26" fmla="*/ 763 w 1879"/>
                <a:gd name="T27" fmla="*/ 691 h 785"/>
                <a:gd name="T28" fmla="*/ 785 w 1879"/>
                <a:gd name="T29" fmla="*/ 698 h 785"/>
                <a:gd name="T30" fmla="*/ 965 w 1879"/>
                <a:gd name="T31" fmla="*/ 734 h 785"/>
                <a:gd name="T32" fmla="*/ 1008 w 1879"/>
                <a:gd name="T33" fmla="*/ 749 h 785"/>
                <a:gd name="T34" fmla="*/ 1066 w 1879"/>
                <a:gd name="T35" fmla="*/ 785 h 785"/>
                <a:gd name="T36" fmla="*/ 1174 w 1879"/>
                <a:gd name="T37" fmla="*/ 763 h 785"/>
                <a:gd name="T38" fmla="*/ 1217 w 1879"/>
                <a:gd name="T39" fmla="*/ 749 h 785"/>
                <a:gd name="T40" fmla="*/ 1267 w 1879"/>
                <a:gd name="T41" fmla="*/ 670 h 785"/>
                <a:gd name="T42" fmla="*/ 1411 w 1879"/>
                <a:gd name="T43" fmla="*/ 626 h 785"/>
                <a:gd name="T44" fmla="*/ 1433 w 1879"/>
                <a:gd name="T45" fmla="*/ 562 h 785"/>
                <a:gd name="T46" fmla="*/ 1519 w 1879"/>
                <a:gd name="T47" fmla="*/ 454 h 785"/>
                <a:gd name="T48" fmla="*/ 1519 w 1879"/>
                <a:gd name="T49" fmla="*/ 396 h 785"/>
                <a:gd name="T50" fmla="*/ 1534 w 1879"/>
                <a:gd name="T51" fmla="*/ 281 h 785"/>
                <a:gd name="T52" fmla="*/ 1627 w 1879"/>
                <a:gd name="T53" fmla="*/ 223 h 785"/>
                <a:gd name="T54" fmla="*/ 1649 w 1879"/>
                <a:gd name="T55" fmla="*/ 216 h 785"/>
                <a:gd name="T56" fmla="*/ 1670 w 1879"/>
                <a:gd name="T57" fmla="*/ 202 h 785"/>
                <a:gd name="T58" fmla="*/ 1692 w 1879"/>
                <a:gd name="T59" fmla="*/ 194 h 785"/>
                <a:gd name="T60" fmla="*/ 1699 w 1879"/>
                <a:gd name="T61" fmla="*/ 137 h 785"/>
                <a:gd name="T62" fmla="*/ 1757 w 1879"/>
                <a:gd name="T63" fmla="*/ 72 h 785"/>
                <a:gd name="T64" fmla="*/ 1786 w 1879"/>
                <a:gd name="T65" fmla="*/ 36 h 785"/>
                <a:gd name="T66" fmla="*/ 1793 w 1879"/>
                <a:gd name="T67" fmla="*/ 14 h 785"/>
                <a:gd name="T68" fmla="*/ 1836 w 1879"/>
                <a:gd name="T69" fmla="*/ 0 h 785"/>
                <a:gd name="T70" fmla="*/ 1879 w 1879"/>
                <a:gd name="T71" fmla="*/ 7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79" h="785">
                  <a:moveTo>
                    <a:pt x="0" y="43"/>
                  </a:moveTo>
                  <a:cubicBezTo>
                    <a:pt x="33" y="48"/>
                    <a:pt x="56" y="61"/>
                    <a:pt x="86" y="50"/>
                  </a:cubicBezTo>
                  <a:cubicBezTo>
                    <a:pt x="124" y="64"/>
                    <a:pt x="163" y="74"/>
                    <a:pt x="202" y="86"/>
                  </a:cubicBezTo>
                  <a:cubicBezTo>
                    <a:pt x="224" y="110"/>
                    <a:pt x="243" y="134"/>
                    <a:pt x="274" y="144"/>
                  </a:cubicBezTo>
                  <a:cubicBezTo>
                    <a:pt x="307" y="166"/>
                    <a:pt x="310" y="192"/>
                    <a:pt x="331" y="223"/>
                  </a:cubicBezTo>
                  <a:cubicBezTo>
                    <a:pt x="335" y="272"/>
                    <a:pt x="332" y="325"/>
                    <a:pt x="360" y="367"/>
                  </a:cubicBezTo>
                  <a:cubicBezTo>
                    <a:pt x="365" y="384"/>
                    <a:pt x="365" y="394"/>
                    <a:pt x="382" y="403"/>
                  </a:cubicBezTo>
                  <a:cubicBezTo>
                    <a:pt x="437" y="430"/>
                    <a:pt x="504" y="443"/>
                    <a:pt x="562" y="461"/>
                  </a:cubicBezTo>
                  <a:cubicBezTo>
                    <a:pt x="583" y="475"/>
                    <a:pt x="602" y="479"/>
                    <a:pt x="619" y="497"/>
                  </a:cubicBezTo>
                  <a:cubicBezTo>
                    <a:pt x="621" y="504"/>
                    <a:pt x="623" y="511"/>
                    <a:pt x="626" y="518"/>
                  </a:cubicBezTo>
                  <a:cubicBezTo>
                    <a:pt x="630" y="526"/>
                    <a:pt x="637" y="532"/>
                    <a:pt x="641" y="540"/>
                  </a:cubicBezTo>
                  <a:cubicBezTo>
                    <a:pt x="656" y="574"/>
                    <a:pt x="656" y="597"/>
                    <a:pt x="677" y="626"/>
                  </a:cubicBezTo>
                  <a:cubicBezTo>
                    <a:pt x="683" y="646"/>
                    <a:pt x="701" y="667"/>
                    <a:pt x="720" y="677"/>
                  </a:cubicBezTo>
                  <a:cubicBezTo>
                    <a:pt x="733" y="684"/>
                    <a:pt x="749" y="686"/>
                    <a:pt x="763" y="691"/>
                  </a:cubicBezTo>
                  <a:cubicBezTo>
                    <a:pt x="770" y="693"/>
                    <a:pt x="785" y="698"/>
                    <a:pt x="785" y="698"/>
                  </a:cubicBezTo>
                  <a:cubicBezTo>
                    <a:pt x="820" y="735"/>
                    <a:pt x="920" y="731"/>
                    <a:pt x="965" y="734"/>
                  </a:cubicBezTo>
                  <a:cubicBezTo>
                    <a:pt x="979" y="739"/>
                    <a:pt x="994" y="742"/>
                    <a:pt x="1008" y="749"/>
                  </a:cubicBezTo>
                  <a:cubicBezTo>
                    <a:pt x="1033" y="761"/>
                    <a:pt x="1040" y="777"/>
                    <a:pt x="1066" y="785"/>
                  </a:cubicBezTo>
                  <a:cubicBezTo>
                    <a:pt x="1106" y="780"/>
                    <a:pt x="1136" y="774"/>
                    <a:pt x="1174" y="763"/>
                  </a:cubicBezTo>
                  <a:cubicBezTo>
                    <a:pt x="1188" y="759"/>
                    <a:pt x="1217" y="749"/>
                    <a:pt x="1217" y="749"/>
                  </a:cubicBezTo>
                  <a:cubicBezTo>
                    <a:pt x="1253" y="724"/>
                    <a:pt x="1243" y="685"/>
                    <a:pt x="1267" y="670"/>
                  </a:cubicBezTo>
                  <a:cubicBezTo>
                    <a:pt x="1307" y="644"/>
                    <a:pt x="1367" y="643"/>
                    <a:pt x="1411" y="626"/>
                  </a:cubicBezTo>
                  <a:cubicBezTo>
                    <a:pt x="1418" y="605"/>
                    <a:pt x="1418" y="578"/>
                    <a:pt x="1433" y="562"/>
                  </a:cubicBezTo>
                  <a:cubicBezTo>
                    <a:pt x="1464" y="529"/>
                    <a:pt x="1494" y="491"/>
                    <a:pt x="1519" y="454"/>
                  </a:cubicBezTo>
                  <a:cubicBezTo>
                    <a:pt x="1529" y="424"/>
                    <a:pt x="1544" y="419"/>
                    <a:pt x="1519" y="396"/>
                  </a:cubicBezTo>
                  <a:cubicBezTo>
                    <a:pt x="1505" y="353"/>
                    <a:pt x="1497" y="315"/>
                    <a:pt x="1534" y="281"/>
                  </a:cubicBezTo>
                  <a:cubicBezTo>
                    <a:pt x="1547" y="239"/>
                    <a:pt x="1588" y="236"/>
                    <a:pt x="1627" y="223"/>
                  </a:cubicBezTo>
                  <a:cubicBezTo>
                    <a:pt x="1634" y="221"/>
                    <a:pt x="1649" y="216"/>
                    <a:pt x="1649" y="216"/>
                  </a:cubicBezTo>
                  <a:cubicBezTo>
                    <a:pt x="1656" y="211"/>
                    <a:pt x="1663" y="206"/>
                    <a:pt x="1670" y="202"/>
                  </a:cubicBezTo>
                  <a:cubicBezTo>
                    <a:pt x="1677" y="198"/>
                    <a:pt x="1689" y="201"/>
                    <a:pt x="1692" y="194"/>
                  </a:cubicBezTo>
                  <a:cubicBezTo>
                    <a:pt x="1700" y="177"/>
                    <a:pt x="1693" y="155"/>
                    <a:pt x="1699" y="137"/>
                  </a:cubicBezTo>
                  <a:cubicBezTo>
                    <a:pt x="1703" y="124"/>
                    <a:pt x="1745" y="84"/>
                    <a:pt x="1757" y="72"/>
                  </a:cubicBezTo>
                  <a:cubicBezTo>
                    <a:pt x="1775" y="16"/>
                    <a:pt x="1748" y="83"/>
                    <a:pt x="1786" y="36"/>
                  </a:cubicBezTo>
                  <a:cubicBezTo>
                    <a:pt x="1791" y="30"/>
                    <a:pt x="1787" y="18"/>
                    <a:pt x="1793" y="14"/>
                  </a:cubicBezTo>
                  <a:cubicBezTo>
                    <a:pt x="1805" y="5"/>
                    <a:pt x="1836" y="0"/>
                    <a:pt x="1836" y="0"/>
                  </a:cubicBezTo>
                  <a:cubicBezTo>
                    <a:pt x="1874" y="7"/>
                    <a:pt x="1860" y="7"/>
                    <a:pt x="1879" y="7"/>
                  </a:cubicBezTo>
                </a:path>
              </a:pathLst>
            </a:custGeom>
            <a:noFill/>
            <a:ln w="38100" cap="flat" cmpd="sng">
              <a:solidFill>
                <a:srgbClr val="9933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115000"/>
                </a:lnSpc>
                <a:spcAft>
                  <a:spcPts val="1000"/>
                </a:spcAft>
              </a:pPr>
              <a:r>
                <a:rPr lang="es-MX" sz="1100">
                  <a:latin typeface="Calibri"/>
                  <a:ea typeface="Times New Roman"/>
                  <a:cs typeface="Times New Roman"/>
                </a:rPr>
                <a:t> </a:t>
              </a:r>
              <a:endParaRPr lang="es-MX" sz="1100">
                <a:latin typeface="Calibri"/>
                <a:ea typeface="Calibri"/>
                <a:cs typeface="Times New Roman"/>
              </a:endParaRPr>
            </a:p>
          </p:txBody>
        </p:sp>
        <p:cxnSp>
          <p:nvCxnSpPr>
            <p:cNvPr id="30" name="Line 19"/>
            <p:cNvCxnSpPr/>
            <p:nvPr/>
          </p:nvCxnSpPr>
          <p:spPr bwMode="auto">
            <a:xfrm>
              <a:off x="2741" y="512"/>
              <a:ext cx="0" cy="332"/>
            </a:xfrm>
            <a:prstGeom prst="line">
              <a:avLst/>
            </a:prstGeom>
            <a:noFill/>
            <a:ln w="19050">
              <a:solidFill>
                <a:srgbClr val="3366FF"/>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Text Box 20"/>
            <p:cNvSpPr txBox="1">
              <a:spLocks noChangeArrowheads="1"/>
            </p:cNvSpPr>
            <p:nvPr/>
          </p:nvSpPr>
          <p:spPr bwMode="auto">
            <a:xfrm>
              <a:off x="2574" y="594"/>
              <a:ext cx="245" cy="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5000"/>
                </a:lnSpc>
                <a:spcAft>
                  <a:spcPts val="1000"/>
                </a:spcAft>
              </a:pPr>
              <a:r>
                <a:rPr lang="es-MX" sz="1100" dirty="0">
                  <a:latin typeface="Calibri"/>
                  <a:ea typeface="Times New Roman"/>
                  <a:cs typeface="Times New Roman"/>
                </a:rPr>
                <a:t> </a:t>
              </a:r>
              <a:endParaRPr lang="es-MX" sz="1100" dirty="0">
                <a:latin typeface="Calibri"/>
                <a:ea typeface="Calibri"/>
                <a:cs typeface="Times New Roman"/>
              </a:endParaRPr>
            </a:p>
          </p:txBody>
        </p:sp>
        <p:sp>
          <p:nvSpPr>
            <p:cNvPr id="32" name="Freeform 21"/>
            <p:cNvSpPr>
              <a:spLocks/>
            </p:cNvSpPr>
            <p:nvPr/>
          </p:nvSpPr>
          <p:spPr bwMode="auto">
            <a:xfrm>
              <a:off x="2252" y="477"/>
              <a:ext cx="818" cy="364"/>
            </a:xfrm>
            <a:custGeom>
              <a:avLst/>
              <a:gdLst>
                <a:gd name="T0" fmla="*/ 1312 w 1312"/>
                <a:gd name="T1" fmla="*/ 31 h 597"/>
                <a:gd name="T2" fmla="*/ 146 w 1312"/>
                <a:gd name="T3" fmla="*/ 24 h 597"/>
                <a:gd name="T4" fmla="*/ 30 w 1312"/>
                <a:gd name="T5" fmla="*/ 2 h 597"/>
                <a:gd name="T6" fmla="*/ 2 w 1312"/>
                <a:gd name="T7" fmla="*/ 9 h 597"/>
                <a:gd name="T8" fmla="*/ 38 w 1312"/>
                <a:gd name="T9" fmla="*/ 81 h 597"/>
                <a:gd name="T10" fmla="*/ 74 w 1312"/>
                <a:gd name="T11" fmla="*/ 139 h 597"/>
                <a:gd name="T12" fmla="*/ 81 w 1312"/>
                <a:gd name="T13" fmla="*/ 161 h 597"/>
                <a:gd name="T14" fmla="*/ 88 w 1312"/>
                <a:gd name="T15" fmla="*/ 233 h 597"/>
                <a:gd name="T16" fmla="*/ 196 w 1312"/>
                <a:gd name="T17" fmla="*/ 269 h 597"/>
                <a:gd name="T18" fmla="*/ 261 w 1312"/>
                <a:gd name="T19" fmla="*/ 290 h 597"/>
                <a:gd name="T20" fmla="*/ 304 w 1312"/>
                <a:gd name="T21" fmla="*/ 305 h 597"/>
                <a:gd name="T22" fmla="*/ 390 w 1312"/>
                <a:gd name="T23" fmla="*/ 413 h 597"/>
                <a:gd name="T24" fmla="*/ 455 w 1312"/>
                <a:gd name="T25" fmla="*/ 521 h 597"/>
                <a:gd name="T26" fmla="*/ 520 w 1312"/>
                <a:gd name="T27" fmla="*/ 535 h 597"/>
                <a:gd name="T28" fmla="*/ 736 w 1312"/>
                <a:gd name="T29" fmla="*/ 578 h 597"/>
                <a:gd name="T30" fmla="*/ 923 w 1312"/>
                <a:gd name="T31" fmla="*/ 571 h 597"/>
                <a:gd name="T32" fmla="*/ 974 w 1312"/>
                <a:gd name="T33" fmla="*/ 521 h 597"/>
                <a:gd name="T34" fmla="*/ 988 w 1312"/>
                <a:gd name="T35" fmla="*/ 499 h 597"/>
                <a:gd name="T36" fmla="*/ 1010 w 1312"/>
                <a:gd name="T37" fmla="*/ 485 h 597"/>
                <a:gd name="T38" fmla="*/ 1017 w 1312"/>
                <a:gd name="T39" fmla="*/ 463 h 597"/>
                <a:gd name="T40" fmla="*/ 1074 w 1312"/>
                <a:gd name="T41" fmla="*/ 449 h 597"/>
                <a:gd name="T42" fmla="*/ 1118 w 1312"/>
                <a:gd name="T43" fmla="*/ 427 h 597"/>
                <a:gd name="T44" fmla="*/ 1190 w 1312"/>
                <a:gd name="T45" fmla="*/ 276 h 597"/>
                <a:gd name="T46" fmla="*/ 1197 w 1312"/>
                <a:gd name="T47" fmla="*/ 110 h 597"/>
                <a:gd name="T48" fmla="*/ 1226 w 1312"/>
                <a:gd name="T49" fmla="*/ 74 h 597"/>
                <a:gd name="T50" fmla="*/ 1247 w 1312"/>
                <a:gd name="T51" fmla="*/ 67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12" h="597">
                  <a:moveTo>
                    <a:pt x="1312" y="31"/>
                  </a:moveTo>
                  <a:cubicBezTo>
                    <a:pt x="923" y="24"/>
                    <a:pt x="535" y="37"/>
                    <a:pt x="146" y="24"/>
                  </a:cubicBezTo>
                  <a:cubicBezTo>
                    <a:pt x="107" y="12"/>
                    <a:pt x="71" y="7"/>
                    <a:pt x="30" y="2"/>
                  </a:cubicBezTo>
                  <a:cubicBezTo>
                    <a:pt x="21" y="4"/>
                    <a:pt x="5" y="0"/>
                    <a:pt x="2" y="9"/>
                  </a:cubicBezTo>
                  <a:cubicBezTo>
                    <a:pt x="0" y="14"/>
                    <a:pt x="33" y="74"/>
                    <a:pt x="38" y="81"/>
                  </a:cubicBezTo>
                  <a:cubicBezTo>
                    <a:pt x="55" y="133"/>
                    <a:pt x="39" y="117"/>
                    <a:pt x="74" y="139"/>
                  </a:cubicBezTo>
                  <a:cubicBezTo>
                    <a:pt x="76" y="146"/>
                    <a:pt x="80" y="153"/>
                    <a:pt x="81" y="161"/>
                  </a:cubicBezTo>
                  <a:cubicBezTo>
                    <a:pt x="85" y="185"/>
                    <a:pt x="81" y="210"/>
                    <a:pt x="88" y="233"/>
                  </a:cubicBezTo>
                  <a:cubicBezTo>
                    <a:pt x="99" y="267"/>
                    <a:pt x="176" y="266"/>
                    <a:pt x="196" y="269"/>
                  </a:cubicBezTo>
                  <a:cubicBezTo>
                    <a:pt x="218" y="276"/>
                    <a:pt x="239" y="283"/>
                    <a:pt x="261" y="290"/>
                  </a:cubicBezTo>
                  <a:cubicBezTo>
                    <a:pt x="275" y="295"/>
                    <a:pt x="304" y="305"/>
                    <a:pt x="304" y="305"/>
                  </a:cubicBezTo>
                  <a:cubicBezTo>
                    <a:pt x="338" y="337"/>
                    <a:pt x="358" y="379"/>
                    <a:pt x="390" y="413"/>
                  </a:cubicBezTo>
                  <a:cubicBezTo>
                    <a:pt x="405" y="451"/>
                    <a:pt x="414" y="500"/>
                    <a:pt x="455" y="521"/>
                  </a:cubicBezTo>
                  <a:cubicBezTo>
                    <a:pt x="461" y="524"/>
                    <a:pt x="517" y="534"/>
                    <a:pt x="520" y="535"/>
                  </a:cubicBezTo>
                  <a:cubicBezTo>
                    <a:pt x="594" y="553"/>
                    <a:pt x="659" y="571"/>
                    <a:pt x="736" y="578"/>
                  </a:cubicBezTo>
                  <a:cubicBezTo>
                    <a:pt x="797" y="597"/>
                    <a:pt x="863" y="591"/>
                    <a:pt x="923" y="571"/>
                  </a:cubicBezTo>
                  <a:cubicBezTo>
                    <a:pt x="956" y="522"/>
                    <a:pt x="936" y="533"/>
                    <a:pt x="974" y="521"/>
                  </a:cubicBezTo>
                  <a:cubicBezTo>
                    <a:pt x="979" y="514"/>
                    <a:pt x="982" y="505"/>
                    <a:pt x="988" y="499"/>
                  </a:cubicBezTo>
                  <a:cubicBezTo>
                    <a:pt x="994" y="493"/>
                    <a:pt x="1005" y="492"/>
                    <a:pt x="1010" y="485"/>
                  </a:cubicBezTo>
                  <a:cubicBezTo>
                    <a:pt x="1015" y="479"/>
                    <a:pt x="1012" y="469"/>
                    <a:pt x="1017" y="463"/>
                  </a:cubicBezTo>
                  <a:cubicBezTo>
                    <a:pt x="1031" y="449"/>
                    <a:pt x="1055" y="454"/>
                    <a:pt x="1074" y="449"/>
                  </a:cubicBezTo>
                  <a:cubicBezTo>
                    <a:pt x="1096" y="443"/>
                    <a:pt x="1099" y="439"/>
                    <a:pt x="1118" y="427"/>
                  </a:cubicBezTo>
                  <a:cubicBezTo>
                    <a:pt x="1148" y="381"/>
                    <a:pt x="1171" y="327"/>
                    <a:pt x="1190" y="276"/>
                  </a:cubicBezTo>
                  <a:cubicBezTo>
                    <a:pt x="1198" y="218"/>
                    <a:pt x="1185" y="169"/>
                    <a:pt x="1197" y="110"/>
                  </a:cubicBezTo>
                  <a:cubicBezTo>
                    <a:pt x="1199" y="103"/>
                    <a:pt x="1219" y="78"/>
                    <a:pt x="1226" y="74"/>
                  </a:cubicBezTo>
                  <a:cubicBezTo>
                    <a:pt x="1232" y="70"/>
                    <a:pt x="1247" y="67"/>
                    <a:pt x="1247" y="67"/>
                  </a:cubicBezTo>
                </a:path>
              </a:pathLst>
            </a:custGeom>
            <a:solidFill>
              <a:schemeClr val="folHlink">
                <a:alpha val="39999"/>
              </a:schemeClr>
            </a:solidFill>
            <a:ln w="9525" cap="flat" cmpd="sng">
              <a:solidFill>
                <a:srgbClr val="3366FF"/>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115000"/>
                </a:lnSpc>
                <a:spcAft>
                  <a:spcPts val="1000"/>
                </a:spcAft>
              </a:pPr>
              <a:r>
                <a:rPr lang="es-MX" sz="1100">
                  <a:latin typeface="Calibri"/>
                  <a:ea typeface="Times New Roman"/>
                  <a:cs typeface="Times New Roman"/>
                </a:rPr>
                <a:t> </a:t>
              </a:r>
              <a:endParaRPr lang="es-MX" sz="1100">
                <a:latin typeface="Calibri"/>
                <a:ea typeface="Calibri"/>
                <a:cs typeface="Times New Roman"/>
              </a:endParaRPr>
            </a:p>
          </p:txBody>
        </p:sp>
        <p:sp>
          <p:nvSpPr>
            <p:cNvPr id="33" name="AutoShape 22"/>
            <p:cNvSpPr>
              <a:spLocks/>
            </p:cNvSpPr>
            <p:nvPr/>
          </p:nvSpPr>
          <p:spPr bwMode="auto">
            <a:xfrm>
              <a:off x="2459" y="1675"/>
              <a:ext cx="735" cy="526"/>
            </a:xfrm>
            <a:prstGeom prst="accentBorderCallout1">
              <a:avLst>
                <a:gd name="adj1" fmla="val 8352"/>
                <a:gd name="adj2" fmla="val -4069"/>
                <a:gd name="adj3" fmla="val -179005"/>
                <a:gd name="adj4" fmla="val -7796"/>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115000"/>
                </a:lnSpc>
                <a:spcAft>
                  <a:spcPts val="1000"/>
                </a:spcAft>
              </a:pPr>
              <a:r>
                <a:rPr lang="es-MX" sz="1100">
                  <a:latin typeface="Calibri"/>
                  <a:ea typeface="Times New Roman"/>
                  <a:cs typeface="Times New Roman"/>
                </a:rPr>
                <a:t> </a:t>
              </a:r>
              <a:endParaRPr lang="es-MX" sz="1100">
                <a:latin typeface="Calibri"/>
                <a:ea typeface="Calibri"/>
                <a:cs typeface="Times New Roman"/>
              </a:endParaRPr>
            </a:p>
          </p:txBody>
        </p:sp>
      </p:grpSp>
      <p:pic>
        <p:nvPicPr>
          <p:cNvPr id="18" name="Imagen 17">
            <a:extLst>
              <a:ext uri="{FF2B5EF4-FFF2-40B4-BE49-F238E27FC236}">
                <a16:creationId xmlns:a16="http://schemas.microsoft.com/office/drawing/2014/main" id="{B18BFA28-FDCA-24CF-0AFC-31CC81E81824}"/>
              </a:ext>
            </a:extLst>
          </p:cNvPr>
          <p:cNvPicPr>
            <a:picLocks noChangeAspect="1"/>
          </p:cNvPicPr>
          <p:nvPr/>
        </p:nvPicPr>
        <p:blipFill>
          <a:blip r:embed="rId14"/>
          <a:stretch>
            <a:fillRect/>
          </a:stretch>
        </p:blipFill>
        <p:spPr>
          <a:xfrm>
            <a:off x="8052452" y="4246663"/>
            <a:ext cx="2391140" cy="2391140"/>
          </a:xfrm>
          <a:prstGeom prst="rect">
            <a:avLst/>
          </a:prstGeom>
        </p:spPr>
      </p:pic>
    </p:spTree>
    <p:extLst>
      <p:ext uri="{BB962C8B-B14F-4D97-AF65-F5344CB8AC3E}">
        <p14:creationId xmlns:p14="http://schemas.microsoft.com/office/powerpoint/2010/main" val="30553940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524000" y="1124745"/>
            <a:ext cx="5868144" cy="646331"/>
          </a:xfrm>
          <a:prstGeom prst="rect">
            <a:avLst/>
          </a:prstGeom>
          <a:solidFill>
            <a:schemeClr val="bg1">
              <a:lumMod val="65000"/>
            </a:schemeClr>
          </a:solidFill>
        </p:spPr>
        <p:txBody>
          <a:bodyPr wrap="square">
            <a:spAutoFit/>
          </a:bodyPr>
          <a:lstStyle/>
          <a:p>
            <a:pPr>
              <a:defRPr/>
            </a:pPr>
            <a:r>
              <a:rPr lang="es-MX" b="1" dirty="0">
                <a:solidFill>
                  <a:schemeClr val="bg1"/>
                </a:solidFill>
                <a:latin typeface="Trajan Pro" pitchFamily="18" charset="0"/>
              </a:rPr>
              <a:t>      </a:t>
            </a:r>
            <a:r>
              <a:rPr lang="es-MX" dirty="0">
                <a:solidFill>
                  <a:schemeClr val="bg1"/>
                </a:solidFill>
                <a:latin typeface="Caslon Bd BT" pitchFamily="18" charset="0"/>
              </a:rPr>
              <a:t>Alternativa sencilla </a:t>
            </a:r>
          </a:p>
          <a:p>
            <a:pPr>
              <a:defRPr/>
            </a:pPr>
            <a:r>
              <a:rPr lang="es-MX" dirty="0">
                <a:solidFill>
                  <a:schemeClr val="bg1"/>
                </a:solidFill>
                <a:latin typeface="Caslon Bd BT" pitchFamily="18" charset="0"/>
              </a:rPr>
              <a:t>      percepción del riesgo (encuestas casa por casa)</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7528" y="2060848"/>
            <a:ext cx="4536504" cy="403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4" descr="Tania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99302" y="1131342"/>
            <a:ext cx="1976104" cy="1321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Tania3"/>
          <p:cNvPicPr>
            <a:picLocks noChangeAspect="1" noChangeArrowheads="1"/>
          </p:cNvPicPr>
          <p:nvPr/>
        </p:nvPicPr>
        <p:blipFill>
          <a:blip r:embed="rId4" cstate="print">
            <a:extLst>
              <a:ext uri="{28A0092B-C50C-407E-A947-70E740481C1C}">
                <a14:useLocalDpi xmlns:a14="http://schemas.microsoft.com/office/drawing/2010/main" val="0"/>
              </a:ext>
            </a:extLst>
          </a:blip>
          <a:srcRect r="10231"/>
          <a:stretch>
            <a:fillRect/>
          </a:stretch>
        </p:blipFill>
        <p:spPr bwMode="auto">
          <a:xfrm>
            <a:off x="6954665" y="2546636"/>
            <a:ext cx="1584176" cy="1182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DSC01878"/>
          <p:cNvPicPr>
            <a:picLocks noChangeAspect="1" noChangeArrowheads="1"/>
          </p:cNvPicPr>
          <p:nvPr/>
        </p:nvPicPr>
        <p:blipFill>
          <a:blip r:embed="rId5" cstate="print">
            <a:extLst>
              <a:ext uri="{28A0092B-C50C-407E-A947-70E740481C1C}">
                <a14:useLocalDpi xmlns:a14="http://schemas.microsoft.com/office/drawing/2010/main" val="0"/>
              </a:ext>
            </a:extLst>
          </a:blip>
          <a:srcRect b="3349"/>
          <a:stretch>
            <a:fillRect/>
          </a:stretch>
        </p:blipFill>
        <p:spPr bwMode="auto">
          <a:xfrm>
            <a:off x="8723026" y="2295210"/>
            <a:ext cx="1683395" cy="12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7 Imagen"/>
          <p:cNvPicPr/>
          <p:nvPr/>
        </p:nvPicPr>
        <p:blipFill>
          <a:blip r:embed="rId6">
            <a:extLst>
              <a:ext uri="{28A0092B-C50C-407E-A947-70E740481C1C}">
                <a14:useLocalDpi xmlns:a14="http://schemas.microsoft.com/office/drawing/2010/main" val="0"/>
              </a:ext>
            </a:extLst>
          </a:blip>
          <a:srcRect/>
          <a:stretch>
            <a:fillRect/>
          </a:stretch>
        </p:blipFill>
        <p:spPr bwMode="auto">
          <a:xfrm>
            <a:off x="6899018" y="3933056"/>
            <a:ext cx="3507403" cy="2166642"/>
          </a:xfrm>
          <a:prstGeom prst="rect">
            <a:avLst/>
          </a:prstGeom>
          <a:noFill/>
          <a:ln>
            <a:noFill/>
          </a:ln>
        </p:spPr>
      </p:pic>
    </p:spTree>
    <p:extLst>
      <p:ext uri="{BB962C8B-B14F-4D97-AF65-F5344CB8AC3E}">
        <p14:creationId xmlns:p14="http://schemas.microsoft.com/office/powerpoint/2010/main" val="1979909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524000" y="1228110"/>
            <a:ext cx="4355976" cy="369332"/>
          </a:xfrm>
          <a:prstGeom prst="rect">
            <a:avLst/>
          </a:prstGeom>
          <a:solidFill>
            <a:schemeClr val="bg1">
              <a:lumMod val="65000"/>
            </a:schemeClr>
          </a:solidFill>
        </p:spPr>
        <p:txBody>
          <a:bodyPr wrap="square">
            <a:spAutoFit/>
          </a:bodyPr>
          <a:lstStyle/>
          <a:p>
            <a:pPr>
              <a:defRPr/>
            </a:pPr>
            <a:r>
              <a:rPr lang="es-MX" b="1" dirty="0">
                <a:solidFill>
                  <a:schemeClr val="bg1"/>
                </a:solidFill>
                <a:latin typeface="Trajan Pro" pitchFamily="18" charset="0"/>
              </a:rPr>
              <a:t>      </a:t>
            </a:r>
            <a:r>
              <a:rPr lang="es-MX" dirty="0">
                <a:solidFill>
                  <a:schemeClr val="bg1"/>
                </a:solidFill>
                <a:latin typeface="Caslon Bd BT" pitchFamily="18" charset="0"/>
              </a:rPr>
              <a:t>Ejemplos de aplicación </a:t>
            </a:r>
          </a:p>
        </p:txBody>
      </p:sp>
      <p:pic>
        <p:nvPicPr>
          <p:cNvPr id="3" name="Picture 2" descr="nuevo mapa PELIGRO candelaria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3180" y="2636913"/>
            <a:ext cx="2909074" cy="2518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4032" y="1412777"/>
            <a:ext cx="3673550" cy="1959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7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91945" y="3573017"/>
            <a:ext cx="3987245" cy="26494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789022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524000" y="1200983"/>
            <a:ext cx="5292080" cy="369332"/>
          </a:xfrm>
          <a:prstGeom prst="rect">
            <a:avLst/>
          </a:prstGeom>
          <a:solidFill>
            <a:schemeClr val="bg1">
              <a:lumMod val="65000"/>
            </a:schemeClr>
          </a:solidFill>
        </p:spPr>
        <p:txBody>
          <a:bodyPr wrap="square">
            <a:spAutoFit/>
          </a:bodyPr>
          <a:lstStyle/>
          <a:p>
            <a:pPr>
              <a:defRPr/>
            </a:pPr>
            <a:r>
              <a:rPr lang="es-MX" b="1" dirty="0">
                <a:solidFill>
                  <a:schemeClr val="bg1"/>
                </a:solidFill>
                <a:latin typeface="Trajan Pro" pitchFamily="18" charset="0"/>
              </a:rPr>
              <a:t>      Partes del riesgo:   </a:t>
            </a:r>
            <a:r>
              <a:rPr lang="es-MX" b="1" dirty="0">
                <a:solidFill>
                  <a:schemeClr val="accent1">
                    <a:lumMod val="75000"/>
                  </a:schemeClr>
                </a:solidFill>
                <a:latin typeface="Trajan Pro" pitchFamily="18" charset="0"/>
              </a:rPr>
              <a:t>LA  VULNERABILIDAD</a:t>
            </a:r>
            <a:endParaRPr lang="es-MX" b="1" dirty="0">
              <a:solidFill>
                <a:schemeClr val="accent1">
                  <a:lumMod val="75000"/>
                </a:schemeClr>
              </a:solidFill>
              <a:latin typeface="Caslon Bd BT" pitchFamily="18" charset="0"/>
            </a:endParaRPr>
          </a:p>
        </p:txBody>
      </p:sp>
      <p:pic>
        <p:nvPicPr>
          <p:cNvPr id="4" name="Picture 2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03513" y="1772817"/>
            <a:ext cx="2397159" cy="1526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14"/>
          <p:cNvPicPr>
            <a:picLocks noChangeAspect="1" noChangeArrowheads="1"/>
          </p:cNvPicPr>
          <p:nvPr/>
        </p:nvPicPr>
        <p:blipFill>
          <a:blip r:embed="rId3">
            <a:extLst>
              <a:ext uri="{28A0092B-C50C-407E-A947-70E740481C1C}">
                <a14:useLocalDpi xmlns:a14="http://schemas.microsoft.com/office/drawing/2010/main" val="0"/>
              </a:ext>
            </a:extLst>
          </a:blip>
          <a:srcRect b="-2"/>
          <a:stretch>
            <a:fillRect/>
          </a:stretch>
        </p:blipFill>
        <p:spPr bwMode="auto">
          <a:xfrm>
            <a:off x="4514470" y="1753760"/>
            <a:ext cx="2347594" cy="156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6353" y="3487022"/>
            <a:ext cx="3822343" cy="301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1 Título"/>
          <p:cNvSpPr txBox="1">
            <a:spLocks/>
          </p:cNvSpPr>
          <p:nvPr/>
        </p:nvSpPr>
        <p:spPr>
          <a:xfrm>
            <a:off x="7320136" y="1268760"/>
            <a:ext cx="2952328" cy="316835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MX" sz="1800" dirty="0">
                <a:solidFill>
                  <a:schemeClr val="tx1">
                    <a:lumMod val="65000"/>
                    <a:lumOff val="35000"/>
                  </a:schemeClr>
                </a:solidFill>
                <a:latin typeface="Arial" pitchFamily="34" charset="0"/>
                <a:cs typeface="Arial" pitchFamily="34" charset="0"/>
              </a:rPr>
              <a:t>Para obtener la vulnerabilidad física se combina el tipo de material de los muros con el material del techo. De esta combinación se determinan 5 tipos de vivienda. Para cada una de ellas se obtienen sus funciones de vulnerabilidad. </a:t>
            </a:r>
          </a:p>
        </p:txBody>
      </p:sp>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6081" y="4797152"/>
            <a:ext cx="3352029" cy="125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8 Flecha derecha"/>
          <p:cNvSpPr/>
          <p:nvPr/>
        </p:nvSpPr>
        <p:spPr>
          <a:xfrm>
            <a:off x="6096000" y="5138372"/>
            <a:ext cx="648072" cy="432048"/>
          </a:xfrm>
          <a:prstGeom prst="rightArrow">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8356507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6317" y="1711212"/>
            <a:ext cx="3927484" cy="1807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788" y="4455043"/>
            <a:ext cx="3657557" cy="1937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684" y="3726435"/>
            <a:ext cx="3641090" cy="860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12"/>
          <p:cNvPicPr>
            <a:picLocks noChangeAspect="1" noChangeArrowheads="1"/>
          </p:cNvPicPr>
          <p:nvPr/>
        </p:nvPicPr>
        <p:blipFill>
          <a:blip r:embed="rId5">
            <a:extLst>
              <a:ext uri="{28A0092B-C50C-407E-A947-70E740481C1C}">
                <a14:useLocalDpi xmlns:a14="http://schemas.microsoft.com/office/drawing/2010/main" val="0"/>
              </a:ext>
            </a:extLst>
          </a:blip>
          <a:srcRect b="-2"/>
          <a:stretch>
            <a:fillRect/>
          </a:stretch>
        </p:blipFill>
        <p:spPr bwMode="auto">
          <a:xfrm>
            <a:off x="2135560" y="4869160"/>
            <a:ext cx="1925960" cy="138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5961" y="3484014"/>
            <a:ext cx="4691183" cy="866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15"/>
          <p:cNvPicPr>
            <a:picLocks noChangeAspect="1" noChangeArrowheads="1"/>
          </p:cNvPicPr>
          <p:nvPr/>
        </p:nvPicPr>
        <p:blipFill>
          <a:blip r:embed="rId7" cstate="print"/>
          <a:srcRect b="2"/>
          <a:stretch>
            <a:fillRect/>
          </a:stretch>
        </p:blipFill>
        <p:spPr bwMode="auto">
          <a:xfrm>
            <a:off x="7392144" y="1752440"/>
            <a:ext cx="2049766" cy="1606915"/>
          </a:xfrm>
          <a:prstGeom prst="rect">
            <a:avLst/>
          </a:prstGeom>
          <a:noFill/>
          <a:ln w="9525">
            <a:noFill/>
            <a:miter lim="800000"/>
            <a:headEnd/>
            <a:tailEnd/>
          </a:ln>
        </p:spPr>
      </p:pic>
      <p:sp>
        <p:nvSpPr>
          <p:cNvPr id="9" name="8 Flecha abajo"/>
          <p:cNvSpPr/>
          <p:nvPr/>
        </p:nvSpPr>
        <p:spPr>
          <a:xfrm>
            <a:off x="9629328" y="2553372"/>
            <a:ext cx="288032"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9 Flecha abajo"/>
          <p:cNvSpPr/>
          <p:nvPr/>
        </p:nvSpPr>
        <p:spPr>
          <a:xfrm flipV="1">
            <a:off x="4198894" y="5053776"/>
            <a:ext cx="288032" cy="6175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10 Rectángulo"/>
          <p:cNvSpPr/>
          <p:nvPr/>
        </p:nvSpPr>
        <p:spPr>
          <a:xfrm>
            <a:off x="1524000" y="1124744"/>
            <a:ext cx="4355976" cy="369332"/>
          </a:xfrm>
          <a:prstGeom prst="rect">
            <a:avLst/>
          </a:prstGeom>
          <a:solidFill>
            <a:schemeClr val="bg1">
              <a:lumMod val="65000"/>
            </a:schemeClr>
          </a:solidFill>
        </p:spPr>
        <p:txBody>
          <a:bodyPr wrap="square">
            <a:spAutoFit/>
          </a:bodyPr>
          <a:lstStyle/>
          <a:p>
            <a:pPr>
              <a:defRPr/>
            </a:pPr>
            <a:r>
              <a:rPr lang="es-MX" b="1" dirty="0">
                <a:solidFill>
                  <a:schemeClr val="bg1"/>
                </a:solidFill>
                <a:latin typeface="Trajan Pro" pitchFamily="18" charset="0"/>
              </a:rPr>
              <a:t>      Funciones de vulnerabilidad</a:t>
            </a:r>
            <a:r>
              <a:rPr lang="es-MX" dirty="0">
                <a:solidFill>
                  <a:schemeClr val="bg1"/>
                </a:solidFill>
                <a:latin typeface="Caslon Bd BT" pitchFamily="18" charset="0"/>
              </a:rPr>
              <a:t> </a:t>
            </a:r>
          </a:p>
        </p:txBody>
      </p:sp>
    </p:spTree>
    <p:extLst>
      <p:ext uri="{BB962C8B-B14F-4D97-AF65-F5344CB8AC3E}">
        <p14:creationId xmlns:p14="http://schemas.microsoft.com/office/powerpoint/2010/main" val="29177532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19536" y="3429000"/>
            <a:ext cx="3488236"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6537152" y="1835721"/>
            <a:ext cx="2748752" cy="3919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524000" y="1333274"/>
            <a:ext cx="4355976" cy="369332"/>
          </a:xfrm>
          <a:prstGeom prst="rect">
            <a:avLst/>
          </a:prstGeom>
          <a:solidFill>
            <a:schemeClr val="bg1">
              <a:lumMod val="65000"/>
            </a:schemeClr>
          </a:solidFill>
        </p:spPr>
        <p:txBody>
          <a:bodyPr wrap="square">
            <a:spAutoFit/>
          </a:bodyPr>
          <a:lstStyle/>
          <a:p>
            <a:pPr>
              <a:defRPr/>
            </a:pPr>
            <a:r>
              <a:rPr lang="es-MX" b="1" dirty="0">
                <a:solidFill>
                  <a:schemeClr val="bg1"/>
                </a:solidFill>
                <a:latin typeface="Trajan Pro" pitchFamily="18" charset="0"/>
              </a:rPr>
              <a:t>      Mapas de vulnerabilidad</a:t>
            </a:r>
            <a:r>
              <a:rPr lang="es-MX" dirty="0">
                <a:solidFill>
                  <a:schemeClr val="bg1"/>
                </a:solidFill>
                <a:latin typeface="Caslon Bd BT" pitchFamily="18" charset="0"/>
              </a:rPr>
              <a:t> </a:t>
            </a:r>
          </a:p>
        </p:txBody>
      </p:sp>
    </p:spTree>
    <p:extLst>
      <p:ext uri="{BB962C8B-B14F-4D97-AF65-F5344CB8AC3E}">
        <p14:creationId xmlns:p14="http://schemas.microsoft.com/office/powerpoint/2010/main" val="18996008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524000" y="1306380"/>
            <a:ext cx="6804248" cy="369332"/>
          </a:xfrm>
          <a:prstGeom prst="rect">
            <a:avLst/>
          </a:prstGeom>
          <a:solidFill>
            <a:schemeClr val="bg1">
              <a:lumMod val="65000"/>
            </a:schemeClr>
          </a:solidFill>
        </p:spPr>
        <p:txBody>
          <a:bodyPr wrap="square">
            <a:spAutoFit/>
          </a:bodyPr>
          <a:lstStyle/>
          <a:p>
            <a:pPr>
              <a:defRPr/>
            </a:pPr>
            <a:r>
              <a:rPr lang="es-MX" b="1" dirty="0">
                <a:solidFill>
                  <a:schemeClr val="bg1"/>
                </a:solidFill>
                <a:latin typeface="Trajan Pro" pitchFamily="18" charset="0"/>
              </a:rPr>
              <a:t>      Finalmente la obtención de los MAPAS DE RIESGO</a:t>
            </a:r>
            <a:r>
              <a:rPr lang="es-MX" dirty="0">
                <a:solidFill>
                  <a:schemeClr val="bg1"/>
                </a:solidFill>
                <a:latin typeface="Caslon Bd BT" pitchFamily="18" charset="0"/>
              </a:rPr>
              <a:t> </a:t>
            </a:r>
          </a:p>
        </p:txBody>
      </p:sp>
      <p:pic>
        <p:nvPicPr>
          <p:cNvPr id="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22495" y="4192080"/>
            <a:ext cx="2867933" cy="2214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1584" y="1881474"/>
            <a:ext cx="2664296" cy="2056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04112" y="1881475"/>
            <a:ext cx="2664297" cy="205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6 CuadroTexto"/>
          <p:cNvSpPr txBox="1"/>
          <p:nvPr/>
        </p:nvSpPr>
        <p:spPr>
          <a:xfrm>
            <a:off x="1805008" y="4365104"/>
            <a:ext cx="877163" cy="369332"/>
          </a:xfrm>
          <a:prstGeom prst="rect">
            <a:avLst/>
          </a:prstGeom>
          <a:noFill/>
        </p:spPr>
        <p:txBody>
          <a:bodyPr wrap="none" rtlCol="0">
            <a:spAutoFit/>
          </a:bodyPr>
          <a:lstStyle/>
          <a:p>
            <a:r>
              <a:rPr lang="es-MX" dirty="0"/>
              <a:t>peligro</a:t>
            </a:r>
          </a:p>
        </p:txBody>
      </p:sp>
      <p:sp>
        <p:nvSpPr>
          <p:cNvPr id="8" name="7 CuadroTexto"/>
          <p:cNvSpPr txBox="1"/>
          <p:nvPr/>
        </p:nvSpPr>
        <p:spPr>
          <a:xfrm>
            <a:off x="8537845" y="4365104"/>
            <a:ext cx="1638013" cy="369332"/>
          </a:xfrm>
          <a:prstGeom prst="rect">
            <a:avLst/>
          </a:prstGeom>
          <a:noFill/>
        </p:spPr>
        <p:txBody>
          <a:bodyPr wrap="none" rtlCol="0">
            <a:spAutoFit/>
          </a:bodyPr>
          <a:lstStyle/>
          <a:p>
            <a:r>
              <a:rPr lang="es-MX" dirty="0"/>
              <a:t>Vulnerabilidad</a:t>
            </a:r>
          </a:p>
        </p:txBody>
      </p:sp>
      <p:sp>
        <p:nvSpPr>
          <p:cNvPr id="9" name="8 CuadroTexto"/>
          <p:cNvSpPr txBox="1"/>
          <p:nvPr/>
        </p:nvSpPr>
        <p:spPr>
          <a:xfrm>
            <a:off x="7680176" y="6036940"/>
            <a:ext cx="1082348" cy="369332"/>
          </a:xfrm>
          <a:prstGeom prst="rect">
            <a:avLst/>
          </a:prstGeom>
          <a:noFill/>
        </p:spPr>
        <p:txBody>
          <a:bodyPr wrap="none" rtlCol="0">
            <a:spAutoFit/>
          </a:bodyPr>
          <a:lstStyle/>
          <a:p>
            <a:r>
              <a:rPr lang="es-MX" b="1" dirty="0"/>
              <a:t>RIESGO</a:t>
            </a:r>
          </a:p>
        </p:txBody>
      </p:sp>
      <p:cxnSp>
        <p:nvCxnSpPr>
          <p:cNvPr id="10" name="9 Conector recto"/>
          <p:cNvCxnSpPr/>
          <p:nvPr/>
        </p:nvCxnSpPr>
        <p:spPr>
          <a:xfrm>
            <a:off x="2783632" y="4549770"/>
            <a:ext cx="43204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10 Conector recto de flecha"/>
          <p:cNvCxnSpPr/>
          <p:nvPr/>
        </p:nvCxnSpPr>
        <p:spPr>
          <a:xfrm flipV="1">
            <a:off x="3215680" y="4077072"/>
            <a:ext cx="0" cy="47269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2" name="11 Conector recto"/>
          <p:cNvCxnSpPr/>
          <p:nvPr/>
        </p:nvCxnSpPr>
        <p:spPr>
          <a:xfrm flipH="1">
            <a:off x="8120842" y="4549770"/>
            <a:ext cx="351422"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12 Conector recto de flecha"/>
          <p:cNvCxnSpPr/>
          <p:nvPr/>
        </p:nvCxnSpPr>
        <p:spPr>
          <a:xfrm flipV="1">
            <a:off x="8120842" y="4077072"/>
            <a:ext cx="0" cy="47269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4" name="13 Conector recto"/>
          <p:cNvCxnSpPr/>
          <p:nvPr/>
        </p:nvCxnSpPr>
        <p:spPr>
          <a:xfrm flipV="1">
            <a:off x="8120842" y="5661248"/>
            <a:ext cx="0" cy="28803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14 Conector recto de flecha"/>
          <p:cNvCxnSpPr/>
          <p:nvPr/>
        </p:nvCxnSpPr>
        <p:spPr>
          <a:xfrm flipH="1">
            <a:off x="7464152" y="5661248"/>
            <a:ext cx="65669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8" name="17 Cruz"/>
          <p:cNvSpPr/>
          <p:nvPr/>
        </p:nvSpPr>
        <p:spPr>
          <a:xfrm>
            <a:off x="5519937" y="2708920"/>
            <a:ext cx="1017803" cy="864096"/>
          </a:xfrm>
          <a:prstGeom prst="plus">
            <a:avLst>
              <a:gd name="adj" fmla="val 333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2491860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B92FEAC-A3A4-A9ED-FA1A-81A7C8021C58}"/>
              </a:ext>
            </a:extLst>
          </p:cNvPr>
          <p:cNvSpPr txBox="1"/>
          <p:nvPr/>
        </p:nvSpPr>
        <p:spPr>
          <a:xfrm>
            <a:off x="4310743" y="513806"/>
            <a:ext cx="1603837" cy="369332"/>
          </a:xfrm>
          <a:prstGeom prst="rect">
            <a:avLst/>
          </a:prstGeom>
          <a:noFill/>
        </p:spPr>
        <p:txBody>
          <a:bodyPr wrap="none" rtlCol="0">
            <a:spAutoFit/>
          </a:bodyPr>
          <a:lstStyle/>
          <a:p>
            <a:r>
              <a:rPr lang="es-MX" dirty="0"/>
              <a:t>PREGUNTAS</a:t>
            </a:r>
          </a:p>
        </p:txBody>
      </p:sp>
      <p:pic>
        <p:nvPicPr>
          <p:cNvPr id="2" name="Imagen 1">
            <a:extLst>
              <a:ext uri="{FF2B5EF4-FFF2-40B4-BE49-F238E27FC236}">
                <a16:creationId xmlns:a16="http://schemas.microsoft.com/office/drawing/2014/main" id="{92CCE11B-4A66-02F2-BBCA-5366E1BD7F3A}"/>
              </a:ext>
            </a:extLst>
          </p:cNvPr>
          <p:cNvPicPr>
            <a:picLocks noChangeAspect="1"/>
          </p:cNvPicPr>
          <p:nvPr/>
        </p:nvPicPr>
        <p:blipFill>
          <a:blip r:embed="rId2"/>
          <a:stretch>
            <a:fillRect/>
          </a:stretch>
        </p:blipFill>
        <p:spPr>
          <a:xfrm>
            <a:off x="1956453" y="883138"/>
            <a:ext cx="7916254" cy="5937191"/>
          </a:xfrm>
          <a:prstGeom prst="rect">
            <a:avLst/>
          </a:prstGeom>
        </p:spPr>
      </p:pic>
    </p:spTree>
    <p:extLst>
      <p:ext uri="{BB962C8B-B14F-4D97-AF65-F5344CB8AC3E}">
        <p14:creationId xmlns:p14="http://schemas.microsoft.com/office/powerpoint/2010/main" val="29087283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enc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enc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enc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237</TotalTime>
  <Words>1575</Words>
  <Application>Microsoft Office PowerPoint</Application>
  <PresentationFormat>Panorámica</PresentationFormat>
  <Paragraphs>244</Paragraphs>
  <Slides>57</Slides>
  <Notes>9</Notes>
  <HiddenSlides>0</HiddenSlides>
  <MMClips>0</MMClips>
  <ScaleCrop>false</ScaleCrop>
  <HeadingPairs>
    <vt:vector size="8" baseType="variant">
      <vt:variant>
        <vt:lpstr>Fuentes usadas</vt:lpstr>
      </vt:variant>
      <vt:variant>
        <vt:i4>10</vt:i4>
      </vt:variant>
      <vt:variant>
        <vt:lpstr>Tema</vt:lpstr>
      </vt:variant>
      <vt:variant>
        <vt:i4>1</vt:i4>
      </vt:variant>
      <vt:variant>
        <vt:lpstr>Servidores OLE incrustados</vt:lpstr>
      </vt:variant>
      <vt:variant>
        <vt:i4>3</vt:i4>
      </vt:variant>
      <vt:variant>
        <vt:lpstr>Títulos de diapositiva</vt:lpstr>
      </vt:variant>
      <vt:variant>
        <vt:i4>57</vt:i4>
      </vt:variant>
    </vt:vector>
  </HeadingPairs>
  <TitlesOfParts>
    <vt:vector size="71" baseType="lpstr">
      <vt:lpstr>Arial</vt:lpstr>
      <vt:lpstr>Arial Black</vt:lpstr>
      <vt:lpstr>Calibri</vt:lpstr>
      <vt:lpstr>Caslon Bd BT</vt:lpstr>
      <vt:lpstr>SymbolITC Bk BT</vt:lpstr>
      <vt:lpstr>Tahoma</vt:lpstr>
      <vt:lpstr>Times New Roman</vt:lpstr>
      <vt:lpstr>Trajan Pro</vt:lpstr>
      <vt:lpstr>Trebuchet MS</vt:lpstr>
      <vt:lpstr>Wingdings</vt:lpstr>
      <vt:lpstr>Esencial</vt:lpstr>
      <vt:lpstr>Imagen de mapa de bits</vt:lpstr>
      <vt:lpstr>Document</vt:lpstr>
      <vt:lpstr>Ecuación</vt:lpstr>
      <vt:lpstr>Geología ambiental semestre  2022-2</vt:lpstr>
      <vt:lpstr>Presentación de PowerPoint</vt:lpstr>
      <vt:lpstr>¿Qué es una inundación?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hidrograma</vt:lpstr>
      <vt:lpstr>Forma de hidrogramas y forma de cuenca</vt:lpstr>
      <vt:lpstr>La planicie de inundación</vt:lpstr>
      <vt:lpstr>Presentación de PowerPoint</vt:lpstr>
      <vt:lpstr>Rio Sonora</vt:lpstr>
      <vt:lpstr>Presentación de PowerPoint</vt:lpstr>
      <vt:lpstr>Presentación de PowerPoint</vt:lpstr>
      <vt:lpstr>Factores que contribuyen a una inundación:</vt:lpstr>
      <vt:lpstr>Efectos de la urbanización sobre la curva hidrográfica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Peligro POR INUNDACIONES</vt:lpstr>
      <vt:lpstr>Peligro por inundación para personas CRITERIO DEL USBR, 1988</vt:lpstr>
      <vt:lpstr>Peligro por inundación para automóviles CRITERIO DEL USBR, 1988</vt:lpstr>
      <vt:lpstr>Peligro por inundación para viviendas CRITERIO DEL USBR, 1988</vt:lpstr>
      <vt:lpstr>Presentación de PowerPoint</vt:lpstr>
      <vt:lpstr>Caracterización del peligro RESUMEN</vt:lpstr>
      <vt:lpstr>Exposición</vt:lpstr>
      <vt:lpstr>Presentación de PowerPoint</vt:lpstr>
      <vt:lpstr>Exposición CASO DE ESTUDIO: ACAPULCO </vt:lpstr>
      <vt:lpstr>Presentación de PowerPoint</vt:lpstr>
      <vt:lpstr>Presentación de PowerPoint</vt:lpstr>
      <vt:lpstr>Presentación de PowerPoint</vt:lpstr>
      <vt:lpstr>Presentación de PowerPoint</vt:lpstr>
      <vt:lpstr>Preguntas?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 ISMAEL MINJAREZ SOSA</dc:creator>
  <cp:lastModifiedBy>JOSE ISMAEL MINJAREZ SOSA</cp:lastModifiedBy>
  <cp:revision>5</cp:revision>
  <dcterms:created xsi:type="dcterms:W3CDTF">2022-10-05T16:23:22Z</dcterms:created>
  <dcterms:modified xsi:type="dcterms:W3CDTF">2022-10-11T16:25:58Z</dcterms:modified>
</cp:coreProperties>
</file>