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42"/>
  </p:notesMasterIdLst>
  <p:sldIdLst>
    <p:sldId id="256" r:id="rId2"/>
    <p:sldId id="279" r:id="rId3"/>
    <p:sldId id="301" r:id="rId4"/>
    <p:sldId id="290" r:id="rId5"/>
    <p:sldId id="299" r:id="rId6"/>
    <p:sldId id="316" r:id="rId7"/>
    <p:sldId id="317" r:id="rId8"/>
    <p:sldId id="300" r:id="rId9"/>
    <p:sldId id="287" r:id="rId10"/>
    <p:sldId id="291" r:id="rId11"/>
    <p:sldId id="282" r:id="rId12"/>
    <p:sldId id="296" r:id="rId13"/>
    <p:sldId id="272" r:id="rId14"/>
    <p:sldId id="310" r:id="rId15"/>
    <p:sldId id="283" r:id="rId16"/>
    <p:sldId id="281" r:id="rId17"/>
    <p:sldId id="273" r:id="rId18"/>
    <p:sldId id="309" r:id="rId19"/>
    <p:sldId id="275" r:id="rId20"/>
    <p:sldId id="303" r:id="rId21"/>
    <p:sldId id="311" r:id="rId22"/>
    <p:sldId id="307" r:id="rId23"/>
    <p:sldId id="269" r:id="rId24"/>
    <p:sldId id="584" r:id="rId25"/>
    <p:sldId id="313" r:id="rId26"/>
    <p:sldId id="314" r:id="rId27"/>
    <p:sldId id="315" r:id="rId28"/>
    <p:sldId id="357" r:id="rId29"/>
    <p:sldId id="361" r:id="rId30"/>
    <p:sldId id="354" r:id="rId31"/>
    <p:sldId id="360" r:id="rId32"/>
    <p:sldId id="607" r:id="rId33"/>
    <p:sldId id="578" r:id="rId34"/>
    <p:sldId id="579" r:id="rId35"/>
    <p:sldId id="608" r:id="rId36"/>
    <p:sldId id="606" r:id="rId37"/>
    <p:sldId id="605" r:id="rId38"/>
    <p:sldId id="604" r:id="rId39"/>
    <p:sldId id="603" r:id="rId40"/>
    <p:sldId id="58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E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5" autoAdjust="0"/>
    <p:restoredTop sz="94660"/>
  </p:normalViewPr>
  <p:slideViewPr>
    <p:cSldViewPr snapToGrid="0">
      <p:cViewPr varScale="1">
        <p:scale>
          <a:sx n="114" d="100"/>
          <a:sy n="114" d="100"/>
        </p:scale>
        <p:origin x="420" y="102"/>
      </p:cViewPr>
      <p:guideLst>
        <p:guide orient="horz" pos="2160"/>
        <p:guide pos="3840"/>
      </p:guideLst>
    </p:cSldViewPr>
  </p:slideViewPr>
  <p:notesTextViewPr>
    <p:cViewPr>
      <p:scale>
        <a:sx n="1" d="1"/>
        <a:sy n="1" d="1"/>
      </p:scale>
      <p:origin x="0" y="0"/>
    </p:cViewPr>
  </p:notesTextViewPr>
  <p:sorterViewPr>
    <p:cViewPr>
      <p:scale>
        <a:sx n="180" d="100"/>
        <a:sy n="180" d="100"/>
      </p:scale>
      <p:origin x="0" y="-66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47BD9-F758-4A5C-A7BB-EB277EDD76DF}" type="datetimeFigureOut">
              <a:rPr lang="es-MX" smtClean="0"/>
              <a:t>26/10/2022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85E92-631E-44B5-A84E-68915B490C7C}" type="slidenum">
              <a:rPr lang="es-MX" smtClean="0"/>
              <a:t>‹Nº›</a:t>
            </a:fld>
            <a:endParaRPr lang="es-MX"/>
          </a:p>
        </p:txBody>
      </p:sp>
    </p:spTree>
    <p:extLst>
      <p:ext uri="{BB962C8B-B14F-4D97-AF65-F5344CB8AC3E}">
        <p14:creationId xmlns:p14="http://schemas.microsoft.com/office/powerpoint/2010/main" val="3124268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26/10/2022</a:t>
            </a:fld>
            <a:endParaRPr lang="es-MX"/>
          </a:p>
        </p:txBody>
      </p:sp>
      <p:sp>
        <p:nvSpPr>
          <p:cNvPr id="5" name="Footer Placeholder 4"/>
          <p:cNvSpPr>
            <a:spLocks noGrp="1"/>
          </p:cNvSpPr>
          <p:nvPr>
            <p:ph type="ftr" sz="quarter" idx="11"/>
          </p:nvPr>
        </p:nvSpPr>
        <p:spPr>
          <a:xfrm>
            <a:off x="2416500" y="329307"/>
            <a:ext cx="4973915" cy="309201"/>
          </a:xfrm>
        </p:spPr>
        <p:txBody>
          <a:bodyPr/>
          <a:lstStyle/>
          <a:p>
            <a:endParaRPr lang="es-MX"/>
          </a:p>
        </p:txBody>
      </p:sp>
      <p:sp>
        <p:nvSpPr>
          <p:cNvPr id="6" name="Slide Number Placeholder 5"/>
          <p:cNvSpPr>
            <a:spLocks noGrp="1"/>
          </p:cNvSpPr>
          <p:nvPr>
            <p:ph type="sldNum" sz="quarter" idx="12"/>
          </p:nvPr>
        </p:nvSpPr>
        <p:spPr>
          <a:xfrm>
            <a:off x="1437664" y="798973"/>
            <a:ext cx="811019" cy="503578"/>
          </a:xfrm>
        </p:spPr>
        <p:txBody>
          <a:bodyPr/>
          <a:lstStyle/>
          <a:p>
            <a:fld id="{75E5C90F-6B1E-4FCC-92AE-27768D72AA6A}" type="slidenum">
              <a:rPr lang="es-MX" smtClean="0"/>
              <a:t>‹Nº›</a:t>
            </a:fld>
            <a:endParaRPr lang="es-MX"/>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338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26/10/2022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5492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B3D6406-1F57-476A-AB74-A53949E20B2E}" type="datetimeFigureOut">
              <a:rPr lang="es-MX" smtClean="0"/>
              <a:t>26/10/2022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955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3D6406-1F57-476A-AB74-A53949E20B2E}" type="datetimeFigureOut">
              <a:rPr lang="es-MX" smtClean="0"/>
              <a:t>26/10/2022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6502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B3D6406-1F57-476A-AB74-A53949E20B2E}" type="datetimeFigureOut">
              <a:rPr lang="es-MX" smtClean="0"/>
              <a:t>26/10/2022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5E5C90F-6B1E-4FCC-92AE-27768D72AA6A}" type="slidenum">
              <a:rPr lang="es-MX" smtClean="0"/>
              <a:t>‹Nº›</a:t>
            </a:fld>
            <a:endParaRPr lang="es-MX"/>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1772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B3D6406-1F57-476A-AB74-A53949E20B2E}" type="datetimeFigureOut">
              <a:rPr lang="es-MX" smtClean="0"/>
              <a:t>26/10/2022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5E5C90F-6B1E-4FCC-92AE-27768D72AA6A}" type="slidenum">
              <a:rPr lang="es-MX" smtClean="0"/>
              <a:t>‹Nº›</a:t>
            </a:fld>
            <a:endParaRPr lang="es-MX"/>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0200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D6406-1F57-476A-AB74-A53949E20B2E}" type="datetimeFigureOut">
              <a:rPr lang="es-MX" smtClean="0"/>
              <a:t>26/10/2022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5E5C90F-6B1E-4FCC-92AE-27768D72AA6A}" type="slidenum">
              <a:rPr lang="es-MX" smtClean="0"/>
              <a:t>‹Nº›</a:t>
            </a:fld>
            <a:endParaRPr lang="es-MX"/>
          </a:p>
        </p:txBody>
      </p:sp>
    </p:spTree>
    <p:extLst>
      <p:ext uri="{BB962C8B-B14F-4D97-AF65-F5344CB8AC3E}">
        <p14:creationId xmlns:p14="http://schemas.microsoft.com/office/powerpoint/2010/main" val="97600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B3D6406-1F57-476A-AB74-A53949E20B2E}" type="datetimeFigureOut">
              <a:rPr lang="es-MX" smtClean="0"/>
              <a:t>26/10/2022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4436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B3D6406-1F57-476A-AB74-A53949E20B2E}" type="datetimeFigureOut">
              <a:rPr lang="es-MX" smtClean="0"/>
              <a:t>26/10/2022</a:t>
            </a:fld>
            <a:endParaRPr lang="es-MX"/>
          </a:p>
        </p:txBody>
      </p:sp>
      <p:sp>
        <p:nvSpPr>
          <p:cNvPr id="6" name="Footer Placeholder 5"/>
          <p:cNvSpPr>
            <a:spLocks noGrp="1"/>
          </p:cNvSpPr>
          <p:nvPr>
            <p:ph type="ftr" sz="quarter" idx="11"/>
          </p:nvPr>
        </p:nvSpPr>
        <p:spPr>
          <a:xfrm>
            <a:off x="1447382" y="318640"/>
            <a:ext cx="5541004" cy="320931"/>
          </a:xfrm>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927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26/10/2022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861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26/10/2022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7165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6860117" y="20177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6860117" y="41513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11">
            <a:extLst>
              <a:ext uri="{FF2B5EF4-FFF2-40B4-BE49-F238E27FC236}">
                <a16:creationId xmlns:a16="http://schemas.microsoft.com/office/drawing/2014/main" id="{603CBBF1-114B-46F5-B1B8-426BE9B20FBB}"/>
              </a:ext>
            </a:extLst>
          </p:cNvPr>
          <p:cNvSpPr>
            <a:spLocks noGrp="1" noChangeArrowheads="1"/>
          </p:cNvSpPr>
          <p:nvPr>
            <p:ph type="dt" sz="half" idx="10"/>
          </p:nvPr>
        </p:nvSpPr>
        <p:spPr>
          <a:ln/>
        </p:spPr>
        <p:txBody>
          <a:bodyPr/>
          <a:lstStyle>
            <a:lvl1pPr>
              <a:defRPr/>
            </a:lvl1pPr>
          </a:lstStyle>
          <a:p>
            <a:pPr>
              <a:defRPr/>
            </a:pPr>
            <a:endParaRPr lang="es-MX"/>
          </a:p>
        </p:txBody>
      </p:sp>
      <p:sp>
        <p:nvSpPr>
          <p:cNvPr id="7" name="Rectangle 12">
            <a:extLst>
              <a:ext uri="{FF2B5EF4-FFF2-40B4-BE49-F238E27FC236}">
                <a16:creationId xmlns:a16="http://schemas.microsoft.com/office/drawing/2014/main" id="{C49F128A-DF59-4F8F-B818-06F391D4ADDC}"/>
              </a:ext>
            </a:extLst>
          </p:cNvPr>
          <p:cNvSpPr>
            <a:spLocks noGrp="1" noChangeArrowheads="1"/>
          </p:cNvSpPr>
          <p:nvPr>
            <p:ph type="ftr" sz="quarter" idx="11"/>
          </p:nvPr>
        </p:nvSpPr>
        <p:spPr>
          <a:ln/>
        </p:spPr>
        <p:txBody>
          <a:bodyPr/>
          <a:lstStyle>
            <a:lvl1pPr>
              <a:defRPr/>
            </a:lvl1pPr>
          </a:lstStyle>
          <a:p>
            <a:pPr>
              <a:defRPr/>
            </a:pPr>
            <a:endParaRPr lang="es-MX"/>
          </a:p>
        </p:txBody>
      </p:sp>
      <p:sp>
        <p:nvSpPr>
          <p:cNvPr id="8" name="Rectangle 13">
            <a:extLst>
              <a:ext uri="{FF2B5EF4-FFF2-40B4-BE49-F238E27FC236}">
                <a16:creationId xmlns:a16="http://schemas.microsoft.com/office/drawing/2014/main" id="{A7DACC90-EBE7-41E4-90D5-8B1DD2B312ED}"/>
              </a:ext>
            </a:extLst>
          </p:cNvPr>
          <p:cNvSpPr>
            <a:spLocks noGrp="1" noChangeArrowheads="1"/>
          </p:cNvSpPr>
          <p:nvPr>
            <p:ph type="sldNum" sz="quarter" idx="12"/>
          </p:nvPr>
        </p:nvSpPr>
        <p:spPr>
          <a:ln/>
        </p:spPr>
        <p:txBody>
          <a:bodyPr/>
          <a:lstStyle>
            <a:lvl1pPr>
              <a:defRPr/>
            </a:lvl1pPr>
          </a:lstStyle>
          <a:p>
            <a:pPr>
              <a:defRPr/>
            </a:pPr>
            <a:fld id="{D09C3F7E-E6B4-4906-B77D-D84B85123457}" type="slidenum">
              <a:rPr lang="es-MX" altLang="es-MX"/>
              <a:pPr>
                <a:defRPr/>
              </a:pPr>
              <a:t>‹Nº›</a:t>
            </a:fld>
            <a:endParaRPr lang="es-MX" altLang="es-MX"/>
          </a:p>
        </p:txBody>
      </p:sp>
    </p:spTree>
    <p:extLst>
      <p:ext uri="{BB962C8B-B14F-4D97-AF65-F5344CB8AC3E}">
        <p14:creationId xmlns:p14="http://schemas.microsoft.com/office/powerpoint/2010/main" val="1995080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8601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11">
            <a:extLst>
              <a:ext uri="{FF2B5EF4-FFF2-40B4-BE49-F238E27FC236}">
                <a16:creationId xmlns:a16="http://schemas.microsoft.com/office/drawing/2014/main" id="{05FD7A8D-B215-4046-8E1B-5AF7D6FB7891}"/>
              </a:ext>
            </a:extLst>
          </p:cNvPr>
          <p:cNvSpPr>
            <a:spLocks noGrp="1" noChangeArrowheads="1"/>
          </p:cNvSpPr>
          <p:nvPr>
            <p:ph type="dt" sz="half" idx="10"/>
          </p:nvPr>
        </p:nvSpPr>
        <p:spPr>
          <a:ln/>
        </p:spPr>
        <p:txBody>
          <a:bodyPr/>
          <a:lstStyle>
            <a:lvl1pPr>
              <a:defRPr/>
            </a:lvl1pPr>
          </a:lstStyle>
          <a:p>
            <a:pPr>
              <a:defRPr/>
            </a:pPr>
            <a:endParaRPr lang="es-MX"/>
          </a:p>
        </p:txBody>
      </p:sp>
      <p:sp>
        <p:nvSpPr>
          <p:cNvPr id="6" name="Rectangle 12">
            <a:extLst>
              <a:ext uri="{FF2B5EF4-FFF2-40B4-BE49-F238E27FC236}">
                <a16:creationId xmlns:a16="http://schemas.microsoft.com/office/drawing/2014/main" id="{D930B30D-1F33-4C47-8475-D43ABAEA23D6}"/>
              </a:ext>
            </a:extLst>
          </p:cNvPr>
          <p:cNvSpPr>
            <a:spLocks noGrp="1" noChangeArrowheads="1"/>
          </p:cNvSpPr>
          <p:nvPr>
            <p:ph type="ftr" sz="quarter" idx="11"/>
          </p:nvPr>
        </p:nvSpPr>
        <p:spPr>
          <a:ln/>
        </p:spPr>
        <p:txBody>
          <a:bodyPr/>
          <a:lstStyle>
            <a:lvl1pPr>
              <a:defRPr/>
            </a:lvl1pPr>
          </a:lstStyle>
          <a:p>
            <a:pPr>
              <a:defRPr/>
            </a:pPr>
            <a:endParaRPr lang="es-MX"/>
          </a:p>
        </p:txBody>
      </p:sp>
      <p:sp>
        <p:nvSpPr>
          <p:cNvPr id="7" name="Rectangle 13">
            <a:extLst>
              <a:ext uri="{FF2B5EF4-FFF2-40B4-BE49-F238E27FC236}">
                <a16:creationId xmlns:a16="http://schemas.microsoft.com/office/drawing/2014/main" id="{B91324E1-0C17-47E6-97AC-992D0D738D80}"/>
              </a:ext>
            </a:extLst>
          </p:cNvPr>
          <p:cNvSpPr>
            <a:spLocks noGrp="1" noChangeArrowheads="1"/>
          </p:cNvSpPr>
          <p:nvPr>
            <p:ph type="sldNum" sz="quarter" idx="12"/>
          </p:nvPr>
        </p:nvSpPr>
        <p:spPr>
          <a:ln/>
        </p:spPr>
        <p:txBody>
          <a:bodyPr/>
          <a:lstStyle>
            <a:lvl1pPr>
              <a:defRPr/>
            </a:lvl1pPr>
          </a:lstStyle>
          <a:p>
            <a:pPr>
              <a:defRPr/>
            </a:pPr>
            <a:fld id="{A266BC91-D4F0-4304-9E50-99E2004AC848}" type="slidenum">
              <a:rPr lang="es-MX" altLang="es-MX"/>
              <a:pPr>
                <a:defRPr/>
              </a:pPr>
              <a:t>‹Nº›</a:t>
            </a:fld>
            <a:endParaRPr lang="es-MX" altLang="es-MX"/>
          </a:p>
        </p:txBody>
      </p:sp>
    </p:spTree>
    <p:extLst>
      <p:ext uri="{BB962C8B-B14F-4D97-AF65-F5344CB8AC3E}">
        <p14:creationId xmlns:p14="http://schemas.microsoft.com/office/powerpoint/2010/main" val="805805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contenido"/>
          <p:cNvSpPr>
            <a:spLocks noGrp="1"/>
          </p:cNvSpPr>
          <p:nvPr>
            <p:ph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6860117" y="20177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6860117" y="41513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11">
            <a:extLst>
              <a:ext uri="{FF2B5EF4-FFF2-40B4-BE49-F238E27FC236}">
                <a16:creationId xmlns:a16="http://schemas.microsoft.com/office/drawing/2014/main" id="{4F079B3E-C80E-4700-B966-6C3E53892850}"/>
              </a:ext>
            </a:extLst>
          </p:cNvPr>
          <p:cNvSpPr>
            <a:spLocks noGrp="1" noChangeArrowheads="1"/>
          </p:cNvSpPr>
          <p:nvPr>
            <p:ph type="dt" sz="half" idx="10"/>
          </p:nvPr>
        </p:nvSpPr>
        <p:spPr>
          <a:ln/>
        </p:spPr>
        <p:txBody>
          <a:bodyPr/>
          <a:lstStyle>
            <a:lvl1pPr>
              <a:defRPr/>
            </a:lvl1pPr>
          </a:lstStyle>
          <a:p>
            <a:pPr>
              <a:defRPr/>
            </a:pPr>
            <a:endParaRPr lang="es-MX"/>
          </a:p>
        </p:txBody>
      </p:sp>
      <p:sp>
        <p:nvSpPr>
          <p:cNvPr id="7" name="Rectangle 12">
            <a:extLst>
              <a:ext uri="{FF2B5EF4-FFF2-40B4-BE49-F238E27FC236}">
                <a16:creationId xmlns:a16="http://schemas.microsoft.com/office/drawing/2014/main" id="{6FE693A2-B12B-4787-BAF3-B509A8BF9BD8}"/>
              </a:ext>
            </a:extLst>
          </p:cNvPr>
          <p:cNvSpPr>
            <a:spLocks noGrp="1" noChangeArrowheads="1"/>
          </p:cNvSpPr>
          <p:nvPr>
            <p:ph type="ftr" sz="quarter" idx="11"/>
          </p:nvPr>
        </p:nvSpPr>
        <p:spPr>
          <a:ln/>
        </p:spPr>
        <p:txBody>
          <a:bodyPr/>
          <a:lstStyle>
            <a:lvl1pPr>
              <a:defRPr/>
            </a:lvl1pPr>
          </a:lstStyle>
          <a:p>
            <a:pPr>
              <a:defRPr/>
            </a:pPr>
            <a:endParaRPr lang="es-MX"/>
          </a:p>
        </p:txBody>
      </p:sp>
      <p:sp>
        <p:nvSpPr>
          <p:cNvPr id="8" name="Rectangle 13">
            <a:extLst>
              <a:ext uri="{FF2B5EF4-FFF2-40B4-BE49-F238E27FC236}">
                <a16:creationId xmlns:a16="http://schemas.microsoft.com/office/drawing/2014/main" id="{65B9EB1F-3898-4FD5-972C-26E2CC79B976}"/>
              </a:ext>
            </a:extLst>
          </p:cNvPr>
          <p:cNvSpPr>
            <a:spLocks noGrp="1" noChangeArrowheads="1"/>
          </p:cNvSpPr>
          <p:nvPr>
            <p:ph type="sldNum" sz="quarter" idx="12"/>
          </p:nvPr>
        </p:nvSpPr>
        <p:spPr>
          <a:ln/>
        </p:spPr>
        <p:txBody>
          <a:bodyPr/>
          <a:lstStyle>
            <a:lvl1pPr>
              <a:defRPr/>
            </a:lvl1pPr>
          </a:lstStyle>
          <a:p>
            <a:pPr>
              <a:defRPr/>
            </a:pPr>
            <a:fld id="{2D0756DF-F5DA-4206-8FE9-9AA79F4AD66E}" type="slidenum">
              <a:rPr lang="es-MX" altLang="es-MX"/>
              <a:pPr>
                <a:defRPr/>
              </a:pPr>
              <a:t>‹Nº›</a:t>
            </a:fld>
            <a:endParaRPr lang="es-MX" altLang="es-MX"/>
          </a:p>
        </p:txBody>
      </p:sp>
    </p:spTree>
    <p:extLst>
      <p:ext uri="{BB962C8B-B14F-4D97-AF65-F5344CB8AC3E}">
        <p14:creationId xmlns:p14="http://schemas.microsoft.com/office/powerpoint/2010/main" val="1541627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534584" y="214313"/>
            <a:ext cx="10405533" cy="5918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Rectangle 11">
            <a:extLst>
              <a:ext uri="{FF2B5EF4-FFF2-40B4-BE49-F238E27FC236}">
                <a16:creationId xmlns:a16="http://schemas.microsoft.com/office/drawing/2014/main" id="{1FB4F129-EC6A-427F-AC65-6F5CBE9CB56E}"/>
              </a:ext>
            </a:extLst>
          </p:cNvPr>
          <p:cNvSpPr>
            <a:spLocks noGrp="1" noChangeArrowheads="1"/>
          </p:cNvSpPr>
          <p:nvPr>
            <p:ph type="dt" sz="half" idx="10"/>
          </p:nvPr>
        </p:nvSpPr>
        <p:spPr>
          <a:ln/>
        </p:spPr>
        <p:txBody>
          <a:bodyPr/>
          <a:lstStyle>
            <a:lvl1pPr>
              <a:defRPr/>
            </a:lvl1pPr>
          </a:lstStyle>
          <a:p>
            <a:pPr>
              <a:defRPr/>
            </a:pPr>
            <a:endParaRPr lang="es-MX"/>
          </a:p>
        </p:txBody>
      </p:sp>
      <p:sp>
        <p:nvSpPr>
          <p:cNvPr id="4" name="Rectangle 12">
            <a:extLst>
              <a:ext uri="{FF2B5EF4-FFF2-40B4-BE49-F238E27FC236}">
                <a16:creationId xmlns:a16="http://schemas.microsoft.com/office/drawing/2014/main" id="{0DD3342E-8DE5-4C88-95A1-59A886318459}"/>
              </a:ext>
            </a:extLst>
          </p:cNvPr>
          <p:cNvSpPr>
            <a:spLocks noGrp="1" noChangeArrowheads="1"/>
          </p:cNvSpPr>
          <p:nvPr>
            <p:ph type="ftr" sz="quarter" idx="11"/>
          </p:nvPr>
        </p:nvSpPr>
        <p:spPr>
          <a:ln/>
        </p:spPr>
        <p:txBody>
          <a:bodyPr/>
          <a:lstStyle>
            <a:lvl1pPr>
              <a:defRPr/>
            </a:lvl1pPr>
          </a:lstStyle>
          <a:p>
            <a:pPr>
              <a:defRPr/>
            </a:pPr>
            <a:endParaRPr lang="es-MX"/>
          </a:p>
        </p:txBody>
      </p:sp>
      <p:sp>
        <p:nvSpPr>
          <p:cNvPr id="5" name="Rectangle 13">
            <a:extLst>
              <a:ext uri="{FF2B5EF4-FFF2-40B4-BE49-F238E27FC236}">
                <a16:creationId xmlns:a16="http://schemas.microsoft.com/office/drawing/2014/main" id="{00153C8C-62F5-4509-8892-6154DD1FF60C}"/>
              </a:ext>
            </a:extLst>
          </p:cNvPr>
          <p:cNvSpPr>
            <a:spLocks noGrp="1" noChangeArrowheads="1"/>
          </p:cNvSpPr>
          <p:nvPr>
            <p:ph type="sldNum" sz="quarter" idx="12"/>
          </p:nvPr>
        </p:nvSpPr>
        <p:spPr>
          <a:ln/>
        </p:spPr>
        <p:txBody>
          <a:bodyPr/>
          <a:lstStyle>
            <a:lvl1pPr>
              <a:defRPr/>
            </a:lvl1pPr>
          </a:lstStyle>
          <a:p>
            <a:pPr>
              <a:defRPr/>
            </a:pPr>
            <a:fld id="{F0C21D2D-2F5B-4D62-9095-BA3849C8F3BB}" type="slidenum">
              <a:rPr lang="es-MX" altLang="es-MX"/>
              <a:pPr>
                <a:defRPr/>
              </a:pPr>
              <a:t>‹Nº›</a:t>
            </a:fld>
            <a:endParaRPr lang="es-MX" altLang="es-MX"/>
          </a:p>
        </p:txBody>
      </p:sp>
    </p:spTree>
    <p:extLst>
      <p:ext uri="{BB962C8B-B14F-4D97-AF65-F5344CB8AC3E}">
        <p14:creationId xmlns:p14="http://schemas.microsoft.com/office/powerpoint/2010/main" val="124501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7">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B3D6406-1F57-476A-AB74-A53949E20B2E}" type="datetimeFigureOut">
              <a:rPr lang="es-MX" smtClean="0"/>
              <a:t>26/10/2022</a:t>
            </a:fld>
            <a:endParaRPr lang="es-MX"/>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5E5C90F-6B1E-4FCC-92AE-27768D72AA6A}" type="slidenum">
              <a:rPr lang="es-MX" smtClean="0"/>
              <a:t>‹Nº›</a:t>
            </a:fld>
            <a:endParaRPr lang="es-MX"/>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14047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www.enbuenasmanos.com/ARTICULOS/muestra.asp?art=232" TargetMode="External"/><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3.jpe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gif"/><Relationship Id="rId9"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hyperlink" Target="http://upload.wikimedia.org/wikipedia/commons/5/53/Skull_and_crossbones.svg" TargetMode="External"/><Relationship Id="rId5" Type="http://schemas.openxmlformats.org/officeDocument/2006/relationships/image" Target="../media/image54.jpeg"/><Relationship Id="rId4" Type="http://schemas.openxmlformats.org/officeDocument/2006/relationships/hyperlink" Target="http://images.google.com.mx/imgres?imgurl=http://www.istas.net/recursos/IMG/ISTAS_01030.jpg&amp;imgrefurl=http://217.13.81.22/istas/risctox/index.asp?idpagina=575&amp;h=252&amp;w=205&amp;sz=36&amp;hl=es&amp;start=13&amp;um=1&amp;usg=__gIDZMvoBsWJe9r8nYSXbhPqx-QY=&amp;tbnid=bhnFcOkbyE2LPM:&amp;tbnh=111&amp;tbnw=90&amp;prev=/images?q=simbolo+de+sustancias+quimicas+toxicas&amp;um=1&amp;hl=es&amp;safe=active&amp;rlz=1T4ADBF_esMX288MX288&amp;sa=G"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audio" Target="../media/audio2.wav"/><Relationship Id="rId7" Type="http://schemas.openxmlformats.org/officeDocument/2006/relationships/image" Target="../media/image57.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1.jpeg"/><Relationship Id="rId10" Type="http://schemas.openxmlformats.org/officeDocument/2006/relationships/image" Target="../media/image60.jpeg"/><Relationship Id="rId4" Type="http://schemas.openxmlformats.org/officeDocument/2006/relationships/audio" Target="../media/audio3.wav"/><Relationship Id="rId9" Type="http://schemas.openxmlformats.org/officeDocument/2006/relationships/image" Target="../media/image59.jpeg"/></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60F79-C62F-4B6C-A8E1-A062F79F8583}"/>
              </a:ext>
            </a:extLst>
          </p:cNvPr>
          <p:cNvSpPr>
            <a:spLocks noGrp="1"/>
          </p:cNvSpPr>
          <p:nvPr>
            <p:ph type="ctrTitle"/>
          </p:nvPr>
        </p:nvSpPr>
        <p:spPr>
          <a:xfrm>
            <a:off x="684212" y="685799"/>
            <a:ext cx="9678988" cy="1524003"/>
          </a:xfrm>
        </p:spPr>
        <p:txBody>
          <a:bodyPr>
            <a:normAutofit fontScale="90000"/>
          </a:bodyPr>
          <a:lstStyle/>
          <a:p>
            <a:r>
              <a:rPr lang="es-MX" sz="6000" dirty="0">
                <a:solidFill>
                  <a:schemeClr val="tx2"/>
                </a:solidFill>
              </a:rPr>
              <a:t>Introducción a las ciencias ambientales</a:t>
            </a:r>
          </a:p>
        </p:txBody>
      </p:sp>
      <p:sp>
        <p:nvSpPr>
          <p:cNvPr id="3" name="Subtítulo 2">
            <a:extLst>
              <a:ext uri="{FF2B5EF4-FFF2-40B4-BE49-F238E27FC236}">
                <a16:creationId xmlns:a16="http://schemas.microsoft.com/office/drawing/2014/main" id="{29827EE5-F3B7-4E0C-BC41-7B106222DCC4}"/>
              </a:ext>
            </a:extLst>
          </p:cNvPr>
          <p:cNvSpPr>
            <a:spLocks noGrp="1"/>
          </p:cNvSpPr>
          <p:nvPr>
            <p:ph type="subTitle" idx="1"/>
          </p:nvPr>
        </p:nvSpPr>
        <p:spPr>
          <a:xfrm>
            <a:off x="684212" y="4648198"/>
            <a:ext cx="7005742" cy="1143002"/>
          </a:xfrm>
        </p:spPr>
        <p:txBody>
          <a:bodyPr>
            <a:normAutofit/>
          </a:bodyPr>
          <a:lstStyle/>
          <a:p>
            <a:r>
              <a:rPr lang="es-MX" b="1" dirty="0">
                <a:solidFill>
                  <a:schemeClr val="tx1">
                    <a:alpha val="80000"/>
                  </a:schemeClr>
                </a:solidFill>
              </a:rPr>
              <a:t>Semestre 2021-2</a:t>
            </a:r>
          </a:p>
        </p:txBody>
      </p:sp>
    </p:spTree>
    <p:extLst>
      <p:ext uri="{BB962C8B-B14F-4D97-AF65-F5344CB8AC3E}">
        <p14:creationId xmlns:p14="http://schemas.microsoft.com/office/powerpoint/2010/main" val="95731222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7EBC0C2-2559-445D-863B-02DF0196664E}"/>
              </a:ext>
            </a:extLst>
          </p:cNvPr>
          <p:cNvSpPr>
            <a:spLocks noGrp="1" noChangeArrowheads="1"/>
          </p:cNvSpPr>
          <p:nvPr>
            <p:ph idx="1"/>
          </p:nvPr>
        </p:nvSpPr>
        <p:spPr>
          <a:xfrm>
            <a:off x="1856514" y="370841"/>
            <a:ext cx="7772400" cy="1160463"/>
          </a:xfrm>
        </p:spPr>
        <p:txBody>
          <a:bodyPr>
            <a:normAutofit fontScale="92500"/>
          </a:bodyPr>
          <a:lstStyle/>
          <a:p>
            <a:pPr algn="ctr" eaLnBrk="1" hangingPunct="1">
              <a:lnSpc>
                <a:spcPct val="90000"/>
              </a:lnSpc>
              <a:buFont typeface="Wingdings" panose="05000000000000000000" pitchFamily="2" charset="2"/>
              <a:buNone/>
            </a:pPr>
            <a:r>
              <a:rPr lang="es-MX" altLang="es-MX" sz="6000" dirty="0"/>
              <a:t>	</a:t>
            </a:r>
            <a:r>
              <a:rPr lang="es-MX" altLang="es-MX" sz="6000" b="1" dirty="0">
                <a:solidFill>
                  <a:srgbClr val="009900"/>
                </a:solidFill>
                <a:latin typeface="Arial" panose="020B0604020202020204" pitchFamily="34" charset="0"/>
              </a:rPr>
              <a:t>RESIDUOS SÓLIDOS</a:t>
            </a:r>
            <a:endParaRPr lang="es-ES" altLang="es-MX" sz="6000" b="1" dirty="0">
              <a:solidFill>
                <a:srgbClr val="009900"/>
              </a:solidFill>
              <a:latin typeface="Arial" panose="020B0604020202020204" pitchFamily="34" charset="0"/>
            </a:endParaRPr>
          </a:p>
        </p:txBody>
      </p:sp>
      <p:pic>
        <p:nvPicPr>
          <p:cNvPr id="2" name="Imagen 1">
            <a:extLst>
              <a:ext uri="{FF2B5EF4-FFF2-40B4-BE49-F238E27FC236}">
                <a16:creationId xmlns:a16="http://schemas.microsoft.com/office/drawing/2014/main" id="{B1F78C26-A079-4737-A4E6-3311D9A421CC}"/>
              </a:ext>
            </a:extLst>
          </p:cNvPr>
          <p:cNvPicPr>
            <a:picLocks noChangeAspect="1"/>
          </p:cNvPicPr>
          <p:nvPr/>
        </p:nvPicPr>
        <p:blipFill>
          <a:blip r:embed="rId2"/>
          <a:stretch>
            <a:fillRect/>
          </a:stretch>
        </p:blipFill>
        <p:spPr>
          <a:xfrm>
            <a:off x="3200400" y="1486118"/>
            <a:ext cx="7515225" cy="50010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16B46443-3028-4A81-920D-E24932BB9EFE}"/>
              </a:ext>
            </a:extLst>
          </p:cNvPr>
          <p:cNvSpPr>
            <a:spLocks noGrp="1" noChangeArrowheads="1"/>
          </p:cNvSpPr>
          <p:nvPr>
            <p:ph idx="1"/>
          </p:nvPr>
        </p:nvSpPr>
        <p:spPr>
          <a:xfrm>
            <a:off x="220554" y="782605"/>
            <a:ext cx="6820806" cy="4433220"/>
          </a:xfrm>
          <a:solidFill>
            <a:schemeClr val="bg1"/>
          </a:solidFill>
        </p:spPr>
        <p:txBody>
          <a:bodyPr>
            <a:noAutofit/>
          </a:bodyPr>
          <a:lstStyle/>
          <a:p>
            <a:pPr algn="just" eaLnBrk="1" hangingPunct="1">
              <a:lnSpc>
                <a:spcPct val="120000"/>
              </a:lnSpc>
              <a:buFont typeface="Wingdings" panose="05000000000000000000" pitchFamily="2" charset="2"/>
              <a:buNone/>
            </a:pPr>
            <a:r>
              <a:rPr lang="es-ES_tradnl" altLang="es-MX" sz="2400" dirty="0">
                <a:solidFill>
                  <a:schemeClr val="hlink"/>
                </a:solidFill>
              </a:rPr>
              <a:t>	</a:t>
            </a:r>
            <a:r>
              <a:rPr lang="es-ES_tradnl" altLang="es-MX" sz="2400" dirty="0">
                <a:solidFill>
                  <a:schemeClr val="hlink"/>
                </a:solidFill>
                <a:latin typeface="Arial" panose="020B0604020202020204" pitchFamily="34" charset="0"/>
              </a:rPr>
              <a:t>Residuo:</a:t>
            </a:r>
            <a:r>
              <a:rPr lang="es-ES_tradnl" altLang="es-MX" sz="2400" dirty="0">
                <a:solidFill>
                  <a:srgbClr val="800080"/>
                </a:solidFill>
                <a:latin typeface="Arial" panose="020B0604020202020204" pitchFamily="34" charset="0"/>
              </a:rPr>
              <a:t> </a:t>
            </a:r>
            <a:r>
              <a:rPr lang="es-ES_tradnl" altLang="es-MX" sz="2400" dirty="0">
                <a:latin typeface="Arial" panose="020B0604020202020204" pitchFamily="34" charset="0"/>
              </a:rPr>
              <a:t>Material o producto cuyo propietario o poseedor desecha y que se encuentra en estado sólido o semisólido, o es un líquido o gas contenido en recipientes o depósitos, y que puede ser susceptible a ser valorizado o requiere sujetarse a tratamiento o disposición final (LGPGIR 2008).</a:t>
            </a:r>
            <a:endParaRPr lang="es-ES" altLang="es-MX" sz="2400" dirty="0">
              <a:latin typeface="Arial" panose="020B0604020202020204" pitchFamily="34" charset="0"/>
            </a:endParaRPr>
          </a:p>
          <a:p>
            <a:pPr algn="just" eaLnBrk="1" hangingPunct="1">
              <a:lnSpc>
                <a:spcPct val="120000"/>
              </a:lnSpc>
              <a:buFont typeface="Wingdings" panose="05000000000000000000" pitchFamily="2" charset="2"/>
              <a:buNone/>
            </a:pPr>
            <a:r>
              <a:rPr lang="es-ES_tradnl" altLang="es-MX" sz="2400" dirty="0">
                <a:solidFill>
                  <a:srgbClr val="800080"/>
                </a:solidFill>
                <a:latin typeface="Arial" panose="020B0604020202020204" pitchFamily="34" charset="0"/>
              </a:rPr>
              <a:t>	</a:t>
            </a:r>
          </a:p>
          <a:p>
            <a:pPr algn="just" eaLnBrk="1" hangingPunct="1">
              <a:lnSpc>
                <a:spcPct val="120000"/>
              </a:lnSpc>
              <a:buFont typeface="Wingdings" panose="05000000000000000000" pitchFamily="2" charset="2"/>
              <a:buNone/>
            </a:pPr>
            <a:r>
              <a:rPr lang="es-ES_tradnl" altLang="es-MX" sz="2400" dirty="0">
                <a:solidFill>
                  <a:schemeClr val="hlink"/>
                </a:solidFill>
                <a:latin typeface="Arial" panose="020B0604020202020204" pitchFamily="34" charset="0"/>
              </a:rPr>
              <a:t>	Basura:</a:t>
            </a:r>
            <a:r>
              <a:rPr lang="es-ES_tradnl" altLang="es-MX" sz="2400" dirty="0">
                <a:latin typeface="Arial" panose="020B0604020202020204" pitchFamily="34" charset="0"/>
              </a:rPr>
              <a:t> mezcla de dos o más residuos que genera malos olores, contaminación y pérdida de recursos naturales. </a:t>
            </a:r>
            <a:r>
              <a:rPr lang="es-ES_tradnl" altLang="es-MX" sz="2400" i="1" dirty="0">
                <a:latin typeface="Arial" panose="020B0604020202020204" pitchFamily="34" charset="0"/>
              </a:rPr>
              <a:t>(Padilla </a:t>
            </a:r>
            <a:r>
              <a:rPr lang="es-ES_tradnl" altLang="es-MX" sz="2400" i="1" dirty="0" err="1">
                <a:latin typeface="Arial" panose="020B0604020202020204" pitchFamily="34" charset="0"/>
              </a:rPr>
              <a:t>Massiu</a:t>
            </a:r>
            <a:r>
              <a:rPr lang="es-ES_tradnl" altLang="es-MX" sz="2400" i="1" dirty="0">
                <a:latin typeface="Arial" panose="020B0604020202020204" pitchFamily="34" charset="0"/>
              </a:rPr>
              <a:t> 2007)</a:t>
            </a:r>
          </a:p>
          <a:p>
            <a:pPr algn="just" eaLnBrk="1" hangingPunct="1">
              <a:lnSpc>
                <a:spcPct val="120000"/>
              </a:lnSpc>
              <a:buFont typeface="Wingdings" panose="05000000000000000000" pitchFamily="2" charset="2"/>
              <a:buNone/>
            </a:pPr>
            <a:endParaRPr lang="es-ES_tradnl" altLang="es-MX" sz="2400" i="1" dirty="0">
              <a:latin typeface="Arial" panose="020B0604020202020204" pitchFamily="34" charset="0"/>
            </a:endParaRPr>
          </a:p>
          <a:p>
            <a:pPr algn="just" eaLnBrk="1" hangingPunct="1">
              <a:lnSpc>
                <a:spcPct val="120000"/>
              </a:lnSpc>
              <a:buFont typeface="Wingdings" panose="05000000000000000000" pitchFamily="2" charset="2"/>
              <a:buNone/>
            </a:pPr>
            <a:r>
              <a:rPr lang="es-ES_tradnl" altLang="es-MX" sz="2400" dirty="0">
                <a:solidFill>
                  <a:srgbClr val="800080"/>
                </a:solidFill>
              </a:rPr>
              <a:t>	</a:t>
            </a:r>
            <a:endParaRPr lang="es-ES" altLang="es-MX" sz="2400" dirty="0">
              <a:solidFill>
                <a:srgbClr val="800080"/>
              </a:solidFill>
            </a:endParaRPr>
          </a:p>
        </p:txBody>
      </p:sp>
      <p:pic>
        <p:nvPicPr>
          <p:cNvPr id="5123" name="Picture 4" descr="20061127-descargadomingo%20008">
            <a:extLst>
              <a:ext uri="{FF2B5EF4-FFF2-40B4-BE49-F238E27FC236}">
                <a16:creationId xmlns:a16="http://schemas.microsoft.com/office/drawing/2014/main" id="{A737EAF4-D345-4063-A217-848C4EA89A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101" y="375447"/>
            <a:ext cx="4676774" cy="350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5" descr="basura">
            <a:extLst>
              <a:ext uri="{FF2B5EF4-FFF2-40B4-BE49-F238E27FC236}">
                <a16:creationId xmlns:a16="http://schemas.microsoft.com/office/drawing/2014/main" id="{CD2A1E0E-F506-4ED8-9620-4AC50610A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7286" y="3949098"/>
            <a:ext cx="2212565" cy="253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le 6">
            <a:extLst>
              <a:ext uri="{FF2B5EF4-FFF2-40B4-BE49-F238E27FC236}">
                <a16:creationId xmlns:a16="http://schemas.microsoft.com/office/drawing/2014/main" id="{C42324D8-71E8-47CB-8EBA-7E9948DAE400}"/>
              </a:ext>
            </a:extLst>
          </p:cNvPr>
          <p:cNvSpPr>
            <a:spLocks noChangeArrowheads="1"/>
          </p:cNvSpPr>
          <p:nvPr/>
        </p:nvSpPr>
        <p:spPr bwMode="auto">
          <a:xfrm>
            <a:off x="1528282" y="132166"/>
            <a:ext cx="46767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dirty="0">
                <a:solidFill>
                  <a:srgbClr val="009900"/>
                </a:solidFill>
                <a:latin typeface="Arial" panose="020B0604020202020204" pitchFamily="34" charset="0"/>
                <a:cs typeface="Arial" panose="020B0604020202020204" pitchFamily="34" charset="0"/>
              </a:rPr>
              <a:t>¿Residuos o Basura?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2">
            <a:extLst>
              <a:ext uri="{FF2B5EF4-FFF2-40B4-BE49-F238E27FC236}">
                <a16:creationId xmlns:a16="http://schemas.microsoft.com/office/drawing/2014/main" id="{065858C0-FC2F-4E65-8DD7-A77A91E950D0}"/>
              </a:ext>
            </a:extLst>
          </p:cNvPr>
          <p:cNvSpPr txBox="1">
            <a:spLocks noChangeArrowheads="1"/>
          </p:cNvSpPr>
          <p:nvPr/>
        </p:nvSpPr>
        <p:spPr bwMode="auto">
          <a:xfrm>
            <a:off x="2839243" y="350837"/>
            <a:ext cx="5848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dirty="0">
                <a:solidFill>
                  <a:srgbClr val="009900"/>
                </a:solidFill>
                <a:latin typeface="Arial" panose="020B0604020202020204" pitchFamily="34" charset="0"/>
              </a:rPr>
              <a:t>Clasificación de residuos en México</a:t>
            </a:r>
          </a:p>
        </p:txBody>
      </p:sp>
      <p:grpSp>
        <p:nvGrpSpPr>
          <p:cNvPr id="2" name="Grupo 1">
            <a:extLst>
              <a:ext uri="{FF2B5EF4-FFF2-40B4-BE49-F238E27FC236}">
                <a16:creationId xmlns:a16="http://schemas.microsoft.com/office/drawing/2014/main" id="{132B725C-BB2E-4CD6-8EA1-5261EAF51142}"/>
              </a:ext>
            </a:extLst>
          </p:cNvPr>
          <p:cNvGrpSpPr/>
          <p:nvPr/>
        </p:nvGrpSpPr>
        <p:grpSpPr>
          <a:xfrm>
            <a:off x="1254034" y="949233"/>
            <a:ext cx="10983217" cy="4878100"/>
            <a:chOff x="1847851" y="1844676"/>
            <a:chExt cx="8964979" cy="3545793"/>
          </a:xfrm>
        </p:grpSpPr>
        <p:sp>
          <p:nvSpPr>
            <p:cNvPr id="6146" name="Text Box 4">
              <a:extLst>
                <a:ext uri="{FF2B5EF4-FFF2-40B4-BE49-F238E27FC236}">
                  <a16:creationId xmlns:a16="http://schemas.microsoft.com/office/drawing/2014/main" id="{85569AC7-7C54-4044-AE25-7C51E0A9662D}"/>
                </a:ext>
              </a:extLst>
            </p:cNvPr>
            <p:cNvSpPr txBox="1">
              <a:spLocks noChangeArrowheads="1"/>
            </p:cNvSpPr>
            <p:nvPr/>
          </p:nvSpPr>
          <p:spPr bwMode="auto">
            <a:xfrm>
              <a:off x="1847851" y="3122614"/>
              <a:ext cx="6335713" cy="34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50000"/>
                </a:spcBef>
                <a:spcAft>
                  <a:spcPct val="10000"/>
                </a:spcAft>
                <a:buClr>
                  <a:srgbClr val="B2B3B5"/>
                </a:buClr>
                <a:buSzPct val="75000"/>
                <a:buFontTx/>
                <a:buNone/>
              </a:pPr>
              <a:endParaRPr lang="es-MX" altLang="es-MX" sz="2800">
                <a:solidFill>
                  <a:schemeClr val="bg2"/>
                </a:solidFill>
                <a:latin typeface="Arial" panose="020B0604020202020204" pitchFamily="34" charset="0"/>
              </a:endParaRPr>
            </a:p>
          </p:txBody>
        </p:sp>
        <p:sp>
          <p:nvSpPr>
            <p:cNvPr id="6147" name="Text Box 5">
              <a:extLst>
                <a:ext uri="{FF2B5EF4-FFF2-40B4-BE49-F238E27FC236}">
                  <a16:creationId xmlns:a16="http://schemas.microsoft.com/office/drawing/2014/main" id="{938DC832-7CC3-4C63-BD46-3E493BF449DB}"/>
                </a:ext>
              </a:extLst>
            </p:cNvPr>
            <p:cNvSpPr txBox="1">
              <a:spLocks noChangeArrowheads="1"/>
            </p:cNvSpPr>
            <p:nvPr/>
          </p:nvSpPr>
          <p:spPr bwMode="auto">
            <a:xfrm rot="16200000">
              <a:off x="1276350" y="3409932"/>
              <a:ext cx="3125788" cy="4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s-ES" altLang="es-MX" sz="2800" b="1">
                  <a:solidFill>
                    <a:srgbClr val="660033"/>
                  </a:solidFill>
                  <a:latin typeface="Arial" panose="020B0604020202020204" pitchFamily="34" charset="0"/>
                </a:rPr>
                <a:t>Tipos de residuos</a:t>
              </a:r>
            </a:p>
          </p:txBody>
        </p:sp>
        <p:sp>
          <p:nvSpPr>
            <p:cNvPr id="6148" name="Text Box 6">
              <a:extLst>
                <a:ext uri="{FF2B5EF4-FFF2-40B4-BE49-F238E27FC236}">
                  <a16:creationId xmlns:a16="http://schemas.microsoft.com/office/drawing/2014/main" id="{5D7D2C85-3291-4D22-A09A-6D4A99FFF1B8}"/>
                </a:ext>
              </a:extLst>
            </p:cNvPr>
            <p:cNvSpPr txBox="1">
              <a:spLocks noChangeArrowheads="1"/>
            </p:cNvSpPr>
            <p:nvPr/>
          </p:nvSpPr>
          <p:spPr bwMode="auto">
            <a:xfrm>
              <a:off x="3783013" y="1963738"/>
              <a:ext cx="2855279"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b="1">
                  <a:solidFill>
                    <a:srgbClr val="663300"/>
                  </a:solidFill>
                  <a:latin typeface="Arial" panose="020B0604020202020204" pitchFamily="34" charset="0"/>
                </a:rPr>
                <a:t>R. Sólidos Urbanos</a:t>
              </a:r>
            </a:p>
          </p:txBody>
        </p:sp>
        <p:sp>
          <p:nvSpPr>
            <p:cNvPr id="6149" name="Text Box 7">
              <a:extLst>
                <a:ext uri="{FF2B5EF4-FFF2-40B4-BE49-F238E27FC236}">
                  <a16:creationId xmlns:a16="http://schemas.microsoft.com/office/drawing/2014/main" id="{81E703A9-764C-4C3B-BDA0-D0F8E6B46644}"/>
                </a:ext>
              </a:extLst>
            </p:cNvPr>
            <p:cNvSpPr txBox="1">
              <a:spLocks noChangeArrowheads="1"/>
            </p:cNvSpPr>
            <p:nvPr/>
          </p:nvSpPr>
          <p:spPr bwMode="auto">
            <a:xfrm>
              <a:off x="3783013" y="2879726"/>
              <a:ext cx="3264821"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b="1">
                  <a:solidFill>
                    <a:srgbClr val="006699"/>
                  </a:solidFill>
                  <a:latin typeface="Arial" panose="020B0604020202020204" pitchFamily="34" charset="0"/>
                </a:rPr>
                <a:t>R. De Manejo Especial</a:t>
              </a:r>
            </a:p>
          </p:txBody>
        </p:sp>
        <p:sp>
          <p:nvSpPr>
            <p:cNvPr id="6150" name="Text Box 8">
              <a:extLst>
                <a:ext uri="{FF2B5EF4-FFF2-40B4-BE49-F238E27FC236}">
                  <a16:creationId xmlns:a16="http://schemas.microsoft.com/office/drawing/2014/main" id="{8550D303-3D40-4396-8424-5C10E1DB5BD0}"/>
                </a:ext>
              </a:extLst>
            </p:cNvPr>
            <p:cNvSpPr txBox="1">
              <a:spLocks noChangeArrowheads="1"/>
            </p:cNvSpPr>
            <p:nvPr/>
          </p:nvSpPr>
          <p:spPr bwMode="auto">
            <a:xfrm>
              <a:off x="3694531" y="3718608"/>
              <a:ext cx="2105543"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es-ES" altLang="es-MX" sz="2800" b="1" dirty="0">
                  <a:solidFill>
                    <a:srgbClr val="003366"/>
                  </a:solidFill>
                  <a:latin typeface="Arial" panose="020B0604020202020204" pitchFamily="34" charset="0"/>
                </a:rPr>
                <a:t>R. Peligrosos</a:t>
              </a:r>
              <a:r>
                <a:rPr lang="es-ES" altLang="es-MX" sz="2800" b="1" dirty="0">
                  <a:latin typeface="Arial" panose="020B0604020202020204" pitchFamily="34" charset="0"/>
                </a:rPr>
                <a:t> </a:t>
              </a:r>
            </a:p>
          </p:txBody>
        </p:sp>
        <p:sp>
          <p:nvSpPr>
            <p:cNvPr id="6151" name="Text Box 9">
              <a:extLst>
                <a:ext uri="{FF2B5EF4-FFF2-40B4-BE49-F238E27FC236}">
                  <a16:creationId xmlns:a16="http://schemas.microsoft.com/office/drawing/2014/main" id="{BBABCF8E-2BEB-46DE-A954-33941734B52D}"/>
                </a:ext>
              </a:extLst>
            </p:cNvPr>
            <p:cNvSpPr txBox="1">
              <a:spLocks noChangeArrowheads="1"/>
            </p:cNvSpPr>
            <p:nvPr/>
          </p:nvSpPr>
          <p:spPr bwMode="auto">
            <a:xfrm>
              <a:off x="5967413" y="3455988"/>
              <a:ext cx="4845417"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b="1">
                  <a:solidFill>
                    <a:srgbClr val="CC3300"/>
                  </a:solidFill>
                  <a:latin typeface="Arial" panose="020B0604020202020204" pitchFamily="34" charset="0"/>
                </a:rPr>
                <a:t>Peligrosos Biológico Infecciosos</a:t>
              </a:r>
              <a:r>
                <a:rPr lang="es-ES" altLang="es-MX" sz="2800" b="1">
                  <a:latin typeface="Arial" panose="020B0604020202020204" pitchFamily="34" charset="0"/>
                </a:rPr>
                <a:t> </a:t>
              </a:r>
            </a:p>
          </p:txBody>
        </p:sp>
        <p:sp>
          <p:nvSpPr>
            <p:cNvPr id="6152" name="Text Box 10">
              <a:extLst>
                <a:ext uri="{FF2B5EF4-FFF2-40B4-BE49-F238E27FC236}">
                  <a16:creationId xmlns:a16="http://schemas.microsoft.com/office/drawing/2014/main" id="{9FBCF2DA-08D1-4634-95C7-974CDA8C3D56}"/>
                </a:ext>
              </a:extLst>
            </p:cNvPr>
            <p:cNvSpPr txBox="1">
              <a:spLocks noChangeArrowheads="1"/>
            </p:cNvSpPr>
            <p:nvPr/>
          </p:nvSpPr>
          <p:spPr bwMode="auto">
            <a:xfrm>
              <a:off x="5942013" y="4098926"/>
              <a:ext cx="3378656"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b="1">
                  <a:solidFill>
                    <a:srgbClr val="777777"/>
                  </a:solidFill>
                  <a:latin typeface="Arial" panose="020B0604020202020204" pitchFamily="34" charset="0"/>
                </a:rPr>
                <a:t>Peligrosos Industriales</a:t>
              </a:r>
            </a:p>
          </p:txBody>
        </p:sp>
        <p:sp>
          <p:nvSpPr>
            <p:cNvPr id="6153" name="Text Box 11">
              <a:extLst>
                <a:ext uri="{FF2B5EF4-FFF2-40B4-BE49-F238E27FC236}">
                  <a16:creationId xmlns:a16="http://schemas.microsoft.com/office/drawing/2014/main" id="{3912F143-6036-475C-BCAA-5BE2288A192C}"/>
                </a:ext>
              </a:extLst>
            </p:cNvPr>
            <p:cNvSpPr txBox="1">
              <a:spLocks noChangeArrowheads="1"/>
            </p:cNvSpPr>
            <p:nvPr/>
          </p:nvSpPr>
          <p:spPr bwMode="auto">
            <a:xfrm>
              <a:off x="5954713" y="4708526"/>
              <a:ext cx="3379964"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b="1">
                  <a:latin typeface="Arial" panose="020B0604020202020204" pitchFamily="34" charset="0"/>
                </a:rPr>
                <a:t>Peligrosos Radiactivos</a:t>
              </a:r>
            </a:p>
          </p:txBody>
        </p:sp>
        <p:sp>
          <p:nvSpPr>
            <p:cNvPr id="6155" name="Line 13">
              <a:extLst>
                <a:ext uri="{FF2B5EF4-FFF2-40B4-BE49-F238E27FC236}">
                  <a16:creationId xmlns:a16="http://schemas.microsoft.com/office/drawing/2014/main" id="{A326F055-02C4-4C03-90E1-0A4BBEFE425E}"/>
                </a:ext>
              </a:extLst>
            </p:cNvPr>
            <p:cNvSpPr>
              <a:spLocks noChangeShapeType="1"/>
            </p:cNvSpPr>
            <p:nvPr/>
          </p:nvSpPr>
          <p:spPr bwMode="auto">
            <a:xfrm>
              <a:off x="3575050" y="1844676"/>
              <a:ext cx="0" cy="3457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sz="2800"/>
            </a:p>
          </p:txBody>
        </p:sp>
        <p:sp>
          <p:nvSpPr>
            <p:cNvPr id="6156" name="Line 14">
              <a:extLst>
                <a:ext uri="{FF2B5EF4-FFF2-40B4-BE49-F238E27FC236}">
                  <a16:creationId xmlns:a16="http://schemas.microsoft.com/office/drawing/2014/main" id="{3ADD54A5-7B6C-48FB-B56B-03E6C1EC9A29}"/>
                </a:ext>
              </a:extLst>
            </p:cNvPr>
            <p:cNvSpPr>
              <a:spLocks noChangeShapeType="1"/>
            </p:cNvSpPr>
            <p:nvPr/>
          </p:nvSpPr>
          <p:spPr bwMode="auto">
            <a:xfrm flipH="1">
              <a:off x="3173413" y="376555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sz="2800"/>
            </a:p>
          </p:txBody>
        </p:sp>
        <p:sp>
          <p:nvSpPr>
            <p:cNvPr id="6157" name="Line 15">
              <a:extLst>
                <a:ext uri="{FF2B5EF4-FFF2-40B4-BE49-F238E27FC236}">
                  <a16:creationId xmlns:a16="http://schemas.microsoft.com/office/drawing/2014/main" id="{E1A09217-8B59-4B77-B809-01120C8DC0D8}"/>
                </a:ext>
              </a:extLst>
            </p:cNvPr>
            <p:cNvSpPr>
              <a:spLocks noChangeShapeType="1"/>
            </p:cNvSpPr>
            <p:nvPr/>
          </p:nvSpPr>
          <p:spPr bwMode="auto">
            <a:xfrm>
              <a:off x="5951538" y="3308350"/>
              <a:ext cx="0" cy="1752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sz="2800"/>
            </a:p>
          </p:txBody>
        </p:sp>
        <p:sp>
          <p:nvSpPr>
            <p:cNvPr id="6158" name="Line 16">
              <a:extLst>
                <a:ext uri="{FF2B5EF4-FFF2-40B4-BE49-F238E27FC236}">
                  <a16:creationId xmlns:a16="http://schemas.microsoft.com/office/drawing/2014/main" id="{F150C733-6D08-465A-ABB4-FDAE1577D79C}"/>
                </a:ext>
              </a:extLst>
            </p:cNvPr>
            <p:cNvSpPr>
              <a:spLocks noChangeShapeType="1"/>
            </p:cNvSpPr>
            <p:nvPr/>
          </p:nvSpPr>
          <p:spPr bwMode="auto">
            <a:xfrm flipH="1">
              <a:off x="5799138" y="41465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sz="2800"/>
            </a:p>
          </p:txBody>
        </p:sp>
        <p:sp>
          <p:nvSpPr>
            <p:cNvPr id="6159" name="Text Box 17">
              <a:extLst>
                <a:ext uri="{FF2B5EF4-FFF2-40B4-BE49-F238E27FC236}">
                  <a16:creationId xmlns:a16="http://schemas.microsoft.com/office/drawing/2014/main" id="{BB1F7D23-BE57-4C7C-B4FE-A8EBD6FD5D9B}"/>
                </a:ext>
              </a:extLst>
            </p:cNvPr>
            <p:cNvSpPr txBox="1">
              <a:spLocks noChangeArrowheads="1"/>
            </p:cNvSpPr>
            <p:nvPr/>
          </p:nvSpPr>
          <p:spPr bwMode="auto">
            <a:xfrm>
              <a:off x="3372342" y="5010151"/>
              <a:ext cx="2579198" cy="38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es-ES" altLang="es-MX" sz="2800" b="1">
                  <a:solidFill>
                    <a:schemeClr val="folHlink"/>
                  </a:solidFill>
                  <a:latin typeface="Arial" panose="020B0604020202020204" pitchFamily="34" charset="0"/>
                </a:rPr>
                <a:t>R. Incompatibles</a:t>
              </a:r>
              <a:r>
                <a:rPr lang="es-ES" altLang="es-MX" sz="2800" b="1">
                  <a:latin typeface="Arial" panose="020B0604020202020204" pitchFamily="34" charset="0"/>
                </a:rPr>
                <a:t> </a:t>
              </a:r>
            </a:p>
          </p:txBody>
        </p:sp>
      </p:grpSp>
      <p:sp>
        <p:nvSpPr>
          <p:cNvPr id="6160" name="Text Box 18">
            <a:extLst>
              <a:ext uri="{FF2B5EF4-FFF2-40B4-BE49-F238E27FC236}">
                <a16:creationId xmlns:a16="http://schemas.microsoft.com/office/drawing/2014/main" id="{8B65337F-C203-4403-8081-92724333BE79}"/>
              </a:ext>
            </a:extLst>
          </p:cNvPr>
          <p:cNvSpPr txBox="1">
            <a:spLocks noChangeArrowheads="1"/>
          </p:cNvSpPr>
          <p:nvPr/>
        </p:nvSpPr>
        <p:spPr bwMode="auto">
          <a:xfrm>
            <a:off x="2640013" y="5949950"/>
            <a:ext cx="5700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1200">
                <a:latin typeface="Arial" panose="020B0604020202020204" pitchFamily="34" charset="0"/>
              </a:rPr>
              <a:t>Fuente: Ley General para la Prevención y Gestión Integral de los Residuos. 2008.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6FE087A-BEFC-43B7-8BA2-D24A5B734F21}"/>
              </a:ext>
            </a:extLst>
          </p:cNvPr>
          <p:cNvSpPr>
            <a:spLocks noGrp="1" noChangeArrowheads="1"/>
          </p:cNvSpPr>
          <p:nvPr>
            <p:ph type="title"/>
          </p:nvPr>
        </p:nvSpPr>
        <p:spPr>
          <a:xfrm>
            <a:off x="1556317" y="227013"/>
            <a:ext cx="9527042"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3315" name="Rectangle 3">
            <a:extLst>
              <a:ext uri="{FF2B5EF4-FFF2-40B4-BE49-F238E27FC236}">
                <a16:creationId xmlns:a16="http://schemas.microsoft.com/office/drawing/2014/main" id="{D1D71810-6CFF-4012-A09E-C0E3894EFED2}"/>
              </a:ext>
            </a:extLst>
          </p:cNvPr>
          <p:cNvSpPr>
            <a:spLocks noGrp="1" noChangeArrowheads="1"/>
          </p:cNvSpPr>
          <p:nvPr>
            <p:ph type="body" sz="half" idx="1"/>
          </p:nvPr>
        </p:nvSpPr>
        <p:spPr>
          <a:xfrm>
            <a:off x="1479315" y="1737519"/>
            <a:ext cx="4256088" cy="2116137"/>
          </a:xfrm>
        </p:spPr>
        <p:txBody>
          <a:bodyPr>
            <a:noAutofit/>
          </a:bodyPr>
          <a:lstStyle/>
          <a:p>
            <a:pPr algn="just" eaLnBrk="1" hangingPunct="1">
              <a:lnSpc>
                <a:spcPct val="90000"/>
              </a:lnSpc>
              <a:buFont typeface="Wingdings" panose="05000000000000000000" pitchFamily="2" charset="2"/>
              <a:buNone/>
            </a:pPr>
            <a:r>
              <a:rPr lang="es-ES" altLang="es-MX" sz="2800" dirty="0"/>
              <a:t>	</a:t>
            </a:r>
            <a:r>
              <a:rPr lang="es-ES" altLang="es-MX" sz="2800" b="1" dirty="0">
                <a:latin typeface="Arial" panose="020B0604020202020204" pitchFamily="34" charset="0"/>
              </a:rPr>
              <a:t>Paisaje:</a:t>
            </a:r>
            <a:r>
              <a:rPr lang="es-ES" altLang="es-MX" sz="2800" dirty="0">
                <a:latin typeface="Arial" panose="020B0604020202020204" pitchFamily="34" charset="0"/>
              </a:rPr>
              <a:t> </a:t>
            </a:r>
          </a:p>
          <a:p>
            <a:pPr algn="just" eaLnBrk="1" hangingPunct="1">
              <a:lnSpc>
                <a:spcPct val="90000"/>
              </a:lnSpc>
              <a:buFont typeface="Wingdings" panose="05000000000000000000" pitchFamily="2" charset="2"/>
              <a:buNone/>
            </a:pPr>
            <a:r>
              <a:rPr lang="es-ES" altLang="es-MX" sz="2800" dirty="0">
                <a:latin typeface="Arial" panose="020B0604020202020204" pitchFamily="34" charset="0"/>
              </a:rPr>
              <a:t>	La dispersión de la basura produce el deterioro del paisaje, además de la proliferación de olores desagradables.</a:t>
            </a:r>
          </a:p>
          <a:p>
            <a:pPr algn="just" eaLnBrk="1" hangingPunct="1">
              <a:lnSpc>
                <a:spcPct val="90000"/>
              </a:lnSpc>
              <a:buFont typeface="Wingdings" panose="05000000000000000000" pitchFamily="2" charset="2"/>
              <a:buNone/>
            </a:pPr>
            <a:r>
              <a:rPr lang="es-ES" altLang="es-MX" sz="2800" dirty="0"/>
              <a:t>	</a:t>
            </a:r>
          </a:p>
          <a:p>
            <a:pPr algn="just" eaLnBrk="1" hangingPunct="1">
              <a:lnSpc>
                <a:spcPct val="90000"/>
              </a:lnSpc>
              <a:buFont typeface="Wingdings" panose="05000000000000000000" pitchFamily="2" charset="2"/>
              <a:buNone/>
            </a:pPr>
            <a:r>
              <a:rPr lang="es-ES" altLang="es-MX" sz="2800" dirty="0"/>
              <a:t>	</a:t>
            </a:r>
          </a:p>
        </p:txBody>
      </p:sp>
      <p:pic>
        <p:nvPicPr>
          <p:cNvPr id="13316" name="Picture 14" descr="foto03">
            <a:extLst>
              <a:ext uri="{FF2B5EF4-FFF2-40B4-BE49-F238E27FC236}">
                <a16:creationId xmlns:a16="http://schemas.microsoft.com/office/drawing/2014/main" id="{03A230C4-AC3E-47F6-B4E5-53D3C7BDAD82}"/>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254875" y="2017713"/>
            <a:ext cx="2636838" cy="1981200"/>
          </a:xfrm>
          <a:noFill/>
        </p:spPr>
      </p:pic>
      <p:pic>
        <p:nvPicPr>
          <p:cNvPr id="13318" name="Picture 20" descr="foto01">
            <a:extLst>
              <a:ext uri="{FF2B5EF4-FFF2-40B4-BE49-F238E27FC236}">
                <a16:creationId xmlns:a16="http://schemas.microsoft.com/office/drawing/2014/main" id="{98130DB4-1560-4425-B539-83B6B305D6C1}"/>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254875" y="4151313"/>
            <a:ext cx="2636838" cy="1981200"/>
          </a:xfrm>
          <a:noFill/>
        </p:spPr>
      </p:pic>
      <p:pic>
        <p:nvPicPr>
          <p:cNvPr id="13317" name="Picture 11" descr="b11-1-1">
            <a:extLst>
              <a:ext uri="{FF2B5EF4-FFF2-40B4-BE49-F238E27FC236}">
                <a16:creationId xmlns:a16="http://schemas.microsoft.com/office/drawing/2014/main" id="{B1BCDD6B-9AC9-466D-A80A-DF818C48B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613" y="4221163"/>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42E9847-1EEE-E1DF-9C81-B880DBC873DE}"/>
              </a:ext>
            </a:extLst>
          </p:cNvPr>
          <p:cNvPicPr>
            <a:picLocks noChangeAspect="1"/>
          </p:cNvPicPr>
          <p:nvPr/>
        </p:nvPicPr>
        <p:blipFill>
          <a:blip r:embed="rId2"/>
          <a:stretch>
            <a:fillRect/>
          </a:stretch>
        </p:blipFill>
        <p:spPr>
          <a:xfrm>
            <a:off x="542182" y="240048"/>
            <a:ext cx="3924224" cy="2939380"/>
          </a:xfrm>
          <a:prstGeom prst="rect">
            <a:avLst/>
          </a:prstGeom>
        </p:spPr>
      </p:pic>
      <p:pic>
        <p:nvPicPr>
          <p:cNvPr id="5" name="Imagen 4">
            <a:extLst>
              <a:ext uri="{FF2B5EF4-FFF2-40B4-BE49-F238E27FC236}">
                <a16:creationId xmlns:a16="http://schemas.microsoft.com/office/drawing/2014/main" id="{6472EAA5-75E1-9768-8653-B3A191EA51F6}"/>
              </a:ext>
            </a:extLst>
          </p:cNvPr>
          <p:cNvPicPr>
            <a:picLocks noChangeAspect="1"/>
          </p:cNvPicPr>
          <p:nvPr/>
        </p:nvPicPr>
        <p:blipFill>
          <a:blip r:embed="rId3"/>
          <a:stretch>
            <a:fillRect/>
          </a:stretch>
        </p:blipFill>
        <p:spPr>
          <a:xfrm>
            <a:off x="5488419" y="240048"/>
            <a:ext cx="5383714" cy="3014880"/>
          </a:xfrm>
          <a:prstGeom prst="rect">
            <a:avLst/>
          </a:prstGeom>
        </p:spPr>
      </p:pic>
      <p:pic>
        <p:nvPicPr>
          <p:cNvPr id="6" name="Imagen 5">
            <a:extLst>
              <a:ext uri="{FF2B5EF4-FFF2-40B4-BE49-F238E27FC236}">
                <a16:creationId xmlns:a16="http://schemas.microsoft.com/office/drawing/2014/main" id="{26BB1690-DD3A-E9E9-4F19-11AC58D605AB}"/>
              </a:ext>
            </a:extLst>
          </p:cNvPr>
          <p:cNvPicPr>
            <a:picLocks noChangeAspect="1"/>
          </p:cNvPicPr>
          <p:nvPr/>
        </p:nvPicPr>
        <p:blipFill>
          <a:blip r:embed="rId4"/>
          <a:stretch>
            <a:fillRect/>
          </a:stretch>
        </p:blipFill>
        <p:spPr>
          <a:xfrm>
            <a:off x="612396" y="3429000"/>
            <a:ext cx="4965059" cy="3100984"/>
          </a:xfrm>
          <a:prstGeom prst="rect">
            <a:avLst/>
          </a:prstGeom>
        </p:spPr>
      </p:pic>
      <p:sp>
        <p:nvSpPr>
          <p:cNvPr id="7" name="CuadroTexto 6">
            <a:extLst>
              <a:ext uri="{FF2B5EF4-FFF2-40B4-BE49-F238E27FC236}">
                <a16:creationId xmlns:a16="http://schemas.microsoft.com/office/drawing/2014/main" id="{8629311E-E979-DCD3-6644-2FAE519C9F6E}"/>
              </a:ext>
            </a:extLst>
          </p:cNvPr>
          <p:cNvSpPr txBox="1"/>
          <p:nvPr/>
        </p:nvSpPr>
        <p:spPr>
          <a:xfrm>
            <a:off x="8095376" y="4244829"/>
            <a:ext cx="1467068" cy="369332"/>
          </a:xfrm>
          <a:prstGeom prst="rect">
            <a:avLst/>
          </a:prstGeom>
          <a:noFill/>
        </p:spPr>
        <p:txBody>
          <a:bodyPr wrap="none" rtlCol="0">
            <a:spAutoFit/>
          </a:bodyPr>
          <a:lstStyle/>
          <a:p>
            <a:r>
              <a:rPr lang="es-MX" dirty="0"/>
              <a:t>INCENDIOS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28021A2-1E69-4289-9D98-B7FB28BCE86E}"/>
              </a:ext>
            </a:extLst>
          </p:cNvPr>
          <p:cNvSpPr>
            <a:spLocks noGrp="1" noChangeArrowheads="1"/>
          </p:cNvSpPr>
          <p:nvPr>
            <p:ph type="title"/>
          </p:nvPr>
        </p:nvSpPr>
        <p:spPr>
          <a:xfrm>
            <a:off x="1158240" y="763589"/>
            <a:ext cx="9619299" cy="1296987"/>
          </a:xfrm>
        </p:spPr>
        <p:txBody>
          <a:bodyPr>
            <a:normAutofit/>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5363" name="Rectangle 5">
            <a:extLst>
              <a:ext uri="{FF2B5EF4-FFF2-40B4-BE49-F238E27FC236}">
                <a16:creationId xmlns:a16="http://schemas.microsoft.com/office/drawing/2014/main" id="{7270AE8B-2105-4175-ACF7-6747749BDF0D}"/>
              </a:ext>
            </a:extLst>
          </p:cNvPr>
          <p:cNvSpPr>
            <a:spLocks noGrp="1" noChangeArrowheads="1"/>
          </p:cNvSpPr>
          <p:nvPr>
            <p:ph type="body" sz="half" idx="1"/>
          </p:nvPr>
        </p:nvSpPr>
        <p:spPr>
          <a:xfrm>
            <a:off x="861514" y="1994695"/>
            <a:ext cx="5712323" cy="2405062"/>
          </a:xfrm>
        </p:spPr>
        <p:txBody>
          <a:bodyPr>
            <a:noAutofit/>
          </a:bodyPr>
          <a:lstStyle/>
          <a:p>
            <a:pPr algn="just" eaLnBrk="1" hangingPunct="1">
              <a:buFont typeface="Wingdings" panose="05000000000000000000" pitchFamily="2" charset="2"/>
              <a:buNone/>
            </a:pPr>
            <a:r>
              <a:rPr lang="es-ES" altLang="es-MX" sz="2400" dirty="0"/>
              <a:t>	</a:t>
            </a:r>
            <a:endParaRPr lang="es-ES" altLang="es-MX" sz="2400" dirty="0">
              <a:latin typeface="Arial" panose="020B0604020202020204" pitchFamily="34" charset="0"/>
            </a:endParaRPr>
          </a:p>
          <a:p>
            <a:pPr algn="just" eaLnBrk="1" hangingPunct="1">
              <a:buFont typeface="Wingdings" panose="05000000000000000000" pitchFamily="2" charset="2"/>
              <a:buNone/>
            </a:pPr>
            <a:r>
              <a:rPr lang="es-ES" altLang="es-MX" sz="2400" dirty="0"/>
              <a:t>	</a:t>
            </a:r>
            <a:r>
              <a:rPr lang="es-ES" altLang="es-MX" sz="2400" b="1" dirty="0">
                <a:latin typeface="Arial" panose="020B0604020202020204" pitchFamily="34" charset="0"/>
              </a:rPr>
              <a:t>Contaminación de cuerpos de agua</a:t>
            </a:r>
            <a:r>
              <a:rPr lang="es-ES" altLang="es-MX" sz="2400" dirty="0">
                <a:latin typeface="Arial" panose="020B0604020202020204" pitchFamily="34" charset="0"/>
              </a:rPr>
              <a:t>.</a:t>
            </a:r>
          </a:p>
          <a:p>
            <a:pPr algn="just" eaLnBrk="1" hangingPunct="1">
              <a:buFont typeface="Wingdings" panose="05000000000000000000" pitchFamily="2" charset="2"/>
              <a:buNone/>
            </a:pPr>
            <a:r>
              <a:rPr lang="es-ES" altLang="es-MX" sz="2400" dirty="0">
                <a:latin typeface="Arial" panose="020B0604020202020204" pitchFamily="34" charset="0"/>
              </a:rPr>
              <a:t>	Las playas, lagos, ríos y barrancas suelen ser lugares donde se arroja en forma indiscriminada la basura, que al descomponerse, deterioran el paisaje y a degradan la calidad del agua.</a:t>
            </a:r>
          </a:p>
          <a:p>
            <a:pPr algn="just" eaLnBrk="1" hangingPunct="1">
              <a:buFont typeface="Wingdings" panose="05000000000000000000" pitchFamily="2" charset="2"/>
              <a:buNone/>
            </a:pPr>
            <a:r>
              <a:rPr lang="es-ES" altLang="es-MX" sz="2400" dirty="0">
                <a:latin typeface="Arial" panose="020B0604020202020204" pitchFamily="34" charset="0"/>
              </a:rPr>
              <a:t>	</a:t>
            </a:r>
          </a:p>
          <a:p>
            <a:pPr algn="just" eaLnBrk="1" hangingPunct="1">
              <a:buFont typeface="Wingdings" panose="05000000000000000000" pitchFamily="2" charset="2"/>
              <a:buNone/>
            </a:pPr>
            <a:r>
              <a:rPr lang="es-ES" altLang="es-MX" sz="2400" dirty="0">
                <a:latin typeface="Arial" panose="020B0604020202020204" pitchFamily="34" charset="0"/>
              </a:rPr>
              <a:t>	</a:t>
            </a:r>
          </a:p>
        </p:txBody>
      </p:sp>
      <p:pic>
        <p:nvPicPr>
          <p:cNvPr id="15364" name="Picture 6" descr="basura">
            <a:extLst>
              <a:ext uri="{FF2B5EF4-FFF2-40B4-BE49-F238E27FC236}">
                <a16:creationId xmlns:a16="http://schemas.microsoft.com/office/drawing/2014/main" id="{48DE0A3F-6B4C-43E2-B795-42CD735A41D8}"/>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t="2208"/>
          <a:stretch>
            <a:fillRect/>
          </a:stretch>
        </p:blipFill>
        <p:spPr>
          <a:xfrm>
            <a:off x="7664451" y="1916114"/>
            <a:ext cx="1971675" cy="2154237"/>
          </a:xfrm>
          <a:noFill/>
        </p:spPr>
      </p:pic>
      <p:pic>
        <p:nvPicPr>
          <p:cNvPr id="15365" name="Picture 9" descr="basuramar">
            <a:extLst>
              <a:ext uri="{FF2B5EF4-FFF2-40B4-BE49-F238E27FC236}">
                <a16:creationId xmlns:a16="http://schemas.microsoft.com/office/drawing/2014/main" id="{B3165F53-3881-4C69-ADF5-307262C6BCD5}"/>
              </a:ext>
            </a:extLst>
          </p:cNvPr>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7518400" y="4333876"/>
            <a:ext cx="2230438" cy="1520825"/>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744A6D1-44E7-43C7-B736-99EE8E146352}"/>
              </a:ext>
            </a:extLst>
          </p:cNvPr>
          <p:cNvSpPr>
            <a:spLocks noGrp="1" noChangeArrowheads="1"/>
          </p:cNvSpPr>
          <p:nvPr>
            <p:ph type="title"/>
          </p:nvPr>
        </p:nvSpPr>
        <p:spPr>
          <a:xfrm>
            <a:off x="1280160" y="250825"/>
            <a:ext cx="9960701"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6387" name="Rectangle 3">
            <a:extLst>
              <a:ext uri="{FF2B5EF4-FFF2-40B4-BE49-F238E27FC236}">
                <a16:creationId xmlns:a16="http://schemas.microsoft.com/office/drawing/2014/main" id="{109A1E92-C5A9-4C67-915E-CD731A0915BB}"/>
              </a:ext>
            </a:extLst>
          </p:cNvPr>
          <p:cNvSpPr>
            <a:spLocks noGrp="1" noChangeArrowheads="1"/>
          </p:cNvSpPr>
          <p:nvPr>
            <p:ph type="body" sz="half" idx="1"/>
          </p:nvPr>
        </p:nvSpPr>
        <p:spPr>
          <a:xfrm>
            <a:off x="1100929" y="1211668"/>
            <a:ext cx="4538662" cy="2881312"/>
          </a:xfrm>
        </p:spPr>
        <p:txBody>
          <a:bodyPr>
            <a:noAutofit/>
          </a:bodyPr>
          <a:lstStyle/>
          <a:p>
            <a:pPr algn="just" eaLnBrk="1" hangingPunct="1">
              <a:buFont typeface="Wingdings" panose="05000000000000000000" pitchFamily="2" charset="2"/>
              <a:buNone/>
            </a:pPr>
            <a:r>
              <a:rPr lang="es-ES" altLang="es-MX" sz="2400" dirty="0"/>
              <a:t>	</a:t>
            </a:r>
            <a:r>
              <a:rPr lang="es-ES" altLang="es-MX" sz="2400" b="1" dirty="0">
                <a:latin typeface="Arial" panose="020B0604020202020204" pitchFamily="34" charset="0"/>
              </a:rPr>
              <a:t>Suelo:</a:t>
            </a:r>
          </a:p>
          <a:p>
            <a:pPr algn="just" eaLnBrk="1" hangingPunct="1">
              <a:buFont typeface="Wingdings" panose="05000000000000000000" pitchFamily="2" charset="2"/>
              <a:buNone/>
            </a:pPr>
            <a:r>
              <a:rPr lang="es-ES" altLang="es-MX" sz="2400" b="1" dirty="0">
                <a:latin typeface="Arial" panose="020B0604020202020204" pitchFamily="34" charset="0"/>
              </a:rPr>
              <a:t>	</a:t>
            </a:r>
            <a:r>
              <a:rPr lang="es-ES" altLang="es-MX" sz="2400" dirty="0">
                <a:latin typeface="Arial" panose="020B0604020202020204" pitchFamily="34" charset="0"/>
              </a:rPr>
              <a:t>Los desechos sólidos, cuando dan origen a líquidos que contienen elementos tóxicos, pueden producir la contaminación de los suelos, impidiendo el desarrollo de actividades agrícolas y urbanas.</a:t>
            </a:r>
          </a:p>
          <a:p>
            <a:pPr algn="just" eaLnBrk="1" hangingPunct="1">
              <a:buFont typeface="Wingdings" panose="05000000000000000000" pitchFamily="2" charset="2"/>
              <a:buNone/>
            </a:pPr>
            <a:endParaRPr lang="es-ES" altLang="es-MX" sz="2400" dirty="0">
              <a:latin typeface="Arial" panose="020B0604020202020204" pitchFamily="34" charset="0"/>
            </a:endParaRPr>
          </a:p>
        </p:txBody>
      </p:sp>
      <p:pic>
        <p:nvPicPr>
          <p:cNvPr id="16388" name="Picture 5" descr="591648054_10c9ee910d">
            <a:extLst>
              <a:ext uri="{FF2B5EF4-FFF2-40B4-BE49-F238E27FC236}">
                <a16:creationId xmlns:a16="http://schemas.microsoft.com/office/drawing/2014/main" id="{48AF2A74-B900-4A89-B4FE-42A5471BD717}"/>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156450" y="2144713"/>
            <a:ext cx="2732088" cy="1860550"/>
          </a:xfrm>
          <a:noFill/>
        </p:spPr>
      </p:pic>
      <p:pic>
        <p:nvPicPr>
          <p:cNvPr id="16389" name="Picture 8" descr="BasurasDispersas">
            <a:extLst>
              <a:ext uri="{FF2B5EF4-FFF2-40B4-BE49-F238E27FC236}">
                <a16:creationId xmlns:a16="http://schemas.microsoft.com/office/drawing/2014/main" id="{C518A991-5A62-4496-A8C3-EA5F83DFA8B4}"/>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45338" y="4164013"/>
            <a:ext cx="2747962" cy="1871662"/>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F1FC1B6-6D04-493F-A22A-42790F28B53E}"/>
              </a:ext>
            </a:extLst>
          </p:cNvPr>
          <p:cNvSpPr>
            <a:spLocks noGrp="1" noChangeArrowheads="1"/>
          </p:cNvSpPr>
          <p:nvPr>
            <p:ph type="title"/>
          </p:nvPr>
        </p:nvSpPr>
        <p:spPr>
          <a:xfrm>
            <a:off x="1321411" y="120649"/>
            <a:ext cx="9857968"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7411" name="Rectangle 3">
            <a:extLst>
              <a:ext uri="{FF2B5EF4-FFF2-40B4-BE49-F238E27FC236}">
                <a16:creationId xmlns:a16="http://schemas.microsoft.com/office/drawing/2014/main" id="{FE6D1081-B510-448E-981A-F72A220337F4}"/>
              </a:ext>
            </a:extLst>
          </p:cNvPr>
          <p:cNvSpPr>
            <a:spLocks noGrp="1" noChangeArrowheads="1"/>
          </p:cNvSpPr>
          <p:nvPr>
            <p:ph type="body" sz="half" idx="1"/>
          </p:nvPr>
        </p:nvSpPr>
        <p:spPr>
          <a:xfrm>
            <a:off x="700287" y="1263649"/>
            <a:ext cx="5830721" cy="3413125"/>
          </a:xfrm>
        </p:spPr>
        <p:txBody>
          <a:bodyPr>
            <a:noAutofit/>
          </a:bodyPr>
          <a:lstStyle/>
          <a:p>
            <a:pPr algn="just" eaLnBrk="1" hangingPunct="1">
              <a:lnSpc>
                <a:spcPct val="80000"/>
              </a:lnSpc>
              <a:buFont typeface="Wingdings" panose="05000000000000000000" pitchFamily="2" charset="2"/>
              <a:buNone/>
            </a:pPr>
            <a:r>
              <a:rPr lang="es-ES" altLang="es-MX" sz="2400" dirty="0"/>
              <a:t>	</a:t>
            </a:r>
            <a:r>
              <a:rPr lang="es-ES" altLang="es-MX" sz="2400" b="1" dirty="0">
                <a:latin typeface="Arial" panose="020B0604020202020204" pitchFamily="34" charset="0"/>
              </a:rPr>
              <a:t>Impactos a la Salud:</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r>
              <a:rPr lang="es-ES" altLang="es-MX" sz="2400" b="1" dirty="0">
                <a:latin typeface="Arial" panose="020B0604020202020204" pitchFamily="34" charset="0"/>
              </a:rPr>
              <a:t>Directos:</a:t>
            </a:r>
            <a:r>
              <a:rPr lang="es-ES" altLang="es-MX" sz="2400" dirty="0">
                <a:latin typeface="Arial" panose="020B0604020202020204" pitchFamily="34" charset="0"/>
              </a:rPr>
              <a:t> Se puede transmitir enfermedades por animales que se reproducen sin control en medio de los desechos, tales como insectos (moscas, mosquitos y cucarachas) y mamíferos (ratas y perros).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r>
              <a:rPr lang="es-ES" altLang="es-MX" sz="2400" b="1" dirty="0">
                <a:latin typeface="Arial" panose="020B0604020202020204" pitchFamily="34" charset="0"/>
              </a:rPr>
              <a:t>Indirectos:</a:t>
            </a:r>
            <a:r>
              <a:rPr lang="es-ES" altLang="es-MX" sz="2400" dirty="0">
                <a:latin typeface="Arial" panose="020B0604020202020204" pitchFamily="34" charset="0"/>
              </a:rPr>
              <a:t> Como consecuencia del mal manejo que se hace de los residuos durante el proceso de gestión.</a:t>
            </a:r>
          </a:p>
          <a:p>
            <a:pPr algn="just" eaLnBrk="1" hangingPunct="1">
              <a:lnSpc>
                <a:spcPct val="80000"/>
              </a:lnSpc>
              <a:buFont typeface="Wingdings" panose="05000000000000000000" pitchFamily="2" charset="2"/>
              <a:buNone/>
            </a:pPr>
            <a:endParaRPr lang="es-ES" altLang="es-MX" sz="2400" dirty="0">
              <a:latin typeface="Arial" panose="020B0604020202020204" pitchFamily="34" charset="0"/>
            </a:endParaRPr>
          </a:p>
        </p:txBody>
      </p:sp>
      <p:pic>
        <p:nvPicPr>
          <p:cNvPr id="17412" name="Picture 5" descr="20070417klpgeogra_264">
            <a:extLst>
              <a:ext uri="{FF2B5EF4-FFF2-40B4-BE49-F238E27FC236}">
                <a16:creationId xmlns:a16="http://schemas.microsoft.com/office/drawing/2014/main" id="{B71BE602-558A-4F43-BAEA-9CCA1435F181}"/>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252029" y="3697286"/>
            <a:ext cx="2927350" cy="1958975"/>
          </a:xfrm>
          <a:noFill/>
        </p:spPr>
      </p:pic>
      <p:pic>
        <p:nvPicPr>
          <p:cNvPr id="17413" name="Picture 12" descr="mexico1">
            <a:extLst>
              <a:ext uri="{FF2B5EF4-FFF2-40B4-BE49-F238E27FC236}">
                <a16:creationId xmlns:a16="http://schemas.microsoft.com/office/drawing/2014/main" id="{85D78149-8224-4081-A2E5-70AF05C89310}"/>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548396" y="1263649"/>
            <a:ext cx="2063750" cy="19812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C30A214-E43C-4F82-BF32-7EB2F963420E}"/>
              </a:ext>
            </a:extLst>
          </p:cNvPr>
          <p:cNvSpPr>
            <a:spLocks noGrp="1" noChangeArrowheads="1"/>
          </p:cNvSpPr>
          <p:nvPr>
            <p:ph type="title"/>
          </p:nvPr>
        </p:nvSpPr>
        <p:spPr>
          <a:xfrm>
            <a:off x="800688" y="2171021"/>
            <a:ext cx="5418727" cy="1143000"/>
          </a:xfrm>
        </p:spPr>
        <p:txBody>
          <a:bodyPr>
            <a:normAutofit fontScale="90000"/>
          </a:bodyPr>
          <a:lstStyle/>
          <a:p>
            <a:pPr algn="just" eaLnBrk="1" hangingPunct="1"/>
            <a:r>
              <a:rPr lang="es-ES" altLang="es-MX" sz="2000" dirty="0">
                <a:solidFill>
                  <a:schemeClr val="accent1"/>
                </a:solidFill>
                <a:latin typeface="Arial" panose="020B0604020202020204" pitchFamily="34" charset="0"/>
              </a:rPr>
              <a:t>Los procesos de degradación de los residuos sólidos municipales están mediados por organismos (vectores) que se identifican como fauna nociva por su capacidad para trasmitir enfermedades. </a:t>
            </a:r>
            <a:br>
              <a:rPr lang="es-ES" altLang="es-MX" sz="2000" dirty="0">
                <a:solidFill>
                  <a:schemeClr val="accent1"/>
                </a:solidFill>
                <a:latin typeface="Arial" panose="020B0604020202020204" pitchFamily="34" charset="0"/>
              </a:rPr>
            </a:br>
            <a:br>
              <a:rPr lang="es-ES" altLang="es-MX" sz="2000" dirty="0">
                <a:solidFill>
                  <a:schemeClr val="accent1"/>
                </a:solidFill>
                <a:latin typeface="Arial" panose="020B0604020202020204" pitchFamily="34" charset="0"/>
              </a:rPr>
            </a:br>
            <a:r>
              <a:rPr lang="es-ES" altLang="es-MX" sz="2000" dirty="0">
                <a:solidFill>
                  <a:schemeClr val="accent1"/>
                </a:solidFill>
                <a:latin typeface="Arial" panose="020B0604020202020204" pitchFamily="34" charset="0"/>
              </a:rPr>
              <a:t>Los sitios con mayor presencia de vectores están relacionados con sitios de acumulación de RSM ocasionalmente peligrosos.</a:t>
            </a:r>
            <a:r>
              <a:rPr lang="es-ES" altLang="es-MX" sz="1700" dirty="0">
                <a:solidFill>
                  <a:schemeClr val="accent1"/>
                </a:solidFill>
                <a:latin typeface="Arial" panose="020B0604020202020204" pitchFamily="34" charset="0"/>
              </a:rPr>
              <a:t> </a:t>
            </a:r>
          </a:p>
        </p:txBody>
      </p:sp>
      <p:sp>
        <p:nvSpPr>
          <p:cNvPr id="18435" name="Rectangle 3">
            <a:extLst>
              <a:ext uri="{FF2B5EF4-FFF2-40B4-BE49-F238E27FC236}">
                <a16:creationId xmlns:a16="http://schemas.microsoft.com/office/drawing/2014/main" id="{C8C0DDA7-FCA4-4EBB-AED8-8BEF038A36D7}"/>
              </a:ext>
            </a:extLst>
          </p:cNvPr>
          <p:cNvSpPr>
            <a:spLocks noGrp="1" noChangeArrowheads="1"/>
          </p:cNvSpPr>
          <p:nvPr>
            <p:ph type="body" sz="half" idx="1"/>
          </p:nvPr>
        </p:nvSpPr>
        <p:spPr>
          <a:xfrm>
            <a:off x="322217" y="879137"/>
            <a:ext cx="6514012" cy="649288"/>
          </a:xfrm>
        </p:spPr>
        <p:txBody>
          <a:bodyPr>
            <a:noAutofit/>
          </a:bodyPr>
          <a:lstStyle/>
          <a:p>
            <a:pPr eaLnBrk="1" hangingPunct="1">
              <a:lnSpc>
                <a:spcPct val="80000"/>
              </a:lnSpc>
              <a:buFont typeface="Wingdings" panose="05000000000000000000" pitchFamily="2" charset="2"/>
              <a:buNone/>
            </a:pPr>
            <a:r>
              <a:rPr lang="es-ES" altLang="es-MX" sz="2800" b="1" dirty="0"/>
              <a:t>	</a:t>
            </a:r>
            <a:r>
              <a:rPr lang="es-ES" altLang="es-MX" sz="2800" dirty="0">
                <a:solidFill>
                  <a:srgbClr val="009900"/>
                </a:solidFill>
                <a:latin typeface="Arial" panose="020B0604020202020204" pitchFamily="34" charset="0"/>
              </a:rPr>
              <a:t>Vectores de enfermedades asociados a la producción de residuos sólidos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a:p>
            <a:pPr eaLnBrk="1" hangingPunct="1">
              <a:lnSpc>
                <a:spcPct val="80000"/>
              </a:lnSpc>
            </a:pPr>
            <a:endParaRPr lang="es-ES" altLang="es-MX" sz="2800" dirty="0">
              <a:solidFill>
                <a:srgbClr val="009900"/>
              </a:solidFill>
              <a:latin typeface="Arial" panose="020B0604020202020204" pitchFamily="34" charset="0"/>
            </a:endParaRPr>
          </a:p>
          <a:p>
            <a:pPr eaLnBrk="1" hangingPunct="1">
              <a:lnSpc>
                <a:spcPct val="80000"/>
              </a:lnSpc>
              <a:buFont typeface="Wingdings" panose="05000000000000000000" pitchFamily="2" charset="2"/>
              <a:buNone/>
            </a:pPr>
            <a:endParaRPr lang="es-ES" altLang="es-MX" sz="2800" b="1" dirty="0">
              <a:solidFill>
                <a:srgbClr val="009900"/>
              </a:solidFill>
            </a:endParaRPr>
          </a:p>
        </p:txBody>
      </p:sp>
      <p:graphicFrame>
        <p:nvGraphicFramePr>
          <p:cNvPr id="64642" name="Group 130">
            <a:extLst>
              <a:ext uri="{FF2B5EF4-FFF2-40B4-BE49-F238E27FC236}">
                <a16:creationId xmlns:a16="http://schemas.microsoft.com/office/drawing/2014/main" id="{6AA8AE82-207B-47B5-B652-3C1C894B92AB}"/>
              </a:ext>
            </a:extLst>
          </p:cNvPr>
          <p:cNvGraphicFramePr>
            <a:graphicFrameLocks noGrp="1"/>
          </p:cNvGraphicFramePr>
          <p:nvPr>
            <p:ph sz="half" idx="2"/>
            <p:extLst>
              <p:ext uri="{D42A27DB-BD31-4B8C-83A1-F6EECF244321}">
                <p14:modId xmlns:p14="http://schemas.microsoft.com/office/powerpoint/2010/main" val="1892356065"/>
              </p:ext>
            </p:extLst>
          </p:nvPr>
        </p:nvGraphicFramePr>
        <p:xfrm>
          <a:off x="7491662" y="121460"/>
          <a:ext cx="3713748" cy="6736540"/>
        </p:xfrm>
        <a:graphic>
          <a:graphicData uri="http://schemas.openxmlformats.org/drawingml/2006/table">
            <a:tbl>
              <a:tblPr/>
              <a:tblGrid>
                <a:gridCol w="1561984">
                  <a:extLst>
                    <a:ext uri="{9D8B030D-6E8A-4147-A177-3AD203B41FA5}">
                      <a16:colId xmlns:a16="http://schemas.microsoft.com/office/drawing/2014/main" val="20000"/>
                    </a:ext>
                  </a:extLst>
                </a:gridCol>
                <a:gridCol w="2151764">
                  <a:extLst>
                    <a:ext uri="{9D8B030D-6E8A-4147-A177-3AD203B41FA5}">
                      <a16:colId xmlns:a16="http://schemas.microsoft.com/office/drawing/2014/main" val="20001"/>
                    </a:ext>
                  </a:extLst>
                </a:gridCol>
              </a:tblGrid>
              <a:tr h="2773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1" i="0" u="none" strike="noStrike" cap="none" normalizeH="0" baseline="0" dirty="0">
                          <a:ln>
                            <a:noFill/>
                          </a:ln>
                          <a:solidFill>
                            <a:schemeClr val="accent1"/>
                          </a:solidFill>
                          <a:effectLst/>
                          <a:latin typeface="Arial" charset="0"/>
                        </a:rPr>
                        <a:t>Vector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1" i="0" u="none" strike="noStrike" cap="none" normalizeH="0" baseline="0">
                          <a:ln>
                            <a:noFill/>
                          </a:ln>
                          <a:solidFill>
                            <a:schemeClr val="accent1"/>
                          </a:solidFill>
                          <a:effectLst/>
                          <a:latin typeface="Arial" charset="0"/>
                        </a:rPr>
                        <a:t>Enfermedad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extLst>
                  <a:ext uri="{0D108BD9-81ED-4DB2-BD59-A6C34878D82A}">
                    <a16:rowId xmlns:a16="http://schemas.microsoft.com/office/drawing/2014/main" val="10000"/>
                  </a:ext>
                </a:extLst>
              </a:tr>
              <a:tr h="124286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Mosca común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Fiebre Tifoidea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Salmonellosis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Shigellosis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Diarrea Infantil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4286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Mosquitos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Paludismo</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Dengue</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err="1">
                          <a:ln>
                            <a:noFill/>
                          </a:ln>
                          <a:solidFill>
                            <a:schemeClr val="accent1"/>
                          </a:solidFill>
                          <a:effectLst/>
                          <a:latin typeface="Arial" charset="0"/>
                        </a:rPr>
                        <a:t>Tripanosomia</a:t>
                      </a:r>
                      <a:endParaRPr kumimoji="0" lang="es-ES" sz="1400" b="0" i="0" u="none" strike="noStrike" cap="none" normalizeH="0" baseline="0" dirty="0">
                        <a:ln>
                          <a:noFill/>
                        </a:ln>
                        <a:solidFill>
                          <a:schemeClr val="accent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Encefalitis viral</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Fiebre Amarilla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8566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Cucaracha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Cólera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Fiebre Tifoidea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Lepra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Intoxicación alimentaría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Gastroenteritis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8821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Roedores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Peste Bubónica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Rabia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err="1">
                          <a:ln>
                            <a:noFill/>
                          </a:ln>
                          <a:solidFill>
                            <a:schemeClr val="accent1"/>
                          </a:solidFill>
                          <a:effectLst/>
                          <a:latin typeface="Arial" charset="0"/>
                        </a:rPr>
                        <a:t>Ricketsiosis</a:t>
                      </a:r>
                      <a:r>
                        <a:rPr kumimoji="0" lang="es-ES" sz="1400" b="0" i="0" u="none" strike="noStrike" cap="none" normalizeH="0" baseline="0" dirty="0">
                          <a:ln>
                            <a:noFill/>
                          </a:ln>
                          <a:solidFill>
                            <a:schemeClr val="accent1"/>
                          </a:solidFill>
                          <a:effectLst/>
                          <a:latin typeface="Arial" charset="0"/>
                        </a:rPr>
                        <a:t> vesiculosa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Enfermedades diarreicas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Fiebre de </a:t>
                      </a:r>
                      <a:r>
                        <a:rPr kumimoji="0" lang="es-ES" sz="1400" b="0" i="0" u="none" strike="noStrike" cap="none" normalizeH="0" baseline="0" dirty="0" err="1">
                          <a:ln>
                            <a:noFill/>
                          </a:ln>
                          <a:solidFill>
                            <a:schemeClr val="accent1"/>
                          </a:solidFill>
                          <a:effectLst/>
                          <a:latin typeface="Arial" charset="0"/>
                        </a:rPr>
                        <a:t>Harverchi</a:t>
                      </a:r>
                      <a:endParaRPr kumimoji="0" lang="es-ES" sz="1400" b="0" i="0" u="none" strike="noStrike" cap="none" normalizeH="0" baseline="0" dirty="0">
                        <a:ln>
                          <a:noFill/>
                        </a:ln>
                        <a:solidFill>
                          <a:schemeClr val="accent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8456" name="Rectangle 125">
            <a:extLst>
              <a:ext uri="{FF2B5EF4-FFF2-40B4-BE49-F238E27FC236}">
                <a16:creationId xmlns:a16="http://schemas.microsoft.com/office/drawing/2014/main" id="{AB451763-DC8F-414B-A5DB-2D2D0CBE312A}"/>
              </a:ext>
            </a:extLst>
          </p:cNvPr>
          <p:cNvSpPr>
            <a:spLocks noChangeArrowheads="1"/>
          </p:cNvSpPr>
          <p:nvPr/>
        </p:nvSpPr>
        <p:spPr bwMode="auto">
          <a:xfrm>
            <a:off x="1187540" y="6022975"/>
            <a:ext cx="46450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80000"/>
              </a:lnSpc>
              <a:buFont typeface="Wingdings" panose="05000000000000000000" pitchFamily="2" charset="2"/>
              <a:buNone/>
            </a:pPr>
            <a:r>
              <a:rPr lang="es-ES" altLang="es-MX" sz="1000"/>
              <a:t>Fuente: OPS/OMS. Análisis sectorial de residuos sólidos en México 1996</a:t>
            </a:r>
            <a:br>
              <a:rPr lang="es-ES" altLang="es-MX" sz="1000"/>
            </a:br>
            <a:br>
              <a:rPr lang="es-ES" altLang="es-MX" sz="1000" b="1"/>
            </a:br>
            <a:endParaRPr lang="es-ES" altLang="es-MX" sz="10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C2D7F77-4B60-44E7-BB43-AD559AF0D813}"/>
              </a:ext>
            </a:extLst>
          </p:cNvPr>
          <p:cNvSpPr>
            <a:spLocks noGrp="1" noChangeArrowheads="1"/>
          </p:cNvSpPr>
          <p:nvPr>
            <p:ph type="title"/>
          </p:nvPr>
        </p:nvSpPr>
        <p:spPr>
          <a:xfrm>
            <a:off x="653144" y="30162"/>
            <a:ext cx="9823542" cy="695325"/>
          </a:xfrm>
        </p:spPr>
        <p:txBody>
          <a:bodyPr>
            <a:normAutofit fontScale="90000"/>
          </a:bodyPr>
          <a:lstStyle/>
          <a:p>
            <a:pPr eaLnBrk="1" hangingPunct="1"/>
            <a:r>
              <a:rPr lang="es-MX" altLang="es-MX" sz="2800" dirty="0">
                <a:solidFill>
                  <a:srgbClr val="009900"/>
                </a:solidFill>
                <a:latin typeface="Arial" panose="020B0604020202020204" pitchFamily="34" charset="0"/>
              </a:rPr>
              <a:t>Producción de lixiviados y gases en vertederos</a:t>
            </a:r>
            <a:endParaRPr lang="es-ES" altLang="es-MX" sz="2800" dirty="0">
              <a:solidFill>
                <a:srgbClr val="009900"/>
              </a:solidFill>
              <a:latin typeface="Arial" panose="020B0604020202020204" pitchFamily="34" charset="0"/>
            </a:endParaRPr>
          </a:p>
        </p:txBody>
      </p:sp>
      <p:sp>
        <p:nvSpPr>
          <p:cNvPr id="19459" name="Rectangle 3">
            <a:extLst>
              <a:ext uri="{FF2B5EF4-FFF2-40B4-BE49-F238E27FC236}">
                <a16:creationId xmlns:a16="http://schemas.microsoft.com/office/drawing/2014/main" id="{E80A222A-342F-478D-BC27-A6196B3CCE1A}"/>
              </a:ext>
            </a:extLst>
          </p:cNvPr>
          <p:cNvSpPr>
            <a:spLocks noGrp="1" noChangeArrowheads="1"/>
          </p:cNvSpPr>
          <p:nvPr>
            <p:ph type="body" sz="half" idx="1"/>
          </p:nvPr>
        </p:nvSpPr>
        <p:spPr>
          <a:xfrm>
            <a:off x="522514" y="1660661"/>
            <a:ext cx="4824823" cy="4114800"/>
          </a:xfrm>
        </p:spPr>
        <p:txBody>
          <a:bodyPr>
            <a:noAutofit/>
          </a:bodyPr>
          <a:lstStyle/>
          <a:p>
            <a:pPr algn="just" eaLnBrk="1" hangingPunct="1">
              <a:lnSpc>
                <a:spcPct val="80000"/>
              </a:lnSpc>
              <a:buFont typeface="Wingdings" panose="05000000000000000000" pitchFamily="2" charset="2"/>
              <a:buNone/>
            </a:pPr>
            <a:r>
              <a:rPr lang="es-ES" altLang="es-MX" sz="2400" dirty="0"/>
              <a:t>	</a:t>
            </a:r>
            <a:r>
              <a:rPr lang="es-ES" altLang="es-MX" sz="2400" dirty="0">
                <a:latin typeface="Arial" panose="020B0604020202020204" pitchFamily="34" charset="0"/>
              </a:rPr>
              <a:t>Al depositarse los residuos en el basurero, comienzan a descomponerse  de manera natural mediante una serie de procesos químicos complejos.</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Los productos principales de la descomposición son los líquidos </a:t>
            </a:r>
            <a:r>
              <a:rPr lang="es-ES" altLang="es-MX" sz="2400" dirty="0">
                <a:solidFill>
                  <a:schemeClr val="hlink"/>
                </a:solidFill>
                <a:latin typeface="Arial" panose="020B0604020202020204" pitchFamily="34" charset="0"/>
              </a:rPr>
              <a:t>lixiviados</a:t>
            </a:r>
            <a:r>
              <a:rPr lang="es-ES" altLang="es-MX" sz="2400" dirty="0">
                <a:latin typeface="Arial" panose="020B0604020202020204" pitchFamily="34" charset="0"/>
              </a:rPr>
              <a:t> y los </a:t>
            </a:r>
            <a:r>
              <a:rPr lang="es-ES" altLang="es-MX" sz="2400" dirty="0">
                <a:solidFill>
                  <a:schemeClr val="hlink"/>
                </a:solidFill>
                <a:latin typeface="Arial" panose="020B0604020202020204" pitchFamily="34" charset="0"/>
              </a:rPr>
              <a:t>gases.</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Tanto los líquidos como los gases pueden afectar la salud de las personas que circundan por el basurero y probablemente afecta a los pobladores por diferentes vías.</a:t>
            </a:r>
          </a:p>
          <a:p>
            <a:pPr algn="just" eaLnBrk="1" hangingPunct="1">
              <a:lnSpc>
                <a:spcPct val="80000"/>
              </a:lnSpc>
              <a:buFont typeface="Wingdings" panose="05000000000000000000" pitchFamily="2" charset="2"/>
              <a:buChar char="§"/>
            </a:pPr>
            <a:endParaRPr lang="es-ES" altLang="es-MX" sz="2400" dirty="0">
              <a:latin typeface="Arial" panose="020B0604020202020204" pitchFamily="34" charset="0"/>
            </a:endParaRPr>
          </a:p>
        </p:txBody>
      </p:sp>
      <p:pic>
        <p:nvPicPr>
          <p:cNvPr id="19460" name="Picture 5" descr="procesos_vertedero">
            <a:extLst>
              <a:ext uri="{FF2B5EF4-FFF2-40B4-BE49-F238E27FC236}">
                <a16:creationId xmlns:a16="http://schemas.microsoft.com/office/drawing/2014/main" id="{F58D8CF8-36A6-4F1D-944D-9AD7A81774C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4559" r="4373"/>
          <a:stretch>
            <a:fillRect/>
          </a:stretch>
        </p:blipFill>
        <p:spPr>
          <a:xfrm>
            <a:off x="5843179" y="546713"/>
            <a:ext cx="5826307" cy="5971108"/>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1B27750-DA3F-4725-88D1-87223267E557}"/>
              </a:ext>
            </a:extLst>
          </p:cNvPr>
          <p:cNvSpPr>
            <a:spLocks noGrp="1" noChangeArrowheads="1"/>
          </p:cNvSpPr>
          <p:nvPr>
            <p:ph type="title"/>
          </p:nvPr>
        </p:nvSpPr>
        <p:spPr>
          <a:xfrm>
            <a:off x="1840685" y="174761"/>
            <a:ext cx="2773363" cy="768350"/>
          </a:xfrm>
        </p:spPr>
        <p:txBody>
          <a:bodyPr/>
          <a:lstStyle/>
          <a:p>
            <a:pPr eaLnBrk="1" hangingPunct="1"/>
            <a:r>
              <a:rPr lang="es-MX" altLang="es-MX" sz="2800" dirty="0">
                <a:solidFill>
                  <a:srgbClr val="009900"/>
                </a:solidFill>
                <a:latin typeface="Arial" panose="020B0604020202020204" pitchFamily="34" charset="0"/>
              </a:rPr>
              <a:t>Lixiviados</a:t>
            </a:r>
            <a:endParaRPr lang="es-ES" altLang="es-MX" sz="2800" dirty="0">
              <a:solidFill>
                <a:srgbClr val="009900"/>
              </a:solidFill>
              <a:latin typeface="Arial" panose="020B0604020202020204" pitchFamily="34" charset="0"/>
            </a:endParaRPr>
          </a:p>
        </p:txBody>
      </p:sp>
      <p:sp>
        <p:nvSpPr>
          <p:cNvPr id="21507" name="Rectangle 3">
            <a:extLst>
              <a:ext uri="{FF2B5EF4-FFF2-40B4-BE49-F238E27FC236}">
                <a16:creationId xmlns:a16="http://schemas.microsoft.com/office/drawing/2014/main" id="{56E5D973-2EBD-47BF-9868-AC559DFC4F1E}"/>
              </a:ext>
            </a:extLst>
          </p:cNvPr>
          <p:cNvSpPr>
            <a:spLocks noGrp="1" noChangeArrowheads="1"/>
          </p:cNvSpPr>
          <p:nvPr>
            <p:ph type="body" sz="half" idx="1"/>
          </p:nvPr>
        </p:nvSpPr>
        <p:spPr>
          <a:xfrm>
            <a:off x="315515" y="833393"/>
            <a:ext cx="6882064" cy="5184852"/>
          </a:xfrm>
          <a:solidFill>
            <a:schemeClr val="bg1"/>
          </a:solidFill>
        </p:spPr>
        <p:txBody>
          <a:bodyPr>
            <a:noAutofit/>
          </a:bodyPr>
          <a:lstStyle/>
          <a:p>
            <a:pPr algn="just" eaLnBrk="1" hangingPunct="1">
              <a:lnSpc>
                <a:spcPct val="90000"/>
              </a:lnSpc>
              <a:buFont typeface="Wingdings" panose="05000000000000000000" pitchFamily="2" charset="2"/>
              <a:buNone/>
            </a:pPr>
            <a:r>
              <a:rPr lang="es-ES" altLang="es-MX" sz="2400" dirty="0"/>
              <a:t>	</a:t>
            </a:r>
            <a:r>
              <a:rPr lang="es-ES" altLang="es-MX" sz="2400" dirty="0">
                <a:latin typeface="Arial" panose="020B0604020202020204" pitchFamily="34" charset="0"/>
              </a:rPr>
              <a:t>Los lixiviados se forman mediante la filtración de líquidos (como por ejemplo, agua de lluvia o los mismos líquidos que contiene la basura) a través de sustancias en proceso de descomposición.</a:t>
            </a:r>
          </a:p>
          <a:p>
            <a:pPr algn="just" eaLnBrk="1" hangingPunct="1">
              <a:lnSpc>
                <a:spcPct val="90000"/>
              </a:lnSpc>
              <a:buFont typeface="Wingdings" panose="05000000000000000000" pitchFamily="2" charset="2"/>
              <a:buNone/>
            </a:pPr>
            <a:r>
              <a:rPr lang="es-ES" altLang="es-MX" sz="2400" dirty="0">
                <a:latin typeface="Arial" panose="020B0604020202020204" pitchFamily="34" charset="0"/>
              </a:rPr>
              <a:t>	El líquido, al fluir, disuelve algunas sustancias y arrastra partículas con otros compuestos químicos.</a:t>
            </a:r>
          </a:p>
          <a:p>
            <a:pPr algn="just" eaLnBrk="1" hangingPunct="1">
              <a:lnSpc>
                <a:spcPct val="90000"/>
              </a:lnSpc>
              <a:buFont typeface="Wingdings" panose="05000000000000000000" pitchFamily="2" charset="2"/>
              <a:buNone/>
            </a:pPr>
            <a:r>
              <a:rPr lang="es-ES" altLang="es-MX" sz="2400" dirty="0">
                <a:latin typeface="Arial" panose="020B0604020202020204" pitchFamily="34" charset="0"/>
              </a:rPr>
              <a:t>	Los ácidos orgánicos formados en ciertas etapas de la descomposición contenidos en el lixiviado (como ácido acético, láctico o fórmico) disuelven los metales contenidos en los residuos, transportándolos con el lixiviado, contaminando el suelo y</a:t>
            </a:r>
            <a:r>
              <a:rPr lang="es-ES" altLang="es-MX" sz="2400" dirty="0"/>
              <a:t> los mantos freáticos.</a:t>
            </a:r>
          </a:p>
          <a:p>
            <a:pPr algn="just" eaLnBrk="1" hangingPunct="1">
              <a:lnSpc>
                <a:spcPct val="90000"/>
              </a:lnSpc>
              <a:buFont typeface="Wingdings" panose="05000000000000000000" pitchFamily="2" charset="2"/>
              <a:buNone/>
            </a:pPr>
            <a:br>
              <a:rPr lang="es-ES" altLang="es-MX" sz="2400" dirty="0"/>
            </a:br>
            <a:endParaRPr lang="es-ES" altLang="es-MX" sz="2400" dirty="0"/>
          </a:p>
        </p:txBody>
      </p:sp>
      <p:pic>
        <p:nvPicPr>
          <p:cNvPr id="21509" name="Picture 10" descr="vertedero">
            <a:extLst>
              <a:ext uri="{FF2B5EF4-FFF2-40B4-BE49-F238E27FC236}">
                <a16:creationId xmlns:a16="http://schemas.microsoft.com/office/drawing/2014/main" id="{15203BD3-6CA2-43E0-BDBD-2B34BACB2E2E}"/>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8435454" y="2017713"/>
            <a:ext cx="1928267" cy="1981200"/>
          </a:xfrm>
          <a:noFill/>
        </p:spPr>
      </p:pic>
      <p:pic>
        <p:nvPicPr>
          <p:cNvPr id="21508" name="Picture 5" descr="HPIM0865">
            <a:extLst>
              <a:ext uri="{FF2B5EF4-FFF2-40B4-BE49-F238E27FC236}">
                <a16:creationId xmlns:a16="http://schemas.microsoft.com/office/drawing/2014/main" id="{18F73316-FD90-40F6-84DC-6F566BEB8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7828" y="-132279"/>
            <a:ext cx="3735179" cy="279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a:extLst>
              <a:ext uri="{FF2B5EF4-FFF2-40B4-BE49-F238E27FC236}">
                <a16:creationId xmlns:a16="http://schemas.microsoft.com/office/drawing/2014/main" id="{5203F6FC-DE32-708B-585C-D0D7BF2C6327}"/>
              </a:ext>
            </a:extLst>
          </p:cNvPr>
          <p:cNvPicPr>
            <a:picLocks noChangeAspect="1"/>
          </p:cNvPicPr>
          <p:nvPr/>
        </p:nvPicPr>
        <p:blipFill>
          <a:blip r:embed="rId4"/>
          <a:stretch>
            <a:fillRect/>
          </a:stretch>
        </p:blipFill>
        <p:spPr>
          <a:xfrm>
            <a:off x="7709044" y="2666992"/>
            <a:ext cx="3632745" cy="27245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C7A3FF4-349E-4AB0-94DC-79802BB890E6}"/>
              </a:ext>
            </a:extLst>
          </p:cNvPr>
          <p:cNvSpPr>
            <a:spLocks noGrp="1" noChangeArrowheads="1"/>
          </p:cNvSpPr>
          <p:nvPr>
            <p:ph type="title"/>
          </p:nvPr>
        </p:nvSpPr>
        <p:spPr>
          <a:xfrm>
            <a:off x="2956344" y="387434"/>
            <a:ext cx="2413000" cy="768350"/>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2531" name="Rectangle 3">
            <a:extLst>
              <a:ext uri="{FF2B5EF4-FFF2-40B4-BE49-F238E27FC236}">
                <a16:creationId xmlns:a16="http://schemas.microsoft.com/office/drawing/2014/main" id="{7CC41F7E-0D3F-4DFC-BD39-8946B047AFAA}"/>
              </a:ext>
            </a:extLst>
          </p:cNvPr>
          <p:cNvSpPr>
            <a:spLocks noGrp="1" noChangeArrowheads="1"/>
          </p:cNvSpPr>
          <p:nvPr>
            <p:ph type="body" sz="half" idx="1"/>
          </p:nvPr>
        </p:nvSpPr>
        <p:spPr>
          <a:xfrm>
            <a:off x="524459" y="1996072"/>
            <a:ext cx="5242677" cy="3341688"/>
          </a:xfrm>
        </p:spPr>
        <p:txBody>
          <a:bodyPr>
            <a:noAutofit/>
          </a:bodyPr>
          <a:lstStyle/>
          <a:p>
            <a:pPr algn="just" eaLnBrk="1" hangingPunct="1">
              <a:buFont typeface="Wingdings" panose="05000000000000000000" pitchFamily="2" charset="2"/>
              <a:buNone/>
            </a:pPr>
            <a:r>
              <a:rPr lang="es-ES" altLang="es-MX" sz="2800" dirty="0"/>
              <a:t>	</a:t>
            </a:r>
            <a:r>
              <a:rPr lang="es-ES" altLang="es-MX" sz="2400" dirty="0">
                <a:latin typeface="Arial" panose="020B0604020202020204" pitchFamily="34" charset="0"/>
              </a:rPr>
              <a:t>La producción de biogás en un vertedero se debe a la actuación de microorganismos como bacterias, que mediante procesos biológicos degradan los residuos, emitiendo éste y otros gases, y liberando otras sustancias químicas. </a:t>
            </a:r>
            <a:br>
              <a:rPr lang="es-ES" altLang="es-MX" sz="2400" dirty="0">
                <a:latin typeface="Arial" panose="020B0604020202020204" pitchFamily="34" charset="0"/>
              </a:rPr>
            </a:br>
            <a:endParaRPr lang="es-ES" altLang="es-MX" sz="2400" dirty="0">
              <a:latin typeface="Arial" panose="020B0604020202020204" pitchFamily="34" charset="0"/>
            </a:endParaRPr>
          </a:p>
        </p:txBody>
      </p:sp>
      <p:pic>
        <p:nvPicPr>
          <p:cNvPr id="22532" name="Picture 4" descr="GSSVTDROG1">
            <a:extLst>
              <a:ext uri="{FF2B5EF4-FFF2-40B4-BE49-F238E27FC236}">
                <a16:creationId xmlns:a16="http://schemas.microsoft.com/office/drawing/2014/main" id="{2A2030D0-5971-4CCC-BA18-C123065D63A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86224" y="378596"/>
            <a:ext cx="5305776" cy="4720273"/>
          </a:xfrm>
          <a:noFill/>
        </p:spPr>
      </p:pic>
      <p:sp>
        <p:nvSpPr>
          <p:cNvPr id="22533" name="Text Box 6">
            <a:extLst>
              <a:ext uri="{FF2B5EF4-FFF2-40B4-BE49-F238E27FC236}">
                <a16:creationId xmlns:a16="http://schemas.microsoft.com/office/drawing/2014/main" id="{52EE6E5C-8E2F-487F-AF93-BB9690CC0B1C}"/>
              </a:ext>
            </a:extLst>
          </p:cNvPr>
          <p:cNvSpPr txBox="1">
            <a:spLocks noChangeArrowheads="1"/>
          </p:cNvSpPr>
          <p:nvPr/>
        </p:nvSpPr>
        <p:spPr bwMode="auto">
          <a:xfrm>
            <a:off x="3216694" y="1475039"/>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1800" b="1" dirty="0">
                <a:solidFill>
                  <a:srgbClr val="009900"/>
                </a:solidFill>
                <a:latin typeface="Arial" panose="020B0604020202020204" pitchFamily="34" charset="0"/>
              </a:rPr>
              <a:t>Biogás</a:t>
            </a:r>
            <a:endParaRPr lang="es-ES" altLang="es-MX" sz="1800" b="1" dirty="0">
              <a:solidFill>
                <a:srgbClr val="009900"/>
              </a:solidFill>
              <a:latin typeface="Arial" panose="020B0604020202020204" pitchFamily="34" charset="0"/>
            </a:endParaRPr>
          </a:p>
        </p:txBody>
      </p:sp>
      <p:sp>
        <p:nvSpPr>
          <p:cNvPr id="22534" name="Rectangle 8">
            <a:extLst>
              <a:ext uri="{FF2B5EF4-FFF2-40B4-BE49-F238E27FC236}">
                <a16:creationId xmlns:a16="http://schemas.microsoft.com/office/drawing/2014/main" id="{0F8E1C4C-7F57-473F-9765-BA193DCB9F6C}"/>
              </a:ext>
            </a:extLst>
          </p:cNvPr>
          <p:cNvSpPr>
            <a:spLocks noChangeArrowheads="1"/>
          </p:cNvSpPr>
          <p:nvPr/>
        </p:nvSpPr>
        <p:spPr bwMode="auto">
          <a:xfrm>
            <a:off x="6726560" y="5082660"/>
            <a:ext cx="367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s-ES" altLang="es-MX" sz="900">
                <a:latin typeface="Arial" panose="020B0604020202020204" pitchFamily="34" charset="0"/>
              </a:rPr>
              <a:t>Fuente: El agua, el suelo y el aire se convierten en basureros.</a:t>
            </a:r>
          </a:p>
          <a:p>
            <a:pPr algn="ctr" eaLnBrk="1" hangingPunct="1">
              <a:spcBef>
                <a:spcPct val="0"/>
              </a:spcBef>
              <a:buClrTx/>
              <a:buSzTx/>
              <a:buFontTx/>
              <a:buNone/>
            </a:pPr>
            <a:r>
              <a:rPr lang="es-ES" altLang="es-MX" sz="900">
                <a:latin typeface="Arial" panose="020B0604020202020204" pitchFamily="34" charset="0"/>
                <a:hlinkClick r:id="rId3"/>
              </a:rPr>
              <a:t>http://www.enbuenasmanos.com/ARTICULOS/muestra.asp?art=232</a:t>
            </a:r>
            <a:endParaRPr lang="es-ES" altLang="es-MX" sz="9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3FEE14C-FABA-4A24-8474-32CE7DE32CE5}"/>
              </a:ext>
            </a:extLst>
          </p:cNvPr>
          <p:cNvSpPr>
            <a:spLocks noGrp="1" noChangeArrowheads="1"/>
          </p:cNvSpPr>
          <p:nvPr>
            <p:ph type="title"/>
          </p:nvPr>
        </p:nvSpPr>
        <p:spPr>
          <a:xfrm>
            <a:off x="2424642" y="286803"/>
            <a:ext cx="1692275" cy="550862"/>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3555" name="Rectangle 3">
            <a:extLst>
              <a:ext uri="{FF2B5EF4-FFF2-40B4-BE49-F238E27FC236}">
                <a16:creationId xmlns:a16="http://schemas.microsoft.com/office/drawing/2014/main" id="{91FF6412-1225-40A9-A352-6835B1143C1D}"/>
              </a:ext>
            </a:extLst>
          </p:cNvPr>
          <p:cNvSpPr>
            <a:spLocks noGrp="1" noChangeArrowheads="1"/>
          </p:cNvSpPr>
          <p:nvPr>
            <p:ph type="body" sz="half" idx="1"/>
          </p:nvPr>
        </p:nvSpPr>
        <p:spPr/>
        <p:txBody>
          <a:bodyPr/>
          <a:lstStyle/>
          <a:p>
            <a:pPr algn="just" eaLnBrk="1" hangingPunct="1">
              <a:buFont typeface="Wingdings" panose="05000000000000000000" pitchFamily="2" charset="2"/>
              <a:buNone/>
            </a:pPr>
            <a:r>
              <a:rPr lang="es-ES" altLang="es-MX"/>
              <a:t>	</a:t>
            </a:r>
            <a:endParaRPr lang="es-ES" altLang="es-MX">
              <a:latin typeface="Arial" panose="020B0604020202020204" pitchFamily="34" charset="0"/>
            </a:endParaRPr>
          </a:p>
        </p:txBody>
      </p:sp>
      <p:graphicFrame>
        <p:nvGraphicFramePr>
          <p:cNvPr id="23597" name="Group 45">
            <a:extLst>
              <a:ext uri="{FF2B5EF4-FFF2-40B4-BE49-F238E27FC236}">
                <a16:creationId xmlns:a16="http://schemas.microsoft.com/office/drawing/2014/main" id="{23A7B3D9-7B0F-46B3-9D0A-7BD338BE0A06}"/>
              </a:ext>
            </a:extLst>
          </p:cNvPr>
          <p:cNvGraphicFramePr>
            <a:graphicFrameLocks noGrp="1"/>
          </p:cNvGraphicFramePr>
          <p:nvPr>
            <p:ph sz="quarter" idx="2"/>
            <p:extLst>
              <p:ext uri="{D42A27DB-BD31-4B8C-83A1-F6EECF244321}">
                <p14:modId xmlns:p14="http://schemas.microsoft.com/office/powerpoint/2010/main" val="3362720370"/>
              </p:ext>
            </p:extLst>
          </p:nvPr>
        </p:nvGraphicFramePr>
        <p:xfrm>
          <a:off x="809897" y="1933303"/>
          <a:ext cx="8572229" cy="3460114"/>
        </p:xfrm>
        <a:graphic>
          <a:graphicData uri="http://schemas.openxmlformats.org/drawingml/2006/table">
            <a:tbl>
              <a:tblPr/>
              <a:tblGrid>
                <a:gridCol w="4249783">
                  <a:extLst>
                    <a:ext uri="{9D8B030D-6E8A-4147-A177-3AD203B41FA5}">
                      <a16:colId xmlns:a16="http://schemas.microsoft.com/office/drawing/2014/main" val="20000"/>
                    </a:ext>
                  </a:extLst>
                </a:gridCol>
                <a:gridCol w="2881162">
                  <a:extLst>
                    <a:ext uri="{9D8B030D-6E8A-4147-A177-3AD203B41FA5}">
                      <a16:colId xmlns:a16="http://schemas.microsoft.com/office/drawing/2014/main" val="20001"/>
                    </a:ext>
                  </a:extLst>
                </a:gridCol>
                <a:gridCol w="1441284">
                  <a:extLst>
                    <a:ext uri="{9D8B030D-6E8A-4147-A177-3AD203B41FA5}">
                      <a16:colId xmlns:a16="http://schemas.microsoft.com/office/drawing/2014/main" val="20002"/>
                    </a:ext>
                  </a:extLst>
                </a:gridCol>
              </a:tblGrid>
              <a:tr h="40286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dirty="0">
                          <a:ln>
                            <a:noFill/>
                          </a:ln>
                          <a:solidFill>
                            <a:schemeClr val="accent1"/>
                          </a:solidFill>
                          <a:effectLst/>
                          <a:latin typeface="Arial" charset="0"/>
                        </a:rPr>
                        <a:t>Componente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a:ln>
                            <a:noFill/>
                          </a:ln>
                          <a:solidFill>
                            <a:schemeClr val="accent1"/>
                          </a:solidFill>
                          <a:effectLst/>
                          <a:latin typeface="Arial" charset="0"/>
                        </a:rPr>
                        <a:t>Concentración por Vol.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a:ln>
                            <a:noFill/>
                          </a:ln>
                          <a:solidFill>
                            <a:schemeClr val="accent1"/>
                          </a:solidFill>
                          <a:effectLst/>
                          <a:latin typeface="Arial" charset="0"/>
                        </a:rPr>
                        <a:t>Característica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Metano (CH4)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50 %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Explosivo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Bióxido de Carbono (CO</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35 %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Acidez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Hidrogeno (H</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Explosivo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Oxigeno (O</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Inocuo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Mercaptanos (CHS)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Mal Olor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Ácido Sulfhídrico (H</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2 %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Mal Olor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Otros (Benceno, Tolueno y Bisulfatos)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1.9 %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s-MX" sz="1800" b="0" i="0" u="none" strike="noStrike" cap="none" normalizeH="0" baseline="0" dirty="0">
                        <a:ln>
                          <a:noFill/>
                        </a:ln>
                        <a:solidFill>
                          <a:schemeClr val="accent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3556" name="Text Box 5">
            <a:extLst>
              <a:ext uri="{FF2B5EF4-FFF2-40B4-BE49-F238E27FC236}">
                <a16:creationId xmlns:a16="http://schemas.microsoft.com/office/drawing/2014/main" id="{7907009C-76AA-49CE-A58E-846FC3198BB8}"/>
              </a:ext>
            </a:extLst>
          </p:cNvPr>
          <p:cNvSpPr txBox="1">
            <a:spLocks noChangeArrowheads="1"/>
          </p:cNvSpPr>
          <p:nvPr/>
        </p:nvSpPr>
        <p:spPr bwMode="auto">
          <a:xfrm>
            <a:off x="2714217" y="959109"/>
            <a:ext cx="409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1800" b="1" dirty="0">
                <a:solidFill>
                  <a:srgbClr val="009900"/>
                </a:solidFill>
                <a:latin typeface="Arial" panose="020B0604020202020204" pitchFamily="34" charset="0"/>
              </a:rPr>
              <a:t>Componentes del Biogás en México</a:t>
            </a:r>
            <a:endParaRPr lang="es-ES" altLang="es-MX" sz="1800" b="1" dirty="0">
              <a:solidFill>
                <a:srgbClr val="009900"/>
              </a:solidFill>
              <a:latin typeface="Arial" panose="020B0604020202020204" pitchFamily="34" charset="0"/>
            </a:endParaRPr>
          </a:p>
        </p:txBody>
      </p:sp>
      <p:sp>
        <p:nvSpPr>
          <p:cNvPr id="23557" name="Rectangle 6">
            <a:extLst>
              <a:ext uri="{FF2B5EF4-FFF2-40B4-BE49-F238E27FC236}">
                <a16:creationId xmlns:a16="http://schemas.microsoft.com/office/drawing/2014/main" id="{27C07631-7657-424D-B11F-78A074D221A7}"/>
              </a:ext>
            </a:extLst>
          </p:cNvPr>
          <p:cNvSpPr>
            <a:spLocks noChangeArrowheads="1"/>
          </p:cNvSpPr>
          <p:nvPr/>
        </p:nvSpPr>
        <p:spPr bwMode="auto">
          <a:xfrm>
            <a:off x="4473653" y="6216923"/>
            <a:ext cx="3839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s-ES" altLang="es-MX" sz="900" dirty="0">
                <a:latin typeface="Arial" panose="020B0604020202020204" pitchFamily="34" charset="0"/>
              </a:rPr>
              <a:t>Fuente: Sistemas de Energía Internacional S.A. de C. V. (SEISA) 2002.</a:t>
            </a:r>
          </a:p>
          <a:p>
            <a:pPr algn="ctr" eaLnBrk="1" hangingPunct="1">
              <a:spcBef>
                <a:spcPct val="0"/>
              </a:spcBef>
              <a:buClrTx/>
              <a:buSzTx/>
              <a:buFontTx/>
              <a:buNone/>
            </a:pPr>
            <a:endParaRPr lang="es-ES" altLang="es-MX" sz="900" dirty="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170EA36-E9FC-4CA8-9D66-FB2ACF449F08}"/>
              </a:ext>
            </a:extLst>
          </p:cNvPr>
          <p:cNvSpPr>
            <a:spLocks noGrp="1" noChangeArrowheads="1"/>
          </p:cNvSpPr>
          <p:nvPr>
            <p:ph type="title"/>
          </p:nvPr>
        </p:nvSpPr>
        <p:spPr>
          <a:xfrm>
            <a:off x="2709386" y="263158"/>
            <a:ext cx="2052637" cy="695325"/>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pic>
        <p:nvPicPr>
          <p:cNvPr id="24579" name="Picture 14" descr="IMAGEN-3638652-2">
            <a:extLst>
              <a:ext uri="{FF2B5EF4-FFF2-40B4-BE49-F238E27FC236}">
                <a16:creationId xmlns:a16="http://schemas.microsoft.com/office/drawing/2014/main" id="{1082D8D7-2218-43A4-A0B3-23B14F2E525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1447800" y="2321685"/>
            <a:ext cx="4645025" cy="2827406"/>
          </a:xfrm>
          <a:noFill/>
        </p:spPr>
      </p:pic>
      <p:pic>
        <p:nvPicPr>
          <p:cNvPr id="24582" name="Picture 17" descr="formula-del-metano-enlace-covalente905">
            <a:extLst>
              <a:ext uri="{FF2B5EF4-FFF2-40B4-BE49-F238E27FC236}">
                <a16:creationId xmlns:a16="http://schemas.microsoft.com/office/drawing/2014/main" id="{078BB7B1-25BF-49BE-B102-010CD02C7D9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8456296" y="433752"/>
            <a:ext cx="2381250" cy="2152650"/>
          </a:xfrm>
          <a:noFill/>
        </p:spPr>
      </p:pic>
      <p:sp>
        <p:nvSpPr>
          <p:cNvPr id="24580" name="Text Box 5">
            <a:extLst>
              <a:ext uri="{FF2B5EF4-FFF2-40B4-BE49-F238E27FC236}">
                <a16:creationId xmlns:a16="http://schemas.microsoft.com/office/drawing/2014/main" id="{B67F817D-1758-4B09-BFD8-F61051AD9485}"/>
              </a:ext>
            </a:extLst>
          </p:cNvPr>
          <p:cNvSpPr txBox="1">
            <a:spLocks noChangeArrowheads="1"/>
          </p:cNvSpPr>
          <p:nvPr/>
        </p:nvSpPr>
        <p:spPr bwMode="auto">
          <a:xfrm>
            <a:off x="2973872" y="1200579"/>
            <a:ext cx="14446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2800" b="1" dirty="0">
                <a:solidFill>
                  <a:srgbClr val="009900"/>
                </a:solidFill>
                <a:latin typeface="Arial" panose="020B0604020202020204" pitchFamily="34" charset="0"/>
              </a:rPr>
              <a:t>Metano</a:t>
            </a:r>
            <a:endParaRPr lang="es-ES" altLang="es-MX" sz="2800" b="1" dirty="0">
              <a:solidFill>
                <a:srgbClr val="009900"/>
              </a:solidFill>
              <a:latin typeface="Arial" panose="020B0604020202020204" pitchFamily="34" charset="0"/>
            </a:endParaRPr>
          </a:p>
        </p:txBody>
      </p:sp>
      <p:sp>
        <p:nvSpPr>
          <p:cNvPr id="24581" name="Rectangle 6">
            <a:extLst>
              <a:ext uri="{FF2B5EF4-FFF2-40B4-BE49-F238E27FC236}">
                <a16:creationId xmlns:a16="http://schemas.microsoft.com/office/drawing/2014/main" id="{0B1EE507-E8BD-478F-A32F-E81297B83115}"/>
              </a:ext>
            </a:extLst>
          </p:cNvPr>
          <p:cNvSpPr>
            <a:spLocks noChangeArrowheads="1"/>
          </p:cNvSpPr>
          <p:nvPr/>
        </p:nvSpPr>
        <p:spPr bwMode="auto">
          <a:xfrm>
            <a:off x="6096000" y="3378080"/>
            <a:ext cx="511372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just" eaLnBrk="1" hangingPunct="1">
              <a:spcBef>
                <a:spcPct val="0"/>
              </a:spcBef>
              <a:buClrTx/>
              <a:buSzTx/>
              <a:buFontTx/>
              <a:buNone/>
            </a:pPr>
            <a:r>
              <a:rPr lang="en-US" altLang="es-MX" sz="2000" dirty="0">
                <a:solidFill>
                  <a:schemeClr val="accent1"/>
                </a:solidFill>
                <a:latin typeface="Arial" panose="020B0604020202020204" pitchFamily="34" charset="0"/>
              </a:rPr>
              <a:t>El </a:t>
            </a:r>
            <a:r>
              <a:rPr lang="en-US" altLang="es-MX" sz="2000" dirty="0" err="1">
                <a:solidFill>
                  <a:schemeClr val="accent1"/>
                </a:solidFill>
                <a:latin typeface="Arial" panose="020B0604020202020204" pitchFamily="34" charset="0"/>
              </a:rPr>
              <a:t>metano</a:t>
            </a:r>
            <a:r>
              <a:rPr lang="en-US" altLang="es-MX" sz="2000" dirty="0">
                <a:solidFill>
                  <a:schemeClr val="accent1"/>
                </a:solidFill>
                <a:latin typeface="Arial" panose="020B0604020202020204" pitchFamily="34" charset="0"/>
              </a:rPr>
              <a:t> es un gas </a:t>
            </a:r>
            <a:r>
              <a:rPr lang="en-US" altLang="es-MX" sz="2000" dirty="0" err="1">
                <a:solidFill>
                  <a:schemeClr val="accent1"/>
                </a:solidFill>
                <a:latin typeface="Arial" panose="020B0604020202020204" pitchFamily="34" charset="0"/>
              </a:rPr>
              <a:t>explosivo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causante</a:t>
            </a:r>
            <a:r>
              <a:rPr lang="en-US" altLang="es-MX" sz="2000" dirty="0">
                <a:solidFill>
                  <a:schemeClr val="accent1"/>
                </a:solidFill>
                <a:latin typeface="Arial" panose="020B0604020202020204" pitchFamily="34" charset="0"/>
              </a:rPr>
              <a:t> de los </a:t>
            </a:r>
            <a:r>
              <a:rPr lang="en-US" altLang="es-MX" sz="2000" dirty="0" err="1">
                <a:solidFill>
                  <a:schemeClr val="accent1"/>
                </a:solidFill>
                <a:latin typeface="Arial" panose="020B0604020202020204" pitchFamily="34" charset="0"/>
              </a:rPr>
              <a:t>incendios</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accidentales</a:t>
            </a:r>
            <a:r>
              <a:rPr lang="en-US" altLang="es-MX" sz="2000" dirty="0">
                <a:solidFill>
                  <a:schemeClr val="accent1"/>
                </a:solidFill>
                <a:latin typeface="Arial" panose="020B0604020202020204" pitchFamily="34" charset="0"/>
              </a:rPr>
              <a:t> que se </a:t>
            </a:r>
            <a:r>
              <a:rPr lang="en-US" altLang="es-MX" sz="2000" dirty="0" err="1">
                <a:solidFill>
                  <a:schemeClr val="accent1"/>
                </a:solidFill>
                <a:latin typeface="Arial" panose="020B0604020202020204" pitchFamily="34" charset="0"/>
              </a:rPr>
              <a:t>producen</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en</a:t>
            </a:r>
            <a:r>
              <a:rPr lang="en-US" altLang="es-MX" sz="2000" dirty="0">
                <a:solidFill>
                  <a:schemeClr val="accent1"/>
                </a:solidFill>
                <a:latin typeface="Arial" panose="020B0604020202020204" pitchFamily="34" charset="0"/>
              </a:rPr>
              <a:t> los </a:t>
            </a:r>
            <a:r>
              <a:rPr lang="en-US" altLang="es-MX" sz="2000" dirty="0" err="1">
                <a:solidFill>
                  <a:schemeClr val="accent1"/>
                </a:solidFill>
                <a:latin typeface="Arial" panose="020B0604020202020204" pitchFamily="34" charset="0"/>
              </a:rPr>
              <a:t>vertederos</a:t>
            </a:r>
            <a:r>
              <a:rPr lang="en-US" altLang="es-MX" sz="2000" dirty="0">
                <a:solidFill>
                  <a:schemeClr val="accent1"/>
                </a:solidFill>
                <a:latin typeface="Arial" panose="020B0604020202020204" pitchFamily="34" charset="0"/>
              </a:rPr>
              <a:t>.</a:t>
            </a:r>
          </a:p>
          <a:p>
            <a:pPr algn="just" eaLnBrk="1" hangingPunct="1">
              <a:spcBef>
                <a:spcPct val="0"/>
              </a:spcBef>
              <a:buClrTx/>
              <a:buSzTx/>
              <a:buFontTx/>
              <a:buNone/>
            </a:pPr>
            <a:endParaRPr lang="en-US" altLang="es-MX" sz="2000" dirty="0">
              <a:solidFill>
                <a:schemeClr val="accent1"/>
              </a:solidFill>
              <a:latin typeface="Arial" panose="020B0604020202020204" pitchFamily="34" charset="0"/>
            </a:endParaRPr>
          </a:p>
          <a:p>
            <a:pPr algn="just" eaLnBrk="1" hangingPunct="1">
              <a:spcBef>
                <a:spcPct val="0"/>
              </a:spcBef>
              <a:buClrTx/>
              <a:buSzTx/>
              <a:buFontTx/>
              <a:buNone/>
            </a:pPr>
            <a:r>
              <a:rPr lang="en-US" altLang="es-MX" sz="2000" dirty="0">
                <a:solidFill>
                  <a:schemeClr val="accent1"/>
                </a:solidFill>
                <a:latin typeface="Arial" panose="020B0604020202020204" pitchFamily="34" charset="0"/>
              </a:rPr>
              <a:t>Este gas y el </a:t>
            </a:r>
            <a:r>
              <a:rPr lang="en-US" altLang="es-MX" sz="2000" dirty="0" err="1">
                <a:solidFill>
                  <a:schemeClr val="accent1"/>
                </a:solidFill>
                <a:latin typeface="Arial" panose="020B0604020202020204" pitchFamily="34" charset="0"/>
              </a:rPr>
              <a:t>anhídrido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carbónico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producido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durante</a:t>
            </a:r>
            <a:r>
              <a:rPr lang="en-US" altLang="es-MX" sz="2000" dirty="0">
                <a:solidFill>
                  <a:schemeClr val="accent1"/>
                </a:solidFill>
                <a:latin typeface="Arial" panose="020B0604020202020204" pitchFamily="34" charset="0"/>
              </a:rPr>
              <a:t> la </a:t>
            </a:r>
            <a:r>
              <a:rPr lang="en-US" altLang="es-MX" sz="2000" dirty="0" err="1">
                <a:solidFill>
                  <a:schemeClr val="accent1"/>
                </a:solidFill>
                <a:latin typeface="Arial" panose="020B0604020202020204" pitchFamily="34" charset="0"/>
              </a:rPr>
              <a:t>quema</a:t>
            </a:r>
            <a:r>
              <a:rPr lang="en-US" altLang="es-MX" sz="2000" dirty="0">
                <a:solidFill>
                  <a:schemeClr val="accent1"/>
                </a:solidFill>
                <a:latin typeface="Arial" panose="020B0604020202020204" pitchFamily="34" charset="0"/>
              </a:rPr>
              <a:t> de la </a:t>
            </a:r>
            <a:r>
              <a:rPr lang="en-US" altLang="es-MX" sz="2000" dirty="0" err="1">
                <a:solidFill>
                  <a:schemeClr val="accent1"/>
                </a:solidFill>
                <a:latin typeface="Arial" panose="020B0604020202020204" pitchFamily="34" charset="0"/>
              </a:rPr>
              <a:t>basura</a:t>
            </a:r>
            <a:r>
              <a:rPr lang="en-US" altLang="es-MX" sz="2000" dirty="0">
                <a:solidFill>
                  <a:schemeClr val="accent1"/>
                </a:solidFill>
                <a:latin typeface="Arial" panose="020B0604020202020204" pitchFamily="34" charset="0"/>
              </a:rPr>
              <a:t>, son los </a:t>
            </a:r>
            <a:r>
              <a:rPr lang="en-US" altLang="es-MX" sz="2000" dirty="0" err="1">
                <a:solidFill>
                  <a:schemeClr val="accent1"/>
                </a:solidFill>
                <a:latin typeface="Arial" panose="020B0604020202020204" pitchFamily="34" charset="0"/>
              </a:rPr>
              <a:t>responsables</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principales</a:t>
            </a:r>
            <a:r>
              <a:rPr lang="en-US" altLang="es-MX" sz="2000" dirty="0">
                <a:solidFill>
                  <a:schemeClr val="accent1"/>
                </a:solidFill>
                <a:latin typeface="Arial" panose="020B0604020202020204" pitchFamily="34" charset="0"/>
              </a:rPr>
              <a:t> del </a:t>
            </a:r>
            <a:r>
              <a:rPr lang="en-US" altLang="es-MX" sz="2000" dirty="0" err="1">
                <a:solidFill>
                  <a:schemeClr val="accent1"/>
                </a:solidFill>
                <a:latin typeface="Arial" panose="020B0604020202020204" pitchFamily="34" charset="0"/>
              </a:rPr>
              <a:t>calentamiento</a:t>
            </a:r>
            <a:r>
              <a:rPr lang="en-US" altLang="es-MX" sz="2000" dirty="0">
                <a:solidFill>
                  <a:schemeClr val="accent1"/>
                </a:solidFill>
                <a:latin typeface="Arial" panose="020B0604020202020204" pitchFamily="34" charset="0"/>
              </a:rPr>
              <a:t> global o </a:t>
            </a:r>
            <a:r>
              <a:rPr lang="en-US" altLang="es-MX" sz="2000" dirty="0" err="1">
                <a:solidFill>
                  <a:schemeClr val="accent1"/>
                </a:solidFill>
                <a:latin typeface="Arial" panose="020B0604020202020204" pitchFamily="34" charset="0"/>
              </a:rPr>
              <a:t>efecto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invernadero</a:t>
            </a:r>
            <a:r>
              <a:rPr lang="en-US" altLang="es-MX" sz="2000" dirty="0">
                <a:solidFill>
                  <a:schemeClr val="accent1"/>
                </a:solidFill>
                <a:latin typeface="Arial" panose="020B0604020202020204" pitchFamily="34" charset="0"/>
              </a:rPr>
              <a:t>. </a:t>
            </a:r>
          </a:p>
          <a:p>
            <a:pPr algn="just">
              <a:spcBef>
                <a:spcPct val="0"/>
              </a:spcBef>
              <a:buClrTx/>
              <a:buSzTx/>
              <a:buFontTx/>
              <a:buNone/>
            </a:pPr>
            <a:endParaRPr lang="en-US" altLang="es-MX" sz="2800" dirty="0">
              <a:solidFill>
                <a:schemeClr val="accent1"/>
              </a:solidFill>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1594743-8075-4AB1-BDBF-1692CA263841}"/>
              </a:ext>
            </a:extLst>
          </p:cNvPr>
          <p:cNvSpPr>
            <a:spLocks noGrp="1" noChangeArrowheads="1"/>
          </p:cNvSpPr>
          <p:nvPr>
            <p:ph type="title"/>
          </p:nvPr>
        </p:nvSpPr>
        <p:spPr>
          <a:xfrm>
            <a:off x="2565084" y="211933"/>
            <a:ext cx="2268537" cy="768350"/>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5603" name="Rectangle 7">
            <a:extLst>
              <a:ext uri="{FF2B5EF4-FFF2-40B4-BE49-F238E27FC236}">
                <a16:creationId xmlns:a16="http://schemas.microsoft.com/office/drawing/2014/main" id="{E224F933-4EC6-4ACF-9C40-601262F65A79}"/>
              </a:ext>
            </a:extLst>
          </p:cNvPr>
          <p:cNvSpPr>
            <a:spLocks noChangeArrowheads="1"/>
          </p:cNvSpPr>
          <p:nvPr/>
        </p:nvSpPr>
        <p:spPr bwMode="auto">
          <a:xfrm>
            <a:off x="2436813" y="980283"/>
            <a:ext cx="638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s-MX" sz="1100" b="1" i="1" dirty="0">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Principales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efectos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de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algunos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componentes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del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biogás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a:t>
            </a:r>
          </a:p>
          <a:p>
            <a:pPr>
              <a:spcBef>
                <a:spcPct val="0"/>
              </a:spcBef>
              <a:buClrTx/>
              <a:buSzTx/>
              <a:buFontTx/>
              <a:buNone/>
            </a:pPr>
            <a:endPar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46236" name="Group 156">
            <a:extLst>
              <a:ext uri="{FF2B5EF4-FFF2-40B4-BE49-F238E27FC236}">
                <a16:creationId xmlns:a16="http://schemas.microsoft.com/office/drawing/2014/main" id="{4A02EA79-04CF-4988-ADCC-7415A9458B9E}"/>
              </a:ext>
            </a:extLst>
          </p:cNvPr>
          <p:cNvGraphicFramePr>
            <a:graphicFrameLocks noGrp="1"/>
          </p:cNvGraphicFramePr>
          <p:nvPr>
            <p:extLst>
              <p:ext uri="{D42A27DB-BD31-4B8C-83A1-F6EECF244321}">
                <p14:modId xmlns:p14="http://schemas.microsoft.com/office/powerpoint/2010/main" val="1814030996"/>
              </p:ext>
            </p:extLst>
          </p:nvPr>
        </p:nvGraphicFramePr>
        <p:xfrm>
          <a:off x="1106906" y="1748633"/>
          <a:ext cx="9740766" cy="3931920"/>
        </p:xfrm>
        <a:graphic>
          <a:graphicData uri="http://schemas.openxmlformats.org/drawingml/2006/table">
            <a:tbl>
              <a:tblPr/>
              <a:tblGrid>
                <a:gridCol w="2760421">
                  <a:extLst>
                    <a:ext uri="{9D8B030D-6E8A-4147-A177-3AD203B41FA5}">
                      <a16:colId xmlns:a16="http://schemas.microsoft.com/office/drawing/2014/main" val="20000"/>
                    </a:ext>
                  </a:extLst>
                </a:gridCol>
                <a:gridCol w="3793719">
                  <a:extLst>
                    <a:ext uri="{9D8B030D-6E8A-4147-A177-3AD203B41FA5}">
                      <a16:colId xmlns:a16="http://schemas.microsoft.com/office/drawing/2014/main" val="20001"/>
                    </a:ext>
                  </a:extLst>
                </a:gridCol>
                <a:gridCol w="3186626">
                  <a:extLst>
                    <a:ext uri="{9D8B030D-6E8A-4147-A177-3AD203B41FA5}">
                      <a16:colId xmlns:a16="http://schemas.microsoft.com/office/drawing/2014/main" val="20002"/>
                    </a:ext>
                  </a:extLst>
                </a:gridCol>
              </a:tblGrid>
              <a:tr h="2778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Componente</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Efectos Agudos</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Efectos Crónicos</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6143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Metano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Sofocación (inhalación), quemaduras (contacto)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Cáncer, esterilidad</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94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Dióxido de carbono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Dolor de cabeza, Infecciones respiratorias, disnea.</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Lesiones pulmonares</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Daños renales</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3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Benceno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Somnolencia, mareo y perdida </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Del conocimiento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Alteraciones en la medula ósea, anemia y leucemia</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54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Tricloroetileno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Latido anormal del corazón y </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efectos en el sistema nervioso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Daño al hígado y al riñón</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3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Cloruro de Vinilo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Reacciones alérgicas, daño</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 a los nervios</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Cáncer de hígado</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03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Cloruro de metilo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Quemaduras (contacto)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Daños al sistema nervioso</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5638" name="Rectangle 142">
            <a:extLst>
              <a:ext uri="{FF2B5EF4-FFF2-40B4-BE49-F238E27FC236}">
                <a16:creationId xmlns:a16="http://schemas.microsoft.com/office/drawing/2014/main" id="{E077F6F6-97ED-48B7-AE6E-C7252C5EF261}"/>
              </a:ext>
            </a:extLst>
          </p:cNvPr>
          <p:cNvSpPr>
            <a:spLocks noChangeArrowheads="1"/>
          </p:cNvSpPr>
          <p:nvPr/>
        </p:nvSpPr>
        <p:spPr bwMode="auto">
          <a:xfrm>
            <a:off x="2711450" y="5877717"/>
            <a:ext cx="58324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s-MX" sz="900" dirty="0">
                <a:latin typeface="Arial" panose="020B0604020202020204" pitchFamily="34" charset="0"/>
                <a:ea typeface="Times New Roman" panose="02020603050405020304" pitchFamily="18" charset="0"/>
                <a:cs typeface="Arial" panose="020B0604020202020204" pitchFamily="34" charset="0"/>
              </a:rPr>
              <a:t>      Fuente: ATSDR. Hojas de </a:t>
            </a:r>
            <a:r>
              <a:rPr lang="en-US" altLang="es-MX" sz="900" dirty="0" err="1">
                <a:latin typeface="Arial" panose="020B0604020202020204" pitchFamily="34" charset="0"/>
                <a:ea typeface="Times New Roman" panose="02020603050405020304" pitchFamily="18" charset="0"/>
                <a:cs typeface="Arial" panose="020B0604020202020204" pitchFamily="34" charset="0"/>
              </a:rPr>
              <a:t>Seguridad</a:t>
            </a:r>
            <a:r>
              <a:rPr lang="en-US" altLang="es-MX" sz="900" dirty="0">
                <a:latin typeface="Arial" panose="020B0604020202020204" pitchFamily="34" charset="0"/>
                <a:ea typeface="Times New Roman" panose="02020603050405020304" pitchFamily="18" charset="0"/>
                <a:cs typeface="Arial" panose="020B0604020202020204" pitchFamily="34" charset="0"/>
              </a:rPr>
              <a:t>. </a:t>
            </a:r>
            <a:r>
              <a:rPr lang="fr-FR" altLang="es-MX" sz="900" dirty="0">
                <a:latin typeface="Arial" panose="020B0604020202020204" pitchFamily="34" charset="0"/>
                <a:ea typeface="Times New Roman" panose="02020603050405020304" pitchFamily="18" charset="0"/>
                <a:cs typeface="Arial" panose="020B0604020202020204" pitchFamily="34" charset="0"/>
              </a:rPr>
              <a:t>Cas # 74-82-8, Cas # 71 -43-12, Cas # 75-09-2, </a:t>
            </a:r>
            <a:r>
              <a:rPr lang="en-US" altLang="es-MX" sz="1000" dirty="0">
                <a:latin typeface="Arial" panose="020B0604020202020204" pitchFamily="34" charset="0"/>
                <a:ea typeface="Times New Roman" panose="02020603050405020304" pitchFamily="18" charset="0"/>
                <a:cs typeface="Arial" panose="020B0604020202020204" pitchFamily="34" charset="0"/>
              </a:rPr>
              <a:t>Cas # 75-01-4 y </a:t>
            </a:r>
          </a:p>
          <a:p>
            <a:pPr eaLnBrk="1" hangingPunct="1">
              <a:spcBef>
                <a:spcPct val="0"/>
              </a:spcBef>
              <a:buClrTx/>
              <a:buSzTx/>
              <a:buFontTx/>
              <a:buNone/>
            </a:pPr>
            <a:r>
              <a:rPr lang="en-US" altLang="es-MX" sz="1000" dirty="0">
                <a:latin typeface="Arial" panose="020B0604020202020204" pitchFamily="34" charset="0"/>
                <a:ea typeface="Times New Roman" panose="02020603050405020304" pitchFamily="18" charset="0"/>
                <a:cs typeface="Arial" panose="020B0604020202020204" pitchFamily="34" charset="0"/>
              </a:rPr>
              <a:t>                 Cas # 79-01-6</a:t>
            </a:r>
          </a:p>
          <a:p>
            <a:pPr eaLnBrk="1" hangingPunct="1">
              <a:spcBef>
                <a:spcPct val="0"/>
              </a:spcBef>
              <a:buClrTx/>
              <a:buSzTx/>
              <a:buFontTx/>
              <a:buNone/>
            </a:pPr>
            <a:r>
              <a:rPr lang="en-US" altLang="es-MX" sz="900" dirty="0">
                <a:latin typeface="Arial" panose="020B0604020202020204" pitchFamily="34" charset="0"/>
                <a:ea typeface="Times New Roman" panose="02020603050405020304" pitchFamily="18" charset="0"/>
                <a:cs typeface="Arial" panose="020B0604020202020204" pitchFamily="34"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908C992-870F-4F70-AF3B-C33C7BCB8F36}"/>
              </a:ext>
            </a:extLst>
          </p:cNvPr>
          <p:cNvSpPr>
            <a:spLocks noGrp="1" noChangeArrowheads="1"/>
          </p:cNvSpPr>
          <p:nvPr>
            <p:ph type="title"/>
          </p:nvPr>
        </p:nvSpPr>
        <p:spPr>
          <a:xfrm>
            <a:off x="2424114" y="377824"/>
            <a:ext cx="8432615" cy="695325"/>
          </a:xfrm>
        </p:spPr>
        <p:txBody>
          <a:bodyPr>
            <a:normAutofit/>
          </a:bodyPr>
          <a:lstStyle/>
          <a:p>
            <a:pPr eaLnBrk="1" hangingPunct="1"/>
            <a:r>
              <a:rPr lang="es-MX" altLang="es-MX" sz="2800" dirty="0">
                <a:solidFill>
                  <a:srgbClr val="009900"/>
                </a:solidFill>
                <a:latin typeface="Arial" panose="020B0604020202020204" pitchFamily="34" charset="0"/>
              </a:rPr>
              <a:t>Compuestos Orgánicos Volátiles (</a:t>
            </a:r>
            <a:r>
              <a:rPr lang="es-MX" altLang="es-MX" sz="2800" dirty="0" err="1">
                <a:solidFill>
                  <a:srgbClr val="009900"/>
                </a:solidFill>
                <a:latin typeface="Arial" panose="020B0604020202020204" pitchFamily="34" charset="0"/>
              </a:rPr>
              <a:t>COV,s</a:t>
            </a:r>
            <a:r>
              <a:rPr lang="es-MX" altLang="es-MX" sz="2800" dirty="0">
                <a:solidFill>
                  <a:srgbClr val="009900"/>
                </a:solidFill>
                <a:latin typeface="Arial" panose="020B0604020202020204" pitchFamily="34" charset="0"/>
              </a:rPr>
              <a:t>)</a:t>
            </a:r>
            <a:endParaRPr lang="es-ES" altLang="es-MX" sz="2800" dirty="0">
              <a:solidFill>
                <a:srgbClr val="009900"/>
              </a:solidFill>
              <a:latin typeface="Arial" panose="020B0604020202020204" pitchFamily="34" charset="0"/>
            </a:endParaRPr>
          </a:p>
        </p:txBody>
      </p:sp>
      <p:sp>
        <p:nvSpPr>
          <p:cNvPr id="26627" name="Rectangle 3">
            <a:extLst>
              <a:ext uri="{FF2B5EF4-FFF2-40B4-BE49-F238E27FC236}">
                <a16:creationId xmlns:a16="http://schemas.microsoft.com/office/drawing/2014/main" id="{924656D1-31E4-4867-89EE-2F159E0D1240}"/>
              </a:ext>
            </a:extLst>
          </p:cNvPr>
          <p:cNvSpPr>
            <a:spLocks noGrp="1" noChangeArrowheads="1"/>
          </p:cNvSpPr>
          <p:nvPr>
            <p:ph type="body" sz="half" idx="1"/>
          </p:nvPr>
        </p:nvSpPr>
        <p:spPr>
          <a:xfrm>
            <a:off x="1682969" y="1594201"/>
            <a:ext cx="5747734" cy="4114800"/>
          </a:xfrm>
        </p:spPr>
        <p:txBody>
          <a:bodyPr>
            <a:noAutofit/>
          </a:bodyPr>
          <a:lstStyle/>
          <a:p>
            <a:pPr algn="just" eaLnBrk="1" hangingPunct="1">
              <a:buFont typeface="Wingdings" panose="05000000000000000000" pitchFamily="2" charset="2"/>
              <a:buNone/>
            </a:pPr>
            <a:r>
              <a:rPr lang="es-ES" altLang="es-MX" sz="2400" dirty="0"/>
              <a:t>	</a:t>
            </a:r>
            <a:r>
              <a:rPr lang="es-ES" altLang="es-MX" sz="2400" dirty="0">
                <a:latin typeface="Arial" panose="020B0604020202020204" pitchFamily="34" charset="0"/>
              </a:rPr>
              <a:t>Los Compuestos Orgánicos Volátiles son compuestos químicos formados básicamente por átomos de carbono e hidrógeno que se evaporan fácilmente a temperatura ambiente (volatilidad).</a:t>
            </a:r>
          </a:p>
          <a:p>
            <a:pPr algn="just" eaLnBrk="1" hangingPunct="1">
              <a:buFont typeface="Wingdings" panose="05000000000000000000" pitchFamily="2" charset="2"/>
              <a:buNone/>
            </a:pPr>
            <a:r>
              <a:rPr lang="es-ES" altLang="es-MX" sz="2400" dirty="0">
                <a:latin typeface="Arial" panose="020B0604020202020204" pitchFamily="34" charset="0"/>
              </a:rPr>
              <a:t>	</a:t>
            </a:r>
          </a:p>
          <a:p>
            <a:pPr algn="just" eaLnBrk="1" hangingPunct="1">
              <a:buFont typeface="Wingdings" panose="05000000000000000000" pitchFamily="2" charset="2"/>
              <a:buNone/>
            </a:pPr>
            <a:r>
              <a:rPr lang="es-ES" altLang="es-MX" sz="2400" dirty="0">
                <a:latin typeface="Arial" panose="020B0604020202020204" pitchFamily="34" charset="0"/>
              </a:rPr>
              <a:t>	Son orgánicos porque se pueden hallar en los seres vivos (isoprenos y terpenos que emiten los vegetales)</a:t>
            </a:r>
          </a:p>
        </p:txBody>
      </p:sp>
      <p:pic>
        <p:nvPicPr>
          <p:cNvPr id="26628" name="Picture 9" descr="chemistry">
            <a:extLst>
              <a:ext uri="{FF2B5EF4-FFF2-40B4-BE49-F238E27FC236}">
                <a16:creationId xmlns:a16="http://schemas.microsoft.com/office/drawing/2014/main" id="{ED4247DD-3B4A-4892-B558-A915F79E68E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527983" y="1772335"/>
            <a:ext cx="3151589" cy="4365377"/>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0B03DEC-EE2A-4FEF-B2D6-B4B38EEC0A64}"/>
              </a:ext>
            </a:extLst>
          </p:cNvPr>
          <p:cNvSpPr>
            <a:spLocks noGrp="1" noChangeArrowheads="1"/>
          </p:cNvSpPr>
          <p:nvPr>
            <p:ph type="title"/>
          </p:nvPr>
        </p:nvSpPr>
        <p:spPr>
          <a:xfrm>
            <a:off x="2570665" y="242304"/>
            <a:ext cx="7793037" cy="695325"/>
          </a:xfrm>
        </p:spPr>
        <p:txBody>
          <a:bodyPr>
            <a:normAutofit fontScale="90000"/>
          </a:bodyPr>
          <a:lstStyle/>
          <a:p>
            <a:pPr eaLnBrk="1" hangingPunct="1"/>
            <a:r>
              <a:rPr lang="es-MX" altLang="es-MX" sz="2800" dirty="0">
                <a:solidFill>
                  <a:srgbClr val="009900"/>
                </a:solidFill>
                <a:latin typeface="Arial" panose="020B0604020202020204" pitchFamily="34" charset="0"/>
              </a:rPr>
              <a:t>Compuestos Orgánicos Volátiles (</a:t>
            </a:r>
            <a:r>
              <a:rPr lang="es-MX" altLang="es-MX" sz="2800" dirty="0" err="1">
                <a:solidFill>
                  <a:srgbClr val="009900"/>
                </a:solidFill>
                <a:latin typeface="Arial" panose="020B0604020202020204" pitchFamily="34" charset="0"/>
              </a:rPr>
              <a:t>COV,s</a:t>
            </a:r>
            <a:r>
              <a:rPr lang="es-MX" altLang="es-MX" sz="2800" dirty="0">
                <a:solidFill>
                  <a:srgbClr val="009900"/>
                </a:solidFill>
                <a:latin typeface="Arial" panose="020B0604020202020204" pitchFamily="34" charset="0"/>
              </a:rPr>
              <a:t>)</a:t>
            </a:r>
            <a:endParaRPr lang="es-ES" altLang="es-MX" sz="2800" dirty="0">
              <a:solidFill>
                <a:srgbClr val="009900"/>
              </a:solidFill>
              <a:latin typeface="Arial" panose="020B0604020202020204" pitchFamily="34" charset="0"/>
            </a:endParaRPr>
          </a:p>
        </p:txBody>
      </p:sp>
      <p:sp>
        <p:nvSpPr>
          <p:cNvPr id="27651" name="Rectangle 3">
            <a:extLst>
              <a:ext uri="{FF2B5EF4-FFF2-40B4-BE49-F238E27FC236}">
                <a16:creationId xmlns:a16="http://schemas.microsoft.com/office/drawing/2014/main" id="{5A0979B7-10E1-4012-B126-2D2AFFEAB057}"/>
              </a:ext>
            </a:extLst>
          </p:cNvPr>
          <p:cNvSpPr>
            <a:spLocks noGrp="1" noChangeArrowheads="1"/>
          </p:cNvSpPr>
          <p:nvPr>
            <p:ph type="body" sz="half" idx="1"/>
          </p:nvPr>
        </p:nvSpPr>
        <p:spPr>
          <a:xfrm>
            <a:off x="696687" y="1087425"/>
            <a:ext cx="7418790" cy="4391945"/>
          </a:xfrm>
        </p:spPr>
        <p:txBody>
          <a:bodyPr>
            <a:noAutofit/>
          </a:bodyPr>
          <a:lstStyle/>
          <a:p>
            <a:pPr algn="just" eaLnBrk="1" hangingPunct="1">
              <a:lnSpc>
                <a:spcPct val="80000"/>
              </a:lnSpc>
              <a:buFont typeface="Wingdings" panose="05000000000000000000" pitchFamily="2" charset="2"/>
              <a:buNone/>
            </a:pPr>
            <a:r>
              <a:rPr lang="es-MX" altLang="es-MX" dirty="0">
                <a:latin typeface="Arial" panose="020B0604020202020204" pitchFamily="34" charset="0"/>
              </a:rPr>
              <a:t>	Incluyen una gran variedad de productos químicos que se encuentran en los productos de uso doméstico. 	</a:t>
            </a:r>
          </a:p>
          <a:p>
            <a:pPr eaLnBrk="1" hangingPunct="1">
              <a:lnSpc>
                <a:spcPct val="80000"/>
              </a:lnSpc>
              <a:buFont typeface="Wingdings" panose="05000000000000000000" pitchFamily="2" charset="2"/>
              <a:buNone/>
            </a:pPr>
            <a:r>
              <a:rPr lang="es-MX" altLang="es-MX" dirty="0">
                <a:latin typeface="Arial" panose="020B0604020202020204" pitchFamily="34" charset="0"/>
              </a:rPr>
              <a:t>	Estos químicos generalmente se encuentran en:</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a:t>
            </a:r>
            <a:r>
              <a:rPr lang="es-MX" altLang="es-MX" b="1" dirty="0">
                <a:latin typeface="Arial" panose="020B0604020202020204" pitchFamily="34" charset="0"/>
              </a:rPr>
              <a:t>Aerosoles,</a:t>
            </a:r>
            <a:r>
              <a:rPr lang="es-MX" altLang="es-MX" dirty="0">
                <a:latin typeface="Arial" panose="020B0604020202020204" pitchFamily="34" charset="0"/>
              </a:rPr>
              <a:t> tales como: pulverizadores de productos para el cabello y refrescantes de aire.</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Limpiadores de alfombras y hornos.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Pinturas y líquidos quita pintura.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Pesticidas.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Líquidos de lavado al seco.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Materiales de construcción y acabados de decoración.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Materiales de artesanía tales como goma y marcadores permanentes de tinta.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Productos de limpieza.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Pegamentos de pisos, y paneles. </a:t>
            </a:r>
          </a:p>
          <a:p>
            <a:pPr algn="just" eaLnBrk="1" hangingPunct="1">
              <a:lnSpc>
                <a:spcPct val="80000"/>
              </a:lnSpc>
              <a:buFont typeface="Wingdings" panose="05000000000000000000" pitchFamily="2" charset="2"/>
              <a:buChar char="•"/>
            </a:pPr>
            <a:endParaRPr lang="es-ES" altLang="es-MX" dirty="0">
              <a:latin typeface="Arial" panose="020B0604020202020204" pitchFamily="34" charset="0"/>
            </a:endParaRPr>
          </a:p>
        </p:txBody>
      </p:sp>
      <p:pic>
        <p:nvPicPr>
          <p:cNvPr id="27652" name="Picture 6" descr="aerosol_cans2">
            <a:extLst>
              <a:ext uri="{FF2B5EF4-FFF2-40B4-BE49-F238E27FC236}">
                <a16:creationId xmlns:a16="http://schemas.microsoft.com/office/drawing/2014/main" id="{C81CA02A-5882-417A-B82E-ABB6DEB8A2E7}"/>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440739" y="1989138"/>
            <a:ext cx="1616075" cy="1981200"/>
          </a:xfrm>
          <a:noFill/>
        </p:spPr>
      </p:pic>
      <p:pic>
        <p:nvPicPr>
          <p:cNvPr id="27654" name="Picture 16" descr="desechos_domesticos">
            <a:extLst>
              <a:ext uri="{FF2B5EF4-FFF2-40B4-BE49-F238E27FC236}">
                <a16:creationId xmlns:a16="http://schemas.microsoft.com/office/drawing/2014/main" id="{37A37A75-9386-409A-9DAD-95A03E59EAAD}"/>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256588" y="4221163"/>
            <a:ext cx="1905000" cy="1428750"/>
          </a:xfrm>
          <a:noFill/>
        </p:spPr>
      </p:pic>
      <p:pic>
        <p:nvPicPr>
          <p:cNvPr id="27653" name="Picture 13" descr="photo-5">
            <a:extLst>
              <a:ext uri="{FF2B5EF4-FFF2-40B4-BE49-F238E27FC236}">
                <a16:creationId xmlns:a16="http://schemas.microsoft.com/office/drawing/2014/main" id="{582DE709-4D94-4875-B870-93D1EEF50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9162" y="1265238"/>
            <a:ext cx="1333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08B5EAC-02D0-4B86-A0C0-4CE356CCBCC2}"/>
              </a:ext>
            </a:extLst>
          </p:cNvPr>
          <p:cNvSpPr>
            <a:spLocks noGrp="1" noChangeArrowheads="1"/>
          </p:cNvSpPr>
          <p:nvPr>
            <p:ph type="title"/>
          </p:nvPr>
        </p:nvSpPr>
        <p:spPr>
          <a:xfrm>
            <a:off x="8451298" y="168593"/>
            <a:ext cx="3421063" cy="550862"/>
          </a:xfrm>
        </p:spPr>
        <p:txBody>
          <a:bodyPr/>
          <a:lstStyle/>
          <a:p>
            <a:pPr eaLnBrk="1" hangingPunct="1"/>
            <a:r>
              <a:rPr lang="es-MX" altLang="es-MX" sz="2800" dirty="0">
                <a:solidFill>
                  <a:srgbClr val="009900"/>
                </a:solidFill>
                <a:latin typeface="Arial" panose="020B0604020202020204" pitchFamily="34" charset="0"/>
              </a:rPr>
              <a:t>Metales</a:t>
            </a:r>
            <a:endParaRPr lang="es-ES" altLang="es-MX" sz="2800" dirty="0">
              <a:solidFill>
                <a:srgbClr val="009900"/>
              </a:solidFill>
              <a:latin typeface="Arial" panose="020B0604020202020204" pitchFamily="34" charset="0"/>
            </a:endParaRPr>
          </a:p>
        </p:txBody>
      </p:sp>
      <p:sp>
        <p:nvSpPr>
          <p:cNvPr id="31747" name="Rectangle 3">
            <a:extLst>
              <a:ext uri="{FF2B5EF4-FFF2-40B4-BE49-F238E27FC236}">
                <a16:creationId xmlns:a16="http://schemas.microsoft.com/office/drawing/2014/main" id="{940C3157-5D50-450D-AAAB-6C2E33BEEC92}"/>
              </a:ext>
            </a:extLst>
          </p:cNvPr>
          <p:cNvSpPr>
            <a:spLocks noGrp="1" noChangeArrowheads="1"/>
          </p:cNvSpPr>
          <p:nvPr>
            <p:ph type="body" sz="half" idx="1"/>
          </p:nvPr>
        </p:nvSpPr>
        <p:spPr>
          <a:xfrm>
            <a:off x="319639" y="0"/>
            <a:ext cx="7720494" cy="4114800"/>
          </a:xfrm>
        </p:spPr>
        <p:txBody>
          <a:bodyPr>
            <a:noAutofit/>
          </a:bodyPr>
          <a:lstStyle/>
          <a:p>
            <a:pPr eaLnBrk="1" hangingPunct="1">
              <a:buFont typeface="Wingdings" panose="05000000000000000000" pitchFamily="2" charset="2"/>
              <a:buNone/>
            </a:pPr>
            <a:r>
              <a:rPr lang="es-MX" altLang="es-MX" sz="2400" dirty="0"/>
              <a:t>	</a:t>
            </a:r>
            <a:r>
              <a:rPr lang="es-MX" altLang="es-MX" sz="2400" b="1" dirty="0">
                <a:latin typeface="Arial" panose="020B0604020202020204" pitchFamily="34" charset="0"/>
              </a:rPr>
              <a:t>Metales férricos:</a:t>
            </a:r>
            <a:r>
              <a:rPr lang="es-MX" altLang="es-MX" sz="2400" dirty="0">
                <a:latin typeface="Arial" panose="020B0604020202020204" pitchFamily="34" charset="0"/>
              </a:rPr>
              <a:t> son los residuos derivados de envases (latas), mobiliario y electrodomésticos. </a:t>
            </a:r>
          </a:p>
          <a:p>
            <a:pPr algn="just" eaLnBrk="1" hangingPunct="1">
              <a:buFont typeface="Wingdings" panose="05000000000000000000" pitchFamily="2" charset="2"/>
              <a:buNone/>
            </a:pPr>
            <a:endParaRPr lang="es-MX" altLang="es-MX" sz="2400" dirty="0">
              <a:latin typeface="Arial" panose="020B0604020202020204" pitchFamily="34" charset="0"/>
            </a:endParaRPr>
          </a:p>
          <a:p>
            <a:pPr algn="just" eaLnBrk="1" hangingPunct="1">
              <a:buFont typeface="Wingdings" panose="05000000000000000000" pitchFamily="2" charset="2"/>
              <a:buNone/>
            </a:pPr>
            <a:r>
              <a:rPr lang="es-MX" altLang="es-MX" sz="2400" dirty="0">
                <a:latin typeface="Arial" panose="020B0604020202020204" pitchFamily="34" charset="0"/>
              </a:rPr>
              <a:t>	</a:t>
            </a:r>
            <a:r>
              <a:rPr lang="es-MX" altLang="es-MX" sz="2400" b="1" dirty="0">
                <a:latin typeface="Arial" panose="020B0604020202020204" pitchFamily="34" charset="0"/>
              </a:rPr>
              <a:t>Metales no-férricos</a:t>
            </a:r>
            <a:r>
              <a:rPr lang="es-MX" altLang="es-MX" sz="2400" dirty="0">
                <a:latin typeface="Arial" panose="020B0604020202020204" pitchFamily="34" charset="0"/>
              </a:rPr>
              <a:t>, son el resto de metales que podemos encontrar en los residuos como resultado de nuestras actividades. Suelen ser metales de alto valor como el aluminio, cobre, plomo y el oro o el platino de los equipos electrónicos. </a:t>
            </a:r>
          </a:p>
          <a:p>
            <a:pPr algn="just" eaLnBrk="1" hangingPunct="1">
              <a:buFont typeface="Wingdings" panose="05000000000000000000" pitchFamily="2" charset="2"/>
              <a:buNone/>
            </a:pPr>
            <a:endParaRPr lang="es-ES" altLang="es-MX" sz="2400" dirty="0">
              <a:latin typeface="Arial" panose="020B0604020202020204" pitchFamily="34" charset="0"/>
            </a:endParaRPr>
          </a:p>
          <a:p>
            <a:pPr algn="just" eaLnBrk="1" hangingPunct="1">
              <a:buFont typeface="Wingdings" panose="05000000000000000000" pitchFamily="2" charset="2"/>
              <a:buNone/>
            </a:pPr>
            <a:r>
              <a:rPr lang="es-ES" altLang="es-MX" sz="2400" dirty="0">
                <a:latin typeface="Arial" panose="020B0604020202020204" pitchFamily="34" charset="0"/>
              </a:rPr>
              <a:t>	Los metales contenidos en los residuos depositados en los vertederos y rellenos, debido al carácter ácido de los líquidos lixiviados, son disueltos y transportados.</a:t>
            </a:r>
          </a:p>
          <a:p>
            <a:pPr algn="just" eaLnBrk="1" hangingPunct="1">
              <a:lnSpc>
                <a:spcPct val="90000"/>
              </a:lnSpc>
              <a:buFont typeface="Wingdings" panose="05000000000000000000" pitchFamily="2" charset="2"/>
              <a:buNone/>
            </a:pPr>
            <a:endParaRPr lang="es-ES" altLang="es-MX" sz="2400" dirty="0">
              <a:latin typeface="Arial" panose="020B0604020202020204" pitchFamily="34" charset="0"/>
            </a:endParaRPr>
          </a:p>
        </p:txBody>
      </p:sp>
      <p:pic>
        <p:nvPicPr>
          <p:cNvPr id="31748" name="Picture 8" descr="DSC02847">
            <a:extLst>
              <a:ext uri="{FF2B5EF4-FFF2-40B4-BE49-F238E27FC236}">
                <a16:creationId xmlns:a16="http://schemas.microsoft.com/office/drawing/2014/main" id="{91342257-CA09-40C0-B743-90260567CACF}"/>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383923" y="1439862"/>
            <a:ext cx="2641600" cy="1981200"/>
          </a:xfrm>
          <a:noFill/>
        </p:spPr>
      </p:pic>
      <p:pic>
        <p:nvPicPr>
          <p:cNvPr id="31749" name="Picture 11" descr="metales-full">
            <a:extLst>
              <a:ext uri="{FF2B5EF4-FFF2-40B4-BE49-F238E27FC236}">
                <a16:creationId xmlns:a16="http://schemas.microsoft.com/office/drawing/2014/main" id="{12B6E9DD-02CA-41BE-B82B-6796B54CD8E9}"/>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tretch>
            <a:fillRect/>
          </a:stretch>
        </p:blipFill>
        <p:spPr>
          <a:xfrm>
            <a:off x="8685213" y="4427538"/>
            <a:ext cx="1428750" cy="1428750"/>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666ECE9-560C-4047-AFD3-1E12D6C659DD}"/>
              </a:ext>
            </a:extLst>
          </p:cNvPr>
          <p:cNvSpPr>
            <a:spLocks noGrp="1" noChangeArrowheads="1"/>
          </p:cNvSpPr>
          <p:nvPr>
            <p:ph type="title"/>
          </p:nvPr>
        </p:nvSpPr>
        <p:spPr>
          <a:xfrm>
            <a:off x="1398839" y="315746"/>
            <a:ext cx="4357688" cy="768350"/>
          </a:xfrm>
        </p:spPr>
        <p:txBody>
          <a:bodyPr>
            <a:normAutofit fontScale="90000"/>
          </a:bodyPr>
          <a:lstStyle/>
          <a:p>
            <a:pPr eaLnBrk="1" hangingPunct="1"/>
            <a:r>
              <a:rPr lang="es-MX" altLang="es-MX" sz="2800" dirty="0">
                <a:solidFill>
                  <a:srgbClr val="009900"/>
                </a:solidFill>
                <a:latin typeface="Arial" panose="020B0604020202020204" pitchFamily="34" charset="0"/>
              </a:rPr>
              <a:t>Residuos peligrosos</a:t>
            </a:r>
            <a:endParaRPr lang="es-ES" altLang="es-MX" sz="2800" dirty="0">
              <a:solidFill>
                <a:srgbClr val="009900"/>
              </a:solidFill>
              <a:latin typeface="Arial" panose="020B0604020202020204" pitchFamily="34" charset="0"/>
            </a:endParaRPr>
          </a:p>
        </p:txBody>
      </p:sp>
      <p:sp>
        <p:nvSpPr>
          <p:cNvPr id="34819" name="Rectangle 3">
            <a:extLst>
              <a:ext uri="{FF2B5EF4-FFF2-40B4-BE49-F238E27FC236}">
                <a16:creationId xmlns:a16="http://schemas.microsoft.com/office/drawing/2014/main" id="{05417F60-52DC-4D9C-BC37-1C2DE36A5005}"/>
              </a:ext>
            </a:extLst>
          </p:cNvPr>
          <p:cNvSpPr>
            <a:spLocks noGrp="1" noChangeArrowheads="1"/>
          </p:cNvSpPr>
          <p:nvPr>
            <p:ph type="body" sz="half" idx="1"/>
          </p:nvPr>
        </p:nvSpPr>
        <p:spPr>
          <a:xfrm>
            <a:off x="633663" y="1376800"/>
            <a:ext cx="6071935" cy="3052763"/>
          </a:xfrm>
        </p:spPr>
        <p:txBody>
          <a:bodyPr>
            <a:noAutofit/>
          </a:bodyPr>
          <a:lstStyle/>
          <a:p>
            <a:pPr algn="just" eaLnBrk="1" hangingPunct="1">
              <a:buFont typeface="Wingdings" panose="05000000000000000000" pitchFamily="2" charset="2"/>
              <a:buNone/>
            </a:pPr>
            <a:r>
              <a:rPr lang="es-MX" altLang="es-MX" sz="3200" dirty="0"/>
              <a:t>	</a:t>
            </a:r>
            <a:r>
              <a:rPr lang="es-MX" altLang="es-MX" sz="3200" dirty="0">
                <a:latin typeface="Arial" panose="020B0604020202020204" pitchFamily="34" charset="0"/>
              </a:rPr>
              <a:t>Existen productos que son usados o manipulados de forma cotidiana en el hogar que son considerados como residuos peligrosos tomando en cuenta sus características y propiedades físico químicas.</a:t>
            </a:r>
          </a:p>
          <a:p>
            <a:pPr algn="just" eaLnBrk="1" hangingPunct="1">
              <a:buFont typeface="Wingdings" panose="05000000000000000000" pitchFamily="2" charset="2"/>
              <a:buNone/>
            </a:pPr>
            <a:endParaRPr lang="es-MX" altLang="es-MX" sz="3200" dirty="0">
              <a:latin typeface="Arial" panose="020B0604020202020204" pitchFamily="34" charset="0"/>
            </a:endParaRPr>
          </a:p>
          <a:p>
            <a:pPr algn="just" eaLnBrk="1" hangingPunct="1">
              <a:buFont typeface="Wingdings" panose="05000000000000000000" pitchFamily="2" charset="2"/>
              <a:buNone/>
            </a:pPr>
            <a:r>
              <a:rPr lang="es-MX" altLang="es-MX" sz="3200" dirty="0">
                <a:latin typeface="Arial" panose="020B0604020202020204" pitchFamily="34" charset="0"/>
              </a:rPr>
              <a:t>	</a:t>
            </a:r>
          </a:p>
          <a:p>
            <a:pPr algn="just" eaLnBrk="1" hangingPunct="1"/>
            <a:endParaRPr lang="es-ES" altLang="es-MX" sz="3200" dirty="0">
              <a:latin typeface="Arial" panose="020B0604020202020204" pitchFamily="34" charset="0"/>
            </a:endParaRPr>
          </a:p>
        </p:txBody>
      </p:sp>
      <p:pic>
        <p:nvPicPr>
          <p:cNvPr id="34820" name="Picture 5" descr="Image160">
            <a:extLst>
              <a:ext uri="{FF2B5EF4-FFF2-40B4-BE49-F238E27FC236}">
                <a16:creationId xmlns:a16="http://schemas.microsoft.com/office/drawing/2014/main" id="{CBE75783-99AF-4203-9DB4-9EC2FB40475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811921" y="2349166"/>
            <a:ext cx="3810000" cy="169545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3ECFDC03-50FD-48B1-B065-BB4AA881C4D4}"/>
              </a:ext>
            </a:extLst>
          </p:cNvPr>
          <p:cNvSpPr>
            <a:spLocks noGrp="1" noChangeArrowheads="1"/>
          </p:cNvSpPr>
          <p:nvPr>
            <p:ph type="title"/>
          </p:nvPr>
        </p:nvSpPr>
        <p:spPr>
          <a:xfrm>
            <a:off x="2801143" y="211472"/>
            <a:ext cx="6589713" cy="768350"/>
          </a:xfrm>
        </p:spPr>
        <p:txBody>
          <a:bodyPr>
            <a:normAutofit fontScale="90000"/>
          </a:bodyPr>
          <a:lstStyle/>
          <a:p>
            <a:pPr eaLnBrk="1" hangingPunct="1"/>
            <a:r>
              <a:rPr lang="es-MX" altLang="es-MX" sz="2800" dirty="0">
                <a:solidFill>
                  <a:srgbClr val="009900"/>
                </a:solidFill>
                <a:latin typeface="Arial" panose="020B0604020202020204" pitchFamily="34" charset="0"/>
              </a:rPr>
              <a:t>Residuos peligrosos en el hogar</a:t>
            </a:r>
            <a:endParaRPr lang="es-ES" altLang="es-MX" sz="2800" dirty="0">
              <a:solidFill>
                <a:srgbClr val="009900"/>
              </a:solidFill>
              <a:latin typeface="Arial" panose="020B0604020202020204" pitchFamily="34" charset="0"/>
            </a:endParaRPr>
          </a:p>
        </p:txBody>
      </p:sp>
      <p:pic>
        <p:nvPicPr>
          <p:cNvPr id="36867" name="Picture 12">
            <a:extLst>
              <a:ext uri="{FF2B5EF4-FFF2-40B4-BE49-F238E27FC236}">
                <a16:creationId xmlns:a16="http://schemas.microsoft.com/office/drawing/2014/main" id="{B001CD34-CFED-40C7-82A4-E995317E3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1965" y="6188745"/>
            <a:ext cx="57721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11">
            <a:extLst>
              <a:ext uri="{FF2B5EF4-FFF2-40B4-BE49-F238E27FC236}">
                <a16:creationId xmlns:a16="http://schemas.microsoft.com/office/drawing/2014/main" id="{A64426AD-2AC8-46FE-89D2-0E4C5E345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548" y="1195137"/>
            <a:ext cx="9815137" cy="460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B0AA2F3-ADB7-4077-8E5D-91049CC31590}"/>
              </a:ext>
            </a:extLst>
          </p:cNvPr>
          <p:cNvSpPr>
            <a:spLocks noGrp="1" noChangeArrowheads="1"/>
          </p:cNvSpPr>
          <p:nvPr>
            <p:ph type="title"/>
          </p:nvPr>
        </p:nvSpPr>
        <p:spPr>
          <a:xfrm>
            <a:off x="2691815" y="371977"/>
            <a:ext cx="6564479" cy="695325"/>
          </a:xfrm>
        </p:spPr>
        <p:txBody>
          <a:bodyPr>
            <a:normAutofit/>
          </a:bodyPr>
          <a:lstStyle/>
          <a:p>
            <a:pPr eaLnBrk="1" hangingPunct="1"/>
            <a:r>
              <a:rPr lang="es-MX" altLang="es-MX" sz="2800" dirty="0">
                <a:solidFill>
                  <a:srgbClr val="009900"/>
                </a:solidFill>
                <a:latin typeface="Arial" panose="020B0604020202020204" pitchFamily="34" charset="0"/>
              </a:rPr>
              <a:t>Quemas en vertederos</a:t>
            </a:r>
            <a:endParaRPr lang="es-ES" altLang="es-MX" sz="2800" dirty="0">
              <a:solidFill>
                <a:srgbClr val="009900"/>
              </a:solidFill>
              <a:latin typeface="Arial" panose="020B0604020202020204" pitchFamily="34" charset="0"/>
            </a:endParaRPr>
          </a:p>
        </p:txBody>
      </p:sp>
      <p:sp>
        <p:nvSpPr>
          <p:cNvPr id="38915" name="Rectangle 3">
            <a:extLst>
              <a:ext uri="{FF2B5EF4-FFF2-40B4-BE49-F238E27FC236}">
                <a16:creationId xmlns:a16="http://schemas.microsoft.com/office/drawing/2014/main" id="{7C080C65-D490-4753-9F44-9DBAA05D7801}"/>
              </a:ext>
            </a:extLst>
          </p:cNvPr>
          <p:cNvSpPr>
            <a:spLocks noGrp="1" noChangeArrowheads="1"/>
          </p:cNvSpPr>
          <p:nvPr>
            <p:ph type="body" sz="half" idx="1"/>
          </p:nvPr>
        </p:nvSpPr>
        <p:spPr>
          <a:xfrm>
            <a:off x="583128" y="1595438"/>
            <a:ext cx="5295616" cy="2692400"/>
          </a:xfrm>
        </p:spPr>
        <p:txBody>
          <a:bodyPr>
            <a:noAutofit/>
          </a:bodyPr>
          <a:lstStyle/>
          <a:p>
            <a:pPr algn="just" eaLnBrk="1" hangingPunct="1">
              <a:lnSpc>
                <a:spcPct val="80000"/>
              </a:lnSpc>
              <a:buFont typeface="Wingdings" panose="05000000000000000000" pitchFamily="2" charset="2"/>
              <a:buNone/>
            </a:pPr>
            <a:r>
              <a:rPr lang="es-MX" altLang="es-MX" sz="2800" dirty="0"/>
              <a:t>	</a:t>
            </a:r>
            <a:r>
              <a:rPr lang="es-MX" altLang="es-MX" sz="2800" dirty="0">
                <a:latin typeface="Arial" panose="020B0604020202020204" pitchFamily="34" charset="0"/>
              </a:rPr>
              <a:t>La quema es una practica común que se realiza en vertederos a cielo abierto con la finalidad de:</a:t>
            </a:r>
          </a:p>
          <a:p>
            <a:pPr algn="just" eaLnBrk="1" hangingPunct="1">
              <a:lnSpc>
                <a:spcPct val="80000"/>
              </a:lnSpc>
              <a:buFont typeface="Wingdings" panose="05000000000000000000" pitchFamily="2" charset="2"/>
              <a:buChar char="§"/>
            </a:pPr>
            <a:r>
              <a:rPr lang="es-MX" altLang="es-MX" sz="2800" dirty="0">
                <a:latin typeface="Arial" panose="020B0604020202020204" pitchFamily="34" charset="0"/>
              </a:rPr>
              <a:t>Reducir los volúmenes de residuos e incrementar la vida útil de los vertederos</a:t>
            </a:r>
          </a:p>
          <a:p>
            <a:pPr algn="just" eaLnBrk="1" hangingPunct="1">
              <a:lnSpc>
                <a:spcPct val="80000"/>
              </a:lnSpc>
              <a:buFont typeface="Wingdings" panose="05000000000000000000" pitchFamily="2" charset="2"/>
              <a:buChar char="§"/>
            </a:pPr>
            <a:r>
              <a:rPr lang="es-MX" altLang="es-MX" sz="2800" dirty="0">
                <a:latin typeface="Arial" panose="020B0604020202020204" pitchFamily="34" charset="0"/>
              </a:rPr>
              <a:t>Combatir la proliferación de fauna nociva.</a:t>
            </a:r>
          </a:p>
          <a:p>
            <a:pPr algn="just" eaLnBrk="1" hangingPunct="1">
              <a:lnSpc>
                <a:spcPct val="80000"/>
              </a:lnSpc>
            </a:pPr>
            <a:endParaRPr lang="es-ES" altLang="es-MX" sz="2800" dirty="0">
              <a:latin typeface="Arial" panose="020B0604020202020204" pitchFamily="34" charset="0"/>
            </a:endParaRPr>
          </a:p>
        </p:txBody>
      </p:sp>
      <p:pic>
        <p:nvPicPr>
          <p:cNvPr id="38916" name="Picture 4" descr="el%20volcadero%20012">
            <a:extLst>
              <a:ext uri="{FF2B5EF4-FFF2-40B4-BE49-F238E27FC236}">
                <a16:creationId xmlns:a16="http://schemas.microsoft.com/office/drawing/2014/main" id="{DF73EDC2-C311-4E53-AEF7-DFAEC6DD285F}"/>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220869" y="1394279"/>
            <a:ext cx="2784475" cy="1898650"/>
          </a:xfrm>
          <a:noFill/>
        </p:spPr>
      </p:pic>
      <p:graphicFrame>
        <p:nvGraphicFramePr>
          <p:cNvPr id="38917" name="Object 6">
            <a:extLst>
              <a:ext uri="{FF2B5EF4-FFF2-40B4-BE49-F238E27FC236}">
                <a16:creationId xmlns:a16="http://schemas.microsoft.com/office/drawing/2014/main" id="{CFBE8674-E7DB-4BF4-91F9-1BA37545DD5E}"/>
              </a:ext>
            </a:extLst>
          </p:cNvPr>
          <p:cNvGraphicFramePr>
            <a:graphicFrameLocks noGrp="1" noChangeAspect="1"/>
          </p:cNvGraphicFramePr>
          <p:nvPr>
            <p:ph sz="quarter" idx="3"/>
            <p:extLst>
              <p:ext uri="{D42A27DB-BD31-4B8C-83A1-F6EECF244321}">
                <p14:modId xmlns:p14="http://schemas.microsoft.com/office/powerpoint/2010/main" val="2057448071"/>
              </p:ext>
            </p:extLst>
          </p:nvPr>
        </p:nvGraphicFramePr>
        <p:xfrm>
          <a:off x="8335962" y="4148501"/>
          <a:ext cx="2554288" cy="1708150"/>
        </p:xfrm>
        <a:graphic>
          <a:graphicData uri="http://schemas.openxmlformats.org/presentationml/2006/ole">
            <mc:AlternateContent xmlns:mc="http://schemas.openxmlformats.org/markup-compatibility/2006">
              <mc:Choice xmlns:v="urn:schemas-microsoft-com:vml" Requires="v">
                <p:oleObj name="Fotografía de Photo Editor" r:id="rId3" imgW="3048426" imgH="2038095" progId="MSPhotoEd.3">
                  <p:embed/>
                </p:oleObj>
              </mc:Choice>
              <mc:Fallback>
                <p:oleObj name="Fotografía de Photo Editor" r:id="rId3" imgW="3048426" imgH="2038095" progId="MSPhotoEd.3">
                  <p:embed/>
                  <p:pic>
                    <p:nvPicPr>
                      <p:cNvPr id="38917" name="Object 6">
                        <a:extLst>
                          <a:ext uri="{FF2B5EF4-FFF2-40B4-BE49-F238E27FC236}">
                            <a16:creationId xmlns:a16="http://schemas.microsoft.com/office/drawing/2014/main" id="{CFBE8674-E7DB-4BF4-91F9-1BA37545D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5962" y="4148501"/>
                        <a:ext cx="2554288"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0">
            <a:extLst>
              <a:ext uri="{FF2B5EF4-FFF2-40B4-BE49-F238E27FC236}">
                <a16:creationId xmlns:a16="http://schemas.microsoft.com/office/drawing/2014/main" id="{94D08773-0A48-4EBE-A18D-DC062F1FB300}"/>
              </a:ext>
            </a:extLst>
          </p:cNvPr>
          <p:cNvSpPr>
            <a:spLocks noGrp="1" noChangeArrowheads="1"/>
          </p:cNvSpPr>
          <p:nvPr>
            <p:ph type="title"/>
          </p:nvPr>
        </p:nvSpPr>
        <p:spPr>
          <a:xfrm>
            <a:off x="5751319" y="102790"/>
            <a:ext cx="5808710" cy="768350"/>
          </a:xfrm>
        </p:spPr>
        <p:txBody>
          <a:bodyPr>
            <a:normAutofit fontScale="90000"/>
          </a:bodyPr>
          <a:lstStyle/>
          <a:p>
            <a:pPr eaLnBrk="1" hangingPunct="1"/>
            <a:r>
              <a:rPr lang="es-MX" altLang="es-MX" sz="2300" dirty="0">
                <a:solidFill>
                  <a:srgbClr val="009900"/>
                </a:solidFill>
                <a:latin typeface="Arial" panose="020B0604020202020204" pitchFamily="34" charset="0"/>
              </a:rPr>
              <a:t>Compuestos químicos que se liberan con la incineración de la basura</a:t>
            </a:r>
            <a:endParaRPr lang="es-ES" altLang="es-MX" sz="2300" dirty="0">
              <a:solidFill>
                <a:srgbClr val="009900"/>
              </a:solidFill>
              <a:latin typeface="Arial" panose="020B0604020202020204" pitchFamily="34" charset="0"/>
            </a:endParaRPr>
          </a:p>
        </p:txBody>
      </p:sp>
      <p:pic>
        <p:nvPicPr>
          <p:cNvPr id="40963" name="Picture 38" descr="'Basura'">
            <a:extLst>
              <a:ext uri="{FF2B5EF4-FFF2-40B4-BE49-F238E27FC236}">
                <a16:creationId xmlns:a16="http://schemas.microsoft.com/office/drawing/2014/main" id="{3457EFB3-1FF8-482B-AE8D-D9E92A7DF49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819400" y="2060576"/>
            <a:ext cx="2413000" cy="1704975"/>
          </a:xfrm>
          <a:noFill/>
        </p:spPr>
      </p:pic>
      <p:graphicFrame>
        <p:nvGraphicFramePr>
          <p:cNvPr id="21549" name="Group 45">
            <a:extLst>
              <a:ext uri="{FF2B5EF4-FFF2-40B4-BE49-F238E27FC236}">
                <a16:creationId xmlns:a16="http://schemas.microsoft.com/office/drawing/2014/main" id="{C8E4E856-A73E-4E03-8097-C8C96DE3691D}"/>
              </a:ext>
            </a:extLst>
          </p:cNvPr>
          <p:cNvGraphicFramePr>
            <a:graphicFrameLocks noGrp="1"/>
          </p:cNvGraphicFramePr>
          <p:nvPr>
            <p:ph sz="quarter" idx="2"/>
            <p:extLst>
              <p:ext uri="{D42A27DB-BD31-4B8C-83A1-F6EECF244321}">
                <p14:modId xmlns:p14="http://schemas.microsoft.com/office/powerpoint/2010/main" val="2821149576"/>
              </p:ext>
            </p:extLst>
          </p:nvPr>
        </p:nvGraphicFramePr>
        <p:xfrm>
          <a:off x="6096000" y="923675"/>
          <a:ext cx="4162258" cy="5516856"/>
        </p:xfrm>
        <a:graphic>
          <a:graphicData uri="http://schemas.openxmlformats.org/drawingml/2006/table">
            <a:tbl>
              <a:tblPr/>
              <a:tblGrid>
                <a:gridCol w="2188654">
                  <a:extLst>
                    <a:ext uri="{9D8B030D-6E8A-4147-A177-3AD203B41FA5}">
                      <a16:colId xmlns:a16="http://schemas.microsoft.com/office/drawing/2014/main" val="20000"/>
                    </a:ext>
                  </a:extLst>
                </a:gridCol>
                <a:gridCol w="1973604">
                  <a:extLst>
                    <a:ext uri="{9D8B030D-6E8A-4147-A177-3AD203B41FA5}">
                      <a16:colId xmlns:a16="http://schemas.microsoft.com/office/drawing/2014/main" val="20001"/>
                    </a:ext>
                  </a:extLst>
                </a:gridCol>
              </a:tblGrid>
              <a:tr h="228580">
                <a:tc>
                  <a:txBody>
                    <a:bodyPr/>
                    <a:lstStyle/>
                    <a:p>
                      <a:pPr marL="342900" marR="0" lvl="0" indent="-342900" algn="ctr"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COMPUESTO</a:t>
                      </a:r>
                      <a:endParaRPr kumimoji="0" lang="en-US" sz="1000" b="1" i="0" u="none" strike="noStrike" cap="none" normalizeH="0" baseline="0" dirty="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EFECTOS</a:t>
                      </a:r>
                      <a:endParaRPr kumimoji="0" lang="en-US" sz="1000" b="1" i="0" u="none" strike="noStrike" cap="none" normalizeH="0" baseline="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754582">
                <a:tc>
                  <a:txBody>
                    <a:bodyPr/>
                    <a:lstStyle/>
                    <a:p>
                      <a:pPr marL="342900" marR="0" lvl="0" indent="-342900" algn="l"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          ACETALDEHIDO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ÁCIDO ACÉTICO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ACETONA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ALDRÍN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BENZOANTRACENO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BENZOPIRENO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BENZILCLORO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BUTANO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CLOROACETOFENONA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CLOROBIFENIL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CRISENO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CICLOHEXANO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CICLOPENTANO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CICLOPROPANO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D.D.T.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DIBENZOANTRACENO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DIBENZOPIRENO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DIELDRIN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DISOBUTILFTALATO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ETILENO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FORMALDEHIDO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HEPTANO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HEXACLOROETANO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HEXACLORONAFTALENO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INDENO 1, 2, 3-PIRENO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METILANTRACENO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METILCICLOHEXANO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BIFENIL POLICLORINADO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PROPANOL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P-TOLUEDINO</a:t>
                      </a:r>
                      <a:endParaRPr kumimoji="0" lang="en-US" sz="1000" b="1" i="0" u="none" strike="noStrike" cap="none" normalizeH="0" baseline="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Probable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Cancerígeno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Humano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Humano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Alta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Alta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Arma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Química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Para Aves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Neoplasia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a:t>
                      </a:r>
                      <a:endParaRPr kumimoji="0" lang="en-US" sz="1000" b="1" i="0" u="none" strike="noStrike" cap="none" normalizeH="0" baseline="0" dirty="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40975" name="Picture 40" descr="Humo de los fuegos en los vertederos de basura cerca de un niño en Phnom Penh, Camboya. (© AP Images)">
            <a:extLst>
              <a:ext uri="{FF2B5EF4-FFF2-40B4-BE49-F238E27FC236}">
                <a16:creationId xmlns:a16="http://schemas.microsoft.com/office/drawing/2014/main" id="{886A9588-E509-4BF7-B951-CF2C945E1AF1}"/>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782888" y="4005264"/>
            <a:ext cx="2519362" cy="1762125"/>
          </a:xfrm>
          <a:noFill/>
        </p:spPr>
      </p:pic>
      <p:sp>
        <p:nvSpPr>
          <p:cNvPr id="2" name="Rectangle 2">
            <a:extLst>
              <a:ext uri="{FF2B5EF4-FFF2-40B4-BE49-F238E27FC236}">
                <a16:creationId xmlns:a16="http://schemas.microsoft.com/office/drawing/2014/main" id="{999237DF-A88E-2366-FC23-7607E8855F50}"/>
              </a:ext>
            </a:extLst>
          </p:cNvPr>
          <p:cNvSpPr txBox="1">
            <a:spLocks noChangeArrowheads="1"/>
          </p:cNvSpPr>
          <p:nvPr/>
        </p:nvSpPr>
        <p:spPr>
          <a:xfrm>
            <a:off x="3082541" y="1090611"/>
            <a:ext cx="2865662" cy="839788"/>
          </a:xfrm>
          <a:prstGeom prst="rect">
            <a:avLst/>
          </a:prstGeom>
        </p:spPr>
        <p:txBody>
          <a:bodyPr vert="horz" lIns="91440" tIns="45720" rIns="91440" bIns="45720" rtlCol="0" anchor="t">
            <a:normAutofit fontScale="625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s-MX" altLang="es-MX" sz="2800" dirty="0">
                <a:solidFill>
                  <a:srgbClr val="009900"/>
                </a:solidFill>
                <a:latin typeface="Arial" panose="020B0604020202020204" pitchFamily="34" charset="0"/>
              </a:rPr>
              <a:t>Compuestos Orgánicos Persistentes (COP)</a:t>
            </a:r>
            <a:endParaRPr lang="es-ES" altLang="es-MX" sz="2800" dirty="0">
              <a:solidFill>
                <a:srgbClr val="009900"/>
              </a:solidFill>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0B9093-A5B1-465B-8EAB-F4344E3749FA}"/>
              </a:ext>
            </a:extLst>
          </p:cNvPr>
          <p:cNvSpPr>
            <a:spLocks noGrp="1"/>
          </p:cNvSpPr>
          <p:nvPr>
            <p:ph type="title"/>
          </p:nvPr>
        </p:nvSpPr>
        <p:spPr/>
        <p:txBody>
          <a:bodyPr/>
          <a:lstStyle/>
          <a:p>
            <a:r>
              <a:rPr lang="es-MX" dirty="0"/>
              <a:t>EL MANEJO DE RESIDUOS</a:t>
            </a:r>
          </a:p>
        </p:txBody>
      </p:sp>
      <p:sp>
        <p:nvSpPr>
          <p:cNvPr id="3" name="Marcador de texto 2">
            <a:extLst>
              <a:ext uri="{FF2B5EF4-FFF2-40B4-BE49-F238E27FC236}">
                <a16:creationId xmlns:a16="http://schemas.microsoft.com/office/drawing/2014/main" id="{82A3D3FA-D816-44C6-9A16-40B0DA2022A6}"/>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368077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a:extLst>
              <a:ext uri="{FF2B5EF4-FFF2-40B4-BE49-F238E27FC236}">
                <a16:creationId xmlns:a16="http://schemas.microsoft.com/office/drawing/2014/main" id="{9F43C873-BA8B-4357-9331-8C235D6498E5}"/>
              </a:ext>
            </a:extLst>
          </p:cNvPr>
          <p:cNvSpPr>
            <a:spLocks noGrp="1" noChangeArrowheads="1"/>
          </p:cNvSpPr>
          <p:nvPr>
            <p:ph type="title"/>
          </p:nvPr>
        </p:nvSpPr>
        <p:spPr>
          <a:xfrm>
            <a:off x="1480457" y="130007"/>
            <a:ext cx="8125506" cy="911225"/>
          </a:xfrm>
        </p:spPr>
        <p:txBody>
          <a:bodyPr>
            <a:normAutofit/>
          </a:bodyPr>
          <a:lstStyle/>
          <a:p>
            <a:pPr eaLnBrk="1" hangingPunct="1"/>
            <a:r>
              <a:rPr lang="es-ES" altLang="es-MX" sz="2800" dirty="0">
                <a:solidFill>
                  <a:srgbClr val="009900"/>
                </a:solidFill>
                <a:latin typeface="Arial" panose="020B0604020202020204" pitchFamily="34" charset="0"/>
                <a:cs typeface="Arial" panose="020B0604020202020204" pitchFamily="34" charset="0"/>
              </a:rPr>
              <a:t>Manejo adecuado de los residuos</a:t>
            </a:r>
          </a:p>
        </p:txBody>
      </p:sp>
      <p:sp>
        <p:nvSpPr>
          <p:cNvPr id="41987" name="2 Marcador de contenido">
            <a:extLst>
              <a:ext uri="{FF2B5EF4-FFF2-40B4-BE49-F238E27FC236}">
                <a16:creationId xmlns:a16="http://schemas.microsoft.com/office/drawing/2014/main" id="{0D9979A4-CDEC-4209-AC06-8DA9AFD610E6}"/>
              </a:ext>
            </a:extLst>
          </p:cNvPr>
          <p:cNvSpPr>
            <a:spLocks noGrp="1" noChangeArrowheads="1"/>
          </p:cNvSpPr>
          <p:nvPr>
            <p:ph sz="half" idx="1"/>
          </p:nvPr>
        </p:nvSpPr>
        <p:spPr>
          <a:xfrm>
            <a:off x="738187" y="804640"/>
            <a:ext cx="7690585" cy="5409547"/>
          </a:xfrm>
          <a:solidFill>
            <a:schemeClr val="bg1"/>
          </a:solidFill>
        </p:spPr>
        <p:txBody>
          <a:bodyPr>
            <a:noAutofit/>
          </a:bodyPr>
          <a:lstStyle/>
          <a:p>
            <a:pPr algn="just"/>
            <a:r>
              <a:rPr lang="es-MX" altLang="es-MX" sz="2400" dirty="0">
                <a:latin typeface="Arial" panose="020B0604020202020204" pitchFamily="34" charset="0"/>
              </a:rPr>
              <a:t>Contribuye a </a:t>
            </a:r>
            <a:r>
              <a:rPr lang="es-MX" altLang="es-MX" sz="2400" b="1" dirty="0">
                <a:latin typeface="Arial" panose="020B0604020202020204" pitchFamily="34" charset="0"/>
              </a:rPr>
              <a:t>disminuir el Cambio climático</a:t>
            </a:r>
            <a:r>
              <a:rPr lang="es-MX" altLang="es-MX" sz="2400" dirty="0">
                <a:latin typeface="Arial" panose="020B0604020202020204" pitchFamily="34" charset="0"/>
              </a:rPr>
              <a:t> al reducir el consumo de recursos naturales, y la fabricación a partir de materias primas directas. </a:t>
            </a:r>
          </a:p>
          <a:p>
            <a:pPr algn="just"/>
            <a:r>
              <a:rPr lang="es-MX" altLang="es-MX" sz="2400" dirty="0">
                <a:latin typeface="Arial" panose="020B0604020202020204" pitchFamily="34" charset="0"/>
              </a:rPr>
              <a:t>Es una forma de </a:t>
            </a:r>
            <a:r>
              <a:rPr lang="es-MX" altLang="es-MX" sz="2400" b="1" dirty="0">
                <a:latin typeface="Arial" panose="020B0604020202020204" pitchFamily="34" charset="0"/>
              </a:rPr>
              <a:t>participar activamente desde nuestros hogares</a:t>
            </a:r>
            <a:r>
              <a:rPr lang="es-MX" altLang="es-MX" sz="2400" dirty="0">
                <a:latin typeface="Arial" panose="020B0604020202020204" pitchFamily="34" charset="0"/>
              </a:rPr>
              <a:t> a los problemas ambientales que esta sufriendo nuestra sociedad y en los cuales nosotros somos los generadores. </a:t>
            </a:r>
          </a:p>
          <a:p>
            <a:pPr algn="just"/>
            <a:r>
              <a:rPr lang="es-MX" altLang="es-MX" sz="2400" b="1" dirty="0" err="1">
                <a:latin typeface="Arial" panose="020B0604020202020204" pitchFamily="34" charset="0"/>
              </a:rPr>
              <a:t>Diminuye</a:t>
            </a:r>
            <a:r>
              <a:rPr lang="es-MX" altLang="es-MX" sz="2400" b="1" dirty="0">
                <a:latin typeface="Arial" panose="020B0604020202020204" pitchFamily="34" charset="0"/>
              </a:rPr>
              <a:t> el volumen</a:t>
            </a:r>
            <a:r>
              <a:rPr lang="es-MX" altLang="es-MX" sz="2400" dirty="0">
                <a:latin typeface="Arial" panose="020B0604020202020204" pitchFamily="34" charset="0"/>
              </a:rPr>
              <a:t> de los residuos caseros. </a:t>
            </a:r>
          </a:p>
          <a:p>
            <a:pPr algn="just"/>
            <a:r>
              <a:rPr lang="es-MX" altLang="es-MX" sz="2400" b="1" dirty="0">
                <a:latin typeface="Arial" panose="020B0604020202020204" pitchFamily="34" charset="0"/>
              </a:rPr>
              <a:t>Concientiza</a:t>
            </a:r>
            <a:r>
              <a:rPr lang="es-MX" altLang="es-MX" sz="2400" dirty="0">
                <a:latin typeface="Arial" panose="020B0604020202020204" pitchFamily="34" charset="0"/>
              </a:rPr>
              <a:t> sobre los productos (envolturas) que dañan al medio ambiente, y por consiguiente. </a:t>
            </a:r>
            <a:endParaRPr lang="es-ES" altLang="es-MX" sz="2400" dirty="0">
              <a:latin typeface="Arial" panose="020B0604020202020204" pitchFamily="34" charset="0"/>
              <a:cs typeface="Arial" panose="020B0604020202020204" pitchFamily="34" charset="0"/>
            </a:endParaRPr>
          </a:p>
          <a:p>
            <a:pPr algn="just" eaLnBrk="1" hangingPunct="1"/>
            <a:r>
              <a:rPr lang="es-ES" altLang="es-MX" sz="2400" dirty="0">
                <a:latin typeface="Arial" panose="020B0604020202020204" pitchFamily="34" charset="0"/>
                <a:cs typeface="Arial" panose="020B0604020202020204" pitchFamily="34" charset="0"/>
              </a:rPr>
              <a:t>Promoción de un consumo responsable</a:t>
            </a:r>
          </a:p>
          <a:p>
            <a:pPr algn="just" eaLnBrk="1" hangingPunct="1"/>
            <a:endParaRPr lang="es-ES" altLang="es-MX" sz="2400" dirty="0">
              <a:latin typeface="Arial" panose="020B0604020202020204" pitchFamily="34" charset="0"/>
              <a:cs typeface="Arial" panose="020B0604020202020204" pitchFamily="34" charset="0"/>
            </a:endParaRPr>
          </a:p>
        </p:txBody>
      </p:sp>
      <p:pic>
        <p:nvPicPr>
          <p:cNvPr id="41988" name="Picture 8" descr="777072469_54767e4bf9_m">
            <a:extLst>
              <a:ext uri="{FF2B5EF4-FFF2-40B4-BE49-F238E27FC236}">
                <a16:creationId xmlns:a16="http://schemas.microsoft.com/office/drawing/2014/main" id="{BAAF0C15-CA4C-4979-A0E9-D22BCD860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2628" y="1252169"/>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0" descr="modulosEco">
            <a:extLst>
              <a:ext uri="{FF2B5EF4-FFF2-40B4-BE49-F238E27FC236}">
                <a16:creationId xmlns:a16="http://schemas.microsoft.com/office/drawing/2014/main" id="{8BC45E10-B538-4247-A1CC-1ACD676A22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8763" y="3803049"/>
            <a:ext cx="2305050"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600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contenido">
            <a:extLst>
              <a:ext uri="{FF2B5EF4-FFF2-40B4-BE49-F238E27FC236}">
                <a16:creationId xmlns:a16="http://schemas.microsoft.com/office/drawing/2014/main" id="{561F6B25-92BF-4193-A3CA-BDF0BB62CEBC}"/>
              </a:ext>
            </a:extLst>
          </p:cNvPr>
          <p:cNvSpPr>
            <a:spLocks noGrp="1" noChangeArrowheads="1"/>
          </p:cNvSpPr>
          <p:nvPr>
            <p:ph/>
          </p:nvPr>
        </p:nvSpPr>
        <p:spPr>
          <a:xfrm>
            <a:off x="3020036" y="0"/>
            <a:ext cx="7804150" cy="1000125"/>
          </a:xfrm>
        </p:spPr>
        <p:txBody>
          <a:bodyPr>
            <a:normAutofit/>
          </a:bodyPr>
          <a:lstStyle/>
          <a:p>
            <a:pPr eaLnBrk="1" hangingPunct="1">
              <a:buFont typeface="Wingdings" panose="05000000000000000000" pitchFamily="2" charset="2"/>
              <a:buNone/>
            </a:pPr>
            <a:r>
              <a:rPr lang="es-ES" altLang="es-MX" sz="2800" b="1" dirty="0">
                <a:solidFill>
                  <a:srgbClr val="009900"/>
                </a:solidFill>
                <a:latin typeface="Arial" panose="020B0604020202020204" pitchFamily="34" charset="0"/>
                <a:cs typeface="Arial" panose="020B0604020202020204" pitchFamily="34" charset="0"/>
              </a:rPr>
              <a:t>Manejo adecuado de los residuos</a:t>
            </a:r>
            <a:endParaRPr lang="es-ES" altLang="es-MX" sz="2800" b="1" dirty="0">
              <a:solidFill>
                <a:srgbClr val="009900"/>
              </a:solidFill>
            </a:endParaRPr>
          </a:p>
        </p:txBody>
      </p:sp>
      <p:pic>
        <p:nvPicPr>
          <p:cNvPr id="2" name="Imagen 1">
            <a:extLst>
              <a:ext uri="{FF2B5EF4-FFF2-40B4-BE49-F238E27FC236}">
                <a16:creationId xmlns:a16="http://schemas.microsoft.com/office/drawing/2014/main" id="{982B3CA4-30C2-481B-8306-A3C22F66E7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605393" y="542864"/>
            <a:ext cx="6981213" cy="5772271"/>
          </a:xfrm>
          <a:prstGeom prst="rect">
            <a:avLst/>
          </a:prstGeom>
        </p:spPr>
      </p:pic>
    </p:spTree>
    <p:extLst>
      <p:ext uri="{BB962C8B-B14F-4D97-AF65-F5344CB8AC3E}">
        <p14:creationId xmlns:p14="http://schemas.microsoft.com/office/powerpoint/2010/main" val="1018642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contenido">
            <a:extLst>
              <a:ext uri="{FF2B5EF4-FFF2-40B4-BE49-F238E27FC236}">
                <a16:creationId xmlns:a16="http://schemas.microsoft.com/office/drawing/2014/main" id="{1206BD20-6793-41E7-A382-7333F3CA4C3C}"/>
              </a:ext>
            </a:extLst>
          </p:cNvPr>
          <p:cNvSpPr>
            <a:spLocks noGrp="1" noChangeArrowheads="1"/>
          </p:cNvSpPr>
          <p:nvPr>
            <p:ph/>
          </p:nvPr>
        </p:nvSpPr>
        <p:spPr>
          <a:xfrm>
            <a:off x="2631281" y="579272"/>
            <a:ext cx="6929438" cy="631825"/>
          </a:xfrm>
        </p:spPr>
        <p:txBody>
          <a:bodyPr>
            <a:normAutofit/>
          </a:bodyPr>
          <a:lstStyle/>
          <a:p>
            <a:pPr eaLnBrk="1" hangingPunct="1">
              <a:buFont typeface="Wingdings" panose="05000000000000000000" pitchFamily="2" charset="2"/>
              <a:buNone/>
            </a:pPr>
            <a:r>
              <a:rPr lang="es-ES" altLang="es-MX" sz="3200" dirty="0">
                <a:solidFill>
                  <a:srgbClr val="009900"/>
                </a:solidFill>
                <a:latin typeface="Arial" panose="020B0604020202020204" pitchFamily="34" charset="0"/>
                <a:cs typeface="Arial" panose="020B0604020202020204" pitchFamily="34" charset="0"/>
              </a:rPr>
              <a:t>Manejo adecuado de los residuos</a:t>
            </a:r>
            <a:endParaRPr lang="es-ES" altLang="es-MX" sz="3200" dirty="0">
              <a:solidFill>
                <a:srgbClr val="009900"/>
              </a:solidFill>
            </a:endParaRPr>
          </a:p>
        </p:txBody>
      </p:sp>
      <p:pic>
        <p:nvPicPr>
          <p:cNvPr id="44036" name="Picture 8" descr="esquemaRelevoSanitario">
            <a:extLst>
              <a:ext uri="{FF2B5EF4-FFF2-40B4-BE49-F238E27FC236}">
                <a16:creationId xmlns:a16="http://schemas.microsoft.com/office/drawing/2014/main" id="{8CC0E7E8-AB7D-4955-B55F-A17EB5E1C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160" y="1471390"/>
            <a:ext cx="9494971" cy="472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326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7">
            <a:extLst>
              <a:ext uri="{FF2B5EF4-FFF2-40B4-BE49-F238E27FC236}">
                <a16:creationId xmlns:a16="http://schemas.microsoft.com/office/drawing/2014/main" id="{688EE954-6026-480B-9F43-316949648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323" y="624841"/>
            <a:ext cx="338296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4">
            <a:extLst>
              <a:ext uri="{FF2B5EF4-FFF2-40B4-BE49-F238E27FC236}">
                <a16:creationId xmlns:a16="http://schemas.microsoft.com/office/drawing/2014/main" id="{6A0923C9-C880-4885-AB56-BF3B19028A28}"/>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9227" name="Picture 28" descr="BIOLOGICOS">
            <a:extLst>
              <a:ext uri="{FF2B5EF4-FFF2-40B4-BE49-F238E27FC236}">
                <a16:creationId xmlns:a16="http://schemas.microsoft.com/office/drawing/2014/main" id="{95EDDBA1-40A3-42D7-893B-2601228C1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5072063"/>
            <a:ext cx="1000125"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31">
            <a:extLst>
              <a:ext uri="{FF2B5EF4-FFF2-40B4-BE49-F238E27FC236}">
                <a16:creationId xmlns:a16="http://schemas.microsoft.com/office/drawing/2014/main" id="{45043AAC-2931-4741-90EB-EC0DCA9788E8}"/>
              </a:ext>
            </a:extLst>
          </p:cNvPr>
          <p:cNvSpPr>
            <a:spLocks noChangeArrowheads="1"/>
          </p:cNvSpPr>
          <p:nvPr/>
        </p:nvSpPr>
        <p:spPr bwMode="auto">
          <a:xfrm>
            <a:off x="1840323" y="1959430"/>
            <a:ext cx="6096000" cy="4627108"/>
          </a:xfrm>
          <a:prstGeom prst="rect">
            <a:avLst/>
          </a:prstGeom>
          <a:noFill/>
          <a:ln w="9525">
            <a:noFill/>
            <a:miter lim="800000"/>
            <a:headEnd/>
            <a:tailEnd/>
          </a:ln>
          <a:effectLst/>
        </p:spPr>
        <p:txBody>
          <a:bodyPr lIns="92075" tIns="46038" rIns="92075" bIns="46038"/>
          <a:lstStyle/>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Sólidos Urbanos</a:t>
            </a:r>
          </a:p>
          <a:p>
            <a:pPr marL="342900" indent="-342900" algn="just">
              <a:spcBef>
                <a:spcPct val="20000"/>
              </a:spcBef>
              <a:defRPr/>
            </a:pPr>
            <a:endParaRPr lang="es-MX" dirty="0">
              <a:latin typeface="Arial" charset="0"/>
            </a:endParaRPr>
          </a:p>
          <a:p>
            <a:pPr marL="342900" indent="-342900" algn="just">
              <a:spcBef>
                <a:spcPct val="20000"/>
              </a:spcBef>
              <a:defRPr/>
            </a:pPr>
            <a:endParaRPr lang="es-MX" dirty="0">
              <a:latin typeface="Arial" charset="0"/>
            </a:endParaRPr>
          </a:p>
          <a:p>
            <a:pPr marL="342900" indent="-342900" algn="just">
              <a:spcBef>
                <a:spcPct val="20000"/>
              </a:spcBef>
              <a:defRPr/>
            </a:pPr>
            <a:endParaRPr lang="es-MX" dirty="0">
              <a:latin typeface="Arial" charset="0"/>
            </a:endParaRPr>
          </a:p>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de Manejo Especial</a:t>
            </a: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Peligrosos</a:t>
            </a:r>
          </a:p>
          <a:p>
            <a:pPr marL="342900" indent="-342900" algn="just">
              <a:spcBef>
                <a:spcPct val="20000"/>
              </a:spcBef>
              <a:defRPr/>
            </a:pPr>
            <a:endParaRPr lang="es-ES" dirty="0">
              <a:latin typeface="Arial" charset="0"/>
            </a:endParaRPr>
          </a:p>
        </p:txBody>
      </p:sp>
      <p:pic>
        <p:nvPicPr>
          <p:cNvPr id="9230" name="Picture 38" descr="recycle1">
            <a:extLst>
              <a:ext uri="{FF2B5EF4-FFF2-40B4-BE49-F238E27FC236}">
                <a16:creationId xmlns:a16="http://schemas.microsoft.com/office/drawing/2014/main" id="{318A11BA-DCBA-4FB8-8F5E-63041B24689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024314" y="2428876"/>
            <a:ext cx="11826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40" descr="n198_01">
            <a:extLst>
              <a:ext uri="{FF2B5EF4-FFF2-40B4-BE49-F238E27FC236}">
                <a16:creationId xmlns:a16="http://schemas.microsoft.com/office/drawing/2014/main" id="{428638FA-D823-431C-8E08-F5D2ED87F0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6" y="5500688"/>
            <a:ext cx="15589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3">
            <a:extLst>
              <a:ext uri="{FF2B5EF4-FFF2-40B4-BE49-F238E27FC236}">
                <a16:creationId xmlns:a16="http://schemas.microsoft.com/office/drawing/2014/main" id="{4DA4DF82-B0ED-43E9-B71B-3CEA0AC8C2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2688" y="2319338"/>
            <a:ext cx="135731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27" descr="http://www.ciudadanosenred.com.mx/../imagenes/imasc229331.jpeg">
            <a:extLst>
              <a:ext uri="{FF2B5EF4-FFF2-40B4-BE49-F238E27FC236}">
                <a16:creationId xmlns:a16="http://schemas.microsoft.com/office/drawing/2014/main" id="{8332300B-1A60-43FD-A679-ED612FF8DA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1438" y="5715000"/>
            <a:ext cx="12366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34">
            <a:extLst>
              <a:ext uri="{FF2B5EF4-FFF2-40B4-BE49-F238E27FC236}">
                <a16:creationId xmlns:a16="http://schemas.microsoft.com/office/drawing/2014/main" id="{3F30918D-9AB8-43FD-BEF9-34A2C864D4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438" y="5289551"/>
            <a:ext cx="1928812"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35">
            <a:extLst>
              <a:ext uri="{FF2B5EF4-FFF2-40B4-BE49-F238E27FC236}">
                <a16:creationId xmlns:a16="http://schemas.microsoft.com/office/drawing/2014/main" id="{6723B532-6D69-4450-8D07-B8B9D71C30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38750" y="3857625"/>
            <a:ext cx="18748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36">
            <a:extLst>
              <a:ext uri="{FF2B5EF4-FFF2-40B4-BE49-F238E27FC236}">
                <a16:creationId xmlns:a16="http://schemas.microsoft.com/office/drawing/2014/main" id="{D0332288-3D91-4F0E-9753-20F67611AE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52689" y="3786188"/>
            <a:ext cx="17303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40">
            <a:extLst>
              <a:ext uri="{FF2B5EF4-FFF2-40B4-BE49-F238E27FC236}">
                <a16:creationId xmlns:a16="http://schemas.microsoft.com/office/drawing/2014/main" id="{9412BA54-5247-4B09-BCB0-ED2B7D9DAC8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7689" y="3500439"/>
            <a:ext cx="2071687"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226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AutoShape 2">
            <a:extLst>
              <a:ext uri="{FF2B5EF4-FFF2-40B4-BE49-F238E27FC236}">
                <a16:creationId xmlns:a16="http://schemas.microsoft.com/office/drawing/2014/main" id="{91B204ED-D2C4-4265-A24B-18270595B92E}"/>
              </a:ext>
            </a:extLst>
          </p:cNvPr>
          <p:cNvSpPr>
            <a:spLocks noChangeArrowheads="1"/>
          </p:cNvSpPr>
          <p:nvPr/>
        </p:nvSpPr>
        <p:spPr bwMode="auto">
          <a:xfrm>
            <a:off x="1524000" y="2162145"/>
            <a:ext cx="609600" cy="400110"/>
          </a:xfrm>
          <a:prstGeom prst="homePlate">
            <a:avLst>
              <a:gd name="adj" fmla="val 25000"/>
            </a:avLst>
          </a:prstGeom>
          <a:gradFill rotWithShape="0">
            <a:gsLst>
              <a:gs pos="0">
                <a:srgbClr val="FFFF00"/>
              </a:gs>
              <a:gs pos="100000">
                <a:srgbClr val="00CC00"/>
              </a:gs>
            </a:gsLst>
            <a:path path="shape">
              <a:fillToRect l="50000" t="50000" r="50000" b="50000"/>
            </a:path>
          </a:gradFill>
          <a:ln w="9525">
            <a:solidFill>
              <a:srgbClr val="00CC00"/>
            </a:solidFill>
            <a:miter lim="800000"/>
            <a:headEnd/>
            <a:tailEnd/>
          </a:ln>
        </p:spPr>
        <p:txBody>
          <a:bodyPr anchor="ct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75780" name="Rectangle 4">
            <a:extLst>
              <a:ext uri="{FF2B5EF4-FFF2-40B4-BE49-F238E27FC236}">
                <a16:creationId xmlns:a16="http://schemas.microsoft.com/office/drawing/2014/main" id="{21F16444-4F7E-4EC4-BAAC-FB02EA0BAFE3}"/>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0246" name="Picture 5" descr="servi">
            <a:extLst>
              <a:ext uri="{FF2B5EF4-FFF2-40B4-BE49-F238E27FC236}">
                <a16:creationId xmlns:a16="http://schemas.microsoft.com/office/drawing/2014/main" id="{2D3AA154-E9DF-4993-9CC2-C89B59B2A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Rectangle 6">
            <a:extLst>
              <a:ext uri="{FF2B5EF4-FFF2-40B4-BE49-F238E27FC236}">
                <a16:creationId xmlns:a16="http://schemas.microsoft.com/office/drawing/2014/main" id="{870E172D-EBF7-4765-A553-EEC33330CB8B}"/>
              </a:ext>
            </a:extLst>
          </p:cNvPr>
          <p:cNvSpPr>
            <a:spLocks noChangeArrowheads="1"/>
          </p:cNvSpPr>
          <p:nvPr/>
        </p:nvSpPr>
        <p:spPr bwMode="auto">
          <a:xfrm>
            <a:off x="1568450" y="981075"/>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10248" name="Text Box 9">
            <a:extLst>
              <a:ext uri="{FF2B5EF4-FFF2-40B4-BE49-F238E27FC236}">
                <a16:creationId xmlns:a16="http://schemas.microsoft.com/office/drawing/2014/main" id="{DAAF7C59-466E-4A26-A3C2-B157033438FA}"/>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0251" name="Text Box 11">
            <a:extLst>
              <a:ext uri="{FF2B5EF4-FFF2-40B4-BE49-F238E27FC236}">
                <a16:creationId xmlns:a16="http://schemas.microsoft.com/office/drawing/2014/main" id="{9CBD090F-59ED-4D51-A26D-1BC3BDDDA94A}"/>
              </a:ext>
            </a:extLst>
          </p:cNvPr>
          <p:cNvSpPr txBox="1">
            <a:spLocks noChangeArrowheads="1"/>
          </p:cNvSpPr>
          <p:nvPr/>
        </p:nvSpPr>
        <p:spPr bwMode="auto">
          <a:xfrm>
            <a:off x="2166938" y="1643063"/>
            <a:ext cx="77771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_tradnl" altLang="es-MX" sz="1600"/>
              <a:t>Residuos peligrosos: Todos aquellos residuos, en cualquier estado físico, que por sus características corrosivas, reactivas, explosivas, tóxicas, inflamables o biológico-infecciosas, representen un peligro para el equilibrio ecológico o el ambiente; (LGEEPA)</a:t>
            </a:r>
            <a:endParaRPr lang="es-ES" altLang="es-MX" sz="1600"/>
          </a:p>
        </p:txBody>
      </p:sp>
      <p:sp>
        <p:nvSpPr>
          <p:cNvPr id="10252" name="Text Box 13">
            <a:extLst>
              <a:ext uri="{FF2B5EF4-FFF2-40B4-BE49-F238E27FC236}">
                <a16:creationId xmlns:a16="http://schemas.microsoft.com/office/drawing/2014/main" id="{9CDA6BBF-710D-4881-B49E-A29BF18BA0A5}"/>
              </a:ext>
            </a:extLst>
          </p:cNvPr>
          <p:cNvSpPr txBox="1">
            <a:spLocks noChangeArrowheads="1"/>
          </p:cNvSpPr>
          <p:nvPr/>
        </p:nvSpPr>
        <p:spPr bwMode="auto">
          <a:xfrm>
            <a:off x="2166938" y="4049714"/>
            <a:ext cx="79295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 altLang="es-MX" sz="1600"/>
              <a:t>Residuos Peligrosos:</a:t>
            </a:r>
            <a:r>
              <a:rPr lang="es-ES" altLang="es-MX" sz="1600">
                <a:solidFill>
                  <a:schemeClr val="accent2"/>
                </a:solidFill>
              </a:rPr>
              <a:t> Son aquellos que posean alguna de las características de corrosividad, reactividad, explosividad, toxicidad, inflamabilidad, o que contengan agentes infecciosos que les confieran peligrosidad, así como envases, recipientes, embalajes y suelos que hayan sido contaminados cuando se transfieran a otro sitio, de conformidad con lo que se establece en esta Ley; (LGPGIR)</a:t>
            </a:r>
          </a:p>
        </p:txBody>
      </p:sp>
      <p:sp>
        <p:nvSpPr>
          <p:cNvPr id="10253" name="WordArt 14">
            <a:extLst>
              <a:ext uri="{FF2B5EF4-FFF2-40B4-BE49-F238E27FC236}">
                <a16:creationId xmlns:a16="http://schemas.microsoft.com/office/drawing/2014/main" id="{FCD91EC2-AF42-4E17-8100-5DBF631E2135}"/>
              </a:ext>
            </a:extLst>
          </p:cNvPr>
          <p:cNvSpPr>
            <a:spLocks noChangeArrowheads="1" noChangeShapeType="1" noTextEdit="1"/>
          </p:cNvSpPr>
          <p:nvPr/>
        </p:nvSpPr>
        <p:spPr bwMode="auto">
          <a:xfrm>
            <a:off x="1738313" y="1000126"/>
            <a:ext cx="3929062" cy="428625"/>
          </a:xfrm>
          <a:prstGeom prst="rect">
            <a:avLst/>
          </a:prstGeom>
        </p:spPr>
        <p:txBody>
          <a:bodyPr wrap="none" fromWordArt="1">
            <a:prstTxWarp prst="textPlain">
              <a:avLst>
                <a:gd name="adj" fmla="val 50000"/>
              </a:avLst>
            </a:prstTxWarp>
          </a:bodyPr>
          <a:lstStyle/>
          <a:p>
            <a:pPr algn="ctr"/>
            <a:r>
              <a:rPr lang="es-MX" sz="28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A04020102020204" pitchFamily="34" charset="0"/>
              </a:rPr>
              <a:t>¿QUE ES UN RESIDUO PELIGROSO?</a:t>
            </a:r>
          </a:p>
        </p:txBody>
      </p:sp>
      <p:pic>
        <p:nvPicPr>
          <p:cNvPr id="10254" name="Picture 10" descr="fish">
            <a:extLst>
              <a:ext uri="{FF2B5EF4-FFF2-40B4-BE49-F238E27FC236}">
                <a16:creationId xmlns:a16="http://schemas.microsoft.com/office/drawing/2014/main" id="{093E1F98-71AB-499F-B68B-B06EFA05884D}"/>
              </a:ext>
            </a:extLst>
          </p:cNvPr>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5381625" y="2857500"/>
            <a:ext cx="1436688"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804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a:extLst>
              <a:ext uri="{FF2B5EF4-FFF2-40B4-BE49-F238E27FC236}">
                <a16:creationId xmlns:a16="http://schemas.microsoft.com/office/drawing/2014/main" id="{B5B25546-582F-4DEB-A6BD-3CD5EE8A9818}"/>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1270" name="Picture 5" descr="servi">
            <a:extLst>
              <a:ext uri="{FF2B5EF4-FFF2-40B4-BE49-F238E27FC236}">
                <a16:creationId xmlns:a16="http://schemas.microsoft.com/office/drawing/2014/main" id="{BD6A66FA-7F5F-4E66-9E82-DF93404D1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6">
            <a:extLst>
              <a:ext uri="{FF2B5EF4-FFF2-40B4-BE49-F238E27FC236}">
                <a16:creationId xmlns:a16="http://schemas.microsoft.com/office/drawing/2014/main" id="{98123103-5FA3-4A8C-A5EA-423AA658C1B9}"/>
              </a:ext>
            </a:extLst>
          </p:cNvPr>
          <p:cNvSpPr>
            <a:spLocks noChangeArrowheads="1"/>
          </p:cNvSpPr>
          <p:nvPr/>
        </p:nvSpPr>
        <p:spPr bwMode="auto">
          <a:xfrm>
            <a:off x="1597025" y="996952"/>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solidFill>
                <a:schemeClr val="tx1">
                  <a:lumMod val="65000"/>
                  <a:lumOff val="35000"/>
                </a:schemeClr>
              </a:solidFill>
            </a:endParaRPr>
          </a:p>
        </p:txBody>
      </p:sp>
      <p:sp>
        <p:nvSpPr>
          <p:cNvPr id="11272" name="Text Box 9">
            <a:extLst>
              <a:ext uri="{FF2B5EF4-FFF2-40B4-BE49-F238E27FC236}">
                <a16:creationId xmlns:a16="http://schemas.microsoft.com/office/drawing/2014/main" id="{17278DBC-28B1-40C7-BEBA-E05DF0A07EB5}"/>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8" name="Text Box 7">
            <a:extLst>
              <a:ext uri="{FF2B5EF4-FFF2-40B4-BE49-F238E27FC236}">
                <a16:creationId xmlns:a16="http://schemas.microsoft.com/office/drawing/2014/main" id="{C9A90352-9A7F-43E7-8751-77A64ABA239E}"/>
              </a:ext>
            </a:extLst>
          </p:cNvPr>
          <p:cNvSpPr txBox="1">
            <a:spLocks noChangeArrowheads="1"/>
          </p:cNvSpPr>
          <p:nvPr/>
        </p:nvSpPr>
        <p:spPr bwMode="auto">
          <a:xfrm>
            <a:off x="2238376" y="1500189"/>
            <a:ext cx="4214813" cy="4194931"/>
          </a:xfrm>
          <a:prstGeom prst="rect">
            <a:avLst/>
          </a:prstGeom>
          <a:noFill/>
          <a:ln w="9525">
            <a:noFill/>
            <a:miter lim="800000"/>
            <a:headEnd/>
            <a:tailEnd/>
          </a:ln>
          <a:effectLst>
            <a:outerShdw dist="17961" dir="8100000" algn="ctr" rotWithShape="0">
              <a:schemeClr val="bg2"/>
            </a:outerShdw>
          </a:effectLst>
        </p:spPr>
        <p:txBody>
          <a:bodyPr>
            <a:spAutoFit/>
          </a:bodyPr>
          <a:lstStyle/>
          <a:p>
            <a:pPr eaLnBrk="1" hangingPunct="1">
              <a:lnSpc>
                <a:spcPct val="150000"/>
              </a:lnSpc>
              <a:defRPr/>
            </a:pPr>
            <a:r>
              <a:rPr lang="es-MX" dirty="0">
                <a:latin typeface="Arial Narrow" pitchFamily="34" charset="0"/>
              </a:rPr>
              <a:t>Sustancias peligrosas Inflamables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Corrosivas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Reactivas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Oxidantes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Toxicas</a:t>
            </a:r>
          </a:p>
          <a:p>
            <a:pPr eaLnBrk="1" hangingPunct="1">
              <a:lnSpc>
                <a:spcPct val="150000"/>
              </a:lnSpc>
              <a:defRPr/>
            </a:pPr>
            <a:endParaRPr lang="es-ES" dirty="0">
              <a:latin typeface="Arial Narrow" pitchFamily="34" charset="0"/>
            </a:endParaRPr>
          </a:p>
        </p:txBody>
      </p:sp>
      <p:sp>
        <p:nvSpPr>
          <p:cNvPr id="11276" name="18 Rectángulo">
            <a:extLst>
              <a:ext uri="{FF2B5EF4-FFF2-40B4-BE49-F238E27FC236}">
                <a16:creationId xmlns:a16="http://schemas.microsoft.com/office/drawing/2014/main" id="{3C5DE2B0-3E4B-490E-92D6-D66162DBE759}"/>
              </a:ext>
            </a:extLst>
          </p:cNvPr>
          <p:cNvSpPr>
            <a:spLocks noChangeArrowheads="1"/>
          </p:cNvSpPr>
          <p:nvPr/>
        </p:nvSpPr>
        <p:spPr bwMode="auto">
          <a:xfrm>
            <a:off x="6524625" y="1428751"/>
            <a:ext cx="1500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t>Gasolina</a:t>
            </a:r>
          </a:p>
          <a:p>
            <a:r>
              <a:rPr lang="es-MX" altLang="es-MX" sz="1800"/>
              <a:t>Tolueno</a:t>
            </a:r>
          </a:p>
          <a:p>
            <a:r>
              <a:rPr lang="es-MX" altLang="es-MX" sz="1800"/>
              <a:t>Acetona</a:t>
            </a:r>
          </a:p>
        </p:txBody>
      </p:sp>
      <p:sp>
        <p:nvSpPr>
          <p:cNvPr id="11277" name="19 Rectángulo">
            <a:extLst>
              <a:ext uri="{FF2B5EF4-FFF2-40B4-BE49-F238E27FC236}">
                <a16:creationId xmlns:a16="http://schemas.microsoft.com/office/drawing/2014/main" id="{A5B8EA38-38EE-4AEB-961A-4EDB794B0ABF}"/>
              </a:ext>
            </a:extLst>
          </p:cNvPr>
          <p:cNvSpPr>
            <a:spLocks noChangeArrowheads="1"/>
          </p:cNvSpPr>
          <p:nvPr/>
        </p:nvSpPr>
        <p:spPr bwMode="auto">
          <a:xfrm>
            <a:off x="4738688" y="4643438"/>
            <a:ext cx="2500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Ozono,      Peróxidos </a:t>
            </a:r>
          </a:p>
          <a:p>
            <a:r>
              <a:rPr lang="es-MX" altLang="es-MX" sz="1800">
                <a:cs typeface="Arial" panose="020B0604020202020204" pitchFamily="34" charset="0"/>
              </a:rPr>
              <a:t>Nitratos,    Cloratos</a:t>
            </a:r>
          </a:p>
        </p:txBody>
      </p:sp>
      <p:sp>
        <p:nvSpPr>
          <p:cNvPr id="11278" name="20 Rectángulo">
            <a:extLst>
              <a:ext uri="{FF2B5EF4-FFF2-40B4-BE49-F238E27FC236}">
                <a16:creationId xmlns:a16="http://schemas.microsoft.com/office/drawing/2014/main" id="{0395A9B0-E42B-4C0D-862C-8DC1206F741F}"/>
              </a:ext>
            </a:extLst>
          </p:cNvPr>
          <p:cNvSpPr>
            <a:spLocks noChangeArrowheads="1"/>
          </p:cNvSpPr>
          <p:nvPr/>
        </p:nvSpPr>
        <p:spPr bwMode="auto">
          <a:xfrm>
            <a:off x="5453064" y="2571751"/>
            <a:ext cx="1571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Ácidos</a:t>
            </a:r>
          </a:p>
          <a:p>
            <a:r>
              <a:rPr lang="es-MX" altLang="es-MX" sz="1800">
                <a:cs typeface="Arial" panose="020B0604020202020204" pitchFamily="34" charset="0"/>
              </a:rPr>
              <a:t>Hidróxidos</a:t>
            </a:r>
            <a:endParaRPr lang="es-MX" altLang="es-MX" sz="1800"/>
          </a:p>
        </p:txBody>
      </p:sp>
      <p:sp>
        <p:nvSpPr>
          <p:cNvPr id="11279" name="21 Rectángulo">
            <a:extLst>
              <a:ext uri="{FF2B5EF4-FFF2-40B4-BE49-F238E27FC236}">
                <a16:creationId xmlns:a16="http://schemas.microsoft.com/office/drawing/2014/main" id="{A62309D9-0A5C-476D-9F54-D5CE04C3B967}"/>
              </a:ext>
            </a:extLst>
          </p:cNvPr>
          <p:cNvSpPr>
            <a:spLocks noChangeArrowheads="1"/>
          </p:cNvSpPr>
          <p:nvPr/>
        </p:nvSpPr>
        <p:spPr bwMode="auto">
          <a:xfrm>
            <a:off x="4024313" y="5786439"/>
            <a:ext cx="250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Plaguicidas.</a:t>
            </a:r>
          </a:p>
        </p:txBody>
      </p:sp>
      <p:pic>
        <p:nvPicPr>
          <p:cNvPr id="11280" name="Picture 8" descr="S10_01">
            <a:extLst>
              <a:ext uri="{FF2B5EF4-FFF2-40B4-BE49-F238E27FC236}">
                <a16:creationId xmlns:a16="http://schemas.microsoft.com/office/drawing/2014/main" id="{D00BF3F3-9CB3-4B2E-85DF-B5D79BAA4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655" t="7910" r="30173" b="18208"/>
          <a:stretch>
            <a:fillRect/>
          </a:stretch>
        </p:blipFill>
        <p:spPr bwMode="auto">
          <a:xfrm>
            <a:off x="8667751" y="1357314"/>
            <a:ext cx="127317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Picture 18" descr="ISTAS_01030">
            <a:hlinkClick r:id="rId4"/>
            <a:extLst>
              <a:ext uri="{FF2B5EF4-FFF2-40B4-BE49-F238E27FC236}">
                <a16:creationId xmlns:a16="http://schemas.microsoft.com/office/drawing/2014/main" id="{D1FEF859-DC33-4E87-BEBB-70F1FB13BA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6125" y="5214939"/>
            <a:ext cx="10556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Picture 15" descr="Imagen:Skull and crossbones.svg">
            <a:hlinkClick r:id="rId6"/>
            <a:extLst>
              <a:ext uri="{FF2B5EF4-FFF2-40B4-BE49-F238E27FC236}">
                <a16:creationId xmlns:a16="http://schemas.microsoft.com/office/drawing/2014/main" id="{E682EB91-0F5A-4934-AD64-A71F72F51C3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4500" y="5214939"/>
            <a:ext cx="1214438"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20 Rectángulo">
            <a:extLst>
              <a:ext uri="{FF2B5EF4-FFF2-40B4-BE49-F238E27FC236}">
                <a16:creationId xmlns:a16="http://schemas.microsoft.com/office/drawing/2014/main" id="{E3A02DEB-1ACC-4518-BB11-63A4BA43C3C6}"/>
              </a:ext>
            </a:extLst>
          </p:cNvPr>
          <p:cNvSpPr>
            <a:spLocks noChangeArrowheads="1"/>
          </p:cNvSpPr>
          <p:nvPr/>
        </p:nvSpPr>
        <p:spPr bwMode="auto">
          <a:xfrm>
            <a:off x="5381626" y="3286125"/>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r>
              <a:rPr lang="es-MX" altLang="es-MX" sz="1800"/>
              <a:t>Alquilmetales y metaloides, boranos, hidruros, carbonilos metálicos, nitruros alcalinos, fosfinas, fósforo blanco, fósforos, silanos y siliciuros.</a:t>
            </a:r>
          </a:p>
        </p:txBody>
      </p:sp>
    </p:spTree>
    <p:extLst>
      <p:ext uri="{BB962C8B-B14F-4D97-AF65-F5344CB8AC3E}">
        <p14:creationId xmlns:p14="http://schemas.microsoft.com/office/powerpoint/2010/main" val="3042177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a:extLst>
              <a:ext uri="{FF2B5EF4-FFF2-40B4-BE49-F238E27FC236}">
                <a16:creationId xmlns:a16="http://schemas.microsoft.com/office/drawing/2014/main" id="{1E23079C-AC5C-44E1-92D9-E2C2DD4B31C2}"/>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2294" name="Picture 5" descr="servi">
            <a:extLst>
              <a:ext uri="{FF2B5EF4-FFF2-40B4-BE49-F238E27FC236}">
                <a16:creationId xmlns:a16="http://schemas.microsoft.com/office/drawing/2014/main" id="{A48B5DC4-1B6E-4CD9-9027-437388720C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Rectangle 6">
            <a:extLst>
              <a:ext uri="{FF2B5EF4-FFF2-40B4-BE49-F238E27FC236}">
                <a16:creationId xmlns:a16="http://schemas.microsoft.com/office/drawing/2014/main" id="{5228D4DF-FFAF-4072-897D-A3690857531B}"/>
              </a:ext>
            </a:extLst>
          </p:cNvPr>
          <p:cNvSpPr>
            <a:spLocks noChangeArrowheads="1"/>
          </p:cNvSpPr>
          <p:nvPr/>
        </p:nvSpPr>
        <p:spPr bwMode="auto">
          <a:xfrm>
            <a:off x="1568450" y="981075"/>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12296" name="Text Box 9">
            <a:extLst>
              <a:ext uri="{FF2B5EF4-FFF2-40B4-BE49-F238E27FC236}">
                <a16:creationId xmlns:a16="http://schemas.microsoft.com/office/drawing/2014/main" id="{AB8FCFE1-01E0-4910-8588-E4DF0435ADB4}"/>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1" name="Text Box 1032">
            <a:extLst>
              <a:ext uri="{FF2B5EF4-FFF2-40B4-BE49-F238E27FC236}">
                <a16:creationId xmlns:a16="http://schemas.microsoft.com/office/drawing/2014/main" id="{CF692804-86B7-4703-83D3-CCC876B49076}"/>
              </a:ext>
            </a:extLst>
          </p:cNvPr>
          <p:cNvSpPr txBox="1">
            <a:spLocks noChangeArrowheads="1"/>
          </p:cNvSpPr>
          <p:nvPr/>
        </p:nvSpPr>
        <p:spPr bwMode="auto">
          <a:xfrm>
            <a:off x="1738313" y="1000125"/>
            <a:ext cx="3071812" cy="579438"/>
          </a:xfrm>
          <a:prstGeom prst="rect">
            <a:avLst/>
          </a:prstGeom>
          <a:noFill/>
          <a:ln w="9525">
            <a:noFill/>
            <a:miter lim="800000"/>
            <a:headEnd/>
            <a:tailEnd/>
          </a:ln>
          <a:effectLst/>
        </p:spPr>
        <p:txBody>
          <a:bodyPr>
            <a:spAutoFit/>
          </a:bodyPr>
          <a:lstStyle/>
          <a:p>
            <a:pPr algn="just">
              <a:defRPr/>
            </a:pPr>
            <a:r>
              <a:rPr lang="es-ES" sz="3200"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Peligrosos</a:t>
            </a:r>
            <a:endParaRPr lang="es-ES" sz="1600" dirty="0">
              <a:latin typeface="Arial" charset="0"/>
            </a:endParaRPr>
          </a:p>
        </p:txBody>
      </p:sp>
      <p:sp>
        <p:nvSpPr>
          <p:cNvPr id="12300" name="Text Box 1081">
            <a:extLst>
              <a:ext uri="{FF2B5EF4-FFF2-40B4-BE49-F238E27FC236}">
                <a16:creationId xmlns:a16="http://schemas.microsoft.com/office/drawing/2014/main" id="{B95D24AB-EB5E-4DB5-A973-2A010A86D277}"/>
              </a:ext>
            </a:extLst>
          </p:cNvPr>
          <p:cNvSpPr txBox="1">
            <a:spLocks noChangeArrowheads="1"/>
          </p:cNvSpPr>
          <p:nvPr/>
        </p:nvSpPr>
        <p:spPr bwMode="auto">
          <a:xfrm>
            <a:off x="2238375" y="2457450"/>
            <a:ext cx="1500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C</a:t>
            </a:r>
            <a:r>
              <a:rPr lang="es-MX" altLang="es-MX"/>
              <a:t>orrosivo</a:t>
            </a:r>
            <a:endParaRPr lang="es-ES" altLang="es-MX"/>
          </a:p>
        </p:txBody>
      </p:sp>
      <p:sp>
        <p:nvSpPr>
          <p:cNvPr id="12301" name="Text Box 1082">
            <a:extLst>
              <a:ext uri="{FF2B5EF4-FFF2-40B4-BE49-F238E27FC236}">
                <a16:creationId xmlns:a16="http://schemas.microsoft.com/office/drawing/2014/main" id="{96EFAB91-5316-4365-8BED-966CD073B7DF}"/>
              </a:ext>
            </a:extLst>
          </p:cNvPr>
          <p:cNvSpPr txBox="1">
            <a:spLocks noChangeArrowheads="1"/>
          </p:cNvSpPr>
          <p:nvPr/>
        </p:nvSpPr>
        <p:spPr bwMode="auto">
          <a:xfrm>
            <a:off x="1809751" y="5572125"/>
            <a:ext cx="125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R</a:t>
            </a:r>
            <a:r>
              <a:rPr lang="es-MX" altLang="es-MX"/>
              <a:t>eactivo</a:t>
            </a:r>
            <a:endParaRPr lang="es-ES" altLang="es-MX"/>
          </a:p>
        </p:txBody>
      </p:sp>
      <p:sp>
        <p:nvSpPr>
          <p:cNvPr id="12302" name="Text Box 1083">
            <a:extLst>
              <a:ext uri="{FF2B5EF4-FFF2-40B4-BE49-F238E27FC236}">
                <a16:creationId xmlns:a16="http://schemas.microsoft.com/office/drawing/2014/main" id="{ADA83136-A22E-40C7-89ED-7225B9E69BA3}"/>
              </a:ext>
            </a:extLst>
          </p:cNvPr>
          <p:cNvSpPr txBox="1">
            <a:spLocks noChangeArrowheads="1"/>
          </p:cNvSpPr>
          <p:nvPr/>
        </p:nvSpPr>
        <p:spPr bwMode="auto">
          <a:xfrm>
            <a:off x="5524501" y="2314575"/>
            <a:ext cx="1643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E</a:t>
            </a:r>
            <a:r>
              <a:rPr lang="es-MX" altLang="es-MX"/>
              <a:t>xplosivo</a:t>
            </a:r>
            <a:endParaRPr lang="es-ES" altLang="es-MX"/>
          </a:p>
        </p:txBody>
      </p:sp>
      <p:sp>
        <p:nvSpPr>
          <p:cNvPr id="12303" name="Text Box 1084">
            <a:extLst>
              <a:ext uri="{FF2B5EF4-FFF2-40B4-BE49-F238E27FC236}">
                <a16:creationId xmlns:a16="http://schemas.microsoft.com/office/drawing/2014/main" id="{4566F0E1-1DB4-4B6E-B292-3B1BD599FE59}"/>
              </a:ext>
            </a:extLst>
          </p:cNvPr>
          <p:cNvSpPr txBox="1">
            <a:spLocks noChangeArrowheads="1"/>
          </p:cNvSpPr>
          <p:nvPr/>
        </p:nvSpPr>
        <p:spPr bwMode="auto">
          <a:xfrm>
            <a:off x="7096125" y="564356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T</a:t>
            </a:r>
            <a:r>
              <a:rPr lang="es-MX" altLang="es-MX"/>
              <a:t>óxico</a:t>
            </a:r>
            <a:endParaRPr lang="es-ES" altLang="es-MX"/>
          </a:p>
        </p:txBody>
      </p:sp>
      <p:sp>
        <p:nvSpPr>
          <p:cNvPr id="12304" name="Text Box 1085">
            <a:extLst>
              <a:ext uri="{FF2B5EF4-FFF2-40B4-BE49-F238E27FC236}">
                <a16:creationId xmlns:a16="http://schemas.microsoft.com/office/drawing/2014/main" id="{FAA30ECF-9FE4-4E58-B40F-0EE67D07DCC6}"/>
              </a:ext>
            </a:extLst>
          </p:cNvPr>
          <p:cNvSpPr txBox="1">
            <a:spLocks noChangeArrowheads="1"/>
          </p:cNvSpPr>
          <p:nvPr/>
        </p:nvSpPr>
        <p:spPr bwMode="auto">
          <a:xfrm>
            <a:off x="8810625" y="2100263"/>
            <a:ext cx="1500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I</a:t>
            </a:r>
            <a:r>
              <a:rPr lang="es-MX" altLang="es-MX"/>
              <a:t>nflamable</a:t>
            </a:r>
            <a:endParaRPr lang="es-ES" altLang="es-MX"/>
          </a:p>
        </p:txBody>
      </p:sp>
      <p:sp>
        <p:nvSpPr>
          <p:cNvPr id="12305" name="Text Box 1086">
            <a:extLst>
              <a:ext uri="{FF2B5EF4-FFF2-40B4-BE49-F238E27FC236}">
                <a16:creationId xmlns:a16="http://schemas.microsoft.com/office/drawing/2014/main" id="{C02C5636-78E1-4CEA-9C2A-F50E89C03683}"/>
              </a:ext>
            </a:extLst>
          </p:cNvPr>
          <p:cNvSpPr txBox="1">
            <a:spLocks noChangeArrowheads="1"/>
          </p:cNvSpPr>
          <p:nvPr/>
        </p:nvSpPr>
        <p:spPr bwMode="auto">
          <a:xfrm>
            <a:off x="8810626" y="5357813"/>
            <a:ext cx="1571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solidFill>
                  <a:srgbClr val="FF3300"/>
                </a:solidFill>
              </a:rPr>
              <a:t>B</a:t>
            </a:r>
            <a:r>
              <a:rPr lang="es-MX" altLang="es-MX" sz="1800"/>
              <a:t>iológico Infeccioso</a:t>
            </a:r>
            <a:endParaRPr lang="es-ES" altLang="es-MX" sz="1800"/>
          </a:p>
        </p:txBody>
      </p:sp>
      <p:pic>
        <p:nvPicPr>
          <p:cNvPr id="36" name="Picture 3" descr="infeccioso">
            <a:extLst>
              <a:ext uri="{FF2B5EF4-FFF2-40B4-BE49-F238E27FC236}">
                <a16:creationId xmlns:a16="http://schemas.microsoft.com/office/drawing/2014/main" id="{2C2459F1-DA8C-4F45-961C-D28D89C7FEB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16223"/>
          <a:stretch>
            <a:fillRect/>
          </a:stretch>
        </p:blipFill>
        <p:spPr bwMode="auto">
          <a:xfrm>
            <a:off x="8596313" y="2714625"/>
            <a:ext cx="1662112"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4" descr="inflamabilidad">
            <a:extLst>
              <a:ext uri="{FF2B5EF4-FFF2-40B4-BE49-F238E27FC236}">
                <a16:creationId xmlns:a16="http://schemas.microsoft.com/office/drawing/2014/main" id="{15493FE0-D30E-4E9E-A5D3-A0D97AB00532}"/>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3193" r="14084"/>
          <a:stretch>
            <a:fillRect/>
          </a:stretch>
        </p:blipFill>
        <p:spPr bwMode="auto">
          <a:xfrm>
            <a:off x="7453314" y="1714500"/>
            <a:ext cx="140493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 descr="toxicidad">
            <a:extLst>
              <a:ext uri="{FF2B5EF4-FFF2-40B4-BE49-F238E27FC236}">
                <a16:creationId xmlns:a16="http://schemas.microsoft.com/office/drawing/2014/main" id="{C9B2BBE2-7FC8-428F-9061-62AD11625954}"/>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0157" r="16882"/>
          <a:stretch>
            <a:fillRect/>
          </a:stretch>
        </p:blipFill>
        <p:spPr bwMode="auto">
          <a:xfrm>
            <a:off x="6096001" y="4286250"/>
            <a:ext cx="135731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descr="explosividad">
            <a:extLst>
              <a:ext uri="{FF2B5EF4-FFF2-40B4-BE49-F238E27FC236}">
                <a16:creationId xmlns:a16="http://schemas.microsoft.com/office/drawing/2014/main" id="{958FBD02-1E13-4378-A831-D089C1A7657F}"/>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1" y="2214564"/>
            <a:ext cx="2760663"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7" descr="corrosividad">
            <a:extLst>
              <a:ext uri="{FF2B5EF4-FFF2-40B4-BE49-F238E27FC236}">
                <a16:creationId xmlns:a16="http://schemas.microsoft.com/office/drawing/2014/main" id="{3278BF4E-B49E-470D-9352-1DB09F90E161}"/>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6299" r="6551"/>
          <a:stretch>
            <a:fillRect/>
          </a:stretch>
        </p:blipFill>
        <p:spPr bwMode="auto">
          <a:xfrm>
            <a:off x="1982789" y="2997201"/>
            <a:ext cx="1443037"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8" descr="reactividad">
            <a:extLst>
              <a:ext uri="{FF2B5EF4-FFF2-40B4-BE49-F238E27FC236}">
                <a16:creationId xmlns:a16="http://schemas.microsoft.com/office/drawing/2014/main" id="{B2D02AA7-0CD0-4A04-9BAD-93DC705CCB00}"/>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15622" r="16377" b="6999"/>
          <a:stretch>
            <a:fillRect/>
          </a:stretch>
        </p:blipFill>
        <p:spPr bwMode="auto">
          <a:xfrm>
            <a:off x="2952751" y="4286251"/>
            <a:ext cx="1254125"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2" name="Text Box 2">
            <a:extLst>
              <a:ext uri="{FF2B5EF4-FFF2-40B4-BE49-F238E27FC236}">
                <a16:creationId xmlns:a16="http://schemas.microsoft.com/office/drawing/2014/main" id="{A56433A1-B831-4FA0-A204-CAE6DD04ED9E}"/>
              </a:ext>
            </a:extLst>
          </p:cNvPr>
          <p:cNvSpPr txBox="1">
            <a:spLocks noChangeArrowheads="1"/>
          </p:cNvSpPr>
          <p:nvPr/>
        </p:nvSpPr>
        <p:spPr bwMode="auto">
          <a:xfrm>
            <a:off x="1881189" y="1428751"/>
            <a:ext cx="5857875" cy="69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 altLang="es-MX" sz="1400">
                <a:cs typeface="Arial" panose="020B0604020202020204" pitchFamily="34" charset="0"/>
              </a:rPr>
              <a:t>La mezcla de un residuo no peligroso con cualquier residuo peligroso será considerada residuo peligroso.</a:t>
            </a:r>
          </a:p>
        </p:txBody>
      </p:sp>
    </p:spTree>
    <p:extLst>
      <p:ext uri="{BB962C8B-B14F-4D97-AF65-F5344CB8AC3E}">
        <p14:creationId xmlns:p14="http://schemas.microsoft.com/office/powerpoint/2010/main" val="1974277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suction.wav"/>
                                        </p:tgtEl>
                                      </p:cMediaNode>
                                    </p:audio>
                                  </p:sub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childTnLst>
                                </p:cTn>
                              </p:par>
                            </p:childTnLst>
                          </p:cTn>
                        </p:par>
                        <p:par>
                          <p:cTn id="12" fill="hold" nodeType="afterGroup">
                            <p:stCondLst>
                              <p:cond delay="500"/>
                            </p:stCondLst>
                            <p:childTnLst>
                              <p:par>
                                <p:cTn id="13" presetID="9"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dissolve">
                                      <p:cBhvr>
                                        <p:cTn id="15" dur="500"/>
                                        <p:tgtEl>
                                          <p:spTgt spid="39"/>
                                        </p:tgtEl>
                                      </p:cBhvr>
                                    </p:animEffect>
                                  </p:childTnLst>
                                  <p:subTnLst>
                                    <p:audio>
                                      <p:cMediaNode>
                                        <p:cTn display="0" masterRel="sameClick">
                                          <p:stCondLst>
                                            <p:cond evt="begin" delay="0">
                                              <p:tn val="13"/>
                                            </p:cond>
                                          </p:stCondLst>
                                          <p:endCondLst>
                                            <p:cond evt="onStopAudio" delay="0">
                                              <p:tgtEl>
                                                <p:sldTgt/>
                                              </p:tgtEl>
                                            </p:cond>
                                          </p:endCondLst>
                                        </p:cTn>
                                        <p:tgtEl>
                                          <p:sndTgt r:embed="rId3" name="explode.wav"/>
                                        </p:tgtEl>
                                      </p:cMediaNode>
                                    </p:audio>
                                  </p:subTnLst>
                                </p:cTn>
                              </p:par>
                            </p:childTnLst>
                          </p:cTn>
                        </p:par>
                        <p:par>
                          <p:cTn id="16" fill="hold" nodeType="afterGroup">
                            <p:stCondLst>
                              <p:cond delay="1000"/>
                            </p:stCondLst>
                            <p:childTnLst>
                              <p:par>
                                <p:cTn id="17" presetID="22" presetClass="entr" presetSubtype="4"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nodeType="afterGroup">
                            <p:stCondLst>
                              <p:cond delay="1500"/>
                            </p:stCondLst>
                            <p:childTnLst>
                              <p:par>
                                <p:cTn id="21" presetID="16" presetClass="entr" presetSubtype="2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barn(inHorizontal)">
                                      <p:cBhvr>
                                        <p:cTn id="23" dur="500"/>
                                        <p:tgtEl>
                                          <p:spTgt spid="37"/>
                                        </p:tgtEl>
                                      </p:cBhvr>
                                    </p:animEffect>
                                  </p:childTnLst>
                                  <p:subTnLst>
                                    <p:audio>
                                      <p:cMediaNode>
                                        <p:cTn display="0" masterRel="sameClick">
                                          <p:stCondLst>
                                            <p:cond evt="begin" delay="0">
                                              <p:tn val="21"/>
                                            </p:cond>
                                          </p:stCondLst>
                                          <p:endCondLst>
                                            <p:cond evt="onStopAudio" delay="0">
                                              <p:tgtEl>
                                                <p:sldTgt/>
                                              </p:tgtEl>
                                            </p:cond>
                                          </p:endCondLst>
                                        </p:cTn>
                                        <p:tgtEl>
                                          <p:sndTgt r:embed="rId4" name="bomb.wav"/>
                                        </p:tgtEl>
                                      </p:cMediaNode>
                                    </p:audio>
                                  </p:subTnLst>
                                </p:cTn>
                              </p:par>
                            </p:childTnLst>
                          </p:cTn>
                        </p:par>
                        <p:par>
                          <p:cTn id="24" fill="hold" nodeType="afterGroup">
                            <p:stCondLst>
                              <p:cond delay="2000"/>
                            </p:stCondLst>
                            <p:childTnLst>
                              <p:par>
                                <p:cTn id="25" presetID="8" presetClass="entr" presetSubtype="1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diamond(in)">
                                      <p:cBhvr>
                                        <p:cTn id="27"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B89565-0E50-474B-9EF8-BA73B4BD43C1}"/>
              </a:ext>
            </a:extLst>
          </p:cNvPr>
          <p:cNvSpPr>
            <a:spLocks noGrp="1"/>
          </p:cNvSpPr>
          <p:nvPr>
            <p:ph type="title"/>
          </p:nvPr>
        </p:nvSpPr>
        <p:spPr>
          <a:xfrm>
            <a:off x="1359880" y="281123"/>
            <a:ext cx="9603275" cy="1049235"/>
          </a:xfrm>
        </p:spPr>
        <p:txBody>
          <a:bodyPr/>
          <a:lstStyle/>
          <a:p>
            <a:pPr algn="ctr"/>
            <a:r>
              <a:rPr lang="es-MX" dirty="0"/>
              <a:t>EL MANEJO INTEGRAL DE RESIDUOS</a:t>
            </a:r>
            <a:br>
              <a:rPr lang="es-MX" dirty="0"/>
            </a:br>
            <a:r>
              <a:rPr lang="es-MX" dirty="0"/>
              <a:t>LAS 3 R´S</a:t>
            </a:r>
          </a:p>
        </p:txBody>
      </p:sp>
      <p:pic>
        <p:nvPicPr>
          <p:cNvPr id="3" name="Imagen 2">
            <a:extLst>
              <a:ext uri="{FF2B5EF4-FFF2-40B4-BE49-F238E27FC236}">
                <a16:creationId xmlns:a16="http://schemas.microsoft.com/office/drawing/2014/main" id="{57EED3EA-A754-4C81-8FB9-4E619C197EA8}"/>
              </a:ext>
            </a:extLst>
          </p:cNvPr>
          <p:cNvPicPr>
            <a:picLocks noChangeAspect="1"/>
          </p:cNvPicPr>
          <p:nvPr/>
        </p:nvPicPr>
        <p:blipFill>
          <a:blip r:embed="rId2"/>
          <a:stretch>
            <a:fillRect/>
          </a:stretch>
        </p:blipFill>
        <p:spPr>
          <a:xfrm>
            <a:off x="3135086" y="1786704"/>
            <a:ext cx="6348548" cy="4790173"/>
          </a:xfrm>
          <a:prstGeom prst="rect">
            <a:avLst/>
          </a:prstGeom>
        </p:spPr>
      </p:pic>
    </p:spTree>
    <p:extLst>
      <p:ext uri="{BB962C8B-B14F-4D97-AF65-F5344CB8AC3E}">
        <p14:creationId xmlns:p14="http://schemas.microsoft.com/office/powerpoint/2010/main" val="2681611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2">
            <a:extLst>
              <a:ext uri="{FF2B5EF4-FFF2-40B4-BE49-F238E27FC236}">
                <a16:creationId xmlns:a16="http://schemas.microsoft.com/office/drawing/2014/main" id="{11892CE6-6CF7-4590-99E9-781FCDC00DDF}"/>
              </a:ext>
            </a:extLst>
          </p:cNvPr>
          <p:cNvSpPr>
            <a:spLocks noGrp="1" noChangeArrowheads="1"/>
          </p:cNvSpPr>
          <p:nvPr>
            <p:ph type="title"/>
          </p:nvPr>
        </p:nvSpPr>
        <p:spPr>
          <a:xfrm>
            <a:off x="1981200" y="457200"/>
            <a:ext cx="8229600" cy="717550"/>
          </a:xfrm>
        </p:spPr>
        <p:txBody>
          <a:bodyPr>
            <a:normAutofit/>
          </a:bodyPr>
          <a:lstStyle/>
          <a:p>
            <a:pPr eaLnBrk="1" hangingPunct="1"/>
            <a:r>
              <a:rPr lang="es-EC" altLang="es-MX"/>
              <a:t>La Regla de las 3 R’ s  </a:t>
            </a:r>
          </a:p>
        </p:txBody>
      </p:sp>
      <p:sp>
        <p:nvSpPr>
          <p:cNvPr id="91142" name="Rectangle 3">
            <a:extLst>
              <a:ext uri="{FF2B5EF4-FFF2-40B4-BE49-F238E27FC236}">
                <a16:creationId xmlns:a16="http://schemas.microsoft.com/office/drawing/2014/main" id="{A48E73D3-9C74-46F8-B827-7E1F4C38DDA8}"/>
              </a:ext>
            </a:extLst>
          </p:cNvPr>
          <p:cNvSpPr>
            <a:spLocks noGrp="1" noChangeArrowheads="1"/>
          </p:cNvSpPr>
          <p:nvPr>
            <p:ph idx="1"/>
          </p:nvPr>
        </p:nvSpPr>
        <p:spPr>
          <a:xfrm>
            <a:off x="1774826" y="1125538"/>
            <a:ext cx="8704263" cy="5256212"/>
          </a:xfrm>
        </p:spPr>
        <p:txBody>
          <a:bodyPr>
            <a:normAutofit lnSpcReduction="10000"/>
          </a:bodyPr>
          <a:lstStyle/>
          <a:p>
            <a:pPr eaLnBrk="1" hangingPunct="1">
              <a:spcBef>
                <a:spcPct val="50000"/>
              </a:spcBef>
              <a:buFont typeface="Wingdings" panose="05000000000000000000" pitchFamily="2" charset="2"/>
              <a:buNone/>
            </a:pPr>
            <a:r>
              <a:rPr lang="es-EC" altLang="es-MX" sz="1800" b="1"/>
              <a:t>Reducir </a:t>
            </a:r>
            <a:r>
              <a:rPr lang="es-EC" altLang="es-MX" sz="1800"/>
              <a:t>es lo que se debe tratar de hacer porque es la mejor forma de prevenir y no curar. Esto quiere decir que hay que evitar que se genere la basura utilizando los productos de la manera correcta. </a:t>
            </a:r>
            <a:r>
              <a:rPr lang="es-EC" altLang="es-MX" sz="1800" b="1"/>
              <a:t> </a:t>
            </a:r>
            <a:endParaRPr lang="es-EC" altLang="es-MX" sz="1800"/>
          </a:p>
          <a:p>
            <a:pPr eaLnBrk="1" hangingPunct="1">
              <a:spcBef>
                <a:spcPct val="50000"/>
              </a:spcBef>
              <a:buFont typeface="Wingdings" panose="05000000000000000000" pitchFamily="2" charset="2"/>
              <a:buNone/>
            </a:pPr>
            <a:r>
              <a:rPr lang="es-EC" altLang="es-MX" sz="1800" b="1"/>
              <a:t>Reusar </a:t>
            </a:r>
            <a:r>
              <a:rPr lang="es-EC" altLang="es-MX" sz="1800"/>
              <a:t>es tratar de darle algún uso a la basura antes de descartarla, por ejemplo, forrar las cajas, frascos o latas y usarlas para guardar cosas.</a:t>
            </a:r>
          </a:p>
          <a:p>
            <a:pPr eaLnBrk="1" hangingPunct="1">
              <a:spcBef>
                <a:spcPct val="50000"/>
              </a:spcBef>
              <a:buFont typeface="Wingdings" panose="05000000000000000000" pitchFamily="2" charset="2"/>
              <a:buNone/>
            </a:pPr>
            <a:r>
              <a:rPr lang="es-EC" altLang="es-MX" sz="1800" b="1"/>
              <a:t>Reciclar </a:t>
            </a:r>
            <a:r>
              <a:rPr lang="es-EC" altLang="es-MX" sz="1800"/>
              <a:t>es una actividad que desarrollan algunas empresas y personas, consiste en rescatar la basura para volver a utilizarla. Del papel y cartón, limpios, se puede recuperar cerca del 40% a través del reciclaje. </a:t>
            </a:r>
          </a:p>
          <a:p>
            <a:pPr eaLnBrk="1" hangingPunct="1">
              <a:spcBef>
                <a:spcPct val="50000"/>
              </a:spcBef>
              <a:buFont typeface="Wingdings" panose="05000000000000000000" pitchFamily="2" charset="2"/>
              <a:buNone/>
            </a:pPr>
            <a:r>
              <a:rPr lang="es-EC" altLang="es-MX" sz="1800"/>
              <a:t>Materiales potencialmente reciclables: papel, cartón, maderas, vidrios, varios metales, y otros. Existe la posibilidad de “reciclar" ciertos residuos utilizando el ciclo biológico de la materia. </a:t>
            </a:r>
          </a:p>
          <a:p>
            <a:pPr eaLnBrk="1" hangingPunct="1">
              <a:spcBef>
                <a:spcPct val="50000"/>
              </a:spcBef>
              <a:buFont typeface="Wingdings" panose="05000000000000000000" pitchFamily="2" charset="2"/>
              <a:buNone/>
            </a:pPr>
            <a:r>
              <a:rPr lang="es-EC" altLang="es-MX" sz="1800"/>
              <a:t>Se trata de los orgánicos (restos de comida, cáscara de frutas), que pueden emplearse para fabricar compostaje, que es un fertilizante natural que aprovecha los nutrientes de los residuos para convertirlos en alimento para detritos (organismos descomponedores) e indirectamente para las plantas. </a:t>
            </a:r>
          </a:p>
        </p:txBody>
      </p:sp>
      <p:sp>
        <p:nvSpPr>
          <p:cNvPr id="6" name="Marcador de fecha 5">
            <a:extLst>
              <a:ext uri="{FF2B5EF4-FFF2-40B4-BE49-F238E27FC236}">
                <a16:creationId xmlns:a16="http://schemas.microsoft.com/office/drawing/2014/main" id="{B512EA37-5FAD-41C7-A24D-A7C7DA0C2D89}"/>
              </a:ext>
            </a:extLst>
          </p:cNvPr>
          <p:cNvSpPr>
            <a:spLocks noGrp="1"/>
          </p:cNvSpPr>
          <p:nvPr>
            <p:ph type="dt" sz="half" idx="10"/>
          </p:nvPr>
        </p:nvSpPr>
        <p:spPr/>
        <p:txBody>
          <a:bodyPr/>
          <a:lstStyle/>
          <a:p>
            <a:pPr>
              <a:defRPr/>
            </a:pPr>
            <a:r>
              <a:rPr lang="es-ES" altLang="es-MX" dirty="0"/>
              <a:t> </a:t>
            </a:r>
          </a:p>
        </p:txBody>
      </p:sp>
    </p:spTree>
    <p:extLst>
      <p:ext uri="{BB962C8B-B14F-4D97-AF65-F5344CB8AC3E}">
        <p14:creationId xmlns:p14="http://schemas.microsoft.com/office/powerpoint/2010/main" val="3481752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2">
            <a:extLst>
              <a:ext uri="{FF2B5EF4-FFF2-40B4-BE49-F238E27FC236}">
                <a16:creationId xmlns:a16="http://schemas.microsoft.com/office/drawing/2014/main" id="{CE13D4FA-EF0E-4B96-9633-6E38FCBC3CAC}"/>
              </a:ext>
            </a:extLst>
          </p:cNvPr>
          <p:cNvSpPr>
            <a:spLocks noGrp="1" noChangeArrowheads="1"/>
          </p:cNvSpPr>
          <p:nvPr>
            <p:ph type="title"/>
          </p:nvPr>
        </p:nvSpPr>
        <p:spPr>
          <a:xfrm>
            <a:off x="1227221" y="457200"/>
            <a:ext cx="8983579" cy="717550"/>
          </a:xfrm>
        </p:spPr>
        <p:txBody>
          <a:bodyPr>
            <a:normAutofit/>
          </a:bodyPr>
          <a:lstStyle/>
          <a:p>
            <a:pPr eaLnBrk="1" hangingPunct="1"/>
            <a:r>
              <a:rPr lang="es-EC" altLang="es-MX" dirty="0">
                <a:solidFill>
                  <a:schemeClr val="accent1"/>
                </a:solidFill>
              </a:rPr>
              <a:t>Esquema de implantación de las 3 R’ s</a:t>
            </a:r>
          </a:p>
        </p:txBody>
      </p:sp>
      <p:pic>
        <p:nvPicPr>
          <p:cNvPr id="92166" name="Picture 3">
            <a:extLst>
              <a:ext uri="{FF2B5EF4-FFF2-40B4-BE49-F238E27FC236}">
                <a16:creationId xmlns:a16="http://schemas.microsoft.com/office/drawing/2014/main" id="{FF7E2A92-3ED7-4CC0-8363-527B548640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68435" y="1772983"/>
            <a:ext cx="6522720" cy="4297521"/>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6" name="Marcador de fecha 5">
            <a:extLst>
              <a:ext uri="{FF2B5EF4-FFF2-40B4-BE49-F238E27FC236}">
                <a16:creationId xmlns:a16="http://schemas.microsoft.com/office/drawing/2014/main" id="{4974A4CB-5DB7-47E9-9A4D-860157635421}"/>
              </a:ext>
            </a:extLst>
          </p:cNvPr>
          <p:cNvSpPr>
            <a:spLocks noGrp="1"/>
          </p:cNvSpPr>
          <p:nvPr>
            <p:ph type="dt" sz="half" idx="10"/>
          </p:nvPr>
        </p:nvSpPr>
        <p:spPr/>
        <p:txBody>
          <a:bodyPr/>
          <a:lstStyle/>
          <a:p>
            <a:pPr>
              <a:defRPr/>
            </a:pPr>
            <a:r>
              <a:rPr lang="es-ES" altLang="es-MX" dirty="0"/>
              <a:t> </a:t>
            </a:r>
          </a:p>
        </p:txBody>
      </p:sp>
    </p:spTree>
    <p:extLst>
      <p:ext uri="{BB962C8B-B14F-4D97-AF65-F5344CB8AC3E}">
        <p14:creationId xmlns:p14="http://schemas.microsoft.com/office/powerpoint/2010/main" val="3719197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B95F06E-E321-CFC2-04B5-46FD7EBE53BC}"/>
              </a:ext>
            </a:extLst>
          </p:cNvPr>
          <p:cNvPicPr>
            <a:picLocks noChangeAspect="1"/>
          </p:cNvPicPr>
          <p:nvPr/>
        </p:nvPicPr>
        <p:blipFill>
          <a:blip r:embed="rId2"/>
          <a:stretch>
            <a:fillRect/>
          </a:stretch>
        </p:blipFill>
        <p:spPr>
          <a:xfrm>
            <a:off x="5286987" y="0"/>
            <a:ext cx="5829300" cy="6858000"/>
          </a:xfrm>
          <a:prstGeom prst="rect">
            <a:avLst/>
          </a:prstGeom>
        </p:spPr>
      </p:pic>
      <p:sp>
        <p:nvSpPr>
          <p:cNvPr id="3" name="CuadroTexto 2">
            <a:extLst>
              <a:ext uri="{FF2B5EF4-FFF2-40B4-BE49-F238E27FC236}">
                <a16:creationId xmlns:a16="http://schemas.microsoft.com/office/drawing/2014/main" id="{FB308BAB-1820-1152-37D4-DCABFE81AD43}"/>
              </a:ext>
            </a:extLst>
          </p:cNvPr>
          <p:cNvSpPr txBox="1"/>
          <p:nvPr/>
        </p:nvSpPr>
        <p:spPr>
          <a:xfrm>
            <a:off x="250549" y="1182848"/>
            <a:ext cx="4434227" cy="3323987"/>
          </a:xfrm>
          <a:prstGeom prst="rect">
            <a:avLst/>
          </a:prstGeom>
          <a:noFill/>
        </p:spPr>
        <p:txBody>
          <a:bodyPr wrap="none" rtlCol="0">
            <a:spAutoFit/>
          </a:bodyPr>
          <a:lstStyle/>
          <a:p>
            <a:pPr algn="ctr"/>
            <a:r>
              <a:rPr lang="es-MX" sz="2400" b="1" i="1" dirty="0"/>
              <a:t>Características de un relleno</a:t>
            </a:r>
          </a:p>
          <a:p>
            <a:pPr algn="ctr"/>
            <a:endParaRPr lang="es-MX" sz="2400" b="1" i="1" dirty="0"/>
          </a:p>
          <a:p>
            <a:pPr marL="285750" indent="-285750">
              <a:buFont typeface="Arial" panose="020B0604020202020204" pitchFamily="34" charset="0"/>
              <a:buChar char="•"/>
            </a:pPr>
            <a:r>
              <a:rPr lang="es-MX" dirty="0"/>
              <a:t>Suelo impermeable</a:t>
            </a:r>
          </a:p>
          <a:p>
            <a:pPr marL="285750" indent="-285750">
              <a:buFont typeface="Arial" panose="020B0604020202020204" pitchFamily="34" charset="0"/>
              <a:buChar char="•"/>
            </a:pPr>
            <a:r>
              <a:rPr lang="es-MX" dirty="0"/>
              <a:t>Sitio respecto a zona poblada</a:t>
            </a:r>
          </a:p>
          <a:p>
            <a:pPr marL="285750" indent="-285750">
              <a:buFont typeface="Arial" panose="020B0604020202020204" pitchFamily="34" charset="0"/>
              <a:buChar char="•"/>
            </a:pPr>
            <a:r>
              <a:rPr lang="es-MX" dirty="0"/>
              <a:t>Nivel freático</a:t>
            </a:r>
          </a:p>
          <a:p>
            <a:pPr marL="285750" indent="-285750">
              <a:buFont typeface="Arial" panose="020B0604020202020204" pitchFamily="34" charset="0"/>
              <a:buChar char="•"/>
            </a:pPr>
            <a:r>
              <a:rPr lang="es-MX" dirty="0"/>
              <a:t>Ubicación de corrientes superficiales</a:t>
            </a:r>
          </a:p>
          <a:p>
            <a:pPr marL="285750" indent="-285750">
              <a:buFont typeface="Arial" panose="020B0604020202020204" pitchFamily="34" charset="0"/>
              <a:buChar char="•"/>
            </a:pPr>
            <a:r>
              <a:rPr lang="es-MX" dirty="0"/>
              <a:t>Dirección de Vientos</a:t>
            </a:r>
          </a:p>
          <a:p>
            <a:pPr marL="285750" indent="-285750">
              <a:buFont typeface="Arial" panose="020B0604020202020204" pitchFamily="34" charset="0"/>
              <a:buChar char="•"/>
            </a:pPr>
            <a:r>
              <a:rPr lang="es-MX" dirty="0"/>
              <a:t>Pendiente de Terreno</a:t>
            </a:r>
          </a:p>
          <a:p>
            <a:pPr marL="285750" indent="-285750">
              <a:buFont typeface="Arial" panose="020B0604020202020204" pitchFamily="34" charset="0"/>
              <a:buChar char="•"/>
            </a:pPr>
            <a:r>
              <a:rPr lang="es-MX" dirty="0"/>
              <a:t>Ecología</a:t>
            </a:r>
          </a:p>
          <a:p>
            <a:pPr marL="285750" indent="-285750">
              <a:buFont typeface="Arial" panose="020B0604020202020204" pitchFamily="34" charset="0"/>
              <a:buChar char="•"/>
            </a:pPr>
            <a:r>
              <a:rPr lang="es-MX" dirty="0"/>
              <a:t>Distancia de la fuente</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1524111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8AB26-68F1-44FA-8B12-6DBA0136F61D}"/>
              </a:ext>
            </a:extLst>
          </p:cNvPr>
          <p:cNvSpPr>
            <a:spLocks noGrp="1"/>
          </p:cNvSpPr>
          <p:nvPr>
            <p:ph type="title"/>
          </p:nvPr>
        </p:nvSpPr>
        <p:spPr>
          <a:xfrm>
            <a:off x="241088" y="221045"/>
            <a:ext cx="9603275" cy="597561"/>
          </a:xfrm>
        </p:spPr>
        <p:txBody>
          <a:bodyPr/>
          <a:lstStyle/>
          <a:p>
            <a:r>
              <a:rPr lang="es-MX" dirty="0"/>
              <a:t>BASURÓN, HERMOSILLO</a:t>
            </a:r>
          </a:p>
        </p:txBody>
      </p:sp>
      <p:pic>
        <p:nvPicPr>
          <p:cNvPr id="6" name="Imagen 5">
            <a:extLst>
              <a:ext uri="{FF2B5EF4-FFF2-40B4-BE49-F238E27FC236}">
                <a16:creationId xmlns:a16="http://schemas.microsoft.com/office/drawing/2014/main" id="{483950D9-E23C-436E-B574-10A3B2E47EA8}"/>
              </a:ext>
            </a:extLst>
          </p:cNvPr>
          <p:cNvPicPr>
            <a:picLocks noChangeAspect="1"/>
          </p:cNvPicPr>
          <p:nvPr/>
        </p:nvPicPr>
        <p:blipFill>
          <a:blip r:embed="rId2"/>
          <a:stretch>
            <a:fillRect/>
          </a:stretch>
        </p:blipFill>
        <p:spPr>
          <a:xfrm>
            <a:off x="-66676" y="818605"/>
            <a:ext cx="6741319" cy="5153569"/>
          </a:xfrm>
          <a:prstGeom prst="rect">
            <a:avLst/>
          </a:prstGeom>
        </p:spPr>
      </p:pic>
      <p:pic>
        <p:nvPicPr>
          <p:cNvPr id="4" name="Imagen 3">
            <a:extLst>
              <a:ext uri="{FF2B5EF4-FFF2-40B4-BE49-F238E27FC236}">
                <a16:creationId xmlns:a16="http://schemas.microsoft.com/office/drawing/2014/main" id="{8ADE01E0-4244-442D-9482-FFEECE30C6A7}"/>
              </a:ext>
            </a:extLst>
          </p:cNvPr>
          <p:cNvPicPr>
            <a:picLocks noChangeAspect="1"/>
          </p:cNvPicPr>
          <p:nvPr/>
        </p:nvPicPr>
        <p:blipFill>
          <a:blip r:embed="rId3"/>
          <a:stretch>
            <a:fillRect/>
          </a:stretch>
        </p:blipFill>
        <p:spPr>
          <a:xfrm>
            <a:off x="6181726" y="0"/>
            <a:ext cx="5911066" cy="3335629"/>
          </a:xfrm>
          <a:prstGeom prst="rect">
            <a:avLst/>
          </a:prstGeom>
        </p:spPr>
      </p:pic>
    </p:spTree>
    <p:extLst>
      <p:ext uri="{BB962C8B-B14F-4D97-AF65-F5344CB8AC3E}">
        <p14:creationId xmlns:p14="http://schemas.microsoft.com/office/powerpoint/2010/main" val="669704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7F892A-2AFC-4848-9F4A-FE53AD61E408}"/>
              </a:ext>
            </a:extLst>
          </p:cNvPr>
          <p:cNvSpPr>
            <a:spLocks noGrp="1"/>
          </p:cNvSpPr>
          <p:nvPr>
            <p:ph type="title"/>
          </p:nvPr>
        </p:nvSpPr>
        <p:spPr/>
        <p:txBody>
          <a:bodyPr/>
          <a:lstStyle/>
          <a:p>
            <a:r>
              <a:rPr lang="es-MX" dirty="0"/>
              <a:t>BASURÓN, HERMOSILLO</a:t>
            </a:r>
          </a:p>
        </p:txBody>
      </p:sp>
      <p:pic>
        <p:nvPicPr>
          <p:cNvPr id="3" name="Imagen 2">
            <a:extLst>
              <a:ext uri="{FF2B5EF4-FFF2-40B4-BE49-F238E27FC236}">
                <a16:creationId xmlns:a16="http://schemas.microsoft.com/office/drawing/2014/main" id="{1186E479-B2B5-4CE3-9715-A6A6C25DC227}"/>
              </a:ext>
            </a:extLst>
          </p:cNvPr>
          <p:cNvPicPr>
            <a:picLocks noChangeAspect="1"/>
          </p:cNvPicPr>
          <p:nvPr/>
        </p:nvPicPr>
        <p:blipFill rotWithShape="1">
          <a:blip r:embed="rId2"/>
          <a:srcRect t="13333" b="12950"/>
          <a:stretch/>
        </p:blipFill>
        <p:spPr>
          <a:xfrm>
            <a:off x="387434" y="2327051"/>
            <a:ext cx="5972816" cy="3302224"/>
          </a:xfrm>
          <a:prstGeom prst="rect">
            <a:avLst/>
          </a:prstGeom>
        </p:spPr>
      </p:pic>
      <p:pic>
        <p:nvPicPr>
          <p:cNvPr id="4" name="Imagen 3">
            <a:extLst>
              <a:ext uri="{FF2B5EF4-FFF2-40B4-BE49-F238E27FC236}">
                <a16:creationId xmlns:a16="http://schemas.microsoft.com/office/drawing/2014/main" id="{2B67AE49-921D-4CDA-8BE7-D2D433FD4928}"/>
              </a:ext>
            </a:extLst>
          </p:cNvPr>
          <p:cNvPicPr>
            <a:picLocks noChangeAspect="1"/>
          </p:cNvPicPr>
          <p:nvPr/>
        </p:nvPicPr>
        <p:blipFill>
          <a:blip r:embed="rId3"/>
          <a:stretch>
            <a:fillRect/>
          </a:stretch>
        </p:blipFill>
        <p:spPr>
          <a:xfrm>
            <a:off x="6539782" y="0"/>
            <a:ext cx="4691009" cy="2931881"/>
          </a:xfrm>
          <a:prstGeom prst="rect">
            <a:avLst/>
          </a:prstGeom>
        </p:spPr>
      </p:pic>
      <p:pic>
        <p:nvPicPr>
          <p:cNvPr id="5" name="Imagen 4">
            <a:extLst>
              <a:ext uri="{FF2B5EF4-FFF2-40B4-BE49-F238E27FC236}">
                <a16:creationId xmlns:a16="http://schemas.microsoft.com/office/drawing/2014/main" id="{89E881B7-9822-4AB6-BA2F-407813F07C4C}"/>
              </a:ext>
            </a:extLst>
          </p:cNvPr>
          <p:cNvPicPr>
            <a:picLocks noChangeAspect="1"/>
          </p:cNvPicPr>
          <p:nvPr/>
        </p:nvPicPr>
        <p:blipFill>
          <a:blip r:embed="rId4"/>
          <a:stretch>
            <a:fillRect/>
          </a:stretch>
        </p:blipFill>
        <p:spPr>
          <a:xfrm>
            <a:off x="6936926" y="3011718"/>
            <a:ext cx="4397823" cy="2931882"/>
          </a:xfrm>
          <a:prstGeom prst="rect">
            <a:avLst/>
          </a:prstGeom>
        </p:spPr>
      </p:pic>
    </p:spTree>
    <p:extLst>
      <p:ext uri="{BB962C8B-B14F-4D97-AF65-F5344CB8AC3E}">
        <p14:creationId xmlns:p14="http://schemas.microsoft.com/office/powerpoint/2010/main" val="1005470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6F2C4-286C-4ED9-A958-8195092031E0}"/>
              </a:ext>
            </a:extLst>
          </p:cNvPr>
          <p:cNvSpPr>
            <a:spLocks noGrp="1"/>
          </p:cNvSpPr>
          <p:nvPr>
            <p:ph type="title"/>
          </p:nvPr>
        </p:nvSpPr>
        <p:spPr>
          <a:xfrm>
            <a:off x="2766029" y="537819"/>
            <a:ext cx="9603275" cy="1049235"/>
          </a:xfrm>
        </p:spPr>
        <p:txBody>
          <a:bodyPr/>
          <a:lstStyle/>
          <a:p>
            <a:r>
              <a:rPr lang="es-MX" dirty="0"/>
              <a:t>Caso </a:t>
            </a:r>
            <a:r>
              <a:rPr lang="es-MX" dirty="0" err="1"/>
              <a:t>cytrar</a:t>
            </a:r>
            <a:r>
              <a:rPr lang="es-MX" dirty="0"/>
              <a:t>, </a:t>
            </a:r>
            <a:r>
              <a:rPr lang="es-MX" dirty="0" err="1"/>
              <a:t>hermosillo</a:t>
            </a:r>
            <a:endParaRPr lang="es-MX" dirty="0"/>
          </a:p>
        </p:txBody>
      </p:sp>
      <p:pic>
        <p:nvPicPr>
          <p:cNvPr id="4" name="Imagen 3">
            <a:extLst>
              <a:ext uri="{FF2B5EF4-FFF2-40B4-BE49-F238E27FC236}">
                <a16:creationId xmlns:a16="http://schemas.microsoft.com/office/drawing/2014/main" id="{5C5B0234-3045-41F2-B0A5-1E2359555DD1}"/>
              </a:ext>
            </a:extLst>
          </p:cNvPr>
          <p:cNvPicPr>
            <a:picLocks noChangeAspect="1"/>
          </p:cNvPicPr>
          <p:nvPr/>
        </p:nvPicPr>
        <p:blipFill>
          <a:blip r:embed="rId2"/>
          <a:stretch>
            <a:fillRect/>
          </a:stretch>
        </p:blipFill>
        <p:spPr>
          <a:xfrm>
            <a:off x="1819275" y="1244154"/>
            <a:ext cx="8015956" cy="4878109"/>
          </a:xfrm>
          <a:prstGeom prst="rect">
            <a:avLst/>
          </a:prstGeom>
        </p:spPr>
      </p:pic>
    </p:spTree>
    <p:extLst>
      <p:ext uri="{BB962C8B-B14F-4D97-AF65-F5344CB8AC3E}">
        <p14:creationId xmlns:p14="http://schemas.microsoft.com/office/powerpoint/2010/main" val="648778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B6EF29-8C57-4A71-8186-4BC4F9478A78}"/>
              </a:ext>
            </a:extLst>
          </p:cNvPr>
          <p:cNvSpPr>
            <a:spLocks noGrp="1"/>
          </p:cNvSpPr>
          <p:nvPr>
            <p:ph type="title"/>
          </p:nvPr>
        </p:nvSpPr>
        <p:spPr>
          <a:xfrm>
            <a:off x="90319" y="-6960"/>
            <a:ext cx="9603275" cy="1049235"/>
          </a:xfrm>
        </p:spPr>
        <p:txBody>
          <a:bodyPr/>
          <a:lstStyle/>
          <a:p>
            <a:r>
              <a:rPr lang="es-MX" dirty="0">
                <a:solidFill>
                  <a:schemeClr val="accent1"/>
                </a:solidFill>
              </a:rPr>
              <a:t>Caso </a:t>
            </a:r>
            <a:r>
              <a:rPr lang="es-MX" dirty="0" err="1">
                <a:solidFill>
                  <a:schemeClr val="accent1"/>
                </a:solidFill>
              </a:rPr>
              <a:t>cytrar</a:t>
            </a:r>
            <a:r>
              <a:rPr lang="es-MX" dirty="0">
                <a:solidFill>
                  <a:schemeClr val="accent1"/>
                </a:solidFill>
              </a:rPr>
              <a:t>, </a:t>
            </a:r>
            <a:r>
              <a:rPr lang="es-MX" dirty="0" err="1">
                <a:solidFill>
                  <a:schemeClr val="accent1"/>
                </a:solidFill>
              </a:rPr>
              <a:t>hermosillo</a:t>
            </a:r>
            <a:endParaRPr lang="es-MX" dirty="0">
              <a:solidFill>
                <a:schemeClr val="accent1"/>
              </a:solidFill>
            </a:endParaRPr>
          </a:p>
        </p:txBody>
      </p:sp>
      <p:pic>
        <p:nvPicPr>
          <p:cNvPr id="4" name="Imagen 3">
            <a:extLst>
              <a:ext uri="{FF2B5EF4-FFF2-40B4-BE49-F238E27FC236}">
                <a16:creationId xmlns:a16="http://schemas.microsoft.com/office/drawing/2014/main" id="{B61AECB3-6EB7-4321-8843-6C85195993C8}"/>
              </a:ext>
            </a:extLst>
          </p:cNvPr>
          <p:cNvPicPr>
            <a:picLocks noChangeAspect="1"/>
          </p:cNvPicPr>
          <p:nvPr/>
        </p:nvPicPr>
        <p:blipFill>
          <a:blip r:embed="rId2"/>
          <a:stretch>
            <a:fillRect/>
          </a:stretch>
        </p:blipFill>
        <p:spPr>
          <a:xfrm>
            <a:off x="8147333" y="3222797"/>
            <a:ext cx="3873500" cy="2898158"/>
          </a:xfrm>
          <a:prstGeom prst="rect">
            <a:avLst/>
          </a:prstGeom>
        </p:spPr>
      </p:pic>
      <p:pic>
        <p:nvPicPr>
          <p:cNvPr id="5" name="Imagen 4">
            <a:extLst>
              <a:ext uri="{FF2B5EF4-FFF2-40B4-BE49-F238E27FC236}">
                <a16:creationId xmlns:a16="http://schemas.microsoft.com/office/drawing/2014/main" id="{63401A80-2B42-4DAC-831F-3004DA763291}"/>
              </a:ext>
            </a:extLst>
          </p:cNvPr>
          <p:cNvPicPr>
            <a:picLocks noChangeAspect="1"/>
          </p:cNvPicPr>
          <p:nvPr/>
        </p:nvPicPr>
        <p:blipFill>
          <a:blip r:embed="rId3"/>
          <a:stretch>
            <a:fillRect/>
          </a:stretch>
        </p:blipFill>
        <p:spPr>
          <a:xfrm>
            <a:off x="-75384" y="1082229"/>
            <a:ext cx="3610417" cy="2346771"/>
          </a:xfrm>
          <a:prstGeom prst="rect">
            <a:avLst/>
          </a:prstGeom>
        </p:spPr>
      </p:pic>
      <p:pic>
        <p:nvPicPr>
          <p:cNvPr id="6" name="Imagen 5">
            <a:extLst>
              <a:ext uri="{FF2B5EF4-FFF2-40B4-BE49-F238E27FC236}">
                <a16:creationId xmlns:a16="http://schemas.microsoft.com/office/drawing/2014/main" id="{9EC72C8A-7D66-477A-9410-0276080AF4AF}"/>
              </a:ext>
            </a:extLst>
          </p:cNvPr>
          <p:cNvPicPr>
            <a:picLocks noChangeAspect="1"/>
          </p:cNvPicPr>
          <p:nvPr/>
        </p:nvPicPr>
        <p:blipFill>
          <a:blip r:embed="rId4"/>
          <a:stretch>
            <a:fillRect/>
          </a:stretch>
        </p:blipFill>
        <p:spPr>
          <a:xfrm>
            <a:off x="8228181" y="85725"/>
            <a:ext cx="3873500" cy="2905125"/>
          </a:xfrm>
          <a:prstGeom prst="rect">
            <a:avLst/>
          </a:prstGeom>
        </p:spPr>
      </p:pic>
      <p:pic>
        <p:nvPicPr>
          <p:cNvPr id="7" name="Imagen 6">
            <a:extLst>
              <a:ext uri="{FF2B5EF4-FFF2-40B4-BE49-F238E27FC236}">
                <a16:creationId xmlns:a16="http://schemas.microsoft.com/office/drawing/2014/main" id="{4112560F-D198-4200-8057-7C8A21703761}"/>
              </a:ext>
            </a:extLst>
          </p:cNvPr>
          <p:cNvPicPr>
            <a:picLocks noChangeAspect="1"/>
          </p:cNvPicPr>
          <p:nvPr/>
        </p:nvPicPr>
        <p:blipFill>
          <a:blip r:embed="rId5"/>
          <a:stretch>
            <a:fillRect/>
          </a:stretch>
        </p:blipFill>
        <p:spPr>
          <a:xfrm>
            <a:off x="127604" y="4002734"/>
            <a:ext cx="3407429" cy="2555572"/>
          </a:xfrm>
          <a:prstGeom prst="rect">
            <a:avLst/>
          </a:prstGeom>
        </p:spPr>
      </p:pic>
      <p:graphicFrame>
        <p:nvGraphicFramePr>
          <p:cNvPr id="8" name="Tabla 7">
            <a:extLst>
              <a:ext uri="{FF2B5EF4-FFF2-40B4-BE49-F238E27FC236}">
                <a16:creationId xmlns:a16="http://schemas.microsoft.com/office/drawing/2014/main" id="{C1E67332-43C7-4547-9090-1D9A1B194183}"/>
              </a:ext>
            </a:extLst>
          </p:cNvPr>
          <p:cNvGraphicFramePr>
            <a:graphicFrameLocks noGrp="1"/>
          </p:cNvGraphicFramePr>
          <p:nvPr/>
        </p:nvGraphicFramePr>
        <p:xfrm>
          <a:off x="3553624" y="1936499"/>
          <a:ext cx="4494270" cy="3619500"/>
        </p:xfrm>
        <a:graphic>
          <a:graphicData uri="http://schemas.openxmlformats.org/drawingml/2006/table">
            <a:tbl>
              <a:tblPr>
                <a:tableStyleId>{08FB837D-C827-4EFA-A057-4D05807E0F7C}</a:tableStyleId>
              </a:tblPr>
              <a:tblGrid>
                <a:gridCol w="2247135">
                  <a:extLst>
                    <a:ext uri="{9D8B030D-6E8A-4147-A177-3AD203B41FA5}">
                      <a16:colId xmlns:a16="http://schemas.microsoft.com/office/drawing/2014/main" val="1861530593"/>
                    </a:ext>
                  </a:extLst>
                </a:gridCol>
                <a:gridCol w="2247135">
                  <a:extLst>
                    <a:ext uri="{9D8B030D-6E8A-4147-A177-3AD203B41FA5}">
                      <a16:colId xmlns:a16="http://schemas.microsoft.com/office/drawing/2014/main" val="3984857363"/>
                    </a:ext>
                  </a:extLst>
                </a:gridCol>
              </a:tblGrid>
              <a:tr h="586740">
                <a:tc>
                  <a:txBody>
                    <a:bodyPr/>
                    <a:lstStyle/>
                    <a:p>
                      <a:pPr algn="ctr"/>
                      <a:r>
                        <a:rPr lang="es-MX" sz="1400" b="1" dirty="0"/>
                        <a:t>SITIO </a:t>
                      </a:r>
                      <a:endParaRPr lang="es-MX" sz="1400" dirty="0"/>
                    </a:p>
                    <a:p>
                      <a:pPr algn="ctr"/>
                      <a:r>
                        <a:rPr lang="es-MX" sz="1400" b="1" dirty="0"/>
                        <a:t> </a:t>
                      </a:r>
                      <a:endParaRPr lang="es-MX" sz="1400" dirty="0"/>
                    </a:p>
                  </a:txBody>
                  <a:tcPr marL="19050" marR="19050" marT="19050" marB="19050"/>
                </a:tc>
                <a:tc>
                  <a:txBody>
                    <a:bodyPr/>
                    <a:lstStyle/>
                    <a:p>
                      <a:pPr algn="ctr"/>
                      <a:r>
                        <a:rPr lang="es-MX" sz="1400" b="1"/>
                        <a:t>CONTAMINANTE </a:t>
                      </a:r>
                      <a:endParaRPr lang="es-MX" sz="1400"/>
                    </a:p>
                  </a:txBody>
                  <a:tcPr marL="19050" marR="19050" marT="19050" marB="19050"/>
                </a:tc>
                <a:extLst>
                  <a:ext uri="{0D108BD9-81ED-4DB2-BD59-A6C34878D82A}">
                    <a16:rowId xmlns:a16="http://schemas.microsoft.com/office/drawing/2014/main" val="3803885312"/>
                  </a:ext>
                </a:extLst>
              </a:tr>
              <a:tr h="312420">
                <a:tc>
                  <a:txBody>
                    <a:bodyPr/>
                    <a:lstStyle/>
                    <a:p>
                      <a:pPr algn="ctr"/>
                      <a:r>
                        <a:rPr lang="es-MX" sz="1400"/>
                        <a:t>Suelo y subsuelo </a:t>
                      </a:r>
                    </a:p>
                  </a:txBody>
                  <a:tcPr marL="19050" marR="19050" marT="19050" marB="19050"/>
                </a:tc>
                <a:tc>
                  <a:txBody>
                    <a:bodyPr/>
                    <a:lstStyle/>
                    <a:p>
                      <a:pPr algn="ctr"/>
                      <a:r>
                        <a:rPr lang="es-MX" sz="1400"/>
                        <a:t>Hidrocarburos totales de petróleo (TPH’s) </a:t>
                      </a:r>
                    </a:p>
                  </a:txBody>
                  <a:tcPr marL="19050" marR="19050" marT="19050" marB="19050"/>
                </a:tc>
                <a:extLst>
                  <a:ext uri="{0D108BD9-81ED-4DB2-BD59-A6C34878D82A}">
                    <a16:rowId xmlns:a16="http://schemas.microsoft.com/office/drawing/2014/main" val="2979950883"/>
                  </a:ext>
                </a:extLst>
              </a:tr>
              <a:tr h="586740">
                <a:tc>
                  <a:txBody>
                    <a:bodyPr/>
                    <a:lstStyle/>
                    <a:p>
                      <a:pPr algn="ctr"/>
                      <a:r>
                        <a:rPr lang="es-MX" sz="1400"/>
                        <a:t>Almacén temporal </a:t>
                      </a:r>
                    </a:p>
                  </a:txBody>
                  <a:tcPr marL="19050" marR="19050" marT="19050" marB="19050"/>
                </a:tc>
                <a:tc>
                  <a:txBody>
                    <a:bodyPr/>
                    <a:lstStyle/>
                    <a:p>
                      <a:pPr algn="ctr"/>
                      <a:r>
                        <a:rPr lang="es-MX" sz="1400"/>
                        <a:t>Arsénico, TPH’s, y bifenilos policlorados (PCB’s) </a:t>
                      </a:r>
                    </a:p>
                  </a:txBody>
                  <a:tcPr marL="19050" marR="19050" marT="19050" marB="19050"/>
                </a:tc>
                <a:extLst>
                  <a:ext uri="{0D108BD9-81ED-4DB2-BD59-A6C34878D82A}">
                    <a16:rowId xmlns:a16="http://schemas.microsoft.com/office/drawing/2014/main" val="2045020479"/>
                  </a:ext>
                </a:extLst>
              </a:tr>
              <a:tr h="586740">
                <a:tc>
                  <a:txBody>
                    <a:bodyPr/>
                    <a:lstStyle/>
                    <a:p>
                      <a:pPr algn="ctr"/>
                      <a:r>
                        <a:rPr lang="es-MX" sz="1400"/>
                        <a:t>Laguna de evaporación </a:t>
                      </a:r>
                    </a:p>
                    <a:p>
                      <a:pPr algn="ctr"/>
                      <a:r>
                        <a:rPr lang="es-MX" sz="1400"/>
                        <a:t>  </a:t>
                      </a:r>
                    </a:p>
                  </a:txBody>
                  <a:tcPr marL="19050" marR="19050" marT="19050" marB="19050"/>
                </a:tc>
                <a:tc>
                  <a:txBody>
                    <a:bodyPr/>
                    <a:lstStyle/>
                    <a:p>
                      <a:pPr algn="ctr"/>
                      <a:r>
                        <a:rPr lang="es-MX" sz="1400"/>
                        <a:t>Cromo y arsénico </a:t>
                      </a:r>
                    </a:p>
                  </a:txBody>
                  <a:tcPr marL="19050" marR="19050" marT="19050" marB="19050"/>
                </a:tc>
                <a:extLst>
                  <a:ext uri="{0D108BD9-81ED-4DB2-BD59-A6C34878D82A}">
                    <a16:rowId xmlns:a16="http://schemas.microsoft.com/office/drawing/2014/main" val="2801953376"/>
                  </a:ext>
                </a:extLst>
              </a:tr>
              <a:tr h="312420">
                <a:tc>
                  <a:txBody>
                    <a:bodyPr/>
                    <a:lstStyle/>
                    <a:p>
                      <a:pPr algn="ctr"/>
                      <a:r>
                        <a:rPr lang="es-MX" sz="1400"/>
                        <a:t>Macrocelda 1 </a:t>
                      </a:r>
                    </a:p>
                  </a:txBody>
                  <a:tcPr marL="19050" marR="19050" marT="19050" marB="19050"/>
                </a:tc>
                <a:tc>
                  <a:txBody>
                    <a:bodyPr/>
                    <a:lstStyle/>
                    <a:p>
                      <a:pPr algn="ctr"/>
                      <a:r>
                        <a:rPr lang="es-MX" sz="1400"/>
                        <a:t>Arsénico e hidrocarburos líquidos </a:t>
                      </a:r>
                    </a:p>
                  </a:txBody>
                  <a:tcPr marL="19050" marR="19050" marT="19050" marB="19050"/>
                </a:tc>
                <a:extLst>
                  <a:ext uri="{0D108BD9-81ED-4DB2-BD59-A6C34878D82A}">
                    <a16:rowId xmlns:a16="http://schemas.microsoft.com/office/drawing/2014/main" val="540630900"/>
                  </a:ext>
                </a:extLst>
              </a:tr>
              <a:tr h="312420">
                <a:tc>
                  <a:txBody>
                    <a:bodyPr/>
                    <a:lstStyle/>
                    <a:p>
                      <a:pPr algn="ctr"/>
                      <a:r>
                        <a:rPr lang="es-MX" sz="1400"/>
                        <a:t>Macrocelda 2 </a:t>
                      </a:r>
                    </a:p>
                  </a:txBody>
                  <a:tcPr marL="19050" marR="19050" marT="19050" marB="19050"/>
                </a:tc>
                <a:tc>
                  <a:txBody>
                    <a:bodyPr/>
                    <a:lstStyle/>
                    <a:p>
                      <a:pPr algn="ctr"/>
                      <a:r>
                        <a:rPr lang="es-MX" sz="1400"/>
                        <a:t>Plomo, cadmio, níquel, tolueno, TPH’s y PCB’s </a:t>
                      </a:r>
                    </a:p>
                  </a:txBody>
                  <a:tcPr marL="19050" marR="19050" marT="19050" marB="19050"/>
                </a:tc>
                <a:extLst>
                  <a:ext uri="{0D108BD9-81ED-4DB2-BD59-A6C34878D82A}">
                    <a16:rowId xmlns:a16="http://schemas.microsoft.com/office/drawing/2014/main" val="2595049279"/>
                  </a:ext>
                </a:extLst>
              </a:tr>
              <a:tr h="312420">
                <a:tc>
                  <a:txBody>
                    <a:bodyPr/>
                    <a:lstStyle/>
                    <a:p>
                      <a:pPr algn="ctr"/>
                      <a:r>
                        <a:rPr lang="es-MX" sz="1400"/>
                        <a:t>Pozo de agua </a:t>
                      </a:r>
                    </a:p>
                  </a:txBody>
                  <a:tcPr marL="19050" marR="19050" marT="19050" marB="19050"/>
                </a:tc>
                <a:tc>
                  <a:txBody>
                    <a:bodyPr/>
                    <a:lstStyle/>
                    <a:p>
                      <a:pPr algn="ctr"/>
                      <a:r>
                        <a:rPr lang="es-MX" sz="1400" dirty="0"/>
                        <a:t>Plomo, manganeso, aluminio, hierro, sodio </a:t>
                      </a:r>
                    </a:p>
                  </a:txBody>
                  <a:tcPr marL="19050" marR="19050" marT="19050" marB="19050"/>
                </a:tc>
                <a:extLst>
                  <a:ext uri="{0D108BD9-81ED-4DB2-BD59-A6C34878D82A}">
                    <a16:rowId xmlns:a16="http://schemas.microsoft.com/office/drawing/2014/main" val="2494456125"/>
                  </a:ext>
                </a:extLst>
              </a:tr>
            </a:tbl>
          </a:graphicData>
        </a:graphic>
      </p:graphicFrame>
      <p:sp>
        <p:nvSpPr>
          <p:cNvPr id="9" name="Rectangle 1">
            <a:extLst>
              <a:ext uri="{FF2B5EF4-FFF2-40B4-BE49-F238E27FC236}">
                <a16:creationId xmlns:a16="http://schemas.microsoft.com/office/drawing/2014/main" id="{EF244694-03DB-4E08-9ADD-209A407B3DAA}"/>
              </a:ext>
            </a:extLst>
          </p:cNvPr>
          <p:cNvSpPr>
            <a:spLocks noChangeArrowheads="1"/>
          </p:cNvSpPr>
          <p:nvPr/>
        </p:nvSpPr>
        <p:spPr bwMode="auto">
          <a:xfrm>
            <a:off x="3622120" y="887264"/>
            <a:ext cx="431139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MX" sz="1800" b="1" i="0" u="none" strike="noStrike" cap="none" normalizeH="0" baseline="0" dirty="0">
                <a:ln>
                  <a:noFill/>
                </a:ln>
                <a:solidFill>
                  <a:schemeClr val="tx1"/>
                </a:solidFill>
                <a:effectLst/>
                <a:latin typeface="Arial" panose="020B0604020202020204" pitchFamily="34" charset="0"/>
              </a:rPr>
              <a:t>CONTAMINANTES QUE EXCEDEN DE LA NORMA ENCONTRADOS EN EL MUESTREO DEL CYTRAR </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8204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89B78AA-D784-4CB6-9932-415E03D825BE}"/>
              </a:ext>
            </a:extLst>
          </p:cNvPr>
          <p:cNvPicPr>
            <a:picLocks noChangeAspect="1"/>
          </p:cNvPicPr>
          <p:nvPr/>
        </p:nvPicPr>
        <p:blipFill rotWithShape="1">
          <a:blip r:embed="rId2"/>
          <a:srcRect l="6050" t="6863" r="6630" b="30492"/>
          <a:stretch/>
        </p:blipFill>
        <p:spPr>
          <a:xfrm>
            <a:off x="5007429" y="580571"/>
            <a:ext cx="5776686" cy="6020769"/>
          </a:xfrm>
          <a:prstGeom prst="rect">
            <a:avLst/>
          </a:prstGeom>
        </p:spPr>
      </p:pic>
      <p:sp>
        <p:nvSpPr>
          <p:cNvPr id="3" name="CuadroTexto 2">
            <a:extLst>
              <a:ext uri="{FF2B5EF4-FFF2-40B4-BE49-F238E27FC236}">
                <a16:creationId xmlns:a16="http://schemas.microsoft.com/office/drawing/2014/main" id="{C46851CC-8521-4168-AD03-B5CD17308747}"/>
              </a:ext>
            </a:extLst>
          </p:cNvPr>
          <p:cNvSpPr txBox="1"/>
          <p:nvPr/>
        </p:nvSpPr>
        <p:spPr>
          <a:xfrm>
            <a:off x="1087655" y="1694046"/>
            <a:ext cx="3099334" cy="646331"/>
          </a:xfrm>
          <a:prstGeom prst="rect">
            <a:avLst/>
          </a:prstGeom>
          <a:noFill/>
        </p:spPr>
        <p:txBody>
          <a:bodyPr wrap="square" rtlCol="0">
            <a:spAutoFit/>
          </a:bodyPr>
          <a:lstStyle/>
          <a:p>
            <a:r>
              <a:rPr lang="es-MX" sz="3600" b="1" dirty="0">
                <a:solidFill>
                  <a:schemeClr val="bg2">
                    <a:lumMod val="50000"/>
                  </a:schemeClr>
                </a:solidFill>
              </a:rPr>
              <a:t>Preguntas?</a:t>
            </a:r>
          </a:p>
        </p:txBody>
      </p:sp>
    </p:spTree>
    <p:extLst>
      <p:ext uri="{BB962C8B-B14F-4D97-AF65-F5344CB8AC3E}">
        <p14:creationId xmlns:p14="http://schemas.microsoft.com/office/powerpoint/2010/main" val="4239453196"/>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350</TotalTime>
  <Words>2190</Words>
  <Application>Microsoft Office PowerPoint</Application>
  <PresentationFormat>Panorámica</PresentationFormat>
  <Paragraphs>278</Paragraphs>
  <Slides>40</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48" baseType="lpstr">
      <vt:lpstr>Arial</vt:lpstr>
      <vt:lpstr>Arial Black</vt:lpstr>
      <vt:lpstr>Arial Narrow</vt:lpstr>
      <vt:lpstr>Calibri</vt:lpstr>
      <vt:lpstr>Tahoma</vt:lpstr>
      <vt:lpstr>Wingdings</vt:lpstr>
      <vt:lpstr>Galería</vt:lpstr>
      <vt:lpstr>Fotografía de Photo Editor</vt:lpstr>
      <vt:lpstr>Introducción a las ciencias ambientales</vt:lpstr>
      <vt:lpstr>Presentación de PowerPoint</vt:lpstr>
      <vt:lpstr>Presentación de PowerPoint</vt:lpstr>
      <vt:lpstr>Presentación de PowerPoint</vt:lpstr>
      <vt:lpstr>Efectos de una mala disposición de los residuos </vt:lpstr>
      <vt:lpstr>Presentación de PowerPoint</vt:lpstr>
      <vt:lpstr>Efectos de una mala disposición de los residuos </vt:lpstr>
      <vt:lpstr>Efectos de una mala disposición de los residuos </vt:lpstr>
      <vt:lpstr>Efectos de una mala disposición de los residuos </vt:lpstr>
      <vt:lpstr>Los procesos de degradación de los residuos sólidos municipales están mediados por organismos (vectores) que se identifican como fauna nociva por su capacidad para trasmitir enfermedades.   Los sitios con mayor presencia de vectores están relacionados con sitios de acumulación de RSM ocasionalmente peligrosos. </vt:lpstr>
      <vt:lpstr>Producción de lixiviados y gases en vertederos</vt:lpstr>
      <vt:lpstr>Lixiviados</vt:lpstr>
      <vt:lpstr>Gases</vt:lpstr>
      <vt:lpstr>Gases</vt:lpstr>
      <vt:lpstr>Gases</vt:lpstr>
      <vt:lpstr>Gases</vt:lpstr>
      <vt:lpstr>Compuestos Orgánicos Volátiles (COV,s)</vt:lpstr>
      <vt:lpstr>Compuestos Orgánicos Volátiles (COV,s)</vt:lpstr>
      <vt:lpstr>Metales</vt:lpstr>
      <vt:lpstr>Residuos peligrosos</vt:lpstr>
      <vt:lpstr>Residuos peligrosos en el hogar</vt:lpstr>
      <vt:lpstr>Quemas en vertederos</vt:lpstr>
      <vt:lpstr>Compuestos químicos que se liberan con la incineración de la basura</vt:lpstr>
      <vt:lpstr>EL MANEJO DE RESIDUOS</vt:lpstr>
      <vt:lpstr>Manejo adecuado de los residuos</vt:lpstr>
      <vt:lpstr>Presentación de PowerPoint</vt:lpstr>
      <vt:lpstr>Presentación de PowerPoint</vt:lpstr>
      <vt:lpstr>Presentación de PowerPoint</vt:lpstr>
      <vt:lpstr>Presentación de PowerPoint</vt:lpstr>
      <vt:lpstr>Presentación de PowerPoint</vt:lpstr>
      <vt:lpstr>Presentación de PowerPoint</vt:lpstr>
      <vt:lpstr>EL MANEJO INTEGRAL DE RESIDUOS LAS 3 R´S</vt:lpstr>
      <vt:lpstr>La Regla de las 3 R’ s  </vt:lpstr>
      <vt:lpstr>Esquema de implantación de las 3 R’ s</vt:lpstr>
      <vt:lpstr>Presentación de PowerPoint</vt:lpstr>
      <vt:lpstr>BASURÓN, HERMOSILLO</vt:lpstr>
      <vt:lpstr>BASURÓN, HERMOSILLO</vt:lpstr>
      <vt:lpstr>Caso cytrar, hermosillo</vt:lpstr>
      <vt:lpstr>Caso cytrar, hermosillo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GEOLOGÍA AMBIENTAL</dc:title>
  <dc:creator>JOSE ISMAEL MINJAREZ SOSA</dc:creator>
  <cp:lastModifiedBy>JOSE ISMAEL MINJAREZ SOSA</cp:lastModifiedBy>
  <cp:revision>16</cp:revision>
  <dcterms:created xsi:type="dcterms:W3CDTF">2020-11-01T06:00:05Z</dcterms:created>
  <dcterms:modified xsi:type="dcterms:W3CDTF">2022-10-26T16:36:51Z</dcterms:modified>
</cp:coreProperties>
</file>