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06" r:id="rId2"/>
  </p:sldMasterIdLst>
  <p:notesMasterIdLst>
    <p:notesMasterId r:id="rId46"/>
  </p:notesMasterIdLst>
  <p:sldIdLst>
    <p:sldId id="256" r:id="rId3"/>
    <p:sldId id="2484" r:id="rId4"/>
    <p:sldId id="2485" r:id="rId5"/>
    <p:sldId id="2486" r:id="rId6"/>
    <p:sldId id="2487" r:id="rId7"/>
    <p:sldId id="2488" r:id="rId8"/>
    <p:sldId id="2489" r:id="rId9"/>
    <p:sldId id="2490" r:id="rId10"/>
    <p:sldId id="2491" r:id="rId11"/>
    <p:sldId id="2467" r:id="rId12"/>
    <p:sldId id="2469" r:id="rId13"/>
    <p:sldId id="2471" r:id="rId14"/>
    <p:sldId id="2472" r:id="rId15"/>
    <p:sldId id="2473" r:id="rId16"/>
    <p:sldId id="2474" r:id="rId17"/>
    <p:sldId id="2475" r:id="rId18"/>
    <p:sldId id="365" r:id="rId19"/>
    <p:sldId id="2478" r:id="rId20"/>
    <p:sldId id="312" r:id="rId21"/>
    <p:sldId id="2461" r:id="rId22"/>
    <p:sldId id="259" r:id="rId23"/>
    <p:sldId id="2443" r:id="rId24"/>
    <p:sldId id="369" r:id="rId25"/>
    <p:sldId id="2447" r:id="rId26"/>
    <p:sldId id="2483" r:id="rId27"/>
    <p:sldId id="260" r:id="rId28"/>
    <p:sldId id="261" r:id="rId29"/>
    <p:sldId id="2482" r:id="rId30"/>
    <p:sldId id="364" r:id="rId31"/>
    <p:sldId id="301" r:id="rId32"/>
    <p:sldId id="287" r:id="rId33"/>
    <p:sldId id="2465" r:id="rId34"/>
    <p:sldId id="300" r:id="rId35"/>
    <p:sldId id="2451" r:id="rId36"/>
    <p:sldId id="2450" r:id="rId37"/>
    <p:sldId id="375" r:id="rId38"/>
    <p:sldId id="2481" r:id="rId39"/>
    <p:sldId id="262" r:id="rId40"/>
    <p:sldId id="290" r:id="rId41"/>
    <p:sldId id="2453" r:id="rId42"/>
    <p:sldId id="265" r:id="rId43"/>
    <p:sldId id="266" r:id="rId44"/>
    <p:sldId id="2479" r:id="rId4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3" d="100"/>
        <a:sy n="7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CA308-6390-4DFD-AB92-254042D696C7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DFCAC-3D1E-46D2-ACC5-1D2B7A5A5D6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476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38722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82974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84229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828800" y="1600201"/>
            <a:ext cx="4775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807200" y="1600201"/>
            <a:ext cx="4775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4891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9540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95588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6043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88382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51550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20064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448800" y="274639"/>
            <a:ext cx="25400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828800" y="274639"/>
            <a:ext cx="7416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07351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826684" y="1827213"/>
            <a:ext cx="4773083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6802967" y="1827213"/>
            <a:ext cx="47752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6802967" y="3960813"/>
            <a:ext cx="47752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5 Marcador de fecha">
            <a:extLst>
              <a:ext uri="{FF2B5EF4-FFF2-40B4-BE49-F238E27FC236}">
                <a16:creationId xmlns="" xmlns:a16="http://schemas.microsoft.com/office/drawing/2014/main" id="{B92F4AA1-8BB4-4848-BE25-C637A7E89F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pie de página">
            <a:extLst>
              <a:ext uri="{FF2B5EF4-FFF2-40B4-BE49-F238E27FC236}">
                <a16:creationId xmlns="" xmlns:a16="http://schemas.microsoft.com/office/drawing/2014/main" id="{2BC01E5F-DE5A-4B6A-8634-2F75394F2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número de diapositiva">
            <a:extLst>
              <a:ext uri="{FF2B5EF4-FFF2-40B4-BE49-F238E27FC236}">
                <a16:creationId xmlns="" xmlns:a16="http://schemas.microsoft.com/office/drawing/2014/main" id="{293E5D74-BB26-4143-A2B2-CA60729DE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4118D55-CBF1-4441-B77F-EB59D102FF8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71268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1826684" y="301625"/>
            <a:ext cx="9751483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826684" y="1827213"/>
            <a:ext cx="4773083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6802967" y="1827213"/>
            <a:ext cx="47752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1826684" y="3960813"/>
            <a:ext cx="4773083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802967" y="3960813"/>
            <a:ext cx="47752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6 Marcador de fecha">
            <a:extLst>
              <a:ext uri="{FF2B5EF4-FFF2-40B4-BE49-F238E27FC236}">
                <a16:creationId xmlns="" xmlns:a16="http://schemas.microsoft.com/office/drawing/2014/main" id="{6463C142-C49B-4F95-A258-411F2B8F66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>
            <a:extLst>
              <a:ext uri="{FF2B5EF4-FFF2-40B4-BE49-F238E27FC236}">
                <a16:creationId xmlns="" xmlns:a16="http://schemas.microsoft.com/office/drawing/2014/main" id="{8567401C-E83F-446C-8C1D-3081105A8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>
            <a:extLst>
              <a:ext uri="{FF2B5EF4-FFF2-40B4-BE49-F238E27FC236}">
                <a16:creationId xmlns="" xmlns:a16="http://schemas.microsoft.com/office/drawing/2014/main" id="{E391B449-BD09-4729-88FC-B48830F9F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F7CB00C-8B80-4E77-813F-07979750B83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25627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ítulo, 2 objetos y 1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826684" y="1827213"/>
            <a:ext cx="4773083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1826684" y="3960813"/>
            <a:ext cx="4773083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4 Marcador de contenido"/>
          <p:cNvSpPr>
            <a:spLocks noGrp="1"/>
          </p:cNvSpPr>
          <p:nvPr>
            <p:ph sz="half" idx="3"/>
          </p:nvPr>
        </p:nvSpPr>
        <p:spPr>
          <a:xfrm>
            <a:off x="6802967" y="1827213"/>
            <a:ext cx="47752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5 Marcador de fecha">
            <a:extLst>
              <a:ext uri="{FF2B5EF4-FFF2-40B4-BE49-F238E27FC236}">
                <a16:creationId xmlns="" xmlns:a16="http://schemas.microsoft.com/office/drawing/2014/main" id="{73E9DC2D-879F-4158-84CF-75C780498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pie de página">
            <a:extLst>
              <a:ext uri="{FF2B5EF4-FFF2-40B4-BE49-F238E27FC236}">
                <a16:creationId xmlns="" xmlns:a16="http://schemas.microsoft.com/office/drawing/2014/main" id="{EFF4E16F-D575-4ED4-A28F-10993867E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número de diapositiva">
            <a:extLst>
              <a:ext uri="{FF2B5EF4-FFF2-40B4-BE49-F238E27FC236}">
                <a16:creationId xmlns="" xmlns:a16="http://schemas.microsoft.com/office/drawing/2014/main" id="{7D20914A-798F-4FAB-AC31-4D7027CFF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91DFE03-EE28-40CB-8126-4F2449C6A1C7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398716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C0AF-4319-42DD-8E56-E0D6C3642049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D584289-28CA-4F65-86FA-DC248262B6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6915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857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C0AF-4319-42DD-8E56-E0D6C3642049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D584289-28CA-4F65-86FA-DC248262B6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9069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531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720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C0AF-4319-42DD-8E56-E0D6C3642049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84289-28CA-4F65-86FA-DC248262B6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0736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C0AF-4319-42DD-8E56-E0D6C3642049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84289-28CA-4F65-86FA-DC248262B6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17118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8432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C0AF-4319-42DD-8E56-E0D6C3642049}" type="datetimeFigureOut">
              <a:rPr lang="es-MX" smtClean="0"/>
              <a:t>07/11/2022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D584289-28CA-4F65-86FA-DC248262B6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66619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990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47521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2902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65591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3935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635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8685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609600" y="1719263"/>
            <a:ext cx="10972800" cy="4411662"/>
          </a:xfrm>
        </p:spPr>
        <p:txBody>
          <a:bodyPr/>
          <a:lstStyle/>
          <a:p>
            <a:pPr lvl="0"/>
            <a:endParaRPr lang="es-MX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74BE8-4234-45DA-958F-9E968C67AE1C}" type="datetimeFigureOut">
              <a:rPr lang="es-CO"/>
              <a:pPr>
                <a:defRPr/>
              </a:pPr>
              <a:t>07/11/2022</a:t>
            </a:fld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BDE8B-A05D-4D5F-9DE0-7898A256626F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977688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826684" y="1827213"/>
            <a:ext cx="4773083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6802967" y="1827213"/>
            <a:ext cx="47752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6802967" y="3960813"/>
            <a:ext cx="47752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5 Marcador de fecha">
            <a:extLst>
              <a:ext uri="{FF2B5EF4-FFF2-40B4-BE49-F238E27FC236}">
                <a16:creationId xmlns="" xmlns:a16="http://schemas.microsoft.com/office/drawing/2014/main" id="{B92F4AA1-8BB4-4848-BE25-C637A7E89F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pie de página">
            <a:extLst>
              <a:ext uri="{FF2B5EF4-FFF2-40B4-BE49-F238E27FC236}">
                <a16:creationId xmlns="" xmlns:a16="http://schemas.microsoft.com/office/drawing/2014/main" id="{2BC01E5F-DE5A-4B6A-8634-2F75394F2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número de diapositiva">
            <a:extLst>
              <a:ext uri="{FF2B5EF4-FFF2-40B4-BE49-F238E27FC236}">
                <a16:creationId xmlns="" xmlns:a16="http://schemas.microsoft.com/office/drawing/2014/main" id="{293E5D74-BB26-4143-A2B2-CA60729DE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4118D55-CBF1-4441-B77F-EB59D102FF8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907487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4" descr="PPTinteriorokok">
            <a:extLst>
              <a:ext uri="{FF2B5EF4-FFF2-40B4-BE49-F238E27FC236}">
                <a16:creationId xmlns="" xmlns:a16="http://schemas.microsoft.com/office/drawing/2014/main" id="{53D2AECD-0B7B-4D26-B295-D28C7B6E2A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>
            <a:extLst>
              <a:ext uri="{FF2B5EF4-FFF2-40B4-BE49-F238E27FC236}">
                <a16:creationId xmlns="" xmlns:a16="http://schemas.microsoft.com/office/drawing/2014/main" id="{544D211A-9A92-4CF1-9234-72013D18D4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30400" y="274638"/>
            <a:ext cx="10058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Lorem ipsum doler sit ame</a:t>
            </a:r>
            <a:br>
              <a:rPr lang="en-US" altLang="es-MX"/>
            </a:br>
            <a:r>
              <a:rPr lang="en-US" altLang="es-MX"/>
              <a:t>procorum tartae</a:t>
            </a:r>
          </a:p>
        </p:txBody>
      </p:sp>
      <p:sp>
        <p:nvSpPr>
          <p:cNvPr id="2052" name="Rectangle 3">
            <a:extLst>
              <a:ext uri="{FF2B5EF4-FFF2-40B4-BE49-F238E27FC236}">
                <a16:creationId xmlns="" xmlns:a16="http://schemas.microsoft.com/office/drawing/2014/main" id="{009B88A7-3582-463A-A345-93AD30DF54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828800" y="1600201"/>
            <a:ext cx="9753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text styles</a:t>
            </a:r>
          </a:p>
          <a:p>
            <a:pPr lvl="1"/>
            <a:r>
              <a:rPr lang="en-US" altLang="es-MX"/>
              <a:t>Second level</a:t>
            </a:r>
          </a:p>
          <a:p>
            <a:pPr lvl="2"/>
            <a:r>
              <a:rPr lang="en-US" altLang="es-MX"/>
              <a:t>Third level</a:t>
            </a:r>
          </a:p>
          <a:p>
            <a:pPr lvl="3"/>
            <a:r>
              <a:rPr lang="en-US" altLang="es-MX"/>
              <a:t>Fourth level</a:t>
            </a:r>
          </a:p>
          <a:p>
            <a:pPr lvl="4"/>
            <a:r>
              <a:rPr lang="en-US" altLang="es-MX"/>
              <a:t>Fifth level</a:t>
            </a:r>
          </a:p>
        </p:txBody>
      </p:sp>
      <p:pic>
        <p:nvPicPr>
          <p:cNvPr id="2053" name="Picture 10" descr="dipechoiLogo">
            <a:extLst>
              <a:ext uri="{FF2B5EF4-FFF2-40B4-BE49-F238E27FC236}">
                <a16:creationId xmlns="" xmlns:a16="http://schemas.microsoft.com/office/drawing/2014/main" id="{C2573CC3-02D2-4A1B-9D6A-F7E34032EB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0" y="6237288"/>
            <a:ext cx="7112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11" descr="OPSlogo">
            <a:extLst>
              <a:ext uri="{FF2B5EF4-FFF2-40B4-BE49-F238E27FC236}">
                <a16:creationId xmlns="" xmlns:a16="http://schemas.microsoft.com/office/drawing/2014/main" id="{F56AA55D-9A7C-4876-B874-E00CC5AA2D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200" y="6248401"/>
            <a:ext cx="162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4" name="Line 12">
            <a:extLst>
              <a:ext uri="{FF2B5EF4-FFF2-40B4-BE49-F238E27FC236}">
                <a16:creationId xmlns="" xmlns:a16="http://schemas.microsoft.com/office/drawing/2014/main" id="{6EE6D95B-CF07-412A-8739-9043B875DD3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133600" y="1447800"/>
            <a:ext cx="10058400" cy="0"/>
          </a:xfrm>
          <a:prstGeom prst="line">
            <a:avLst/>
          </a:prstGeom>
          <a:noFill/>
          <a:ln w="9525">
            <a:solidFill>
              <a:srgbClr val="A5002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PE" sz="1800">
              <a:latin typeface="Arial" charset="0"/>
            </a:endParaRPr>
          </a:p>
        </p:txBody>
      </p:sp>
      <p:sp>
        <p:nvSpPr>
          <p:cNvPr id="10" name="Text Box 20">
            <a:extLst>
              <a:ext uri="{FF2B5EF4-FFF2-40B4-BE49-F238E27FC236}">
                <a16:creationId xmlns="" xmlns:a16="http://schemas.microsoft.com/office/drawing/2014/main" id="{BFF7DD2A-7BF4-40BD-9B6B-4DD5F7FF654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4800" y="6596064"/>
            <a:ext cx="75184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1050" b="1" dirty="0">
                <a:solidFill>
                  <a:srgbClr val="FFCC00"/>
                </a:solidFill>
                <a:latin typeface="Arial" charset="0"/>
              </a:rPr>
              <a:t>HOSPITALES SEGUROS</a:t>
            </a:r>
            <a:r>
              <a:rPr lang="es-ES" sz="1050" dirty="0">
                <a:solidFill>
                  <a:srgbClr val="FFCC00"/>
                </a:solidFill>
                <a:latin typeface="Arial" charset="0"/>
              </a:rPr>
              <a:t> Preparativos del sector salud en casos de desastre</a:t>
            </a:r>
            <a:endParaRPr lang="en-US" sz="1050" dirty="0">
              <a:solidFill>
                <a:srgbClr val="FFCC00"/>
              </a:solidFill>
              <a:latin typeface="Arial" charset="0"/>
            </a:endParaRPr>
          </a:p>
        </p:txBody>
      </p:sp>
      <p:sp>
        <p:nvSpPr>
          <p:cNvPr id="11" name="Text Box 21">
            <a:extLst>
              <a:ext uri="{FF2B5EF4-FFF2-40B4-BE49-F238E27FC236}">
                <a16:creationId xmlns="" xmlns:a16="http://schemas.microsoft.com/office/drawing/2014/main" id="{269791F4-5D58-4878-B859-8ABF9CC1F4D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4800" y="6400800"/>
            <a:ext cx="75184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1050" b="1" dirty="0">
                <a:solidFill>
                  <a:schemeClr val="bg1"/>
                </a:solidFill>
                <a:latin typeface="Arial" charset="0"/>
              </a:rPr>
              <a:t>Curso Evaluadores de Seguridad Hospitalaria</a:t>
            </a:r>
            <a:endParaRPr lang="en-US" sz="1050" b="1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074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6680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6" r:id="rId17"/>
    <p:sldLayoutId id="2147483827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google.es/url?url=http://ejemplosde.com.mx/ejemplos-de-sustancias-toxicas&amp;rct=j&amp;frm=1&amp;q=&amp;esrc=s&amp;sa=U&amp;ei=cp02VJayFYzwgwTAsYCIDA&amp;ved=0CDAQ9QEwDTgo&amp;usg=AFQjCNEXoTgLv3wiUaX9FTi2HuSEWMHyWA" TargetMode="Externa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google.es/url?url=http://operarequipoclinico2lm-celeste.blogspot.com/2011/06/soluto-solvente-masa-y-volumen.html&amp;rct=j&amp;frm=1&amp;q=&amp;esrc=s&amp;sa=U&amp;ei=7Zw2VNCHLIyXgwSq1oKIDQ&amp;ved=0CB4Q9QEwBA&amp;usg=AFQjCNEccvl5Ta3IppicijZqxqX9sL6VbQ" TargetMode="Externa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9.jpeg"/><Relationship Id="rId4" Type="http://schemas.openxmlformats.org/officeDocument/2006/relationships/hyperlink" Target="http://www.google.es/url?url=http://alexsis12.blogspot.com/2013/04/la-sustancia-presente-en-mayor-cantidad.html&amp;rct=j&amp;frm=1&amp;q=&amp;esrc=s&amp;sa=U&amp;ei=6Z02VKmqMdGWgwS00ICYDg&amp;ved=0CCAQ9QEwBThk&amp;usg=AFQjCNG6-JDviEUZYlnVatmDxZ_3R8BJLw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es/url?url=http://revistaeducativa.blogspot.com/2009/06/cronica-la-contaminacion-ambiental.html&amp;rct=j&amp;frm=1&amp;q=&amp;esrc=s&amp;sa=U&amp;ei=oKQ2VJu3NIeSgwSEwYLACg&amp;ved=0CCwQ9QEwCzgU&amp;usg=AFQjCNGxwk21499ITcz4-iGQsRtCsha8cQ" TargetMode="External"/><Relationship Id="rId13" Type="http://schemas.openxmlformats.org/officeDocument/2006/relationships/image" Target="../media/image25.jpeg"/><Relationship Id="rId18" Type="http://schemas.openxmlformats.org/officeDocument/2006/relationships/hyperlink" Target="http://www.google.es/url?url=http://alejandro-cabrera-cruz.blogspot.com/2011/04/la-contaminacion-ambiental-cada-dia.html&amp;rct=j&amp;frm=1&amp;q=&amp;esrc=s&amp;sa=U&amp;ei=bKU2VIj-OsPLggTfxoHoBg&amp;ved=0CDoQ9QEwEjhQ&amp;usg=AFQjCNGLv1V6EW4kpPObjnDJm40o7t38BA" TargetMode="External"/><Relationship Id="rId3" Type="http://schemas.openxmlformats.org/officeDocument/2006/relationships/image" Target="../media/image20.jpeg"/><Relationship Id="rId21" Type="http://schemas.openxmlformats.org/officeDocument/2006/relationships/image" Target="../media/image29.jpeg"/><Relationship Id="rId7" Type="http://schemas.openxmlformats.org/officeDocument/2006/relationships/image" Target="../media/image22.jpeg"/><Relationship Id="rId12" Type="http://schemas.openxmlformats.org/officeDocument/2006/relationships/hyperlink" Target="http://www.google.es/url?url=http://contaminaciondelaflora.blogspot.com/2011/06/contaminacion-ambiental-matadero.html&amp;rct=j&amp;frm=1&amp;q=&amp;esrc=s&amp;sa=U&amp;ei=IqU2VMfYM9O8ggTUooDoAQ&amp;ved=0CDAQ9QEwDTg8&amp;usg=AFQjCNHPpV5dtxNkpfVAl1bfHPdF96CVCg" TargetMode="External"/><Relationship Id="rId17" Type="http://schemas.openxmlformats.org/officeDocument/2006/relationships/image" Target="../media/image27.jpeg"/><Relationship Id="rId2" Type="http://schemas.openxmlformats.org/officeDocument/2006/relationships/hyperlink" Target="http://www.google.es/url?url=http://www.directodelcampo.com/desctags/Productos_ecol%C3%B3gicos&amp;rct=j&amp;frm=1&amp;q=&amp;esrc=s&amp;sa=U&amp;ei=OqM2VIPzB8nNggTz4ILoCg&amp;ved=0CDoQ9QEwEg&amp;usg=AFQjCNHf52UMi9-3GfP0E9nt83YSFjoJ8w" TargetMode="External"/><Relationship Id="rId16" Type="http://schemas.openxmlformats.org/officeDocument/2006/relationships/hyperlink" Target="http://www.google.es/url?url=http://loschicosdelpatc.blogspot.com/2010/01/ttttttttt.html&amp;rct=j&amp;frm=1&amp;q=&amp;esrc=s&amp;sa=U&amp;ei=bKU2VIj-OsPLggTfxoHoBg&amp;ved=0CCoQ9QEwCjhQ&amp;usg=AFQjCNFnwmiA_YTP6n7Tm_EQR5iszsgtyQ" TargetMode="External"/><Relationship Id="rId20" Type="http://schemas.openxmlformats.org/officeDocument/2006/relationships/hyperlink" Target="http://www.google.es/url?url=http://nuestrosodm.blogspot.com/2010_04_01_archive.html&amp;rct=j&amp;frm=1&amp;q=&amp;esrc=s&amp;sa=U&amp;ei=3ac2VObEGIS9ggSVm4KwAg&amp;ved=0CCQQ9QEwBziMAQ&amp;usg=AFQjCNEIwVEMw25sHPXkXqVPFqb36smO0g" TargetMode="Externa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://www.google.es/url?url=http://www.medioambiente.net/&amp;rct=j&amp;frm=1&amp;q=&amp;esrc=s&amp;sa=U&amp;ei=aaQ2VOH6LcnJgwTu8ICYBw&amp;ved=0CCwQ9QEwCw&amp;usg=AFQjCNHkeF6PQYPsb2Pj2qMoa_7iLSVSCQ" TargetMode="External"/><Relationship Id="rId11" Type="http://schemas.openxmlformats.org/officeDocument/2006/relationships/image" Target="../media/image24.jpeg"/><Relationship Id="rId5" Type="http://schemas.openxmlformats.org/officeDocument/2006/relationships/image" Target="../media/image21.jpeg"/><Relationship Id="rId15" Type="http://schemas.openxmlformats.org/officeDocument/2006/relationships/image" Target="../media/image26.jpeg"/><Relationship Id="rId23" Type="http://schemas.openxmlformats.org/officeDocument/2006/relationships/image" Target="../media/image30.jpeg"/><Relationship Id="rId10" Type="http://schemas.openxmlformats.org/officeDocument/2006/relationships/hyperlink" Target="http://www.google.es/url?url=http://www.cristinacivale.net/fotos-negras-alertan-sobre-la-contaminacion-del-medio-ambiente/&amp;rct=j&amp;frm=1&amp;q=&amp;esrc=s&amp;sa=U&amp;ei=IqU2VMfYM9O8ggTUooDoAQ&amp;ved=0CDgQ9QEwETg8&amp;usg=AFQjCNGXag1YcmIwKi_dXyd6wOwgqV34uA" TargetMode="External"/><Relationship Id="rId19" Type="http://schemas.openxmlformats.org/officeDocument/2006/relationships/image" Target="../media/image28.jpeg"/><Relationship Id="rId4" Type="http://schemas.openxmlformats.org/officeDocument/2006/relationships/hyperlink" Target="http://www.google.es/url?url=http://e-ducativa.catedu.es/44700165/aula/archivos/repositorio/500/569/html/Unidad06/pagina_13.html&amp;rct=j&amp;frm=1&amp;q=&amp;esrc=s&amp;sa=U&amp;ei=aaQ2VOH6LcnJgwTu8ICYBw&amp;ved=0CCIQ9QEwBg&amp;usg=AFQjCNERZZTBj_XJ7zQ7rdq2uxD_YIjzOw" TargetMode="External"/><Relationship Id="rId9" Type="http://schemas.openxmlformats.org/officeDocument/2006/relationships/image" Target="../media/image23.jpeg"/><Relationship Id="rId14" Type="http://schemas.openxmlformats.org/officeDocument/2006/relationships/hyperlink" Target="http://www.google.es/url?url=http://www.que.es/ultimas-noticias/sociedad/fotos/3247/20090604/26827-medio-ambiente-contaminacion-fabricas.html&amp;rct=j&amp;frm=1&amp;q=&amp;esrc=s&amp;sa=U&amp;ei=YKU2VLDGBMzOggTE-IKgDQ&amp;ved=0CDIQ9QEwDjgU&amp;usg=AFQjCNGH4qd80sFBLfol1vcMh_IjpNMF5Q" TargetMode="External"/><Relationship Id="rId22" Type="http://schemas.openxmlformats.org/officeDocument/2006/relationships/hyperlink" Target="http://www.google.es/url?url=http://protestantedigital.com/qfamilia/30229/Nintildeas_madres_de_nintildeos_drama_del_embarazo_adolescente&amp;rct=j&amp;frm=1&amp;q=&amp;esrc=s&amp;sa=U&amp;ei=C6g2VLy8GpSRgwTB5ID4AQ&amp;ved=0CDoQ9QEwEjgU&amp;usg=AFQjCNGbg_9Mvs_B-VWHC6o4JcOi-4aV3g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hyperlink" Target="http://www.google.com/url?url=http://grupoecoindustria.com/cat/nuevas-sustancias-peligrosas-podrian-ser-anadidas-a-la-lista-de-sustancias-altamente-preocupantes-del-reach/&amp;rct=j&amp;frm=1&amp;q=&amp;esrc=s&amp;sa=U&amp;ei=CPg3VOLNJo3KggT6xYFg&amp;ved=0CDoQ9QEwEjhQ&amp;usg=AFQjCNG5yUFwUHqakoHi2dC4UTs3-ZpceA" TargetMode="External"/><Relationship Id="rId3" Type="http://schemas.openxmlformats.org/officeDocument/2006/relationships/image" Target="../media/image31.jpeg"/><Relationship Id="rId7" Type="http://schemas.openxmlformats.org/officeDocument/2006/relationships/image" Target="../media/image33.jpeg"/><Relationship Id="rId12" Type="http://schemas.openxmlformats.org/officeDocument/2006/relationships/image" Target="../media/image36.jpeg"/><Relationship Id="rId2" Type="http://schemas.openxmlformats.org/officeDocument/2006/relationships/hyperlink" Target="http://www.google.es/url?url=http://es.wikipedia.org/wiki/Meso-xilitol&amp;rct=j&amp;frm=1&amp;q=&amp;esrc=s&amp;sa=U&amp;ei=ca42VL6AH8rKggSIsYJ4&amp;ved=0CDAQ9QEwDTgU&amp;usg=AFQjCNFBO5ilraN41uyg-RDDyzRSIH51-Q" TargetMode="External"/><Relationship Id="rId1" Type="http://schemas.openxmlformats.org/officeDocument/2006/relationships/slideLayout" Target="../slideLayouts/slideLayout21.xml"/><Relationship Id="rId6" Type="http://schemas.openxmlformats.org/officeDocument/2006/relationships/hyperlink" Target="http://www.google.es/url?url=http://www.rena.edu.ve/TerceraEtapa/Quimica/LaMateriaDef.html&amp;rct=j&amp;frm=1&amp;q=&amp;esrc=s&amp;sa=U&amp;ei=sa82VNnOKYy9ggSRvoLgDw&amp;ved=0CDIQ9QEwDjiMAQ&amp;usg=AFQjCNG9iOoIe97OSS5xHbh8ZeQdaQyGkw" TargetMode="External"/><Relationship Id="rId11" Type="http://schemas.openxmlformats.org/officeDocument/2006/relationships/hyperlink" Target="http://www.google.es/url?url=http://hidroalisal.blogspot.com/2013_03_01_archive.html&amp;rct=j&amp;frm=1&amp;q=&amp;esrc=s&amp;sa=U&amp;ei=3LE2VNr7MomTgwTD_YKwDw&amp;ved=0CC4Q9QEwDDhQ&amp;usg=AFQjCNF69Yn6h6sW2lQU1ifBX-7zZ1ICWg" TargetMode="External"/><Relationship Id="rId5" Type="http://schemas.openxmlformats.org/officeDocument/2006/relationships/image" Target="../media/image32.png"/><Relationship Id="rId10" Type="http://schemas.openxmlformats.org/officeDocument/2006/relationships/image" Target="../media/image35.jpeg"/><Relationship Id="rId4" Type="http://schemas.openxmlformats.org/officeDocument/2006/relationships/hyperlink" Target="http://www.google.es/url?url=http://es.wikipedia.org/wiki/%C3%81cido_ac%C3%A9tico&amp;rct=j&amp;frm=1&amp;q=&amp;esrc=s&amp;sa=U&amp;ei=5q42VIyQKI_KggSY6YKoBQ&amp;ved=0CCIQ9QEwBjh4&amp;usg=AFQjCNFcU-vggWTlO-xJ4fCjdHp-ceJYqQ" TargetMode="External"/><Relationship Id="rId9" Type="http://schemas.openxmlformats.org/officeDocument/2006/relationships/hyperlink" Target="http://www.google.es/url?url=http://npic.orst.edu/capro/exposure.es.html&amp;rct=j&amp;frm=1&amp;q=&amp;esrc=s&amp;sa=U&amp;ei=7LA2VO-8MJamggT5xoHIAQ&amp;ved=0CBYQ9QEwADgU&amp;usg=AFQjCNGpbIcLFw5QTVk2YbnVYj143H2fHw" TargetMode="External"/><Relationship Id="rId1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8.jpeg"/><Relationship Id="rId7" Type="http://schemas.openxmlformats.org/officeDocument/2006/relationships/hyperlink" Target="http://www.google.es/url?url=http://www.taringa.net/posts/salud-bienestar/9273297/Todo-lo-que-debes-saber-sobre-el-cancer-informate.html&amp;rct=j&amp;frm=1&amp;q=&amp;esrc=s&amp;sa=U&amp;ei=mN82VNiCIoPOggTarYK4Dg&amp;ved=0CDQQ9QEwDziMAQ&amp;usg=AFQjCNFDKwYjdJJZkAI-0ZeChVU7vPd55w" TargetMode="External"/><Relationship Id="rId2" Type="http://schemas.openxmlformats.org/officeDocument/2006/relationships/hyperlink" Target="http://www.google.es/url?url=http://www.interempresas.net/Quimica/Articulos/Productos-quimicos/&amp;rct=j&amp;frm=1&amp;q=&amp;esrc=s&amp;sa=U&amp;ei=2dw2VNqQBM3GggTHhIHABg&amp;ved=0CCYQ9QEwCDgo&amp;usg=AFQjCNF_4iszX5_JF1d7QnnOQOrj1Sfyhg" TargetMode="Externa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://es.123rf.com/photo_7919045_veneno-botella-con-signo-de-advertencia-en-la-etiqueta.html" TargetMode="Externa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6.jpeg"/><Relationship Id="rId4" Type="http://schemas.openxmlformats.org/officeDocument/2006/relationships/hyperlink" Target="http://es.123rf.com/photo_12414930_craneo-senal-de-peligro.html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20DD33D-2850-4015-9E71-07276C217D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Geología Ambiental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EC064DA-985D-4E1E-AD98-826FA41D80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s-MX" b="1" dirty="0"/>
              <a:t>Semestre </a:t>
            </a:r>
            <a:r>
              <a:rPr lang="es-MX" b="1" dirty="0" smtClean="0"/>
              <a:t>2022-2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49795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1 Título">
            <a:extLst>
              <a:ext uri="{FF2B5EF4-FFF2-40B4-BE49-F238E27FC236}">
                <a16:creationId xmlns="" xmlns:a16="http://schemas.microsoft.com/office/drawing/2014/main" id="{ECE5BA55-2742-4BB2-A158-89C90ACBA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2895600"/>
            <a:ext cx="7543800" cy="1143000"/>
          </a:xfrm>
        </p:spPr>
        <p:txBody>
          <a:bodyPr>
            <a:normAutofit fontScale="90000"/>
          </a:bodyPr>
          <a:lstStyle/>
          <a:p>
            <a:r>
              <a:rPr lang="es-ES" altLang="es-MX" b="1" dirty="0" smtClean="0"/>
              <a:t>RIESGOS </a:t>
            </a:r>
            <a:r>
              <a:rPr lang="es-ES" altLang="es-MX" b="1" dirty="0"/>
              <a:t/>
            </a:r>
            <a:br>
              <a:rPr lang="es-ES" altLang="es-MX" b="1" dirty="0"/>
            </a:br>
            <a:r>
              <a:rPr lang="es-ES" altLang="es-MX" b="1" dirty="0"/>
              <a:t>Químico Tecnológicos</a:t>
            </a:r>
            <a:endParaRPr lang="es-PE" altLang="es-MX" dirty="0"/>
          </a:p>
        </p:txBody>
      </p:sp>
    </p:spTree>
    <p:extLst>
      <p:ext uri="{BB962C8B-B14F-4D97-AF65-F5344CB8AC3E}">
        <p14:creationId xmlns:p14="http://schemas.microsoft.com/office/powerpoint/2010/main" val="260118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>
            <a:extLst>
              <a:ext uri="{FF2B5EF4-FFF2-40B4-BE49-F238E27FC236}">
                <a16:creationId xmlns="" xmlns:a16="http://schemas.microsoft.com/office/drawing/2014/main" id="{D3E52287-C961-44A3-AE5F-D3CCADED10D9}"/>
              </a:ext>
            </a:extLst>
          </p:cNvPr>
          <p:cNvSpPr/>
          <p:nvPr/>
        </p:nvSpPr>
        <p:spPr>
          <a:xfrm>
            <a:off x="1524000" y="1447800"/>
            <a:ext cx="9144000" cy="541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P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E410E842-8E6D-4996-BF8F-5F52804A9B8E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0" y="457200"/>
            <a:ext cx="9144000" cy="9144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800" b="1" kern="0" dirty="0" smtClean="0">
                <a:latin typeface="Arial"/>
              </a:rPr>
              <a:t>Riesgos </a:t>
            </a:r>
            <a:r>
              <a:rPr lang="es-ES" sz="2800" b="1" kern="0" dirty="0">
                <a:latin typeface="Arial"/>
              </a:rPr>
              <a:t>Químico Tecnológico:</a:t>
            </a:r>
            <a:r>
              <a:rPr lang="es-ES" sz="2800" kern="0" dirty="0">
                <a:latin typeface="Arial Black"/>
              </a:rPr>
              <a:t> Explosiones</a:t>
            </a:r>
            <a:endParaRPr lang="es-ES" sz="28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/>
            </a:endParaRPr>
          </a:p>
        </p:txBody>
      </p:sp>
      <p:pic>
        <p:nvPicPr>
          <p:cNvPr id="75780" name="Picture 6">
            <a:extLst>
              <a:ext uri="{FF2B5EF4-FFF2-40B4-BE49-F238E27FC236}">
                <a16:creationId xmlns="" xmlns:a16="http://schemas.microsoft.com/office/drawing/2014/main" id="{697614AB-4267-4D6C-9922-6030FED60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05000"/>
            <a:ext cx="7696200" cy="431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017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BFB5732C-A6BD-47EB-80AB-0D4B6FCED731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0" y="121298"/>
            <a:ext cx="9144000" cy="9144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800" kern="0" dirty="0">
                <a:latin typeface="Arial Black"/>
              </a:rPr>
              <a:t>Explosiones</a:t>
            </a:r>
            <a:endParaRPr lang="es-ES" sz="28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/>
            </a:endParaRPr>
          </a:p>
        </p:txBody>
      </p:sp>
      <p:sp>
        <p:nvSpPr>
          <p:cNvPr id="5" name="4 CuadroTexto">
            <a:extLst>
              <a:ext uri="{FF2B5EF4-FFF2-40B4-BE49-F238E27FC236}">
                <a16:creationId xmlns="" xmlns:a16="http://schemas.microsoft.com/office/drawing/2014/main" id="{8DA241B9-00A4-4D81-A559-7157E5465868}"/>
              </a:ext>
            </a:extLst>
          </p:cNvPr>
          <p:cNvSpPr txBox="1"/>
          <p:nvPr/>
        </p:nvSpPr>
        <p:spPr>
          <a:xfrm>
            <a:off x="1729274" y="875524"/>
            <a:ext cx="981269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400" dirty="0">
                <a:latin typeface="Arial" charset="0"/>
              </a:rPr>
              <a:t>Una explosión es la liberación en forma violenta de energía, normalmente acompañada de altas temperaturas y de la liberación de gases.</a:t>
            </a:r>
            <a:endParaRPr lang="es-PE" sz="2400" dirty="0">
              <a:latin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400" dirty="0">
                <a:latin typeface="Arial" charset="0"/>
              </a:rPr>
              <a:t> </a:t>
            </a:r>
            <a:endParaRPr lang="es-PE" sz="2400" dirty="0">
              <a:latin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400" dirty="0">
                <a:latin typeface="Arial" charset="0"/>
              </a:rPr>
              <a:t>El efecto destructivo de una explosión produce destrucción de edificaciones y la muerte de personas en forma inmediata.</a:t>
            </a:r>
            <a:endParaRPr lang="es-PE" sz="2400" dirty="0"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400" dirty="0">
                <a:latin typeface="Arial" charset="0"/>
              </a:rPr>
              <a:t> </a:t>
            </a:r>
            <a:endParaRPr lang="es-PE" sz="2400" dirty="0">
              <a:latin typeface="Arial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A373DFC9-CC0E-498C-85B8-5535F8CCD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927" y="34290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609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>
            <a:extLst>
              <a:ext uri="{FF2B5EF4-FFF2-40B4-BE49-F238E27FC236}">
                <a16:creationId xmlns="" xmlns:a16="http://schemas.microsoft.com/office/drawing/2014/main" id="{737C6306-418A-472B-9F60-4E35A400D608}"/>
              </a:ext>
            </a:extLst>
          </p:cNvPr>
          <p:cNvSpPr/>
          <p:nvPr/>
        </p:nvSpPr>
        <p:spPr>
          <a:xfrm>
            <a:off x="1524000" y="0"/>
            <a:ext cx="9144000" cy="609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P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8852" name="Picture 5" descr="DSC06358">
            <a:extLst>
              <a:ext uri="{FF2B5EF4-FFF2-40B4-BE49-F238E27FC236}">
                <a16:creationId xmlns="" xmlns:a16="http://schemas.microsoft.com/office/drawing/2014/main" id="{21C4FFA3-48BD-4FFF-AF16-0E111E463BA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28600"/>
            <a:ext cx="3276600" cy="2514600"/>
          </a:xfrm>
          <a:noFill/>
        </p:spPr>
      </p:pic>
      <p:pic>
        <p:nvPicPr>
          <p:cNvPr id="78851" name="Picture 5" descr="PIC_0112">
            <a:extLst>
              <a:ext uri="{FF2B5EF4-FFF2-40B4-BE49-F238E27FC236}">
                <a16:creationId xmlns="" xmlns:a16="http://schemas.microsoft.com/office/drawing/2014/main" id="{F989CAA1-4B89-4277-AD10-75DDDA6F43AC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228601"/>
            <a:ext cx="3276600" cy="4365625"/>
          </a:xfrm>
          <a:noFill/>
        </p:spPr>
      </p:pic>
      <p:grpSp>
        <p:nvGrpSpPr>
          <p:cNvPr id="78853" name="10 Grupo">
            <a:extLst>
              <a:ext uri="{FF2B5EF4-FFF2-40B4-BE49-F238E27FC236}">
                <a16:creationId xmlns="" xmlns:a16="http://schemas.microsoft.com/office/drawing/2014/main" id="{41D99082-BC73-4D9F-9FC5-353B4CF88CFB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228600"/>
            <a:ext cx="8686800" cy="5888038"/>
            <a:chOff x="0" y="228599"/>
            <a:chExt cx="8686800" cy="5888162"/>
          </a:xfrm>
        </p:grpSpPr>
        <p:pic>
          <p:nvPicPr>
            <p:cNvPr id="78854" name="Picture 6" descr="PIC00011">
              <a:extLst>
                <a:ext uri="{FF2B5EF4-FFF2-40B4-BE49-F238E27FC236}">
                  <a16:creationId xmlns="" xmlns:a16="http://schemas.microsoft.com/office/drawing/2014/main" id="{A4273F5E-1FE7-4E74-9561-67A6E9A99E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00" y="228600"/>
              <a:ext cx="3276600" cy="2515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855" name="Picture 2" descr="FOTO MANSEN 1">
              <a:extLst>
                <a:ext uri="{FF2B5EF4-FFF2-40B4-BE49-F238E27FC236}">
                  <a16:creationId xmlns="" xmlns:a16="http://schemas.microsoft.com/office/drawing/2014/main" id="{EB70B4E2-AEA4-45B6-BBD0-34C9B3A26F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1400" y="2743200"/>
              <a:ext cx="5079323" cy="3352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856" name="Picture 4" descr="ATT00899">
              <a:extLst>
                <a:ext uri="{FF2B5EF4-FFF2-40B4-BE49-F238E27FC236}">
                  <a16:creationId xmlns="" xmlns:a16="http://schemas.microsoft.com/office/drawing/2014/main" id="{D90D5828-C3DC-4025-9731-02CE890555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3962400"/>
              <a:ext cx="3416300" cy="2154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857" name="Picture 5" descr="PIC_0112">
              <a:extLst>
                <a:ext uri="{FF2B5EF4-FFF2-40B4-BE49-F238E27FC236}">
                  <a16:creationId xmlns="" xmlns:a16="http://schemas.microsoft.com/office/drawing/2014/main" id="{57D6C3D0-5689-4D72-9E49-FABC848632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28599"/>
              <a:ext cx="3276601" cy="436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858" name="Picture 5" descr="DSC06358">
              <a:extLst>
                <a:ext uri="{FF2B5EF4-FFF2-40B4-BE49-F238E27FC236}">
                  <a16:creationId xmlns="" xmlns:a16="http://schemas.microsoft.com/office/drawing/2014/main" id="{3BDFA7E1-5194-45B0-83A7-CD342405D4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1" y="228600"/>
              <a:ext cx="3275809" cy="251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17659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>
            <a:extLst>
              <a:ext uri="{FF2B5EF4-FFF2-40B4-BE49-F238E27FC236}">
                <a16:creationId xmlns="" xmlns:a16="http://schemas.microsoft.com/office/drawing/2014/main" id="{220D18A8-F48C-4E9F-BA90-33DFBC0C7DED}"/>
              </a:ext>
            </a:extLst>
          </p:cNvPr>
          <p:cNvSpPr/>
          <p:nvPr/>
        </p:nvSpPr>
        <p:spPr>
          <a:xfrm>
            <a:off x="1524000" y="1447800"/>
            <a:ext cx="9144000" cy="541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P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F4E97AFA-6624-4E24-AD4F-BCC8C193900A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0" y="457200"/>
            <a:ext cx="9144000" cy="9144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800" b="1" kern="0" dirty="0">
                <a:latin typeface="Arial"/>
              </a:rPr>
              <a:t>Fenómenos Químico Tecnológico:</a:t>
            </a:r>
            <a:r>
              <a:rPr lang="es-ES" sz="2800" kern="0" dirty="0">
                <a:latin typeface="Arial Black"/>
              </a:rPr>
              <a:t> Incendios</a:t>
            </a:r>
            <a:endParaRPr lang="es-ES" sz="28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/>
            </a:endParaRPr>
          </a:p>
        </p:txBody>
      </p:sp>
      <p:pic>
        <p:nvPicPr>
          <p:cNvPr id="79876" name="Picture 2">
            <a:extLst>
              <a:ext uri="{FF2B5EF4-FFF2-40B4-BE49-F238E27FC236}">
                <a16:creationId xmlns="" xmlns:a16="http://schemas.microsoft.com/office/drawing/2014/main" id="{139AC223-CEAC-4B66-830D-B75F1F9D2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057400"/>
            <a:ext cx="4953000" cy="370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588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574609F9-B4AD-4C2B-9920-82726DD9A7B1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0" y="457200"/>
            <a:ext cx="9144000" cy="9144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800" kern="0" dirty="0">
                <a:latin typeface="Arial Black"/>
              </a:rPr>
              <a:t>Incendios</a:t>
            </a:r>
            <a:endParaRPr lang="es-ES" sz="28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/>
            </a:endParaRPr>
          </a:p>
        </p:txBody>
      </p:sp>
      <p:sp>
        <p:nvSpPr>
          <p:cNvPr id="5" name="4 CuadroTexto">
            <a:extLst>
              <a:ext uri="{FF2B5EF4-FFF2-40B4-BE49-F238E27FC236}">
                <a16:creationId xmlns="" xmlns:a16="http://schemas.microsoft.com/office/drawing/2014/main" id="{8644F3C9-966A-434D-A43D-F4B25D6564AA}"/>
              </a:ext>
            </a:extLst>
          </p:cNvPr>
          <p:cNvSpPr txBox="1"/>
          <p:nvPr/>
        </p:nvSpPr>
        <p:spPr>
          <a:xfrm>
            <a:off x="961053" y="1130559"/>
            <a:ext cx="111314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400" dirty="0">
                <a:latin typeface="Arial" charset="0"/>
              </a:rPr>
              <a:t>Un incendio es un fuego no controlado que puede ser extremadamente peligroso para los seres vivos y las estructuras. </a:t>
            </a:r>
            <a:endParaRPr lang="es-PE" sz="2400" dirty="0">
              <a:latin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400" dirty="0">
                <a:latin typeface="Arial" charset="0"/>
              </a:rPr>
              <a:t> </a:t>
            </a:r>
            <a:endParaRPr lang="es-PE" sz="2400" dirty="0">
              <a:latin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400" dirty="0">
                <a:latin typeface="Arial" charset="0"/>
              </a:rPr>
              <a:t>La exposición a un incendio puede producir la muerte, generalmente por inhalación de humo o por desvanecimiento producido por ella y posteriormente quemaduras graves.</a:t>
            </a:r>
            <a:endParaRPr lang="es-PE" sz="2400" dirty="0"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PE" sz="2400" dirty="0">
              <a:latin typeface="Arial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9226AE54-FFE4-4A36-9A12-1F92FE60A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258" y="3144351"/>
            <a:ext cx="6202524" cy="351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09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>
            <a:extLst>
              <a:ext uri="{FF2B5EF4-FFF2-40B4-BE49-F238E27FC236}">
                <a16:creationId xmlns="" xmlns:a16="http://schemas.microsoft.com/office/drawing/2014/main" id="{0A9DA427-E85E-44B4-8C98-88409A978C30}"/>
              </a:ext>
            </a:extLst>
          </p:cNvPr>
          <p:cNvSpPr/>
          <p:nvPr/>
        </p:nvSpPr>
        <p:spPr>
          <a:xfrm>
            <a:off x="1524000" y="1447800"/>
            <a:ext cx="9144000" cy="541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P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7C89E993-3BE7-4452-B8E1-17BB40B87244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0" y="457200"/>
            <a:ext cx="9144000" cy="9144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800" b="1" kern="0" dirty="0">
                <a:latin typeface="Arial"/>
              </a:rPr>
              <a:t>Fenómenos Químico Tecnológico:</a:t>
            </a:r>
            <a:r>
              <a:rPr lang="es-ES" sz="2800" kern="0" dirty="0">
                <a:latin typeface="Arial Black"/>
              </a:rPr>
              <a:t> Fuga de materiales peligrosos</a:t>
            </a:r>
            <a:endParaRPr lang="es-ES" sz="28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/>
            </a:endParaRPr>
          </a:p>
        </p:txBody>
      </p:sp>
      <p:pic>
        <p:nvPicPr>
          <p:cNvPr id="84996" name="Picture 2">
            <a:extLst>
              <a:ext uri="{FF2B5EF4-FFF2-40B4-BE49-F238E27FC236}">
                <a16:creationId xmlns="" xmlns:a16="http://schemas.microsoft.com/office/drawing/2014/main" id="{4DF4DC1F-7945-4AC7-8DF9-E20B15710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1676401"/>
            <a:ext cx="171450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7" name="Picture 4">
            <a:extLst>
              <a:ext uri="{FF2B5EF4-FFF2-40B4-BE49-F238E27FC236}">
                <a16:creationId xmlns="" xmlns:a16="http://schemas.microsoft.com/office/drawing/2014/main" id="{08CAE230-CC8D-4AFD-BEA0-BD99D9DE1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362200"/>
            <a:ext cx="46482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526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DE509BCE-5AF5-443D-B76D-A804AB212CEF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0" y="457200"/>
            <a:ext cx="9144000" cy="9144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800" kern="0" dirty="0">
                <a:latin typeface="Arial Black"/>
              </a:rPr>
              <a:t>Materiales Peligrosos</a:t>
            </a:r>
            <a:endParaRPr lang="es-ES" sz="28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/>
            </a:endParaRPr>
          </a:p>
        </p:txBody>
      </p:sp>
      <p:sp>
        <p:nvSpPr>
          <p:cNvPr id="8" name="7 CuadroTexto">
            <a:extLst>
              <a:ext uri="{FF2B5EF4-FFF2-40B4-BE49-F238E27FC236}">
                <a16:creationId xmlns="" xmlns:a16="http://schemas.microsoft.com/office/drawing/2014/main" id="{08CC872C-EA6F-4F87-9F45-819CE27D2C00}"/>
              </a:ext>
            </a:extLst>
          </p:cNvPr>
          <p:cNvSpPr txBox="1"/>
          <p:nvPr/>
        </p:nvSpPr>
        <p:spPr>
          <a:xfrm>
            <a:off x="2334208" y="1223865"/>
            <a:ext cx="9525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400" dirty="0">
                <a:latin typeface="Arial" charset="0"/>
              </a:rPr>
              <a:t>Aquel que, durante su normal manejo, transporte y almacenamiento, puede representar un peligro para la integridad de los seres humanos, animales y medio ambiente.</a:t>
            </a:r>
            <a:endParaRPr lang="es-PE" sz="2400" dirty="0">
              <a:latin typeface="Arial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3899D0E3-5F1D-4C9A-B1A2-0BD0873F1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468" y="2586024"/>
            <a:ext cx="5444801" cy="369556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9BDB99E5-C3CD-45F9-B4E2-138EEA0D2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648" y="2769928"/>
            <a:ext cx="3790367" cy="315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91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title" idx="4294967295"/>
          </p:nvPr>
        </p:nvSpPr>
        <p:spPr/>
        <p:txBody>
          <a:bodyPr vert="horz" lIns="45720" tIns="45720" rIns="45720" bIns="45720" rtlCol="0" anchor="ctr">
            <a:normAutofit/>
          </a:bodyPr>
          <a:lstStyle/>
          <a:p>
            <a:pPr algn="ctr" eaLnBrk="1" hangingPunct="1"/>
            <a:r>
              <a:rPr lang="es-CO" altLang="es-MX">
                <a:latin typeface="Arial Black" panose="020B0A04020102020204" pitchFamily="34" charset="0"/>
              </a:rPr>
              <a:t>RIESGO QUIMICO</a:t>
            </a:r>
          </a:p>
        </p:txBody>
      </p:sp>
      <p:sp>
        <p:nvSpPr>
          <p:cNvPr id="5123" name="2 Marcador de contenido"/>
          <p:cNvSpPr>
            <a:spLocks noGrp="1"/>
          </p:cNvSpPr>
          <p:nvPr>
            <p:ph idx="4294967295"/>
          </p:nvPr>
        </p:nvSpPr>
        <p:spPr>
          <a:xfrm>
            <a:off x="2589212" y="2133600"/>
            <a:ext cx="8915400" cy="1909894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CO" altLang="es-MX" dirty="0">
                <a:latin typeface=";font-size:85%;"/>
              </a:rPr>
              <a:t>   </a:t>
            </a:r>
            <a:r>
              <a:rPr lang="es-CO" altLang="es-MX" dirty="0"/>
              <a:t>Es aquel riesgo susceptible de ser producido por una exposición no controlada a agentes químicos la cual puede producir efectos agudos o crónicos y la aparición de enfermedades. </a:t>
            </a:r>
            <a:endParaRPr lang="es-CO" altLang="es-MX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s-CO" altLang="es-MX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CO" altLang="es-MX" dirty="0" smtClean="0"/>
              <a:t>Los </a:t>
            </a:r>
            <a:r>
              <a:rPr lang="es-CO" altLang="es-MX" dirty="0"/>
              <a:t>productos químicos tóxicos también pueden provocar consecuencias locales y sistémicas según la naturaleza del producto y la vía de exposición. </a:t>
            </a:r>
          </a:p>
        </p:txBody>
      </p:sp>
      <p:pic>
        <p:nvPicPr>
          <p:cNvPr id="5124" name="Picture 5" descr="ANd9GcQGpV1UPuSW_gUIWFBYAZiZu8P3sa-LNSHcKjFNNqJQFHSyGJH44iWQcxk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6" y="4868863"/>
            <a:ext cx="1439863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96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486400" y="77176"/>
            <a:ext cx="7071062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endParaRPr lang="es-ES" sz="2800" dirty="0">
              <a:solidFill>
                <a:schemeClr val="accent6"/>
              </a:solidFill>
            </a:endParaRPr>
          </a:p>
          <a:p>
            <a:pPr algn="ctr" eaLnBrk="1" hangingPunct="1">
              <a:defRPr/>
            </a:pPr>
            <a:r>
              <a:rPr lang="es-ES" sz="3200" b="1" dirty="0">
                <a:solidFill>
                  <a:schemeClr val="accent6"/>
                </a:solidFill>
                <a:latin typeface="Arial Black" pitchFamily="34" charset="0"/>
              </a:rPr>
              <a:t>Sustancia: </a:t>
            </a:r>
          </a:p>
          <a:p>
            <a:pPr algn="ctr" eaLnBrk="1" hangingPunct="1">
              <a:defRPr/>
            </a:pPr>
            <a:endParaRPr lang="es-ES" sz="2800" dirty="0">
              <a:solidFill>
                <a:schemeClr val="accent6"/>
              </a:solidFill>
            </a:endParaRPr>
          </a:p>
          <a:p>
            <a:pPr eaLnBrk="1" hangingPunct="1">
              <a:defRPr/>
            </a:pPr>
            <a:r>
              <a:rPr lang="es-ES" sz="2400" dirty="0"/>
              <a:t>se entiende por sustancia: "los elementos químicos y sus compuestos en estado natural o los obtenidos mediante cualquier procedimiento de producción incluidos los aditivos necesarios para conservar la estabilidad del producto.</a:t>
            </a:r>
          </a:p>
          <a:p>
            <a:pPr eaLnBrk="1" hangingPunct="1">
              <a:defRPr/>
            </a:pPr>
            <a:endParaRPr lang="es-ES" sz="2000" dirty="0"/>
          </a:p>
          <a:p>
            <a:pPr eaLnBrk="1" hangingPunct="1">
              <a:defRPr/>
            </a:pPr>
            <a:endParaRPr lang="es-ES" sz="2000" dirty="0"/>
          </a:p>
          <a:p>
            <a:pPr eaLnBrk="1" hangingPunct="1">
              <a:defRPr/>
            </a:pPr>
            <a:endParaRPr lang="es-CO" sz="2000" dirty="0"/>
          </a:p>
        </p:txBody>
      </p:sp>
      <p:pic>
        <p:nvPicPr>
          <p:cNvPr id="6147" name="Picture 4" descr="ANd9GcQaIe23NXCdqBShSeUT4cy-HVuDoXrMAQbSR6tq_hynOEsoVNtbTja0W_W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135" y="515719"/>
            <a:ext cx="208756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14" descr="ANd9GcRKBC5rc80IhZkcUnkkdl1EG8p1O3ViWYmJXkBd1LcHRUabXQ-4QY1cXCUT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3" y="4797426"/>
            <a:ext cx="2132012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7C0FBC77-40C8-416F-B138-FCF02797AF81}"/>
              </a:ext>
            </a:extLst>
          </p:cNvPr>
          <p:cNvSpPr/>
          <p:nvPr/>
        </p:nvSpPr>
        <p:spPr>
          <a:xfrm>
            <a:off x="1548549" y="401595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altLang="es-MX" dirty="0">
                <a:cs typeface="Arial" panose="020B0604020202020204" pitchFamily="34" charset="0"/>
              </a:rPr>
              <a:t>Los productos químicos peligrosos son aquellos que pueden producir un daño a la salud de las personas o un perjuicio al medio ambiente. </a:t>
            </a:r>
          </a:p>
        </p:txBody>
      </p:sp>
    </p:spTree>
    <p:extLst>
      <p:ext uri="{BB962C8B-B14F-4D97-AF65-F5344CB8AC3E}">
        <p14:creationId xmlns:p14="http://schemas.microsoft.com/office/powerpoint/2010/main" val="235919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4" descr="ANd9GcRpIR4AsNESLbQO2m05v09OKTvmc-TA0NbprqNhRD-mgOM9WxGp31SsC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350" y="5409407"/>
            <a:ext cx="16573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6" descr="ANd9GcTKf_m-OlqLs9uLJiXkSFbvKca35qmjf0rpii8l_wyn0kkNr2fPwad_vw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2420939"/>
            <a:ext cx="1944688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8" descr="ANd9GcR5F3gdBhZRbsMUzvQtTTLCAvR9C_r8HVns9PY6EtK5DSebZq8coZBBYv3d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2565400"/>
            <a:ext cx="172720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10" descr="ANd9GcQFFjcqMMn2Sp8Up5GWLstxjx6ggQT71LfgXu8qJ5MeszWRL5XALfexVw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38" y="2498705"/>
            <a:ext cx="2767012" cy="2790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12" descr="ANd9GcT0JuU_BTdij9SRPbd9_5PJejdimlruIaMwih1tUliW9gho-Q5DCW9vunGR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4" y="4652964"/>
            <a:ext cx="2092325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14" descr="ANd9GcTSeATYqD6eeSdTcfy-JtY_VfwGjQxC2bbaoCm4KAtrrceJMVpqT-leq8o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4941888"/>
            <a:ext cx="1644650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16" descr="ANd9GcRYCOmeudrYkIZg4E3N6VwmwURnRmJAzzd1L6HEliIRKnzWpdcPvOpwI2E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1" y="4149726"/>
            <a:ext cx="126682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8" descr="ANd9GcSt9-k1Ge0nxnWC92hcjTqptQtiDp07-EbvaJlRuahLLSZmT-OykH85Bw">
            <a:hlinkClick r:id="rId16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1" y="3644901"/>
            <a:ext cx="1655763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20" descr="ANd9GcTTUZLMNCkvTVKav_jIq_NB1iPMAsFhGF3OhMJ1yQsfCq1Cn-UKlWCEUg">
            <a:hlinkClick r:id="rId18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6" y="5013325"/>
            <a:ext cx="1928813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22" descr="ANd9GcRI_lHIm-iteERG-yCFZ1i1ODLwQzxrgvyn_zZjoZWdtQADO6XvMwR7Rlue">
            <a:hlinkClick r:id="rId20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3716339"/>
            <a:ext cx="142875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24" descr="ANd9GcRqErF5DBSXOc-b2mTuFnSx01zqMt9-_2rh4VdLtSFe8D52LdgLk7fALqap">
            <a:hlinkClick r:id="rId22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888" y="5805489"/>
            <a:ext cx="12954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3">
            <a:extLst>
              <a:ext uri="{FF2B5EF4-FFF2-40B4-BE49-F238E27FC236}">
                <a16:creationId xmlns="" xmlns:a16="http://schemas.microsoft.com/office/drawing/2014/main" id="{46FFE71E-098B-4E54-9D6B-CAC6B6EE0046}"/>
              </a:ext>
            </a:extLst>
          </p:cNvPr>
          <p:cNvSpPr txBox="1">
            <a:spLocks noChangeArrowheads="1"/>
          </p:cNvSpPr>
          <p:nvPr/>
        </p:nvSpPr>
        <p:spPr>
          <a:xfrm>
            <a:off x="1085670" y="306197"/>
            <a:ext cx="11030309" cy="1926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s-ES" altLang="es-MX" sz="2000" dirty="0"/>
              <a:t>   En todos los lugares encontramos sustancias químicas, ya sea en productos de uso habitual (como productos de limpieza o fumigación, colas, pinturas, disolventes, tintas), o en forma de humos, vapores, residuos o líquidos residuales, e incluso como componentes o contaminantes de los bienes fabricados. </a:t>
            </a:r>
          </a:p>
          <a:p>
            <a:pPr>
              <a:buFont typeface="Wingdings" panose="05000000000000000000" pitchFamily="2" charset="2"/>
              <a:buNone/>
            </a:pPr>
            <a:r>
              <a:rPr lang="es-ES" altLang="es-MX" sz="2000" dirty="0"/>
              <a:t>Contaminan ríos, lagos, suelo, aire y mares.</a:t>
            </a:r>
          </a:p>
        </p:txBody>
      </p:sp>
    </p:spTree>
    <p:extLst>
      <p:ext uri="{BB962C8B-B14F-4D97-AF65-F5344CB8AC3E}">
        <p14:creationId xmlns:p14="http://schemas.microsoft.com/office/powerpoint/2010/main" val="67054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78220" y="116681"/>
            <a:ext cx="9361691" cy="667001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CO" altLang="es-MX" sz="2400" b="1" dirty="0"/>
              <a:t>   Factores que determinan el tipo de efecto tóxico que puede provocar un producto químico.</a:t>
            </a:r>
            <a:r>
              <a:rPr lang="es-CO" altLang="es-MX" sz="2400" dirty="0"/>
              <a:t> </a:t>
            </a:r>
            <a:br>
              <a:rPr lang="es-CO" altLang="es-MX" sz="2400" dirty="0"/>
            </a:br>
            <a:endParaRPr lang="es-CO" altLang="es-MX" sz="2400" dirty="0"/>
          </a:p>
          <a:p>
            <a:pPr lvl="1" eaLnBrk="1" hangingPunct="1">
              <a:lnSpc>
                <a:spcPct val="80000"/>
              </a:lnSpc>
            </a:pPr>
            <a:r>
              <a:rPr lang="es-CO" altLang="es-MX" sz="2000" dirty="0"/>
              <a:t>La composición química de la sustancia. </a:t>
            </a:r>
          </a:p>
          <a:p>
            <a:pPr lvl="1" eaLnBrk="1" hangingPunct="1">
              <a:lnSpc>
                <a:spcPct val="80000"/>
              </a:lnSpc>
            </a:pPr>
            <a:r>
              <a:rPr lang="es-CO" altLang="es-MX" sz="2000" dirty="0"/>
              <a:t/>
            </a:r>
            <a:br>
              <a:rPr lang="es-CO" altLang="es-MX" sz="2000" dirty="0"/>
            </a:br>
            <a:endParaRPr lang="es-CO" altLang="es-MX" sz="2000" dirty="0"/>
          </a:p>
          <a:p>
            <a:pPr lvl="1" eaLnBrk="1" hangingPunct="1">
              <a:lnSpc>
                <a:spcPct val="80000"/>
              </a:lnSpc>
            </a:pPr>
            <a:endParaRPr lang="es-CO" altLang="es-MX" sz="2200" dirty="0"/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s-CO" altLang="es-MX" sz="2200" dirty="0"/>
          </a:p>
          <a:p>
            <a:pPr lvl="1" eaLnBrk="1" hangingPunct="1">
              <a:lnSpc>
                <a:spcPct val="80000"/>
              </a:lnSpc>
            </a:pPr>
            <a:r>
              <a:rPr lang="es-CO" altLang="es-MX" sz="2000" dirty="0"/>
              <a:t>La forma material del producto. </a:t>
            </a:r>
            <a:br>
              <a:rPr lang="es-CO" altLang="es-MX" sz="2000" dirty="0"/>
            </a:br>
            <a:endParaRPr lang="es-CO" altLang="es-MX" sz="2000" dirty="0"/>
          </a:p>
          <a:p>
            <a:pPr lvl="1" eaLnBrk="1" hangingPunct="1">
              <a:lnSpc>
                <a:spcPct val="80000"/>
              </a:lnSpc>
            </a:pPr>
            <a:endParaRPr lang="es-CO" altLang="es-MX" sz="2200" dirty="0"/>
          </a:p>
          <a:p>
            <a:pPr lvl="1" eaLnBrk="1" hangingPunct="1">
              <a:lnSpc>
                <a:spcPct val="80000"/>
              </a:lnSpc>
            </a:pPr>
            <a:endParaRPr lang="es-CO" altLang="es-MX" sz="2200" dirty="0"/>
          </a:p>
          <a:p>
            <a:pPr lvl="1" eaLnBrk="1" hangingPunct="1">
              <a:lnSpc>
                <a:spcPct val="80000"/>
              </a:lnSpc>
            </a:pPr>
            <a:endParaRPr lang="es-CO" altLang="es-MX" sz="2200" dirty="0"/>
          </a:p>
          <a:p>
            <a:pPr lvl="1" eaLnBrk="1" hangingPunct="1">
              <a:lnSpc>
                <a:spcPct val="80000"/>
              </a:lnSpc>
            </a:pPr>
            <a:endParaRPr lang="es-CO" altLang="es-MX" sz="2200" dirty="0"/>
          </a:p>
          <a:p>
            <a:pPr lvl="1" algn="just" eaLnBrk="1" hangingPunct="1">
              <a:lnSpc>
                <a:spcPct val="80000"/>
              </a:lnSpc>
            </a:pPr>
            <a:r>
              <a:rPr lang="es-CO" altLang="es-MX" sz="2000" dirty="0"/>
              <a:t>La vía de penetración del producto químico en el organismo.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CO" altLang="es-MX" sz="2600" dirty="0"/>
          </a:p>
          <a:p>
            <a:pPr eaLnBrk="1" hangingPunct="1"/>
            <a:endParaRPr lang="es-ES" altLang="es-MX" dirty="0"/>
          </a:p>
        </p:txBody>
      </p:sp>
      <p:pic>
        <p:nvPicPr>
          <p:cNvPr id="10243" name="Picture 3" descr="ANd9GcTxj7iAD5Pj6srJdSjjYaGipi3A3O-BO8k0fyPhgi9cRkrG9wcu-g11acU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4" y="1773238"/>
            <a:ext cx="136842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ANd9GcQsoEfuLofr84QoXR9kVQbqClTAQtpyBbYjDh22Yn5CKbZuhC5r6wXpA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16114"/>
            <a:ext cx="15113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 descr="ANd9GcTSUBoAM4ujQ4GQq-OI7dVBEIyRprIOcfQbE_vz34uR9yjZoWjBMGBam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3573463"/>
            <a:ext cx="14398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 descr="www.saberespractico.co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3284538"/>
            <a:ext cx="297656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 descr="ANd9GcQ-_yD_-iBABrkoC26n0iHGjqoZc242t8_LGGVvAOKML_7AAA9J8CvtfJQ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226" y="5553206"/>
            <a:ext cx="1728787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 descr="ANd9GcTsvuLo1t3LWUnkZ7Q9ehQgxLywI5OoXsgltEbE7rUw4WEEMBk7SFmZUHks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418" y="5424619"/>
            <a:ext cx="1655763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9" descr="ANd9GcRxJJ2VVyPNHvjiLH_Vv9K5jYcbGVmvp1OUSBQMFSkuQ6os84I6qoqBV_an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14" y="1773239"/>
            <a:ext cx="1512887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004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 idx="4294967295"/>
          </p:nvPr>
        </p:nvSpPr>
        <p:spPr/>
        <p:txBody>
          <a:bodyPr vert="horz" lIns="45720" tIns="45720" rIns="45720" bIns="45720" rtlCol="0" anchor="ctr">
            <a:normAutofit/>
          </a:bodyPr>
          <a:lstStyle/>
          <a:p>
            <a:pPr algn="ctr" eaLnBrk="1" hangingPunct="1"/>
            <a:r>
              <a:rPr lang="es-CO" altLang="es-MX" sz="3400">
                <a:latin typeface="Arial Black" panose="020B0A04020102020204" pitchFamily="34" charset="0"/>
              </a:rPr>
              <a:t>TIPOS DE PRODUCTOS QUIMICOS</a:t>
            </a:r>
          </a:p>
        </p:txBody>
      </p:sp>
      <p:sp>
        <p:nvSpPr>
          <p:cNvPr id="11267" name="2 Marcador de contenido"/>
          <p:cNvSpPr>
            <a:spLocks noGrp="1"/>
          </p:cNvSpPr>
          <p:nvPr>
            <p:ph idx="4294967295"/>
          </p:nvPr>
        </p:nvSpPr>
        <p:spPr>
          <a:xfrm>
            <a:off x="2166938" y="1928813"/>
            <a:ext cx="2519362" cy="2862262"/>
          </a:xfrm>
        </p:spPr>
        <p:txBody>
          <a:bodyPr/>
          <a:lstStyle/>
          <a:p>
            <a:pPr eaLnBrk="1" hangingPunct="1"/>
            <a:r>
              <a:rPr lang="es-CO" altLang="es-MX"/>
              <a:t>Sólidos</a:t>
            </a:r>
          </a:p>
          <a:p>
            <a:pPr eaLnBrk="1" hangingPunct="1"/>
            <a:r>
              <a:rPr lang="es-CO" altLang="es-MX"/>
              <a:t>Polvos</a:t>
            </a:r>
          </a:p>
          <a:p>
            <a:pPr eaLnBrk="1" hangingPunct="1"/>
            <a:r>
              <a:rPr lang="es-CO" altLang="es-MX"/>
              <a:t>Líquidos</a:t>
            </a:r>
          </a:p>
          <a:p>
            <a:pPr eaLnBrk="1" hangingPunct="1"/>
            <a:r>
              <a:rPr lang="es-CO" altLang="es-MX"/>
              <a:t>Vapores</a:t>
            </a:r>
          </a:p>
          <a:p>
            <a:pPr eaLnBrk="1" hangingPunct="1"/>
            <a:r>
              <a:rPr lang="es-CO" altLang="es-MX"/>
              <a:t>Gases </a:t>
            </a:r>
          </a:p>
        </p:txBody>
      </p:sp>
      <p:pic>
        <p:nvPicPr>
          <p:cNvPr id="11268" name="Picture 7" descr="ANd9GcS0QfkkBg4EBGNtHr258WJY66LNIqZf6ljyLKsxXtnvFXDq2FF7B8UX2txD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4" y="4941889"/>
            <a:ext cx="20161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9" descr="Embalaje para producto químico 0.5 - 80 L | SF, SBT Bernhard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4149726"/>
            <a:ext cx="215900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5" descr="Gases refrigerantes ecológic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9" y="4292600"/>
            <a:ext cx="20986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43" descr="in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9" y="1557338"/>
            <a:ext cx="4249737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47" descr="ANd9GcSg4kw7CEGsmNQFRkuaNm8gIFnH2Ol8gK-p4tuPcKzecoO2cIuGh2p6svAX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8" y="3644900"/>
            <a:ext cx="142875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2388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Marcador de contenido"/>
          <p:cNvSpPr>
            <a:spLocks noGrp="1"/>
          </p:cNvSpPr>
          <p:nvPr>
            <p:ph idx="4294967295"/>
          </p:nvPr>
        </p:nvSpPr>
        <p:spPr>
          <a:xfrm>
            <a:off x="1981201" y="549275"/>
            <a:ext cx="8258175" cy="5576888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s-CO" altLang="es-MX" b="1" dirty="0">
                <a:solidFill>
                  <a:schemeClr val="bg2"/>
                </a:solidFill>
                <a:latin typeface="Arial Black" panose="020B0A04020102020204" pitchFamily="34" charset="0"/>
              </a:rPr>
              <a:t>SEGÚN SU PELIGROSIDAD SE CLASIFICAN EN:</a:t>
            </a:r>
            <a:r>
              <a:rPr lang="es-CO" altLang="es-MX" sz="2400" b="1" dirty="0"/>
              <a:t> 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s-CO" altLang="es-MX" sz="2400" b="1" dirty="0"/>
          </a:p>
          <a:p>
            <a:pPr algn="just" eaLnBrk="1" hangingPunct="1">
              <a:lnSpc>
                <a:spcPct val="90000"/>
              </a:lnSpc>
            </a:pPr>
            <a:r>
              <a:rPr lang="es-CO" altLang="es-MX" dirty="0"/>
              <a:t>Explosivos</a:t>
            </a:r>
          </a:p>
          <a:p>
            <a:pPr algn="just" eaLnBrk="1" hangingPunct="1">
              <a:lnSpc>
                <a:spcPct val="90000"/>
              </a:lnSpc>
            </a:pPr>
            <a:r>
              <a:rPr lang="es-CO" altLang="es-MX" dirty="0"/>
              <a:t>Inflamables</a:t>
            </a:r>
          </a:p>
          <a:p>
            <a:pPr algn="just" eaLnBrk="1" hangingPunct="1">
              <a:lnSpc>
                <a:spcPct val="90000"/>
              </a:lnSpc>
            </a:pPr>
            <a:r>
              <a:rPr lang="es-CO" altLang="es-MX" dirty="0"/>
              <a:t>Extremadamente inflamable</a:t>
            </a:r>
          </a:p>
          <a:p>
            <a:pPr algn="just" eaLnBrk="1" hangingPunct="1">
              <a:lnSpc>
                <a:spcPct val="90000"/>
              </a:lnSpc>
            </a:pPr>
            <a:r>
              <a:rPr lang="es-CO" altLang="es-MX" dirty="0"/>
              <a:t>Comburentes</a:t>
            </a:r>
          </a:p>
          <a:p>
            <a:pPr eaLnBrk="1" hangingPunct="1"/>
            <a:r>
              <a:rPr lang="es-CO" altLang="es-MX" dirty="0"/>
              <a:t>Corrosivos</a:t>
            </a:r>
          </a:p>
          <a:p>
            <a:pPr eaLnBrk="1" hangingPunct="1"/>
            <a:r>
              <a:rPr lang="es-CO" altLang="es-MX" dirty="0"/>
              <a:t>Irritantes</a:t>
            </a:r>
          </a:p>
          <a:p>
            <a:pPr eaLnBrk="1" hangingPunct="1"/>
            <a:r>
              <a:rPr lang="es-CO" altLang="es-MX" dirty="0"/>
              <a:t>Nocivos</a:t>
            </a:r>
          </a:p>
          <a:p>
            <a:pPr eaLnBrk="1" hangingPunct="1"/>
            <a:r>
              <a:rPr lang="es-CO" altLang="es-MX" dirty="0"/>
              <a:t>Tóxicos</a:t>
            </a:r>
          </a:p>
          <a:p>
            <a:pPr eaLnBrk="1" hangingPunct="1"/>
            <a:r>
              <a:rPr lang="es-CO" altLang="es-MX" dirty="0"/>
              <a:t>Radioactivos</a:t>
            </a:r>
          </a:p>
          <a:p>
            <a:pPr eaLnBrk="1" hangingPunct="1"/>
            <a:r>
              <a:rPr lang="es-CO" altLang="es-MX" dirty="0"/>
              <a:t>Contaminante biológico</a:t>
            </a:r>
          </a:p>
          <a:p>
            <a:pPr eaLnBrk="1" hangingPunct="1"/>
            <a:r>
              <a:rPr lang="es-CO" altLang="es-MX" dirty="0"/>
              <a:t>Peligroso para el medio ambiente</a:t>
            </a:r>
          </a:p>
          <a:p>
            <a:pPr eaLnBrk="1" hangingPunct="1"/>
            <a:endParaRPr lang="es-CO" altLang="es-MX" dirty="0"/>
          </a:p>
          <a:p>
            <a:pPr eaLnBrk="1" hangingPunct="1"/>
            <a:endParaRPr lang="es-CO" altLang="es-MX" sz="2400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s-CO" altLang="es-MX" sz="2400" dirty="0"/>
          </a:p>
          <a:p>
            <a:pPr eaLnBrk="1" hangingPunct="1"/>
            <a:endParaRPr lang="es-CO" altLang="es-MX" dirty="0"/>
          </a:p>
        </p:txBody>
      </p:sp>
      <p:pic>
        <p:nvPicPr>
          <p:cNvPr id="12291" name="2 Imagen" descr="http://us.123rf.com/450wm/siamphotos/siamphotos1201/siamphotos120100084/12184959-iconos-vectoriales-peligroso-veneno-explosivos-productos-quimicos-contaminacion-d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361" y="982459"/>
            <a:ext cx="5140720" cy="514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683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7280" y="286604"/>
            <a:ext cx="10058400" cy="874932"/>
          </a:xfrm>
        </p:spPr>
        <p:txBody>
          <a:bodyPr/>
          <a:lstStyle/>
          <a:p>
            <a:pPr eaLnBrk="1" hangingPunct="1"/>
            <a:r>
              <a:rPr lang="es-ES" altLang="es-MX" dirty="0"/>
              <a:t>Afectación por productos químicos</a:t>
            </a:r>
          </a:p>
        </p:txBody>
      </p:sp>
      <p:sp>
        <p:nvSpPr>
          <p:cNvPr id="61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505997" y="1288147"/>
            <a:ext cx="9483811" cy="502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" altLang="es-MX" sz="2800" dirty="0"/>
              <a:t>Efectos agudos y crónicos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800" dirty="0"/>
              <a:t>Efectos locales y sistémicos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800" dirty="0"/>
              <a:t>Reacciones alérgicas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800" dirty="0"/>
              <a:t>Interacciones</a:t>
            </a:r>
          </a:p>
          <a:p>
            <a:pPr eaLnBrk="1" hangingPunct="1">
              <a:lnSpc>
                <a:spcPct val="90000"/>
              </a:lnSpc>
            </a:pPr>
            <a:endParaRPr lang="es-ES" altLang="es-MX" sz="2800" dirty="0"/>
          </a:p>
          <a:p>
            <a:pPr eaLnBrk="1" hangingPunct="1">
              <a:lnSpc>
                <a:spcPct val="90000"/>
              </a:lnSpc>
            </a:pPr>
            <a:r>
              <a:rPr lang="es-ES" altLang="es-MX" sz="2800" dirty="0"/>
              <a:t>100 mil sustancias de uso global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800" dirty="0"/>
              <a:t>1000 nuevas cada año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800" dirty="0"/>
              <a:t>Una misma sustancia puede estar en distintas clases, según presentación, concentración</a:t>
            </a:r>
          </a:p>
        </p:txBody>
      </p:sp>
    </p:spTree>
    <p:extLst>
      <p:ext uri="{BB962C8B-B14F-4D97-AF65-F5344CB8AC3E}">
        <p14:creationId xmlns:p14="http://schemas.microsoft.com/office/powerpoint/2010/main" val="196102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4CEBBDA6-B6C9-484D-91EC-A0B4C0918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977" y="119368"/>
            <a:ext cx="8691642" cy="651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815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9"/>
          <p:cNvSpPr>
            <a:spLocks noGrp="1" noChangeArrowheads="1"/>
          </p:cNvSpPr>
          <p:nvPr>
            <p:ph type="title"/>
          </p:nvPr>
        </p:nvSpPr>
        <p:spPr>
          <a:xfrm>
            <a:off x="1919288" y="404814"/>
            <a:ext cx="8717610" cy="714375"/>
          </a:xfrm>
        </p:spPr>
        <p:txBody>
          <a:bodyPr>
            <a:normAutofit/>
          </a:bodyPr>
          <a:lstStyle/>
          <a:p>
            <a:pPr algn="ctr"/>
            <a:r>
              <a:rPr lang="es-ES" altLang="es-MX" sz="1600" b="1" dirty="0">
                <a:solidFill>
                  <a:schemeClr val="tx1"/>
                </a:solidFill>
              </a:rPr>
              <a:t>TIPOS DE EFECTOS TÓXICOS PROVOCADOS POR SUSTANCIAS QUÍMICAS. </a:t>
            </a:r>
          </a:p>
        </p:txBody>
      </p:sp>
      <p:graphicFrame>
        <p:nvGraphicFramePr>
          <p:cNvPr id="37035" name="Group 17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3264616"/>
              </p:ext>
            </p:extLst>
          </p:nvPr>
        </p:nvGraphicFramePr>
        <p:xfrm>
          <a:off x="1240971" y="983182"/>
          <a:ext cx="10543590" cy="5938769"/>
        </p:xfrm>
        <a:graphic>
          <a:graphicData uri="http://schemas.openxmlformats.org/drawingml/2006/table">
            <a:tbl>
              <a:tblPr/>
              <a:tblGrid>
                <a:gridCol w="14935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457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787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9996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4255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0479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Propiedad tóxica</a:t>
                      </a:r>
                      <a:endParaRPr kumimoji="0" lang="es-ES" altLang="es-MX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Parte del cuerpo afectada</a:t>
                      </a:r>
                      <a:endParaRPr kumimoji="0" lang="es-ES" altLang="es-MX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Tiempo en aparecer</a:t>
                      </a:r>
                      <a:endParaRPr kumimoji="0" lang="es-ES" altLang="es-MX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Efecto</a:t>
                      </a: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Ejemplo producto químico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577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Irritante o corrosiva. 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Los ojos, los pulmones y la piel. </a:t>
                      </a:r>
                      <a:b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kumimoji="0" lang="es-ES" altLang="es-MX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 unos minutos a varios días.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Inflamación, quemaduras </a:t>
                      </a:r>
                      <a:b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 ampollas de la zona expuesta.   La exposición crónica puede provocar daños permanentes.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Amoníaco, ácido sulfúrico, óxido de nitrógeno, soda cáustica.</a:t>
                      </a:r>
                      <a:endParaRPr kumimoji="0" lang="es-ES" altLang="es-MX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3973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Alérgica. 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Los pulmones y la piel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 días a años.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En los pulmones puede provocar enfermedades crónicas similares al asma e incapacidad permanente.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Disocianato de tolueno (DIT), endurecedores por aminas para resinas </a:t>
                      </a:r>
                      <a:r>
                        <a:rPr kumimoji="0" lang="es-ES" altLang="es-MX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epoxido</a:t>
                      </a:r>
                      <a:r>
                        <a:rPr kumimoji="0" lang="es-ES" alt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577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Dermatítica. 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Según la piel.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 días a años.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Sarpullidos con</a:t>
                      </a:r>
                      <a:b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inflamación y escamación de la piel. Puede proceder de una exposición crónica a productos irritantes.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Ácidos muy ionizados, álcalis, detergentes.</a:t>
                      </a:r>
                      <a:endParaRPr kumimoji="0" lang="es-ES" altLang="es-MX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1592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Carcinógena 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Cualquier órgano,  piel,      pulmones y la vesícula.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 10 a 40 años.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Cáncer en el órgano o el tejido afectado. A largo plazo, puede provocar muerte prematura.</a:t>
                      </a:r>
                      <a:endParaRPr kumimoji="0" lang="es-ES" altLang="es-MX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2-naftilamina,  algunos alquitranes y aceites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2226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Asfixiante. 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Pulmones.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Minutos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Los gases sustituyen el contenido normal de oxígeno del aire.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Acetileno, dióxido de carbono.</a:t>
                      </a:r>
                      <a:endParaRPr kumimoji="0" lang="es-ES" altLang="es-MX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7695" name="Picture 173" descr="toxic warning : Veneno botella con signo de advertencia en la etiqueta 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50" y="0"/>
            <a:ext cx="822325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96" name="Picture 175" descr="toxic warning : cráneo, señal de peligro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211" y="119063"/>
            <a:ext cx="720725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8165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="" xmlns:a16="http://schemas.microsoft.com/office/drawing/2014/main" id="{A76ED2CC-42B4-42F4-831D-667A75E51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AR" altLang="es-MX"/>
              <a:t>Desastres químicos</a:t>
            </a:r>
          </a:p>
        </p:txBody>
      </p:sp>
      <p:sp>
        <p:nvSpPr>
          <p:cNvPr id="115719" name="Rectangle 7">
            <a:extLst>
              <a:ext uri="{FF2B5EF4-FFF2-40B4-BE49-F238E27FC236}">
                <a16:creationId xmlns="" xmlns:a16="http://schemas.microsoft.com/office/drawing/2014/main" id="{9238722F-5707-4F75-85CA-A926A93A6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114800"/>
            <a:ext cx="3276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/>
          <a:lstStyle>
            <a:lvl1pPr algn="l">
              <a:spcBef>
                <a:spcPct val="0"/>
              </a:spcBef>
              <a:defRPr kumimoji="1" sz="4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l">
              <a:spcBef>
                <a:spcPct val="0"/>
              </a:spcBef>
              <a:defRPr kumimoji="1"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>
              <a:spcBef>
                <a:spcPct val="0"/>
              </a:spcBef>
              <a:defRPr kumimoji="1"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defRPr kumimoji="1"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defRPr kumimoji="1"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endParaRPr lang="es-AR" altLang="es-MX" sz="3600"/>
          </a:p>
        </p:txBody>
      </p:sp>
      <p:sp>
        <p:nvSpPr>
          <p:cNvPr id="115724" name="Oval 12">
            <a:extLst>
              <a:ext uri="{FF2B5EF4-FFF2-40B4-BE49-F238E27FC236}">
                <a16:creationId xmlns="" xmlns:a16="http://schemas.microsoft.com/office/drawing/2014/main" id="{149D4699-225C-4702-852E-86E7DB438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257038"/>
            <a:ext cx="4419600" cy="2553474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endParaRPr lang="es-AR" altLang="es-MX" sz="800">
              <a:solidFill>
                <a:srgbClr val="CCECFF"/>
              </a:solidFill>
            </a:endParaRPr>
          </a:p>
          <a:p>
            <a:pPr algn="ctr"/>
            <a:r>
              <a:rPr lang="es-AR" altLang="es-MX" sz="3200">
                <a:solidFill>
                  <a:srgbClr val="CCECFF"/>
                </a:solidFill>
              </a:rPr>
              <a:t>Emergencias con materiales peligrosos</a:t>
            </a:r>
            <a:endParaRPr lang="es-AR" altLang="es-MX" sz="3600">
              <a:solidFill>
                <a:srgbClr val="CCECFF"/>
              </a:solidFill>
            </a:endParaRPr>
          </a:p>
          <a:p>
            <a:pPr algn="ctr"/>
            <a:endParaRPr lang="es-AR" altLang="es-MX" sz="800">
              <a:solidFill>
                <a:srgbClr val="CCE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5725" name="Oval 13">
            <a:extLst>
              <a:ext uri="{FF2B5EF4-FFF2-40B4-BE49-F238E27FC236}">
                <a16:creationId xmlns="" xmlns:a16="http://schemas.microsoft.com/office/drawing/2014/main" id="{E9CCF5A5-6A9C-4F8D-8DCB-AE827CF0E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3802589"/>
            <a:ext cx="4343400" cy="203412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endParaRPr lang="es-AR" altLang="es-MX" sz="1200">
              <a:solidFill>
                <a:srgbClr val="CCECFF"/>
              </a:solidFill>
            </a:endParaRPr>
          </a:p>
          <a:p>
            <a:pPr algn="ctr"/>
            <a:r>
              <a:rPr lang="es-AR" altLang="es-MX" sz="3200">
                <a:solidFill>
                  <a:srgbClr val="CCECFF"/>
                </a:solidFill>
              </a:rPr>
              <a:t>Emergencias ambientales</a:t>
            </a:r>
            <a:endParaRPr lang="es-AR" altLang="es-MX" sz="3600">
              <a:solidFill>
                <a:srgbClr val="CCECFF"/>
              </a:solidFill>
            </a:endParaRPr>
          </a:p>
          <a:p>
            <a:pPr algn="ctr"/>
            <a:endParaRPr lang="es-AR" altLang="es-MX" sz="1200">
              <a:solidFill>
                <a:srgbClr val="CCECFF"/>
              </a:solidFill>
            </a:endParaRPr>
          </a:p>
        </p:txBody>
      </p:sp>
      <p:sp>
        <p:nvSpPr>
          <p:cNvPr id="115723" name="Oval 11">
            <a:extLst>
              <a:ext uri="{FF2B5EF4-FFF2-40B4-BE49-F238E27FC236}">
                <a16:creationId xmlns="" xmlns:a16="http://schemas.microsoft.com/office/drawing/2014/main" id="{C518988F-BB7A-4B6F-869F-E71D45171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810901"/>
            <a:ext cx="5029200" cy="1904286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endParaRPr lang="es-AR" altLang="es-MX" sz="800">
              <a:solidFill>
                <a:srgbClr val="CCECFF"/>
              </a:solidFill>
            </a:endParaRPr>
          </a:p>
          <a:p>
            <a:pPr algn="ctr"/>
            <a:r>
              <a:rPr lang="es-AR" altLang="es-MX" sz="3200">
                <a:solidFill>
                  <a:srgbClr val="CCECFF"/>
                </a:solidFill>
              </a:rPr>
              <a:t>Emergencias tecnológicas</a:t>
            </a:r>
          </a:p>
          <a:p>
            <a:pPr algn="ctr"/>
            <a:endParaRPr lang="es-AR" altLang="es-MX" sz="1000">
              <a:solidFill>
                <a:srgbClr val="CCEC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="" xmlns:a16="http://schemas.microsoft.com/office/drawing/2014/main" id="{D0219884-97B9-4D12-AF89-CB85F5D621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s-MX" dirty="0" err="1"/>
              <a:t>Desastres</a:t>
            </a:r>
            <a:r>
              <a:rPr lang="en-GB" altLang="es-MX" dirty="0"/>
              <a:t> </a:t>
            </a:r>
            <a:r>
              <a:rPr lang="en-GB" altLang="es-MX" dirty="0" err="1"/>
              <a:t>tecnológicos</a:t>
            </a:r>
            <a:endParaRPr lang="en-GB" altLang="es-MX" dirty="0"/>
          </a:p>
        </p:txBody>
      </p:sp>
      <p:sp>
        <p:nvSpPr>
          <p:cNvPr id="74755" name="Rectangle 3">
            <a:extLst>
              <a:ext uri="{FF2B5EF4-FFF2-40B4-BE49-F238E27FC236}">
                <a16:creationId xmlns="" xmlns:a16="http://schemas.microsoft.com/office/drawing/2014/main" id="{6F03B8D2-7BA6-41BB-BFD8-8DB59A08E7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s-MX" dirty="0" err="1"/>
              <a:t>Comprende</a:t>
            </a:r>
            <a:r>
              <a:rPr lang="en-GB" altLang="es-MX" dirty="0"/>
              <a:t> un gran </a:t>
            </a:r>
            <a:r>
              <a:rPr lang="en-GB" altLang="es-MX" dirty="0" err="1"/>
              <a:t>número</a:t>
            </a:r>
            <a:r>
              <a:rPr lang="en-GB" altLang="es-MX" dirty="0"/>
              <a:t> de </a:t>
            </a:r>
            <a:r>
              <a:rPr lang="en-GB" altLang="es-MX" dirty="0" err="1"/>
              <a:t>tipos</a:t>
            </a:r>
            <a:endParaRPr lang="en-GB" altLang="es-MX" dirty="0"/>
          </a:p>
          <a:p>
            <a:r>
              <a:rPr lang="en-GB" altLang="es-MX" dirty="0"/>
              <a:t>Los </a:t>
            </a:r>
            <a:r>
              <a:rPr lang="en-GB" altLang="es-MX" dirty="0" err="1"/>
              <a:t>factores</a:t>
            </a:r>
            <a:r>
              <a:rPr lang="en-GB" altLang="es-MX" dirty="0"/>
              <a:t> </a:t>
            </a:r>
            <a:r>
              <a:rPr lang="en-GB" altLang="es-MX" dirty="0" err="1"/>
              <a:t>humanos</a:t>
            </a:r>
            <a:r>
              <a:rPr lang="en-GB" altLang="es-MX" dirty="0"/>
              <a:t> </a:t>
            </a:r>
            <a:r>
              <a:rPr lang="en-GB" altLang="es-MX" dirty="0" err="1"/>
              <a:t>juegan</a:t>
            </a:r>
            <a:r>
              <a:rPr lang="en-GB" altLang="es-MX" dirty="0"/>
              <a:t> un </a:t>
            </a:r>
            <a:r>
              <a:rPr lang="en-GB" altLang="es-MX" dirty="0" err="1"/>
              <a:t>papel</a:t>
            </a:r>
            <a:r>
              <a:rPr lang="en-GB" altLang="es-MX" dirty="0"/>
              <a:t> </a:t>
            </a:r>
            <a:r>
              <a:rPr lang="en-GB" altLang="es-MX" dirty="0" err="1"/>
              <a:t>importante</a:t>
            </a:r>
            <a:endParaRPr lang="en-GB" altLang="es-MX" dirty="0"/>
          </a:p>
          <a:p>
            <a:r>
              <a:rPr lang="en-GB" altLang="es-MX" dirty="0"/>
              <a:t>La </a:t>
            </a:r>
            <a:r>
              <a:rPr lang="en-GB" altLang="es-MX" dirty="0" err="1"/>
              <a:t>vulnerabilidad</a:t>
            </a:r>
            <a:r>
              <a:rPr lang="en-GB" altLang="es-MX" dirty="0"/>
              <a:t> y la </a:t>
            </a:r>
            <a:r>
              <a:rPr lang="en-GB" altLang="es-MX" dirty="0" err="1"/>
              <a:t>exposición</a:t>
            </a:r>
            <a:r>
              <a:rPr lang="en-GB" altLang="es-MX" dirty="0"/>
              <a:t> al </a:t>
            </a:r>
            <a:r>
              <a:rPr lang="en-GB" altLang="es-MX" dirty="0" err="1"/>
              <a:t>peligro</a:t>
            </a:r>
            <a:r>
              <a:rPr lang="en-GB" altLang="es-MX" dirty="0"/>
              <a:t> </a:t>
            </a:r>
            <a:r>
              <a:rPr lang="en-GB" altLang="es-MX" dirty="0" err="1"/>
              <a:t>reflejan</a:t>
            </a:r>
            <a:r>
              <a:rPr lang="en-GB" altLang="es-MX" dirty="0"/>
              <a:t> </a:t>
            </a:r>
            <a:r>
              <a:rPr lang="en-GB" altLang="es-MX" dirty="0" err="1"/>
              <a:t>cambios</a:t>
            </a:r>
            <a:r>
              <a:rPr lang="en-GB" altLang="es-MX" dirty="0"/>
              <a:t>  </a:t>
            </a:r>
            <a:r>
              <a:rPr lang="en-GB" altLang="es-MX" dirty="0" err="1"/>
              <a:t>en</a:t>
            </a:r>
            <a:r>
              <a:rPr lang="en-GB" altLang="es-MX" dirty="0"/>
              <a:t> la Sociedad</a:t>
            </a:r>
          </a:p>
          <a:p>
            <a:pPr lvl="1"/>
            <a:r>
              <a:rPr lang="en-GB" altLang="es-MX" dirty="0" err="1"/>
              <a:t>Urbanización</a:t>
            </a:r>
            <a:endParaRPr lang="en-GB" altLang="es-MX" dirty="0"/>
          </a:p>
          <a:p>
            <a:pPr lvl="1"/>
            <a:r>
              <a:rPr lang="en-GB" altLang="es-MX" dirty="0" err="1"/>
              <a:t>Industrialización</a:t>
            </a:r>
            <a:r>
              <a:rPr lang="en-GB" altLang="es-MX" dirty="0"/>
              <a:t> Global</a:t>
            </a:r>
          </a:p>
        </p:txBody>
      </p:sp>
    </p:spTree>
    <p:extLst>
      <p:ext uri="{BB962C8B-B14F-4D97-AF65-F5344CB8AC3E}">
        <p14:creationId xmlns:p14="http://schemas.microsoft.com/office/powerpoint/2010/main" val="207702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EA363109-0FAF-4DDE-A1B2-189F75D76D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s-MX" dirty="0" err="1"/>
              <a:t>Actuación</a:t>
            </a:r>
            <a:r>
              <a:rPr lang="en-GB" altLang="es-MX" dirty="0"/>
              <a:t> </a:t>
            </a:r>
            <a:r>
              <a:rPr lang="en-GB" altLang="es-MX" dirty="0" err="1"/>
              <a:t>Lenta</a:t>
            </a:r>
            <a:endParaRPr lang="en-GB" altLang="es-MX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95DBC6CD-76C3-43F0-AA75-B4F6B61B52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s-MX" dirty="0" err="1"/>
              <a:t>Contaminación</a:t>
            </a:r>
            <a:r>
              <a:rPr lang="en-GB" altLang="es-MX" dirty="0"/>
              <a:t> de </a:t>
            </a:r>
            <a:r>
              <a:rPr lang="en-GB" altLang="es-MX" dirty="0" err="1"/>
              <a:t>suelo</a:t>
            </a:r>
            <a:r>
              <a:rPr lang="en-GB" altLang="es-MX" dirty="0"/>
              <a:t> y </a:t>
            </a:r>
            <a:r>
              <a:rPr lang="en-GB" altLang="es-MX" dirty="0" err="1"/>
              <a:t>agua</a:t>
            </a:r>
            <a:endParaRPr lang="en-GB" altLang="es-MX" dirty="0"/>
          </a:p>
          <a:p>
            <a:r>
              <a:rPr lang="en-GB" altLang="es-MX" dirty="0" err="1"/>
              <a:t>Contaminación</a:t>
            </a:r>
            <a:r>
              <a:rPr lang="en-GB" altLang="es-MX" dirty="0"/>
              <a:t> de </a:t>
            </a:r>
            <a:r>
              <a:rPr lang="en-GB" altLang="es-MX" dirty="0" err="1"/>
              <a:t>aire</a:t>
            </a:r>
            <a:endParaRPr lang="en-GB" altLang="es-MX" dirty="0"/>
          </a:p>
          <a:p>
            <a:r>
              <a:rPr lang="en-GB" altLang="es-MX" dirty="0" err="1"/>
              <a:t>Afectación</a:t>
            </a:r>
            <a:r>
              <a:rPr lang="en-GB" altLang="es-MX" dirty="0"/>
              <a:t> </a:t>
            </a:r>
            <a:r>
              <a:rPr lang="en-GB" altLang="es-MX" dirty="0" err="1"/>
              <a:t>ocupacional</a:t>
            </a:r>
            <a:endParaRPr lang="en-GB" altLang="es-MX" dirty="0"/>
          </a:p>
          <a:p>
            <a:r>
              <a:rPr lang="en-GB" altLang="es-MX" dirty="0" err="1"/>
              <a:t>Afectación</a:t>
            </a:r>
            <a:r>
              <a:rPr lang="en-GB" altLang="es-MX" dirty="0"/>
              <a:t> por </a:t>
            </a:r>
            <a:r>
              <a:rPr lang="en-GB" altLang="es-MX" dirty="0" err="1"/>
              <a:t>estilo</a:t>
            </a:r>
            <a:r>
              <a:rPr lang="en-GB" altLang="es-MX" dirty="0"/>
              <a:t> de </a:t>
            </a:r>
            <a:r>
              <a:rPr lang="en-GB" altLang="es-MX" dirty="0" err="1"/>
              <a:t>vida</a:t>
            </a:r>
            <a:endParaRPr lang="en-GB" altLang="es-MX" dirty="0"/>
          </a:p>
        </p:txBody>
      </p:sp>
      <p:pic>
        <p:nvPicPr>
          <p:cNvPr id="6148" name="Picture 4">
            <a:extLst>
              <a:ext uri="{FF2B5EF4-FFF2-40B4-BE49-F238E27FC236}">
                <a16:creationId xmlns="" xmlns:a16="http://schemas.microsoft.com/office/drawing/2014/main" id="{2F108FEF-F21C-4990-BD4B-D89F6B21E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2590800"/>
            <a:ext cx="389096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bldLvl="3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="" xmlns:a16="http://schemas.microsoft.com/office/drawing/2014/main" id="{09D6791B-837A-4959-94FB-1991084B9D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447800"/>
          </a:xfrm>
        </p:spPr>
        <p:txBody>
          <a:bodyPr/>
          <a:lstStyle/>
          <a:p>
            <a:r>
              <a:rPr lang="en-GB" altLang="es-MX" dirty="0" err="1"/>
              <a:t>Envenenamiento</a:t>
            </a:r>
            <a:r>
              <a:rPr lang="en-GB" altLang="es-MX" dirty="0"/>
              <a:t> por </a:t>
            </a:r>
            <a:r>
              <a:rPr lang="en-GB" altLang="es-MX" dirty="0" err="1"/>
              <a:t>arsénico</a:t>
            </a:r>
            <a:endParaRPr lang="en-GB" altLang="es-MX" dirty="0"/>
          </a:p>
        </p:txBody>
      </p:sp>
      <p:sp>
        <p:nvSpPr>
          <p:cNvPr id="14339" name="Rectangle 3">
            <a:extLst>
              <a:ext uri="{FF2B5EF4-FFF2-40B4-BE49-F238E27FC236}">
                <a16:creationId xmlns="" xmlns:a16="http://schemas.microsoft.com/office/drawing/2014/main" id="{2319A271-BCEE-4BFF-A4FF-58D729AC8D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/>
          </a:p>
        </p:txBody>
      </p:sp>
      <p:pic>
        <p:nvPicPr>
          <p:cNvPr id="14340" name="Picture 4">
            <a:extLst>
              <a:ext uri="{FF2B5EF4-FFF2-40B4-BE49-F238E27FC236}">
                <a16:creationId xmlns="" xmlns:a16="http://schemas.microsoft.com/office/drawing/2014/main" id="{EA0B04C1-176C-415C-890B-C28ACD75D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352550"/>
            <a:ext cx="7620000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="" xmlns:a16="http://schemas.microsoft.com/office/drawing/2014/main" id="{C9B23505-7B6A-421F-8B04-048788F31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s-MX" dirty="0" err="1"/>
              <a:t>Arsénico</a:t>
            </a:r>
            <a:endParaRPr lang="en-GB" altLang="es-MX" dirty="0"/>
          </a:p>
        </p:txBody>
      </p:sp>
      <p:sp>
        <p:nvSpPr>
          <p:cNvPr id="15363" name="Rectangle 3">
            <a:extLst>
              <a:ext uri="{FF2B5EF4-FFF2-40B4-BE49-F238E27FC236}">
                <a16:creationId xmlns="" xmlns:a16="http://schemas.microsoft.com/office/drawing/2014/main" id="{5AAAFFBE-1456-4BBE-BC8F-52FD636B02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/>
          </a:p>
        </p:txBody>
      </p:sp>
      <p:pic>
        <p:nvPicPr>
          <p:cNvPr id="15364" name="Picture 4">
            <a:extLst>
              <a:ext uri="{FF2B5EF4-FFF2-40B4-BE49-F238E27FC236}">
                <a16:creationId xmlns="" xmlns:a16="http://schemas.microsoft.com/office/drawing/2014/main" id="{0A1670E2-30FD-4E3A-906E-B9D09DA63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71626"/>
            <a:ext cx="762000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="" xmlns:a16="http://schemas.microsoft.com/office/drawing/2014/main" id="{7000E12F-C528-4155-88F0-050318DF9C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s-MX" dirty="0"/>
              <a:t>Tanques de combustible</a:t>
            </a:r>
          </a:p>
        </p:txBody>
      </p:sp>
      <p:pic>
        <p:nvPicPr>
          <p:cNvPr id="23556" name="Picture 4">
            <a:extLst>
              <a:ext uri="{FF2B5EF4-FFF2-40B4-BE49-F238E27FC236}">
                <a16:creationId xmlns="" xmlns:a16="http://schemas.microsoft.com/office/drawing/2014/main" id="{FAECE431-AD95-4A81-B56A-9A0BE05C4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986" y="1905000"/>
            <a:ext cx="7239000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6B753E4-0741-4D8F-848A-BA501CC01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Rio Sonora, derrame de sulfato de cobre acidulado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3BF52DD-4ED9-4E9C-8E74-CF2E3C541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258" y="2453048"/>
            <a:ext cx="5202650" cy="291348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72AEBBC9-1FA5-4563-BE75-B2890694C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358" y="2276669"/>
            <a:ext cx="5170351" cy="345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38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="" xmlns:a16="http://schemas.microsoft.com/office/drawing/2014/main" id="{8DCA6948-3FCE-4154-B843-598A1C91F1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s-MX" dirty="0"/>
              <a:t>De </a:t>
            </a:r>
            <a:r>
              <a:rPr lang="en-GB" altLang="es-MX" dirty="0" err="1"/>
              <a:t>actuación</a:t>
            </a:r>
            <a:r>
              <a:rPr lang="en-GB" altLang="es-MX" dirty="0"/>
              <a:t> </a:t>
            </a:r>
            <a:r>
              <a:rPr lang="en-GB" altLang="es-MX" dirty="0" err="1"/>
              <a:t>Rápida</a:t>
            </a:r>
            <a:endParaRPr lang="en-GB" altLang="es-MX" dirty="0"/>
          </a:p>
        </p:txBody>
      </p:sp>
      <p:sp>
        <p:nvSpPr>
          <p:cNvPr id="7171" name="Rectangle 3">
            <a:extLst>
              <a:ext uri="{FF2B5EF4-FFF2-40B4-BE49-F238E27FC236}">
                <a16:creationId xmlns="" xmlns:a16="http://schemas.microsoft.com/office/drawing/2014/main" id="{985984E6-420B-4516-B39B-A074068FB5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02651" y="1487647"/>
            <a:ext cx="8915400" cy="2304177"/>
          </a:xfrm>
        </p:spPr>
        <p:txBody>
          <a:bodyPr>
            <a:noAutofit/>
          </a:bodyPr>
          <a:lstStyle/>
          <a:p>
            <a:r>
              <a:rPr lang="en-GB" altLang="es-MX" sz="2800" dirty="0" err="1"/>
              <a:t>Incendios</a:t>
            </a:r>
            <a:endParaRPr lang="en-GB" altLang="es-MX" sz="2800" dirty="0"/>
          </a:p>
          <a:p>
            <a:r>
              <a:rPr lang="en-GB" altLang="es-MX" sz="2800" dirty="0" err="1"/>
              <a:t>Fallos</a:t>
            </a:r>
            <a:r>
              <a:rPr lang="en-GB" altLang="es-MX" sz="2800" dirty="0"/>
              <a:t> de </a:t>
            </a:r>
            <a:r>
              <a:rPr lang="en-GB" altLang="es-MX" sz="2800" dirty="0" err="1"/>
              <a:t>estructuras</a:t>
            </a:r>
            <a:endParaRPr lang="en-GB" altLang="es-MX" sz="2800" dirty="0"/>
          </a:p>
          <a:p>
            <a:r>
              <a:rPr lang="en-GB" altLang="es-MX" sz="2800" dirty="0" err="1"/>
              <a:t>Accidentes</a:t>
            </a:r>
            <a:r>
              <a:rPr lang="en-GB" altLang="es-MX" sz="2800" dirty="0"/>
              <a:t> de </a:t>
            </a:r>
            <a:r>
              <a:rPr lang="en-GB" altLang="es-MX" sz="2800" dirty="0" err="1"/>
              <a:t>Transporte</a:t>
            </a:r>
            <a:endParaRPr lang="en-GB" altLang="es-MX" sz="2800" dirty="0"/>
          </a:p>
          <a:p>
            <a:r>
              <a:rPr lang="en-GB" altLang="es-MX" sz="2800" dirty="0" err="1"/>
              <a:t>Accidentes</a:t>
            </a:r>
            <a:r>
              <a:rPr lang="en-GB" altLang="es-MX" sz="2800" dirty="0"/>
              <a:t> </a:t>
            </a:r>
            <a:r>
              <a:rPr lang="en-GB" altLang="es-MX" sz="2800" dirty="0" err="1"/>
              <a:t>industriales</a:t>
            </a:r>
            <a:endParaRPr lang="en-GB" altLang="es-MX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bldLvl="3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="" xmlns:a16="http://schemas.microsoft.com/office/drawing/2014/main" id="{986C9AAB-2189-4A08-B79B-5ED01952D9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s-MX" dirty="0"/>
              <a:t>Grandes </a:t>
            </a:r>
            <a:r>
              <a:rPr lang="en-GB" altLang="es-MX" dirty="0" err="1"/>
              <a:t>Incendios</a:t>
            </a:r>
            <a:endParaRPr lang="en-GB" altLang="es-MX" dirty="0"/>
          </a:p>
        </p:txBody>
      </p:sp>
      <p:sp>
        <p:nvSpPr>
          <p:cNvPr id="8195" name="Rectangle 3">
            <a:extLst>
              <a:ext uri="{FF2B5EF4-FFF2-40B4-BE49-F238E27FC236}">
                <a16:creationId xmlns="" xmlns:a16="http://schemas.microsoft.com/office/drawing/2014/main" id="{FCAEE4B1-867F-4913-A990-67250EF451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13711" y="1638649"/>
            <a:ext cx="8915400" cy="1055686"/>
          </a:xfrm>
        </p:spPr>
        <p:txBody>
          <a:bodyPr>
            <a:normAutofit/>
          </a:bodyPr>
          <a:lstStyle/>
          <a:p>
            <a:r>
              <a:rPr lang="en-GB" altLang="es-MX" sz="2400" dirty="0"/>
              <a:t>1666 Gran </a:t>
            </a:r>
            <a:r>
              <a:rPr lang="en-GB" altLang="es-MX" sz="2400" dirty="0" err="1"/>
              <a:t>incendio</a:t>
            </a:r>
            <a:r>
              <a:rPr lang="en-GB" altLang="es-MX" sz="2400" dirty="0"/>
              <a:t> </a:t>
            </a:r>
            <a:r>
              <a:rPr lang="en-GB" altLang="es-MX" sz="2400" dirty="0" err="1"/>
              <a:t>en</a:t>
            </a:r>
            <a:r>
              <a:rPr lang="en-GB" altLang="es-MX" sz="2400" dirty="0"/>
              <a:t> </a:t>
            </a:r>
            <a:r>
              <a:rPr lang="en-GB" altLang="es-MX" sz="2400" dirty="0" err="1"/>
              <a:t>Londres</a:t>
            </a:r>
            <a:r>
              <a:rPr lang="en-GB" altLang="es-MX" sz="2400" dirty="0"/>
              <a:t>: 13,200 casas </a:t>
            </a:r>
            <a:r>
              <a:rPr lang="en-GB" altLang="es-MX" sz="2400" dirty="0" err="1"/>
              <a:t>destruidas</a:t>
            </a:r>
            <a:endParaRPr lang="en-GB" altLang="es-MX" sz="2400" dirty="0"/>
          </a:p>
          <a:p>
            <a:r>
              <a:rPr lang="en-GB" altLang="es-MX" sz="2400" dirty="0"/>
              <a:t>1871 </a:t>
            </a:r>
            <a:r>
              <a:rPr lang="en-GB" altLang="es-MX" sz="2400" dirty="0" err="1"/>
              <a:t>Incendio</a:t>
            </a:r>
            <a:r>
              <a:rPr lang="en-GB" altLang="es-MX" sz="2400" dirty="0"/>
              <a:t> </a:t>
            </a:r>
            <a:r>
              <a:rPr lang="en-GB" altLang="es-MX" sz="2400" dirty="0" err="1"/>
              <a:t>en</a:t>
            </a:r>
            <a:r>
              <a:rPr lang="en-GB" altLang="es-MX" sz="2400" dirty="0"/>
              <a:t> Chicago: 18,000 casas </a:t>
            </a:r>
            <a:r>
              <a:rPr lang="en-GB" altLang="es-MX" sz="2400" dirty="0" err="1"/>
              <a:t>destruidas</a:t>
            </a:r>
            <a:endParaRPr lang="en-GB" altLang="es-MX" sz="2400" dirty="0"/>
          </a:p>
        </p:txBody>
      </p:sp>
      <p:pic>
        <p:nvPicPr>
          <p:cNvPr id="26628" name="Picture 4">
            <a:extLst>
              <a:ext uri="{FF2B5EF4-FFF2-40B4-BE49-F238E27FC236}">
                <a16:creationId xmlns="" xmlns:a16="http://schemas.microsoft.com/office/drawing/2014/main" id="{F6ED0874-4073-43BB-860A-3BA9624AB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565" y="3156986"/>
            <a:ext cx="4876800" cy="318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bldLvl="3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468FC68A-CFD0-4C5E-9736-7809F5D4E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469" y="1478381"/>
            <a:ext cx="4910531" cy="3682898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9170FC21-03DF-4CD5-91A6-55D5F8EEC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976" y="229828"/>
            <a:ext cx="8911687" cy="1280890"/>
          </a:xfrm>
        </p:spPr>
        <p:txBody>
          <a:bodyPr/>
          <a:lstStyle/>
          <a:p>
            <a:r>
              <a:rPr lang="es-MX" dirty="0"/>
              <a:t>Guardería ABC, Hermosillo, 2009</a:t>
            </a:r>
            <a:br>
              <a:rPr lang="es-MX" dirty="0"/>
            </a:br>
            <a:r>
              <a:rPr lang="es-MX" dirty="0"/>
              <a:t>49 niños muertos, cientos de heridos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C88D6F7C-1B92-42AB-867A-85B6DFCC1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954" y="1561257"/>
            <a:ext cx="4324713" cy="346321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D8E68AE4-7DDE-418C-9E04-0CF2512732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429125"/>
            <a:ext cx="323850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979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="" xmlns:a16="http://schemas.microsoft.com/office/drawing/2014/main" id="{39B6B588-AFC4-4079-9F65-0A0ED1FC8A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9616" y="104036"/>
            <a:ext cx="5388364" cy="810192"/>
          </a:xfrm>
        </p:spPr>
        <p:txBody>
          <a:bodyPr>
            <a:normAutofit fontScale="77500" lnSpcReduction="20000"/>
          </a:bodyPr>
          <a:lstStyle/>
          <a:p>
            <a:r>
              <a:rPr lang="en-GB" altLang="es-MX" sz="2800" dirty="0" err="1" smtClean="0"/>
              <a:t>Golfo</a:t>
            </a:r>
            <a:r>
              <a:rPr lang="en-GB" altLang="es-MX" sz="2800" dirty="0" smtClean="0"/>
              <a:t> de Mexico, 2010,</a:t>
            </a:r>
          </a:p>
          <a:p>
            <a:r>
              <a:rPr lang="en-GB" altLang="es-MX" sz="2800" dirty="0" err="1" smtClean="0"/>
              <a:t>Derrame</a:t>
            </a:r>
            <a:r>
              <a:rPr lang="en-GB" altLang="es-MX" sz="2800" dirty="0" smtClean="0"/>
              <a:t> de </a:t>
            </a:r>
            <a:r>
              <a:rPr lang="en-GB" altLang="es-MX" sz="2800" dirty="0" err="1" smtClean="0"/>
              <a:t>petroleo</a:t>
            </a:r>
            <a:r>
              <a:rPr lang="en-GB" altLang="es-MX" sz="2800" dirty="0" smtClean="0"/>
              <a:t> Deep Horizon</a:t>
            </a:r>
            <a:endParaRPr lang="en-GB" altLang="es-MX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420" y="483208"/>
            <a:ext cx="4611674" cy="3072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654" y="1074900"/>
            <a:ext cx="3311453" cy="2480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377" y="3776869"/>
            <a:ext cx="4824586" cy="277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505" y="3721210"/>
            <a:ext cx="4740589" cy="269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49210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="" xmlns:a16="http://schemas.microsoft.com/office/drawing/2014/main" id="{F7137288-E871-47B1-AA8E-412976C2C9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88222" y="450209"/>
            <a:ext cx="9864754" cy="1319867"/>
          </a:xfrm>
        </p:spPr>
        <p:txBody>
          <a:bodyPr>
            <a:normAutofit/>
          </a:bodyPr>
          <a:lstStyle/>
          <a:p>
            <a:r>
              <a:rPr lang="es-AR" altLang="es-MX" dirty="0"/>
              <a:t>Explosiones</a:t>
            </a:r>
            <a:br>
              <a:rPr lang="es-AR" altLang="es-MX" dirty="0"/>
            </a:br>
            <a:r>
              <a:rPr lang="es-AR" altLang="es-MX" dirty="0"/>
              <a:t>San Juanico, MEXICO DF / MEXICO - 1984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="" xmlns:a16="http://schemas.microsoft.com/office/drawing/2014/main" id="{1ADCD4D3-09BE-4B1F-A008-A6F7C83B66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1905000"/>
            <a:ext cx="7848600" cy="4648200"/>
          </a:xfrm>
        </p:spPr>
        <p:txBody>
          <a:bodyPr/>
          <a:lstStyle/>
          <a:p>
            <a:r>
              <a:rPr lang="es-AR" altLang="es-MX" dirty="0"/>
              <a:t>Central de distribución de GLP (gas licuado de petróleo)</a:t>
            </a:r>
          </a:p>
          <a:p>
            <a:r>
              <a:rPr lang="es-AR" altLang="es-MX" dirty="0"/>
              <a:t>Rotura de un caño entre tanques </a:t>
            </a:r>
          </a:p>
          <a:p>
            <a:r>
              <a:rPr lang="es-AR" altLang="es-MX" dirty="0"/>
              <a:t>Incendio</a:t>
            </a:r>
          </a:p>
          <a:p>
            <a:r>
              <a:rPr lang="es-AR" altLang="es-MX" dirty="0"/>
              <a:t>Explosiones de vapores expandidos (BLEVE)</a:t>
            </a:r>
          </a:p>
          <a:p>
            <a:r>
              <a:rPr lang="es-AR" altLang="es-MX" dirty="0"/>
              <a:t>Falta de preparación y equipamiento</a:t>
            </a:r>
          </a:p>
        </p:txBody>
      </p:sp>
    </p:spTree>
    <p:extLst>
      <p:ext uri="{BB962C8B-B14F-4D97-AF65-F5344CB8AC3E}">
        <p14:creationId xmlns:p14="http://schemas.microsoft.com/office/powerpoint/2010/main" val="15756994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="" xmlns:a16="http://schemas.microsoft.com/office/drawing/2014/main" id="{B34EB13D-F9A9-4ABC-94AB-81A3BD26CF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55602" y="273784"/>
            <a:ext cx="8911687" cy="687269"/>
          </a:xfrm>
        </p:spPr>
        <p:txBody>
          <a:bodyPr/>
          <a:lstStyle/>
          <a:p>
            <a:r>
              <a:rPr lang="en-GB" altLang="es-MX" dirty="0"/>
              <a:t>Mexico, 19 Nov 1984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="" xmlns:a16="http://schemas.microsoft.com/office/drawing/2014/main" id="{AACB9481-EA61-48AF-AB4C-D41B064D6C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57813" y="1089084"/>
            <a:ext cx="8915400" cy="1129718"/>
          </a:xfrm>
        </p:spPr>
        <p:txBody>
          <a:bodyPr>
            <a:normAutofit/>
          </a:bodyPr>
          <a:lstStyle/>
          <a:p>
            <a:r>
              <a:rPr lang="en-GB" altLang="es-MX" sz="2400" dirty="0"/>
              <a:t>San </a:t>
            </a:r>
            <a:r>
              <a:rPr lang="en-GB" altLang="es-MX" sz="2400" dirty="0" err="1"/>
              <a:t>Juanico</a:t>
            </a:r>
            <a:r>
              <a:rPr lang="en-GB" altLang="es-MX" sz="2400" dirty="0"/>
              <a:t>, </a:t>
            </a:r>
            <a:r>
              <a:rPr lang="en-GB" altLang="es-MX" sz="2400" dirty="0" err="1"/>
              <a:t>Explosión</a:t>
            </a:r>
            <a:r>
              <a:rPr lang="en-GB" altLang="es-MX" sz="2400" dirty="0"/>
              <a:t> de planta de Gas</a:t>
            </a:r>
          </a:p>
          <a:p>
            <a:r>
              <a:rPr lang="en-GB" altLang="es-MX" sz="2400" dirty="0"/>
              <a:t>452 </a:t>
            </a:r>
            <a:r>
              <a:rPr lang="en-GB" altLang="es-MX" sz="2400" dirty="0" err="1"/>
              <a:t>muertos</a:t>
            </a:r>
            <a:r>
              <a:rPr lang="en-GB" altLang="es-MX" sz="2400" dirty="0"/>
              <a:t>, 31,000 sin casa, 300,000 </a:t>
            </a:r>
            <a:r>
              <a:rPr lang="en-GB" altLang="es-MX" sz="2400" dirty="0" err="1"/>
              <a:t>evacuados</a:t>
            </a:r>
            <a:endParaRPr lang="en-GB" altLang="es-MX" sz="2400" dirty="0"/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91C70983-D1CD-4EBC-A9DA-7691ACA56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254" y="2297966"/>
            <a:ext cx="6096000" cy="428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bldLvl="3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DE87299-FA11-44C4-9827-8E2E4A2B1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7464" y="624110"/>
            <a:ext cx="10293292" cy="1280890"/>
          </a:xfrm>
        </p:spPr>
        <p:txBody>
          <a:bodyPr>
            <a:normAutofit/>
          </a:bodyPr>
          <a:lstStyle/>
          <a:p>
            <a:r>
              <a:rPr lang="es-MX" sz="3200" dirty="0" err="1"/>
              <a:t>Explosion</a:t>
            </a:r>
            <a:r>
              <a:rPr lang="es-MX" sz="3200" dirty="0"/>
              <a:t> de ducto de gas, Guadalajara, 1992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251540BC-B4AF-4575-BDDC-8BC4EA160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047" y="2348122"/>
            <a:ext cx="5302454" cy="388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7586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="" xmlns:a16="http://schemas.microsoft.com/office/drawing/2014/main" id="{5B51A2D0-9E53-4FBB-8506-9CFBF7E75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772400" cy="990600"/>
          </a:xfrm>
        </p:spPr>
        <p:txBody>
          <a:bodyPr/>
          <a:lstStyle/>
          <a:p>
            <a:r>
              <a:rPr lang="es-AR" altLang="es-MX"/>
              <a:t>BHOPAL - INDIA - 1984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="" xmlns:a16="http://schemas.microsoft.com/office/drawing/2014/main" id="{99571443-2C4A-4113-BED8-34B05196EF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00199" y="1201723"/>
            <a:ext cx="10656117" cy="2227277"/>
          </a:xfrm>
        </p:spPr>
        <p:txBody>
          <a:bodyPr/>
          <a:lstStyle/>
          <a:p>
            <a:r>
              <a:rPr lang="es-AR" altLang="es-MX" dirty="0"/>
              <a:t>Almacenamiento de una cantidad muy grande de Isocianato de Metilo (MIC)</a:t>
            </a:r>
          </a:p>
          <a:p>
            <a:r>
              <a:rPr lang="es-AR" altLang="es-MX" dirty="0"/>
              <a:t>Introducción de agua en el tanque de MIC (operación no autorizada)</a:t>
            </a:r>
          </a:p>
          <a:p>
            <a:r>
              <a:rPr lang="es-AR" altLang="es-MX" dirty="0"/>
              <a:t>Escape descontrolado de MIC luego de la reacción exotérmica con el agua</a:t>
            </a:r>
          </a:p>
          <a:p>
            <a:r>
              <a:rPr lang="es-AR" altLang="es-MX" dirty="0"/>
              <a:t>Falta de equipamientos para la respuesta y de cooperación con autoridades</a:t>
            </a:r>
          </a:p>
          <a:p>
            <a:r>
              <a:rPr lang="es-AR" altLang="es-MX" dirty="0"/>
              <a:t>2.000 muertos inmediatamente, 6,400 en total y 200.000 heridos. 34 000 quedaron ciegos.</a:t>
            </a:r>
          </a:p>
          <a:p>
            <a:endParaRPr lang="es-AR" altLang="es-MX" dirty="0"/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A7E766D7-2A79-4CE6-9329-FED93B531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2131" y="3429000"/>
            <a:ext cx="4412085" cy="3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981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="" xmlns:a16="http://schemas.microsoft.com/office/drawing/2014/main" id="{897C73B2-AC87-4B60-B547-9270E6CC8A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/>
          </a:p>
        </p:txBody>
      </p:sp>
      <p:sp>
        <p:nvSpPr>
          <p:cNvPr id="47107" name="Rectangle 3">
            <a:extLst>
              <a:ext uri="{FF2B5EF4-FFF2-40B4-BE49-F238E27FC236}">
                <a16:creationId xmlns="" xmlns:a16="http://schemas.microsoft.com/office/drawing/2014/main" id="{3375E03A-4300-4C5C-A1FF-FEA9F0B070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/>
          </a:p>
        </p:txBody>
      </p:sp>
      <p:pic>
        <p:nvPicPr>
          <p:cNvPr id="47108" name="Picture 4">
            <a:extLst>
              <a:ext uri="{FF2B5EF4-FFF2-40B4-BE49-F238E27FC236}">
                <a16:creationId xmlns="" xmlns:a16="http://schemas.microsoft.com/office/drawing/2014/main" id="{8BBEE5AD-26A8-4184-AA3A-62D3B8A3E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4800"/>
            <a:ext cx="9144000" cy="6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="" xmlns:a16="http://schemas.microsoft.com/office/drawing/2014/main" id="{BF5C37E1-095B-4826-AB9E-420A160FC9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/>
          </a:p>
        </p:txBody>
      </p:sp>
      <p:sp>
        <p:nvSpPr>
          <p:cNvPr id="46083" name="Rectangle 3">
            <a:extLst>
              <a:ext uri="{FF2B5EF4-FFF2-40B4-BE49-F238E27FC236}">
                <a16:creationId xmlns="" xmlns:a16="http://schemas.microsoft.com/office/drawing/2014/main" id="{F801BE97-B1F4-48E9-BCC4-E8BFA7E6E9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/>
          </a:p>
        </p:txBody>
      </p:sp>
      <p:pic>
        <p:nvPicPr>
          <p:cNvPr id="46084" name="Picture 4">
            <a:extLst>
              <a:ext uri="{FF2B5EF4-FFF2-40B4-BE49-F238E27FC236}">
                <a16:creationId xmlns="" xmlns:a16="http://schemas.microsoft.com/office/drawing/2014/main" id="{E3862000-92C7-49D1-A293-B5DE29309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56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6">
            <a:extLst>
              <a:ext uri="{FF2B5EF4-FFF2-40B4-BE49-F238E27FC236}">
                <a16:creationId xmlns="" xmlns:a16="http://schemas.microsoft.com/office/drawing/2014/main" id="{811CDDA1-EEFF-4D41-9934-E8F222848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8601"/>
            <a:ext cx="9144000" cy="647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Rectangle 2">
            <a:extLst>
              <a:ext uri="{FF2B5EF4-FFF2-40B4-BE49-F238E27FC236}">
                <a16:creationId xmlns="" xmlns:a16="http://schemas.microsoft.com/office/drawing/2014/main" id="{842D6FEA-8878-49F8-A1B7-B8AFE9026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7189" y="624110"/>
            <a:ext cx="9667423" cy="1280890"/>
          </a:xfrm>
        </p:spPr>
        <p:txBody>
          <a:bodyPr/>
          <a:lstStyle/>
          <a:p>
            <a:r>
              <a:rPr lang="en-GB" altLang="es-MX" dirty="0" err="1">
                <a:solidFill>
                  <a:schemeClr val="bg1"/>
                </a:solidFill>
              </a:rPr>
              <a:t>Fumigación</a:t>
            </a:r>
            <a:r>
              <a:rPr lang="en-GB" altLang="es-MX" dirty="0">
                <a:solidFill>
                  <a:schemeClr val="bg1"/>
                </a:solidFill>
              </a:rPr>
              <a:t> con  DDT , 1948</a:t>
            </a:r>
            <a:endParaRPr lang="en-GB" altLang="es-MX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209938BB-47D4-475F-B18B-534031EE1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304" y="157580"/>
            <a:ext cx="8911687" cy="1280890"/>
          </a:xfrm>
        </p:spPr>
        <p:txBody>
          <a:bodyPr/>
          <a:lstStyle/>
          <a:p>
            <a:r>
              <a:rPr lang="es-MX" dirty="0" err="1"/>
              <a:t>Avion</a:t>
            </a:r>
            <a:r>
              <a:rPr lang="es-MX" dirty="0"/>
              <a:t> fumigador, Valle del Yaqui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D82F2DB-32B7-4A13-A6FC-1FF428E8F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566" y="1264555"/>
            <a:ext cx="8447255" cy="536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393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="" xmlns:a16="http://schemas.microsoft.com/office/drawing/2014/main" id="{01649400-AE56-4B42-8CA4-6475F39DA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92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3" name="Text Box 5">
            <a:extLst>
              <a:ext uri="{FF2B5EF4-FFF2-40B4-BE49-F238E27FC236}">
                <a16:creationId xmlns="" xmlns:a16="http://schemas.microsoft.com/office/drawing/2014/main" id="{CA3D3EBB-CBE1-4298-B9E8-DB85FFC58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685800"/>
            <a:ext cx="67056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es-MX" sz="4400">
                <a:solidFill>
                  <a:schemeClr val="tx2"/>
                </a:solidFill>
              </a:rPr>
              <a:t>Algunas </a:t>
            </a:r>
          </a:p>
          <a:p>
            <a:pPr algn="l"/>
            <a:r>
              <a:rPr lang="en-US" altLang="es-MX" sz="4400">
                <a:solidFill>
                  <a:schemeClr val="tx2"/>
                </a:solidFill>
              </a:rPr>
              <a:t>conclusiones:</a:t>
            </a:r>
            <a:endParaRPr lang="es-AR" altLang="es-MX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294" name="Rectangle 6">
            <a:extLst>
              <a:ext uri="{FF2B5EF4-FFF2-40B4-BE49-F238E27FC236}">
                <a16:creationId xmlns="" xmlns:a16="http://schemas.microsoft.com/office/drawing/2014/main" id="{A7E1A8D0-80DC-42BE-BFD0-0E23A6657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999164"/>
            <a:ext cx="3244850" cy="53553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es-MX">
                <a:solidFill>
                  <a:schemeClr val="bg1"/>
                </a:solidFill>
              </a:rPr>
              <a:t>Túnel de Mont Blanc </a:t>
            </a:r>
          </a:p>
          <a:p>
            <a:pPr algn="l">
              <a:lnSpc>
                <a:spcPct val="80000"/>
              </a:lnSpc>
            </a:pPr>
            <a:r>
              <a:rPr lang="en-US" altLang="es-MX">
                <a:solidFill>
                  <a:schemeClr val="bg1"/>
                </a:solidFill>
              </a:rPr>
              <a:t>Incendio  39 muertos</a:t>
            </a:r>
            <a:endParaRPr lang="es-AR" altLang="es-MX" sz="2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7199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="" xmlns:a16="http://schemas.microsoft.com/office/drawing/2014/main" id="{E8410EBE-CC03-49E9-97D1-DC84134AF1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s-MX" dirty="0" err="1"/>
              <a:t>Globalización</a:t>
            </a:r>
            <a:r>
              <a:rPr lang="en-GB" altLang="es-MX" dirty="0"/>
              <a:t> de la </a:t>
            </a:r>
            <a:r>
              <a:rPr lang="en-GB" altLang="es-MX" dirty="0" err="1"/>
              <a:t>tecnología</a:t>
            </a:r>
            <a:endParaRPr lang="en-GB" altLang="es-MX" dirty="0"/>
          </a:p>
        </p:txBody>
      </p:sp>
      <p:sp>
        <p:nvSpPr>
          <p:cNvPr id="51203" name="Rectangle 3">
            <a:extLst>
              <a:ext uri="{FF2B5EF4-FFF2-40B4-BE49-F238E27FC236}">
                <a16:creationId xmlns="" xmlns:a16="http://schemas.microsoft.com/office/drawing/2014/main" id="{A9CCF593-878A-4913-82FD-2035F3ACD3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5029200" cy="4114800"/>
          </a:xfrm>
        </p:spPr>
        <p:txBody>
          <a:bodyPr>
            <a:normAutofit/>
          </a:bodyPr>
          <a:lstStyle/>
          <a:p>
            <a:r>
              <a:rPr lang="en-GB" altLang="es-MX" sz="2400" dirty="0" err="1"/>
              <a:t>Globalización</a:t>
            </a:r>
            <a:r>
              <a:rPr lang="en-GB" altLang="es-MX" sz="2400" dirty="0"/>
              <a:t> de </a:t>
            </a:r>
            <a:r>
              <a:rPr lang="en-GB" altLang="es-MX" sz="2400" dirty="0" err="1"/>
              <a:t>plantas</a:t>
            </a:r>
            <a:r>
              <a:rPr lang="en-GB" altLang="es-MX" sz="2400" dirty="0"/>
              <a:t> </a:t>
            </a:r>
            <a:r>
              <a:rPr lang="en-GB" altLang="es-MX" sz="2400" dirty="0" err="1"/>
              <a:t>químicas</a:t>
            </a:r>
            <a:endParaRPr lang="en-GB" altLang="es-MX" sz="2400" dirty="0"/>
          </a:p>
          <a:p>
            <a:r>
              <a:rPr lang="en-GB" altLang="es-MX" sz="2400" dirty="0" err="1"/>
              <a:t>Agroquímicos</a:t>
            </a:r>
            <a:endParaRPr lang="en-GB" altLang="es-MX" sz="2400" dirty="0"/>
          </a:p>
          <a:p>
            <a:r>
              <a:rPr lang="en-GB" altLang="es-MX" sz="2400" dirty="0" err="1"/>
              <a:t>Minería</a:t>
            </a:r>
            <a:endParaRPr lang="en-GB" altLang="es-MX" sz="2400" dirty="0"/>
          </a:p>
          <a:p>
            <a:r>
              <a:rPr lang="en-GB" altLang="es-MX" sz="2400" dirty="0" err="1"/>
              <a:t>Derivados</a:t>
            </a:r>
            <a:r>
              <a:rPr lang="en-GB" altLang="es-MX" sz="2400" dirty="0"/>
              <a:t> del </a:t>
            </a:r>
            <a:r>
              <a:rPr lang="en-GB" altLang="es-MX" sz="2400" dirty="0" err="1"/>
              <a:t>petróleo</a:t>
            </a:r>
            <a:endParaRPr lang="en-GB" altLang="es-MX" sz="2400" dirty="0"/>
          </a:p>
          <a:p>
            <a:endParaRPr lang="en-GB" altLang="es-MX" sz="2400" dirty="0"/>
          </a:p>
        </p:txBody>
      </p:sp>
      <p:pic>
        <p:nvPicPr>
          <p:cNvPr id="60420" name="Picture 4">
            <a:extLst>
              <a:ext uri="{FF2B5EF4-FFF2-40B4-BE49-F238E27FC236}">
                <a16:creationId xmlns="" xmlns:a16="http://schemas.microsoft.com/office/drawing/2014/main" id="{CFCDEB22-06F3-4FE0-8A63-D1C2D15B8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0" y="2438400"/>
            <a:ext cx="3175000" cy="334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bldLvl="3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="" xmlns:a16="http://schemas.microsoft.com/office/drawing/2014/main" id="{9A12BCF1-0C41-49E8-9FD0-0F8AA9D105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83200" y="173201"/>
            <a:ext cx="8911687" cy="1280890"/>
          </a:xfrm>
        </p:spPr>
        <p:txBody>
          <a:bodyPr/>
          <a:lstStyle/>
          <a:p>
            <a:r>
              <a:rPr lang="en-GB" altLang="es-MX" dirty="0"/>
              <a:t>La </a:t>
            </a:r>
            <a:r>
              <a:rPr lang="en-GB" altLang="es-MX" dirty="0" err="1"/>
              <a:t>Exposición</a:t>
            </a:r>
            <a:r>
              <a:rPr lang="en-GB" altLang="es-MX" dirty="0"/>
              <a:t> se ha </a:t>
            </a:r>
            <a:r>
              <a:rPr lang="en-GB" altLang="es-MX" dirty="0" err="1"/>
              <a:t>incrementado</a:t>
            </a:r>
            <a:endParaRPr lang="en-GB" altLang="es-MX" dirty="0"/>
          </a:p>
        </p:txBody>
      </p:sp>
      <p:sp>
        <p:nvSpPr>
          <p:cNvPr id="13315" name="Rectangle 3">
            <a:extLst>
              <a:ext uri="{FF2B5EF4-FFF2-40B4-BE49-F238E27FC236}">
                <a16:creationId xmlns="" xmlns:a16="http://schemas.microsoft.com/office/drawing/2014/main" id="{EA4A04DF-10C3-4D93-A3AF-CC5A111C2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58174" y="1009475"/>
            <a:ext cx="10561738" cy="1616279"/>
          </a:xfrm>
        </p:spPr>
        <p:txBody>
          <a:bodyPr/>
          <a:lstStyle/>
          <a:p>
            <a:r>
              <a:rPr lang="en-GB" altLang="es-MX" dirty="0"/>
              <a:t>Mas población </a:t>
            </a:r>
            <a:r>
              <a:rPr lang="en-GB" altLang="es-MX" dirty="0" err="1"/>
              <a:t>vive</a:t>
            </a:r>
            <a:r>
              <a:rPr lang="en-GB" altLang="es-MX" dirty="0"/>
              <a:t> </a:t>
            </a:r>
            <a:r>
              <a:rPr lang="en-GB" altLang="es-MX" dirty="0" err="1"/>
              <a:t>en</a:t>
            </a:r>
            <a:r>
              <a:rPr lang="en-GB" altLang="es-MX" dirty="0"/>
              <a:t> </a:t>
            </a:r>
            <a:r>
              <a:rPr lang="en-GB" altLang="es-MX" dirty="0" err="1"/>
              <a:t>áreas</a:t>
            </a:r>
            <a:r>
              <a:rPr lang="en-GB" altLang="es-MX" dirty="0"/>
              <a:t> </a:t>
            </a:r>
            <a:r>
              <a:rPr lang="en-GB" altLang="es-MX" dirty="0" err="1"/>
              <a:t>urbanas</a:t>
            </a:r>
            <a:r>
              <a:rPr lang="en-GB" altLang="es-MX" dirty="0"/>
              <a:t> </a:t>
            </a:r>
            <a:r>
              <a:rPr lang="en-GB" altLang="es-MX" dirty="0" err="1"/>
              <a:t>densas</a:t>
            </a:r>
            <a:r>
              <a:rPr lang="en-GB" altLang="es-MX" dirty="0"/>
              <a:t> y </a:t>
            </a:r>
            <a:r>
              <a:rPr lang="en-GB" altLang="es-MX" dirty="0" err="1"/>
              <a:t>estan</a:t>
            </a:r>
            <a:r>
              <a:rPr lang="en-GB" altLang="es-MX" dirty="0"/>
              <a:t> </a:t>
            </a:r>
            <a:r>
              <a:rPr lang="en-GB" altLang="es-MX" dirty="0" err="1"/>
              <a:t>expuestas</a:t>
            </a:r>
            <a:r>
              <a:rPr lang="en-GB" altLang="es-MX" dirty="0"/>
              <a:t> al </a:t>
            </a:r>
            <a:r>
              <a:rPr lang="en-GB" altLang="es-MX" dirty="0" err="1"/>
              <a:t>peligro</a:t>
            </a:r>
            <a:endParaRPr lang="en-GB" altLang="es-MX" dirty="0"/>
          </a:p>
          <a:p>
            <a:r>
              <a:rPr lang="en-GB" altLang="es-MX" dirty="0" err="1"/>
              <a:t>Nuevas</a:t>
            </a:r>
            <a:r>
              <a:rPr lang="en-GB" altLang="es-MX" dirty="0"/>
              <a:t> y </a:t>
            </a:r>
            <a:r>
              <a:rPr lang="en-GB" altLang="es-MX" dirty="0" err="1"/>
              <a:t>más</a:t>
            </a:r>
            <a:r>
              <a:rPr lang="en-GB" altLang="es-MX" dirty="0"/>
              <a:t> ponderosas </a:t>
            </a:r>
            <a:r>
              <a:rPr lang="en-GB" altLang="es-MX" dirty="0" err="1"/>
              <a:t>tecnologías</a:t>
            </a:r>
            <a:r>
              <a:rPr lang="en-GB" altLang="es-MX" dirty="0"/>
              <a:t> (</a:t>
            </a:r>
            <a:r>
              <a:rPr lang="en-GB" altLang="es-MX" dirty="0" err="1"/>
              <a:t>raticidas</a:t>
            </a:r>
            <a:r>
              <a:rPr lang="en-GB" altLang="es-MX" dirty="0"/>
              <a:t>, detergents, </a:t>
            </a:r>
            <a:r>
              <a:rPr lang="en-GB" altLang="es-MX" dirty="0" err="1"/>
              <a:t>insecticidas</a:t>
            </a:r>
            <a:r>
              <a:rPr lang="en-GB" altLang="es-MX" dirty="0"/>
              <a:t>)</a:t>
            </a:r>
          </a:p>
          <a:p>
            <a:r>
              <a:rPr lang="en-GB" altLang="es-MX" dirty="0" err="1"/>
              <a:t>Nuevos</a:t>
            </a:r>
            <a:r>
              <a:rPr lang="en-GB" altLang="es-MX" dirty="0"/>
              <a:t> y </a:t>
            </a:r>
            <a:r>
              <a:rPr lang="en-GB" altLang="es-MX" dirty="0" err="1"/>
              <a:t>desconocidos</a:t>
            </a:r>
            <a:r>
              <a:rPr lang="en-GB" altLang="es-MX" dirty="0"/>
              <a:t>  </a:t>
            </a:r>
            <a:r>
              <a:rPr lang="en-GB" altLang="es-MX" dirty="0" err="1"/>
              <a:t>peligros</a:t>
            </a:r>
            <a:r>
              <a:rPr lang="en-GB" altLang="es-MX" dirty="0"/>
              <a:t> </a:t>
            </a:r>
            <a:r>
              <a:rPr lang="en-GB" altLang="es-MX" dirty="0" err="1"/>
              <a:t>tecnológicos</a:t>
            </a:r>
            <a:r>
              <a:rPr lang="en-GB" altLang="es-MX" dirty="0"/>
              <a:t> (</a:t>
            </a:r>
            <a:r>
              <a:rPr lang="en-GB" altLang="es-MX" dirty="0" err="1"/>
              <a:t>electrónicos</a:t>
            </a:r>
            <a:r>
              <a:rPr lang="en-GB" altLang="es-MX" dirty="0"/>
              <a:t>, </a:t>
            </a:r>
            <a:r>
              <a:rPr lang="en-GB" altLang="es-MX" dirty="0" err="1"/>
              <a:t>nuevas</a:t>
            </a:r>
            <a:r>
              <a:rPr lang="en-GB" altLang="es-MX" dirty="0"/>
              <a:t> </a:t>
            </a:r>
            <a:r>
              <a:rPr lang="en-GB" altLang="es-MX" dirty="0" err="1"/>
              <a:t>sustancias</a:t>
            </a:r>
            <a:r>
              <a:rPr lang="en-GB" altLang="es-MX" dirty="0"/>
              <a:t>) con los que no </a:t>
            </a:r>
            <a:r>
              <a:rPr lang="en-GB" altLang="es-MX" dirty="0" err="1"/>
              <a:t>estamos</a:t>
            </a:r>
            <a:r>
              <a:rPr lang="en-GB" altLang="es-MX" dirty="0"/>
              <a:t> </a:t>
            </a:r>
            <a:r>
              <a:rPr lang="en-GB" altLang="es-MX" dirty="0" err="1"/>
              <a:t>familiarizados</a:t>
            </a:r>
            <a:r>
              <a:rPr lang="en-GB" altLang="es-MX" dirty="0"/>
              <a:t>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4E367952-FE67-48A7-890A-94CD1EA21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861" y="2625753"/>
            <a:ext cx="5907424" cy="393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1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3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="" xmlns:a16="http://schemas.microsoft.com/office/drawing/2014/main" id="{63BD84EA-919D-4C35-9CF0-B06BCA76D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6" name="Text Box 6">
            <a:extLst>
              <a:ext uri="{FF2B5EF4-FFF2-40B4-BE49-F238E27FC236}">
                <a16:creationId xmlns="" xmlns:a16="http://schemas.microsoft.com/office/drawing/2014/main" id="{CC95A819-11B0-4BAD-B637-A12E3FC1F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533401"/>
            <a:ext cx="35052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s-MX" sz="4000">
                <a:solidFill>
                  <a:schemeClr val="bg1"/>
                </a:solidFill>
              </a:rPr>
              <a:t>Los riesgos no fueron tomados con seriedad</a:t>
            </a:r>
            <a:endParaRPr lang="es-AR" altLang="es-MX" sz="4000">
              <a:solidFill>
                <a:schemeClr val="bg1"/>
              </a:solidFill>
            </a:endParaRPr>
          </a:p>
        </p:txBody>
      </p:sp>
      <p:sp>
        <p:nvSpPr>
          <p:cNvPr id="15367" name="Rectangle 7">
            <a:extLst>
              <a:ext uri="{FF2B5EF4-FFF2-40B4-BE49-F238E27FC236}">
                <a16:creationId xmlns="" xmlns:a16="http://schemas.microsoft.com/office/drawing/2014/main" id="{3FB748F6-71C0-497D-A990-F8F3458A9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867401"/>
            <a:ext cx="2541080" cy="64633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altLang="es-MX">
                <a:solidFill>
                  <a:srgbClr val="0C0048"/>
                </a:solidFill>
              </a:rPr>
              <a:t>Tauern Tunnel, 1999 </a:t>
            </a:r>
          </a:p>
          <a:p>
            <a:pPr algn="l">
              <a:spcBef>
                <a:spcPct val="0"/>
              </a:spcBef>
            </a:pPr>
            <a:r>
              <a:rPr lang="en-US" altLang="es-MX">
                <a:solidFill>
                  <a:srgbClr val="0C0048"/>
                </a:solidFill>
              </a:rPr>
              <a:t>14  personas muertas</a:t>
            </a:r>
            <a:endParaRPr lang="es-AR" altLang="es-MX">
              <a:solidFill>
                <a:srgbClr val="0C00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6415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="" xmlns:a16="http://schemas.microsoft.com/office/drawing/2014/main" id="{52B58336-77E6-4D46-AD35-C405314CD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150813"/>
            <a:ext cx="9144000" cy="700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1" name="Text Box 7">
            <a:extLst>
              <a:ext uri="{FF2B5EF4-FFF2-40B4-BE49-F238E27FC236}">
                <a16:creationId xmlns="" xmlns:a16="http://schemas.microsoft.com/office/drawing/2014/main" id="{42D81121-391A-49FD-A572-382AB70EA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257801"/>
            <a:ext cx="5181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s-MX"/>
              <a:t>Wuppertal, Alemania, 1999</a:t>
            </a:r>
          </a:p>
          <a:p>
            <a:pPr>
              <a:spcBef>
                <a:spcPct val="0"/>
              </a:spcBef>
            </a:pPr>
            <a:r>
              <a:rPr lang="en-US" altLang="es-MX"/>
              <a:t>Explosión en una planta química </a:t>
            </a:r>
          </a:p>
          <a:p>
            <a:pPr>
              <a:spcBef>
                <a:spcPct val="0"/>
              </a:spcBef>
            </a:pPr>
            <a:r>
              <a:rPr lang="en-US" altLang="es-MX"/>
              <a:t>94  personas lesionadas</a:t>
            </a:r>
          </a:p>
          <a:p>
            <a:pPr>
              <a:spcBef>
                <a:spcPct val="0"/>
              </a:spcBef>
            </a:pPr>
            <a:r>
              <a:rPr lang="en-US" altLang="es-MX"/>
              <a:t>Daños por US$ 35 millones</a:t>
            </a:r>
          </a:p>
        </p:txBody>
      </p:sp>
      <p:sp>
        <p:nvSpPr>
          <p:cNvPr id="16392" name="Rectangle 8">
            <a:extLst>
              <a:ext uri="{FF2B5EF4-FFF2-40B4-BE49-F238E27FC236}">
                <a16:creationId xmlns="" xmlns:a16="http://schemas.microsoft.com/office/drawing/2014/main" id="{2FBF2F6C-6C47-4D02-9CD9-B833A50B0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6246" y="1"/>
            <a:ext cx="818835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s-MX" sz="4000" dirty="0" err="1"/>
              <a:t>Déficit</a:t>
            </a:r>
            <a:r>
              <a:rPr lang="en-US" altLang="es-MX" sz="4000" dirty="0"/>
              <a:t> </a:t>
            </a:r>
            <a:r>
              <a:rPr lang="en-US" altLang="es-MX" sz="4000" dirty="0" err="1"/>
              <a:t>en</a:t>
            </a:r>
            <a:r>
              <a:rPr lang="en-US" altLang="es-MX" sz="4000" dirty="0"/>
              <a:t> la </a:t>
            </a:r>
            <a:r>
              <a:rPr lang="en-US" altLang="es-MX" sz="4000" dirty="0" err="1"/>
              <a:t>capacidad</a:t>
            </a:r>
            <a:r>
              <a:rPr lang="en-US" altLang="es-MX" sz="4000" dirty="0"/>
              <a:t> de </a:t>
            </a:r>
            <a:r>
              <a:rPr lang="en-US" altLang="es-MX" sz="4000" dirty="0" err="1"/>
              <a:t>respuesta</a:t>
            </a:r>
            <a:r>
              <a:rPr lang="en-US" altLang="es-MX" sz="4000" dirty="0"/>
              <a:t> (</a:t>
            </a:r>
            <a:r>
              <a:rPr lang="en-US" altLang="es-MX" sz="4000" dirty="0" err="1"/>
              <a:t>infraestructura</a:t>
            </a:r>
            <a:r>
              <a:rPr lang="en-US" altLang="es-MX" sz="4000" dirty="0"/>
              <a:t>, </a:t>
            </a:r>
            <a:r>
              <a:rPr lang="en-US" altLang="es-MX" sz="4000" dirty="0" err="1"/>
              <a:t>organización</a:t>
            </a:r>
            <a:r>
              <a:rPr lang="en-US" altLang="es-MX" sz="4000" dirty="0"/>
              <a:t>; </a:t>
            </a:r>
            <a:r>
              <a:rPr lang="en-US" altLang="es-MX" sz="4000" dirty="0" err="1"/>
              <a:t>capacitación</a:t>
            </a:r>
            <a:r>
              <a:rPr lang="en-US" altLang="es-MX" sz="4000" dirty="0"/>
              <a:t>)</a:t>
            </a:r>
            <a:endParaRPr lang="es-AR" altLang="es-MX" sz="4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5779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BD437846-01AE-41EF-AA74-EBCB17DFF8DB}"/>
              </a:ext>
            </a:extLst>
          </p:cNvPr>
          <p:cNvSpPr txBox="1"/>
          <p:nvPr/>
        </p:nvSpPr>
        <p:spPr>
          <a:xfrm>
            <a:off x="4848837" y="771787"/>
            <a:ext cx="26677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dirty="0"/>
              <a:t>Preguntas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47A38E15-6E04-4C7F-8926-D98D7DCA2C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25" b="14228"/>
          <a:stretch/>
        </p:blipFill>
        <p:spPr>
          <a:xfrm>
            <a:off x="4109579" y="1866903"/>
            <a:ext cx="4627715" cy="429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3932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spiral">
  <a:themeElements>
    <a:clrScheme name="Verde amarillo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921</Words>
  <Application>Microsoft Office PowerPoint</Application>
  <PresentationFormat>Panorámica</PresentationFormat>
  <Paragraphs>174</Paragraphs>
  <Slides>43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43</vt:i4>
      </vt:variant>
    </vt:vector>
  </HeadingPairs>
  <TitlesOfParts>
    <vt:vector size="53" baseType="lpstr">
      <vt:lpstr>;font-size:85%;</vt:lpstr>
      <vt:lpstr>Arial</vt:lpstr>
      <vt:lpstr>Arial Black</vt:lpstr>
      <vt:lpstr>Calibri</vt:lpstr>
      <vt:lpstr>Century Gothic</vt:lpstr>
      <vt:lpstr>Times New Roman</vt:lpstr>
      <vt:lpstr>Wingdings</vt:lpstr>
      <vt:lpstr>Wingdings 3</vt:lpstr>
      <vt:lpstr>Custom Design</vt:lpstr>
      <vt:lpstr>Espiral</vt:lpstr>
      <vt:lpstr>Geología Ambiental</vt:lpstr>
      <vt:lpstr>RIESGOS  Químico Tecnológicos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RIESGO QUIMICO</vt:lpstr>
      <vt:lpstr>Presentación de PowerPoint</vt:lpstr>
      <vt:lpstr>Presentación de PowerPoint</vt:lpstr>
      <vt:lpstr>Presentación de PowerPoint</vt:lpstr>
      <vt:lpstr>TIPOS DE PRODUCTOS QUIMICOS</vt:lpstr>
      <vt:lpstr>Presentación de PowerPoint</vt:lpstr>
      <vt:lpstr>Afectación por productos químicos</vt:lpstr>
      <vt:lpstr>Presentación de PowerPoint</vt:lpstr>
      <vt:lpstr>TIPOS DE EFECTOS TÓXICOS PROVOCADOS POR SUSTANCIAS QUÍMICAS. </vt:lpstr>
      <vt:lpstr>Desastres químicos</vt:lpstr>
      <vt:lpstr>Desastres tecnológicos</vt:lpstr>
      <vt:lpstr>Actuación Lenta</vt:lpstr>
      <vt:lpstr>Envenenamiento por arsénico</vt:lpstr>
      <vt:lpstr>Arsénico</vt:lpstr>
      <vt:lpstr>Tanques de combustible</vt:lpstr>
      <vt:lpstr>Rio Sonora, derrame de sulfato de cobre acidulado</vt:lpstr>
      <vt:lpstr>De actuación Rápida</vt:lpstr>
      <vt:lpstr>Grandes Incendios</vt:lpstr>
      <vt:lpstr>Guardería ABC, Hermosillo, 2009 49 niños muertos, cientos de heridos</vt:lpstr>
      <vt:lpstr>Presentación de PowerPoint</vt:lpstr>
      <vt:lpstr>Explosiones San Juanico, MEXICO DF / MEXICO - 1984</vt:lpstr>
      <vt:lpstr>Mexico, 19 Nov 1984</vt:lpstr>
      <vt:lpstr>Explosion de ducto de gas, Guadalajara, 1992 </vt:lpstr>
      <vt:lpstr>BHOPAL - INDIA - 1984</vt:lpstr>
      <vt:lpstr>Presentación de PowerPoint</vt:lpstr>
      <vt:lpstr>Presentación de PowerPoint</vt:lpstr>
      <vt:lpstr>Fumigación con  DDT , 1948</vt:lpstr>
      <vt:lpstr>Avion fumigador, Valle del Yaqui</vt:lpstr>
      <vt:lpstr>Presentación de PowerPoint</vt:lpstr>
      <vt:lpstr>Globalización de la tecnología</vt:lpstr>
      <vt:lpstr>La Exposición se ha incrementado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Ismael Minjarez</dc:creator>
  <cp:lastModifiedBy>Aula 305</cp:lastModifiedBy>
  <cp:revision>23</cp:revision>
  <dcterms:created xsi:type="dcterms:W3CDTF">2019-10-03T02:17:51Z</dcterms:created>
  <dcterms:modified xsi:type="dcterms:W3CDTF">2022-11-07T17:45:09Z</dcterms:modified>
</cp:coreProperties>
</file>