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jpe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311" r:id="rId3"/>
    <p:sldId id="257" r:id="rId4"/>
    <p:sldId id="259" r:id="rId5"/>
    <p:sldId id="290" r:id="rId6"/>
    <p:sldId id="291" r:id="rId7"/>
    <p:sldId id="292" r:id="rId8"/>
    <p:sldId id="293" r:id="rId9"/>
    <p:sldId id="294" r:id="rId10"/>
    <p:sldId id="285" r:id="rId11"/>
    <p:sldId id="286" r:id="rId12"/>
    <p:sldId id="287" r:id="rId13"/>
    <p:sldId id="288" r:id="rId14"/>
    <p:sldId id="289" r:id="rId15"/>
    <p:sldId id="260" r:id="rId16"/>
    <p:sldId id="261" r:id="rId17"/>
    <p:sldId id="263" r:id="rId18"/>
    <p:sldId id="264" r:id="rId19"/>
    <p:sldId id="265" r:id="rId20"/>
    <p:sldId id="266" r:id="rId21"/>
    <p:sldId id="312" r:id="rId22"/>
    <p:sldId id="268" r:id="rId23"/>
    <p:sldId id="269" r:id="rId24"/>
    <p:sldId id="270" r:id="rId25"/>
    <p:sldId id="274" r:id="rId26"/>
    <p:sldId id="275" r:id="rId27"/>
    <p:sldId id="308" r:id="rId28"/>
    <p:sldId id="296" r:id="rId29"/>
    <p:sldId id="303" r:id="rId30"/>
    <p:sldId id="307" r:id="rId31"/>
    <p:sldId id="305" r:id="rId32"/>
    <p:sldId id="295" r:id="rId33"/>
    <p:sldId id="302" r:id="rId34"/>
    <p:sldId id="297" r:id="rId35"/>
    <p:sldId id="304" r:id="rId36"/>
    <p:sldId id="301" r:id="rId37"/>
    <p:sldId id="310" r:id="rId38"/>
    <p:sldId id="309" r:id="rId39"/>
    <p:sldId id="281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000000"/>
    <a:srgbClr val="009900"/>
    <a:srgbClr val="333333"/>
    <a:srgbClr val="808080"/>
    <a:srgbClr val="51563E"/>
    <a:srgbClr val="6B7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47" autoAdjust="0"/>
    <p:restoredTop sz="90929"/>
  </p:normalViewPr>
  <p:slideViewPr>
    <p:cSldViewPr>
      <p:cViewPr varScale="1">
        <p:scale>
          <a:sx n="110" d="100"/>
          <a:sy n="110" d="100"/>
        </p:scale>
        <p:origin x="123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9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8182" y="802299"/>
            <a:ext cx="5536652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8182" y="3531205"/>
            <a:ext cx="553665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8181" y="329308"/>
            <a:ext cx="3004429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D93B1918-F307-466D-854A-E764C1026149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16514" y="798973"/>
            <a:ext cx="0" cy="254475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23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C1C3-29D6-40A4-B025-C16FD1FFBEF7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97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411" y="1756130"/>
            <a:ext cx="5525081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412" y="3806196"/>
            <a:ext cx="5525081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22F7B-3971-443A-B831-202732D8E07A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55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413" y="804890"/>
            <a:ext cx="6479421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5412" y="2013936"/>
            <a:ext cx="3079690" cy="34375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5143" y="2013936"/>
            <a:ext cx="3079690" cy="34375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D75D-DB54-4727-A453-4DED2E2F6220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314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413" y="804164"/>
            <a:ext cx="6479422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413" y="2019550"/>
            <a:ext cx="3079690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5413" y="2824270"/>
            <a:ext cx="3079690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5142" y="2023004"/>
            <a:ext cx="3079691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5142" y="2821491"/>
            <a:ext cx="3079691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051E-BC42-4ED6-BBEC-4EE43E45E6FF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535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D75D-DB54-4727-A453-4DED2E2F6220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245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282F9-B6E3-442E-9637-40759431D4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01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356" y="798973"/>
            <a:ext cx="2329635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5413" y="3205492"/>
            <a:ext cx="2330998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54E80-A518-4822-BC82-2C5FDE66A265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126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201" y="1129513"/>
            <a:ext cx="3152882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5412" y="3145992"/>
            <a:ext cx="3148365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5412" y="5469857"/>
            <a:ext cx="3153672" cy="320123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6252" y="318641"/>
            <a:ext cx="3152831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D75D-DB54-4727-A453-4DED2E2F6220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075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15FDB-C027-4135-891D-0D78D326875F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307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881269"/>
            <a:ext cx="1103027" cy="4577594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5413" y="881269"/>
            <a:ext cx="5209173" cy="457759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E7CF-5EF6-4CB8-ACB1-A9723F480B4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6918028" y="719273"/>
            <a:ext cx="1096806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582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DCDAB46-821E-43C3-B092-25FF7CBA908F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6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14732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/>
          <a:srcRect t="2873" b="-2873"/>
          <a:stretch/>
        </p:blipFill>
        <p:spPr>
          <a:xfrm>
            <a:off x="0" y="6163056"/>
            <a:ext cx="9144000" cy="71550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413" y="804520"/>
            <a:ext cx="6479421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413" y="2015733"/>
            <a:ext cx="6479421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5413" y="329308"/>
            <a:ext cx="394208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D00D75D-DB54-4727-A453-4DED2E2F6220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71272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327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ebp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GEOLOGIA AMBIENTAL</a:t>
            </a:r>
            <a:br>
              <a:rPr lang="en-US" dirty="0"/>
            </a:b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SEMESTRE 2022-2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EFC4223-C3C6-6009-F88B-63985D4473E1}"/>
              </a:ext>
            </a:extLst>
          </p:cNvPr>
          <p:cNvSpPr txBox="1"/>
          <p:nvPr/>
        </p:nvSpPr>
        <p:spPr>
          <a:xfrm>
            <a:off x="1403648" y="764704"/>
            <a:ext cx="75608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/>
                <a:ea typeface="+mj-ea"/>
                <a:cs typeface="+mj-cs"/>
              </a:rPr>
              <a:t>Sismología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/>
                <a:ea typeface="+mj-ea"/>
                <a:cs typeface="+mj-cs"/>
              </a:rPr>
              <a:t> y </a:t>
            </a:r>
            <a:r>
              <a:rPr lang="en-US" sz="4400" dirty="0">
                <a:solidFill>
                  <a:prstClr val="black"/>
                </a:solidFill>
                <a:latin typeface="Palatino Linotype" panose="02040502050505030304"/>
                <a:ea typeface="+mj-ea"/>
                <a:cs typeface="+mj-cs"/>
              </a:rPr>
              <a:t>R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/>
                <a:ea typeface="+mj-ea"/>
                <a:cs typeface="+mj-cs"/>
              </a:rPr>
              <a:t>iesgo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/>
                <a:ea typeface="+mj-ea"/>
                <a:cs typeface="+mj-cs"/>
              </a:rPr>
              <a:t> </a:t>
            </a:r>
            <a:r>
              <a:rPr lang="en-US" sz="4400" dirty="0">
                <a:solidFill>
                  <a:prstClr val="black"/>
                </a:solidFill>
                <a:latin typeface="Palatino Linotype" panose="02040502050505030304"/>
                <a:ea typeface="+mj-ea"/>
                <a:cs typeface="+mj-cs"/>
              </a:rPr>
              <a:t>S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/>
                <a:ea typeface="+mj-ea"/>
                <a:cs typeface="+mj-cs"/>
              </a:rPr>
              <a:t>ísmico</a:t>
            </a:r>
            <a:endParaRPr lang="es-MX" sz="1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BB8FB41-E5C5-43F9-4AE9-DB6BFEB44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357437"/>
            <a:ext cx="4721314" cy="265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53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282873" y="-99392"/>
            <a:ext cx="6480175" cy="1049337"/>
          </a:xfrm>
        </p:spPr>
        <p:txBody>
          <a:bodyPr/>
          <a:lstStyle/>
          <a:p>
            <a:r>
              <a:rPr lang="es-MX" dirty="0"/>
              <a:t>Terremoto o Sismo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508104" y="1268760"/>
            <a:ext cx="29622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CFEA311B-F78A-4FC1-947F-AAB8540E0F60}"/>
              </a:ext>
            </a:extLst>
          </p:cNvPr>
          <p:cNvSpPr txBox="1"/>
          <p:nvPr/>
        </p:nvSpPr>
        <p:spPr>
          <a:xfrm>
            <a:off x="141437" y="746448"/>
            <a:ext cx="5868144" cy="5616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203200">
              <a:lnSpc>
                <a:spcPct val="95825"/>
              </a:lnSpc>
              <a:spcBef>
                <a:spcPts val="3613"/>
              </a:spcBef>
            </a:pPr>
            <a:r>
              <a:rPr sz="2000" b="1" spc="-50" dirty="0" err="1">
                <a:latin typeface="Times New Roman"/>
                <a:cs typeface="Times New Roman"/>
              </a:rPr>
              <a:t>M</a:t>
            </a:r>
            <a:r>
              <a:rPr sz="2000" b="1" spc="50" dirty="0" err="1">
                <a:latin typeface="Times New Roman"/>
                <a:cs typeface="Times New Roman"/>
              </a:rPr>
              <a:t>o</a:t>
            </a:r>
            <a:r>
              <a:rPr sz="2000" b="1" spc="-50" dirty="0" err="1">
                <a:latin typeface="Times New Roman"/>
                <a:cs typeface="Times New Roman"/>
              </a:rPr>
              <a:t>v</a:t>
            </a:r>
            <a:r>
              <a:rPr sz="2000" b="1" spc="50" dirty="0" err="1">
                <a:latin typeface="Times New Roman"/>
                <a:cs typeface="Times New Roman"/>
              </a:rPr>
              <a:t>imi</a:t>
            </a:r>
            <a:r>
              <a:rPr sz="2000" b="1" spc="0" dirty="0" err="1">
                <a:latin typeface="Times New Roman"/>
                <a:cs typeface="Times New Roman"/>
              </a:rPr>
              <a:t>ento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0" dirty="0">
                <a:latin typeface="Times New Roman"/>
                <a:cs typeface="Times New Roman"/>
              </a:rPr>
              <a:t>de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l</a:t>
            </a:r>
            <a:r>
              <a:rPr sz="2000" b="1" spc="0" dirty="0">
                <a:latin typeface="Times New Roman"/>
                <a:cs typeface="Times New Roman"/>
              </a:rPr>
              <a:t>a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0" dirty="0">
                <a:latin typeface="Times New Roman"/>
                <a:cs typeface="Times New Roman"/>
              </a:rPr>
              <a:t>t</a:t>
            </a:r>
            <a:r>
              <a:rPr sz="2000" b="1" spc="50" dirty="0">
                <a:latin typeface="Times New Roman"/>
                <a:cs typeface="Times New Roman"/>
              </a:rPr>
              <a:t>i</a:t>
            </a:r>
            <a:r>
              <a:rPr sz="2000" b="1" spc="0" dirty="0">
                <a:latin typeface="Times New Roman"/>
                <a:cs typeface="Times New Roman"/>
              </a:rPr>
              <a:t>er</a:t>
            </a:r>
            <a:r>
              <a:rPr sz="2000" b="1" spc="-100" dirty="0">
                <a:latin typeface="Times New Roman"/>
                <a:cs typeface="Times New Roman"/>
              </a:rPr>
              <a:t>r</a:t>
            </a:r>
            <a:r>
              <a:rPr sz="2000" b="1" spc="0" dirty="0">
                <a:latin typeface="Times New Roman"/>
                <a:cs typeface="Times New Roman"/>
              </a:rPr>
              <a:t>a</a:t>
            </a:r>
            <a:endParaRPr sz="2000" dirty="0">
              <a:latin typeface="Times New Roman"/>
              <a:cs typeface="Times New Roman"/>
            </a:endParaRPr>
          </a:p>
          <a:p>
            <a:pPr marL="203200">
              <a:lnSpc>
                <a:spcPct val="95825"/>
              </a:lnSpc>
              <a:spcBef>
                <a:spcPts val="565"/>
              </a:spcBef>
            </a:pPr>
            <a:r>
              <a:rPr sz="2000" b="1" spc="50" dirty="0">
                <a:latin typeface="Times New Roman"/>
                <a:cs typeface="Times New Roman"/>
              </a:rPr>
              <a:t>R</a:t>
            </a:r>
            <a:r>
              <a:rPr sz="2000" b="1" spc="0" dirty="0">
                <a:latin typeface="Times New Roman"/>
                <a:cs typeface="Times New Roman"/>
              </a:rPr>
              <a:t>epent</a:t>
            </a:r>
            <a:r>
              <a:rPr sz="2000" b="1" spc="50" dirty="0">
                <a:latin typeface="Times New Roman"/>
                <a:cs typeface="Times New Roman"/>
              </a:rPr>
              <a:t>i</a:t>
            </a:r>
            <a:r>
              <a:rPr sz="2000" b="1" spc="0" dirty="0">
                <a:latin typeface="Times New Roman"/>
                <a:cs typeface="Times New Roman"/>
              </a:rPr>
              <a:t>no</a:t>
            </a:r>
            <a:endParaRPr sz="2000" dirty="0">
              <a:latin typeface="Times New Roman"/>
              <a:cs typeface="Times New Roman"/>
            </a:endParaRPr>
          </a:p>
          <a:p>
            <a:pPr marL="203200">
              <a:lnSpc>
                <a:spcPct val="95825"/>
              </a:lnSpc>
              <a:spcBef>
                <a:spcPts val="565"/>
              </a:spcBef>
            </a:pPr>
            <a:r>
              <a:rPr sz="2000" b="1" spc="100" dirty="0">
                <a:latin typeface="Times New Roman"/>
                <a:cs typeface="Times New Roman"/>
              </a:rPr>
              <a:t>B</a:t>
            </a:r>
            <a:r>
              <a:rPr sz="2000" b="1" spc="0" dirty="0">
                <a:latin typeface="Times New Roman"/>
                <a:cs typeface="Times New Roman"/>
              </a:rPr>
              <a:t>ru</a:t>
            </a:r>
            <a:r>
              <a:rPr sz="2000" b="1" spc="50" dirty="0">
                <a:latin typeface="Times New Roman"/>
                <a:cs typeface="Times New Roman"/>
              </a:rPr>
              <a:t>s</a:t>
            </a:r>
            <a:r>
              <a:rPr sz="2000" b="1" spc="-100" dirty="0">
                <a:latin typeface="Times New Roman"/>
                <a:cs typeface="Times New Roman"/>
              </a:rPr>
              <a:t>c</a:t>
            </a:r>
            <a:r>
              <a:rPr sz="2000" b="1" spc="0" dirty="0">
                <a:latin typeface="Times New Roman"/>
                <a:cs typeface="Times New Roman"/>
              </a:rPr>
              <a:t>o</a:t>
            </a:r>
            <a:endParaRPr sz="2000" dirty="0">
              <a:latin typeface="Times New Roman"/>
              <a:cs typeface="Times New Roman"/>
            </a:endParaRPr>
          </a:p>
          <a:p>
            <a:pPr marL="203200">
              <a:lnSpc>
                <a:spcPct val="95825"/>
              </a:lnSpc>
              <a:spcBef>
                <a:spcPts val="565"/>
              </a:spcBef>
            </a:pPr>
            <a:r>
              <a:rPr sz="2000" b="1" spc="50" dirty="0">
                <a:latin typeface="Times New Roman"/>
                <a:cs typeface="Times New Roman"/>
              </a:rPr>
              <a:t>Rá</a:t>
            </a:r>
            <a:r>
              <a:rPr sz="2000" b="1" spc="0" dirty="0">
                <a:latin typeface="Times New Roman"/>
                <a:cs typeface="Times New Roman"/>
              </a:rPr>
              <a:t>p</a:t>
            </a:r>
            <a:r>
              <a:rPr sz="2000" b="1" spc="50" dirty="0">
                <a:latin typeface="Times New Roman"/>
                <a:cs typeface="Times New Roman"/>
              </a:rPr>
              <a:t>i</a:t>
            </a:r>
            <a:r>
              <a:rPr sz="2000" b="1" spc="-100" dirty="0">
                <a:latin typeface="Times New Roman"/>
                <a:cs typeface="Times New Roman"/>
              </a:rPr>
              <a:t>d</a:t>
            </a:r>
            <a:r>
              <a:rPr sz="2000" b="1" spc="0" dirty="0">
                <a:latin typeface="Times New Roman"/>
                <a:cs typeface="Times New Roman"/>
              </a:rPr>
              <a:t>a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l</a:t>
            </a:r>
            <a:r>
              <a:rPr sz="2000" b="1" spc="50" dirty="0">
                <a:latin typeface="Times New Roman"/>
                <a:cs typeface="Times New Roman"/>
              </a:rPr>
              <a:t>i</a:t>
            </a:r>
            <a:r>
              <a:rPr sz="2000" b="1" spc="0" dirty="0">
                <a:latin typeface="Times New Roman"/>
                <a:cs typeface="Times New Roman"/>
              </a:rPr>
              <a:t>ber</a:t>
            </a:r>
            <a:r>
              <a:rPr sz="2000" b="1" spc="50" dirty="0">
                <a:latin typeface="Times New Roman"/>
                <a:cs typeface="Times New Roman"/>
              </a:rPr>
              <a:t>a</a:t>
            </a:r>
            <a:r>
              <a:rPr sz="2000" b="1" spc="-100" dirty="0">
                <a:latin typeface="Times New Roman"/>
                <a:cs typeface="Times New Roman"/>
              </a:rPr>
              <a:t>c</a:t>
            </a:r>
            <a:r>
              <a:rPr sz="2000" b="1" spc="50" dirty="0">
                <a:latin typeface="Times New Roman"/>
                <a:cs typeface="Times New Roman"/>
              </a:rPr>
              <a:t>ió</a:t>
            </a:r>
            <a:r>
              <a:rPr sz="2000" b="1" spc="0" dirty="0">
                <a:latin typeface="Times New Roman"/>
                <a:cs typeface="Times New Roman"/>
              </a:rPr>
              <a:t>n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0" dirty="0">
                <a:latin typeface="Times New Roman"/>
                <a:cs typeface="Times New Roman"/>
              </a:rPr>
              <a:t>de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0" dirty="0">
                <a:latin typeface="Times New Roman"/>
                <a:cs typeface="Times New Roman"/>
              </a:rPr>
              <a:t>ener</a:t>
            </a:r>
            <a:r>
              <a:rPr sz="2000" b="1" spc="-50" dirty="0">
                <a:latin typeface="Times New Roman"/>
                <a:cs typeface="Times New Roman"/>
              </a:rPr>
              <a:t>g</a:t>
            </a:r>
            <a:r>
              <a:rPr sz="2000" b="1" spc="50" dirty="0">
                <a:latin typeface="Times New Roman"/>
                <a:cs typeface="Times New Roman"/>
              </a:rPr>
              <a:t>í</a:t>
            </a:r>
            <a:r>
              <a:rPr sz="2000" b="1" spc="0" dirty="0">
                <a:latin typeface="Times New Roman"/>
                <a:cs typeface="Times New Roman"/>
              </a:rPr>
              <a:t>a</a:t>
            </a:r>
            <a:endParaRPr sz="2000" dirty="0">
              <a:latin typeface="Times New Roman"/>
              <a:cs typeface="Times New Roman"/>
            </a:endParaRPr>
          </a:p>
          <a:p>
            <a:pPr marL="203200" marR="2672685">
              <a:lnSpc>
                <a:spcPct val="150000"/>
              </a:lnSpc>
              <a:spcBef>
                <a:spcPts val="755"/>
              </a:spcBef>
            </a:pPr>
            <a:r>
              <a:rPr sz="2000" b="1" spc="-50" dirty="0">
                <a:latin typeface="Times New Roman"/>
                <a:cs typeface="Times New Roman"/>
              </a:rPr>
              <a:t>F</a:t>
            </a:r>
            <a:r>
              <a:rPr sz="2000" b="1" spc="0" dirty="0">
                <a:latin typeface="Times New Roman"/>
                <a:cs typeface="Times New Roman"/>
              </a:rPr>
              <a:t>r</a:t>
            </a:r>
            <a:r>
              <a:rPr sz="2000" b="1" spc="50" dirty="0">
                <a:latin typeface="Times New Roman"/>
                <a:cs typeface="Times New Roman"/>
              </a:rPr>
              <a:t>a</a:t>
            </a:r>
            <a:r>
              <a:rPr sz="2000" b="1" spc="0" dirty="0">
                <a:latin typeface="Times New Roman"/>
                <a:cs typeface="Times New Roman"/>
              </a:rPr>
              <a:t>ctura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0" dirty="0">
                <a:latin typeface="Times New Roman"/>
                <a:cs typeface="Times New Roman"/>
              </a:rPr>
              <a:t>o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50" dirty="0">
                <a:latin typeface="Times New Roman"/>
                <a:cs typeface="Times New Roman"/>
              </a:rPr>
              <a:t>mo</a:t>
            </a:r>
            <a:r>
              <a:rPr sz="2000" b="1" spc="-50" dirty="0">
                <a:latin typeface="Times New Roman"/>
                <a:cs typeface="Times New Roman"/>
              </a:rPr>
              <a:t>vi</a:t>
            </a:r>
            <a:r>
              <a:rPr sz="2000" b="1" spc="50" dirty="0">
                <a:latin typeface="Times New Roman"/>
                <a:cs typeface="Times New Roman"/>
              </a:rPr>
              <a:t>mi</a:t>
            </a:r>
            <a:r>
              <a:rPr sz="2000" b="1" spc="0" dirty="0">
                <a:latin typeface="Times New Roman"/>
                <a:cs typeface="Times New Roman"/>
              </a:rPr>
              <a:t>en</a:t>
            </a:r>
            <a:r>
              <a:rPr sz="2000" b="1" spc="-100" dirty="0">
                <a:latin typeface="Times New Roman"/>
                <a:cs typeface="Times New Roman"/>
              </a:rPr>
              <a:t>t</a:t>
            </a:r>
            <a:r>
              <a:rPr sz="2000" b="1" spc="0" dirty="0">
                <a:latin typeface="Times New Roman"/>
                <a:cs typeface="Times New Roman"/>
              </a:rPr>
              <a:t>o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a</a:t>
            </a:r>
            <a:r>
              <a:rPr sz="2000" b="1" spc="0" dirty="0">
                <a:latin typeface="Times New Roman"/>
                <a:cs typeface="Times New Roman"/>
              </a:rPr>
              <a:t>l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50" dirty="0">
                <a:latin typeface="Times New Roman"/>
                <a:cs typeface="Times New Roman"/>
              </a:rPr>
              <a:t>i</a:t>
            </a:r>
            <a:r>
              <a:rPr sz="2000" b="1" spc="0" dirty="0">
                <a:latin typeface="Times New Roman"/>
                <a:cs typeface="Times New Roman"/>
              </a:rPr>
              <a:t>nter</a:t>
            </a:r>
            <a:r>
              <a:rPr sz="2000" b="1" spc="-50" dirty="0">
                <a:latin typeface="Times New Roman"/>
                <a:cs typeface="Times New Roman"/>
              </a:rPr>
              <a:t>i</a:t>
            </a:r>
            <a:r>
              <a:rPr sz="2000" b="1" spc="50" dirty="0">
                <a:latin typeface="Times New Roman"/>
                <a:cs typeface="Times New Roman"/>
              </a:rPr>
              <a:t>o</a:t>
            </a:r>
            <a:r>
              <a:rPr sz="2000" b="1" spc="0" dirty="0">
                <a:latin typeface="Times New Roman"/>
                <a:cs typeface="Times New Roman"/>
              </a:rPr>
              <a:t>r de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50" dirty="0">
                <a:latin typeface="Times New Roman"/>
                <a:cs typeface="Times New Roman"/>
              </a:rPr>
              <a:t>l</a:t>
            </a:r>
            <a:r>
              <a:rPr sz="2000" b="1" spc="0" dirty="0">
                <a:latin typeface="Times New Roman"/>
                <a:cs typeface="Times New Roman"/>
              </a:rPr>
              <a:t>a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0" dirty="0">
                <a:latin typeface="Times New Roman"/>
                <a:cs typeface="Times New Roman"/>
              </a:rPr>
              <a:t>c</a:t>
            </a:r>
            <a:r>
              <a:rPr sz="2000" b="1" spc="50" dirty="0">
                <a:latin typeface="Times New Roman"/>
                <a:cs typeface="Times New Roman"/>
              </a:rPr>
              <a:t>o</a:t>
            </a:r>
            <a:r>
              <a:rPr sz="2000" b="1" spc="0" dirty="0">
                <a:latin typeface="Times New Roman"/>
                <a:cs typeface="Times New Roman"/>
              </a:rPr>
              <a:t>rte</a:t>
            </a:r>
            <a:r>
              <a:rPr sz="2000" b="1" spc="-100" dirty="0">
                <a:latin typeface="Times New Roman"/>
                <a:cs typeface="Times New Roman"/>
              </a:rPr>
              <a:t>z</a:t>
            </a:r>
            <a:r>
              <a:rPr sz="2000" b="1" spc="0" dirty="0">
                <a:latin typeface="Times New Roman"/>
                <a:cs typeface="Times New Roman"/>
              </a:rPr>
              <a:t>a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0" dirty="0">
                <a:latin typeface="Times New Roman"/>
                <a:cs typeface="Times New Roman"/>
              </a:rPr>
              <a:t>terre</a:t>
            </a:r>
            <a:r>
              <a:rPr sz="2000" b="1" spc="50" dirty="0">
                <a:latin typeface="Times New Roman"/>
                <a:cs typeface="Times New Roman"/>
              </a:rPr>
              <a:t>s</a:t>
            </a:r>
            <a:r>
              <a:rPr sz="2000" b="1" spc="0" dirty="0">
                <a:latin typeface="Times New Roman"/>
                <a:cs typeface="Times New Roman"/>
              </a:rPr>
              <a:t>tre</a:t>
            </a:r>
            <a:endParaRPr sz="2000" dirty="0">
              <a:latin typeface="Times New Roman"/>
              <a:cs typeface="Times New Roman"/>
            </a:endParaRPr>
          </a:p>
          <a:p>
            <a:pPr marL="165100">
              <a:lnSpc>
                <a:spcPct val="95825"/>
              </a:lnSpc>
              <a:spcBef>
                <a:spcPts val="1009"/>
              </a:spcBef>
            </a:pPr>
            <a:r>
              <a:rPr sz="2000" b="1" spc="-50" dirty="0">
                <a:latin typeface="Times New Roman"/>
                <a:cs typeface="Times New Roman"/>
              </a:rPr>
              <a:t>D</a:t>
            </a:r>
            <a:r>
              <a:rPr sz="2000" b="1" spc="50" dirty="0">
                <a:latin typeface="Times New Roman"/>
                <a:cs typeface="Times New Roman"/>
              </a:rPr>
              <a:t>A</a:t>
            </a:r>
            <a:r>
              <a:rPr sz="2000" b="1" spc="-50" dirty="0">
                <a:latin typeface="Times New Roman"/>
                <a:cs typeface="Times New Roman"/>
              </a:rPr>
              <a:t>Ñ</a:t>
            </a:r>
            <a:r>
              <a:rPr sz="2000" b="1" spc="0" dirty="0">
                <a:latin typeface="Times New Roman"/>
                <a:cs typeface="Times New Roman"/>
              </a:rPr>
              <a:t>OS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M</a:t>
            </a:r>
            <a:r>
              <a:rPr sz="2000" b="1" spc="50" dirty="0">
                <a:latin typeface="Times New Roman"/>
                <a:cs typeface="Times New Roman"/>
              </a:rPr>
              <a:t>A</a:t>
            </a:r>
            <a:r>
              <a:rPr sz="2000" b="1" spc="0" dirty="0">
                <a:latin typeface="Times New Roman"/>
                <a:cs typeface="Times New Roman"/>
              </a:rPr>
              <a:t>TE</a:t>
            </a:r>
            <a:r>
              <a:rPr sz="2000" b="1" spc="50" dirty="0">
                <a:latin typeface="Times New Roman"/>
                <a:cs typeface="Times New Roman"/>
              </a:rPr>
              <a:t>RIA</a:t>
            </a:r>
            <a:r>
              <a:rPr sz="2000" b="1" spc="0" dirty="0">
                <a:latin typeface="Times New Roman"/>
                <a:cs typeface="Times New Roman"/>
              </a:rPr>
              <a:t>LES</a:t>
            </a:r>
            <a:endParaRPr sz="2000" dirty="0">
              <a:latin typeface="Times New Roman"/>
              <a:cs typeface="Times New Roman"/>
            </a:endParaRPr>
          </a:p>
          <a:p>
            <a:pPr marL="165100">
              <a:lnSpc>
                <a:spcPct val="95825"/>
              </a:lnSpc>
              <a:spcBef>
                <a:spcPts val="565"/>
              </a:spcBef>
            </a:pPr>
            <a:r>
              <a:rPr sz="2000" b="1" spc="50" dirty="0">
                <a:latin typeface="Times New Roman"/>
                <a:cs typeface="Times New Roman"/>
              </a:rPr>
              <a:t>I</a:t>
            </a:r>
            <a:r>
              <a:rPr sz="2000" b="1" spc="0" dirty="0">
                <a:latin typeface="Times New Roman"/>
                <a:cs typeface="Times New Roman"/>
              </a:rPr>
              <a:t>nf</a:t>
            </a:r>
            <a:r>
              <a:rPr sz="2000" b="1" spc="-125" dirty="0">
                <a:latin typeface="Times New Roman"/>
                <a:cs typeface="Times New Roman"/>
              </a:rPr>
              <a:t> </a:t>
            </a:r>
            <a:r>
              <a:rPr sz="2000" b="1" spc="-100" dirty="0">
                <a:latin typeface="Times New Roman"/>
                <a:cs typeface="Times New Roman"/>
              </a:rPr>
              <a:t>r</a:t>
            </a:r>
            <a:r>
              <a:rPr sz="2000" b="1" spc="50" dirty="0">
                <a:latin typeface="Times New Roman"/>
                <a:cs typeface="Times New Roman"/>
              </a:rPr>
              <a:t>a</a:t>
            </a:r>
            <a:r>
              <a:rPr sz="2000" b="1" spc="0" dirty="0">
                <a:latin typeface="Times New Roman"/>
                <a:cs typeface="Times New Roman"/>
              </a:rPr>
              <a:t>e</a:t>
            </a:r>
            <a:r>
              <a:rPr sz="2000" b="1" spc="50" dirty="0">
                <a:latin typeface="Times New Roman"/>
                <a:cs typeface="Times New Roman"/>
              </a:rPr>
              <a:t>s</a:t>
            </a:r>
            <a:r>
              <a:rPr sz="2000" b="1" spc="0" dirty="0">
                <a:latin typeface="Times New Roman"/>
                <a:cs typeface="Times New Roman"/>
              </a:rPr>
              <a:t>tructu</a:t>
            </a:r>
            <a:r>
              <a:rPr sz="2000" b="1" spc="-100" dirty="0">
                <a:latin typeface="Times New Roman"/>
                <a:cs typeface="Times New Roman"/>
              </a:rPr>
              <a:t>r</a:t>
            </a:r>
            <a:r>
              <a:rPr sz="2000" b="1" spc="0" dirty="0">
                <a:latin typeface="Times New Roman"/>
                <a:cs typeface="Times New Roman"/>
              </a:rPr>
              <a:t>a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0" dirty="0">
                <a:latin typeface="Times New Roman"/>
                <a:cs typeface="Times New Roman"/>
              </a:rPr>
              <a:t>pr</a:t>
            </a:r>
            <a:r>
              <a:rPr sz="2000" b="1" spc="50" dirty="0">
                <a:latin typeface="Times New Roman"/>
                <a:cs typeface="Times New Roman"/>
              </a:rPr>
              <a:t>o</a:t>
            </a:r>
            <a:r>
              <a:rPr sz="2000" b="1" spc="0" dirty="0">
                <a:latin typeface="Times New Roman"/>
                <a:cs typeface="Times New Roman"/>
              </a:rPr>
              <a:t>duc</a:t>
            </a:r>
            <a:r>
              <a:rPr sz="2000" b="1" spc="-100" dirty="0">
                <a:latin typeface="Times New Roman"/>
                <a:cs typeface="Times New Roman"/>
              </a:rPr>
              <a:t>t</a:t>
            </a:r>
            <a:r>
              <a:rPr sz="2000" b="1" spc="50" dirty="0">
                <a:latin typeface="Times New Roman"/>
                <a:cs typeface="Times New Roman"/>
              </a:rPr>
              <a:t>i</a:t>
            </a:r>
            <a:r>
              <a:rPr sz="2000" b="1" spc="-50" dirty="0">
                <a:latin typeface="Times New Roman"/>
                <a:cs typeface="Times New Roman"/>
              </a:rPr>
              <a:t>v</a:t>
            </a:r>
            <a:r>
              <a:rPr sz="2000" b="1" spc="0" dirty="0">
                <a:latin typeface="Times New Roman"/>
                <a:cs typeface="Times New Roman"/>
              </a:rPr>
              <a:t>a</a:t>
            </a:r>
            <a:endParaRPr sz="2000" dirty="0">
              <a:latin typeface="Times New Roman"/>
              <a:cs typeface="Times New Roman"/>
            </a:endParaRPr>
          </a:p>
          <a:p>
            <a:pPr marL="165100">
              <a:lnSpc>
                <a:spcPct val="95825"/>
              </a:lnSpc>
              <a:spcBef>
                <a:spcPts val="565"/>
              </a:spcBef>
            </a:pPr>
            <a:r>
              <a:rPr sz="2000" b="1" spc="50" dirty="0">
                <a:latin typeface="Times New Roman"/>
                <a:cs typeface="Times New Roman"/>
              </a:rPr>
              <a:t>R</a:t>
            </a:r>
            <a:r>
              <a:rPr sz="2000" b="1" spc="0" dirty="0">
                <a:latin typeface="Times New Roman"/>
                <a:cs typeface="Times New Roman"/>
              </a:rPr>
              <a:t>e</a:t>
            </a:r>
            <a:r>
              <a:rPr sz="2000" b="1" spc="50" dirty="0">
                <a:latin typeface="Times New Roman"/>
                <a:cs typeface="Times New Roman"/>
              </a:rPr>
              <a:t>si</a:t>
            </a:r>
            <a:r>
              <a:rPr sz="2000" b="1" spc="0" dirty="0">
                <a:latin typeface="Times New Roman"/>
                <a:cs typeface="Times New Roman"/>
              </a:rPr>
              <a:t>den</a:t>
            </a:r>
            <a:r>
              <a:rPr sz="2000" b="1" spc="-100" dirty="0">
                <a:latin typeface="Times New Roman"/>
                <a:cs typeface="Times New Roman"/>
              </a:rPr>
              <a:t>c</a:t>
            </a:r>
            <a:r>
              <a:rPr sz="2000" b="1" spc="50" dirty="0">
                <a:latin typeface="Times New Roman"/>
                <a:cs typeface="Times New Roman"/>
              </a:rPr>
              <a:t>i</a:t>
            </a:r>
            <a:r>
              <a:rPr sz="2000" b="1" spc="-50" dirty="0">
                <a:latin typeface="Times New Roman"/>
                <a:cs typeface="Times New Roman"/>
              </a:rPr>
              <a:t>a</a:t>
            </a:r>
            <a:r>
              <a:rPr sz="2000" b="1" spc="0" dirty="0">
                <a:latin typeface="Times New Roman"/>
                <a:cs typeface="Times New Roman"/>
              </a:rPr>
              <a:t>s</a:t>
            </a:r>
            <a:endParaRPr sz="2000" dirty="0">
              <a:latin typeface="Times New Roman"/>
              <a:cs typeface="Times New Roman"/>
            </a:endParaRPr>
          </a:p>
          <a:p>
            <a:pPr marL="165100">
              <a:lnSpc>
                <a:spcPct val="95825"/>
              </a:lnSpc>
              <a:spcBef>
                <a:spcPts val="565"/>
              </a:spcBef>
            </a:pPr>
            <a:r>
              <a:rPr sz="2000" b="1" spc="0" dirty="0">
                <a:latin typeface="Times New Roman"/>
                <a:cs typeface="Times New Roman"/>
              </a:rPr>
              <a:t>El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spc="0" dirty="0">
                <a:latin typeface="Times New Roman"/>
                <a:cs typeface="Times New Roman"/>
              </a:rPr>
              <a:t>p</a:t>
            </a:r>
            <a:r>
              <a:rPr sz="2000" b="1" spc="50" dirty="0">
                <a:latin typeface="Times New Roman"/>
                <a:cs typeface="Times New Roman"/>
              </a:rPr>
              <a:t>a</a:t>
            </a:r>
            <a:r>
              <a:rPr sz="2000" b="1" spc="-50" dirty="0">
                <a:latin typeface="Times New Roman"/>
                <a:cs typeface="Times New Roman"/>
              </a:rPr>
              <a:t>i</a:t>
            </a:r>
            <a:r>
              <a:rPr sz="2000" b="1" spc="50" dirty="0">
                <a:latin typeface="Times New Roman"/>
                <a:cs typeface="Times New Roman"/>
              </a:rPr>
              <a:t>sa</a:t>
            </a:r>
            <a:r>
              <a:rPr sz="2000" b="1" spc="0" dirty="0">
                <a:latin typeface="Times New Roman"/>
                <a:cs typeface="Times New Roman"/>
              </a:rPr>
              <a:t>je</a:t>
            </a:r>
            <a:endParaRPr sz="2000" dirty="0">
              <a:latin typeface="Times New Roman"/>
              <a:cs typeface="Times New Roman"/>
            </a:endParaRPr>
          </a:p>
          <a:p>
            <a:pPr marL="336232" marR="3460478" algn="ctr">
              <a:lnSpc>
                <a:spcPct val="95825"/>
              </a:lnSpc>
              <a:spcBef>
                <a:spcPts val="2748"/>
              </a:spcBef>
            </a:pPr>
            <a:r>
              <a:rPr sz="2000" b="1" spc="-4" dirty="0">
                <a:solidFill>
                  <a:srgbClr val="3333CC"/>
                </a:solidFill>
                <a:latin typeface="Arial"/>
                <a:cs typeface="Arial"/>
              </a:rPr>
              <a:t>UN</a:t>
            </a:r>
            <a:r>
              <a:rPr sz="2000" b="1" spc="34" dirty="0">
                <a:solidFill>
                  <a:srgbClr val="3333CC"/>
                </a:solidFill>
                <a:latin typeface="Arial"/>
                <a:cs typeface="Arial"/>
              </a:rPr>
              <a:t>ES</a:t>
            </a:r>
            <a:r>
              <a:rPr sz="2000" b="1" spc="-4" dirty="0">
                <a:solidFill>
                  <a:srgbClr val="3333CC"/>
                </a:solidFill>
                <a:latin typeface="Arial"/>
                <a:cs typeface="Arial"/>
              </a:rPr>
              <a:t>C</a:t>
            </a:r>
            <a:r>
              <a:rPr sz="2000" b="1" spc="0" dirty="0">
                <a:solidFill>
                  <a:srgbClr val="3333CC"/>
                </a:solidFill>
                <a:latin typeface="Arial"/>
                <a:cs typeface="Arial"/>
              </a:rPr>
              <a:t>O</a:t>
            </a:r>
            <a:r>
              <a:rPr sz="2000" b="1" spc="-39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000" b="1" spc="-4" dirty="0">
                <a:solidFill>
                  <a:srgbClr val="3333CC"/>
                </a:solidFill>
                <a:latin typeface="Arial"/>
                <a:cs typeface="Arial"/>
              </a:rPr>
              <a:t>RA</a:t>
            </a:r>
            <a:r>
              <a:rPr sz="2000" b="1" spc="34" dirty="0">
                <a:solidFill>
                  <a:srgbClr val="3333CC"/>
                </a:solidFill>
                <a:latin typeface="Arial"/>
                <a:cs typeface="Arial"/>
              </a:rPr>
              <a:t>P</a:t>
            </a:r>
            <a:r>
              <a:rPr sz="2000" b="1" spc="-4" dirty="0">
                <a:solidFill>
                  <a:srgbClr val="3333CC"/>
                </a:solidFill>
                <a:latin typeface="Arial"/>
                <a:cs typeface="Arial"/>
              </a:rPr>
              <a:t>CA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41288"/>
            <a:ext cx="9144000" cy="1049337"/>
          </a:xfrm>
          <a:solidFill>
            <a:srgbClr val="CDDAF3"/>
          </a:solidFill>
        </p:spPr>
        <p:txBody>
          <a:bodyPr>
            <a:normAutofit fontScale="90000"/>
          </a:bodyPr>
          <a:lstStyle/>
          <a:p>
            <a:r>
              <a:rPr lang="es-ES" sz="4000" dirty="0"/>
              <a:t>Campo de esfuerzos – Principios básicos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5" y="2278351"/>
            <a:ext cx="6181279" cy="4230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2267744" y="1412776"/>
            <a:ext cx="3286148" cy="64294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Fallas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3D3026-FFDB-4DB0-902C-C70A62FE0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688"/>
            <a:ext cx="9144000" cy="499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85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2E77B27-9D23-4B3D-82D0-F68CC0D5D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692696"/>
            <a:ext cx="897255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14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4648E49-D66D-4236-BD2A-819AAB50A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268760"/>
            <a:ext cx="7609342" cy="45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4B73A28-FF85-4AE6-9425-B6EECFE8C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5" y="113166"/>
            <a:ext cx="8026593" cy="605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45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BD67ACE7-0423-4DE0-A337-427416B6D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71" y="434806"/>
            <a:ext cx="8912221" cy="598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29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14400" y="1177925"/>
            <a:ext cx="8229600" cy="676275"/>
          </a:xfrm>
        </p:spPr>
        <p:txBody>
          <a:bodyPr/>
          <a:lstStyle/>
          <a:p>
            <a:r>
              <a:rPr lang="es-ES" sz="2800" dirty="0"/>
              <a:t>Primarias o ondas tipo 'P'</a:t>
            </a:r>
          </a:p>
          <a:p>
            <a:pPr>
              <a:buFontTx/>
              <a:buNone/>
            </a:pP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918ECD9-433E-4624-8CC3-8DD0C5D01C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8113"/>
            <a:ext cx="6480175" cy="1049337"/>
          </a:xfrm>
        </p:spPr>
        <p:txBody>
          <a:bodyPr/>
          <a:lstStyle/>
          <a:p>
            <a:r>
              <a:rPr lang="es-MX" dirty="0"/>
              <a:t>Tipos de Ondas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154238"/>
            <a:ext cx="4103687" cy="242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2855913"/>
            <a:ext cx="3471863" cy="150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900113" y="5219700"/>
            <a:ext cx="73437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2800"/>
              <a:t>Ondas P – Los materiales se mueven paralelamente a la dirección de las ondas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89213" y="4244975"/>
            <a:ext cx="6554787" cy="957263"/>
          </a:xfrm>
          <a:noFill/>
        </p:spPr>
        <p:txBody>
          <a:bodyPr/>
          <a:lstStyle/>
          <a:p>
            <a:r>
              <a:rPr lang="es-ES" dirty="0"/>
              <a:t>Tipos de ondas sísmicas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320676"/>
            <a:ext cx="9144000" cy="895956"/>
          </a:xfrm>
        </p:spPr>
        <p:txBody>
          <a:bodyPr/>
          <a:lstStyle/>
          <a:p>
            <a:r>
              <a:rPr lang="es-ES" sz="2800" dirty="0"/>
              <a:t>Secundarias o ondas tipo Secundarias o ondas tipo 'S'</a:t>
            </a:r>
          </a:p>
          <a:p>
            <a:pPr>
              <a:buFontTx/>
              <a:buNone/>
            </a:pPr>
            <a:endParaRPr lang="es-ES" sz="2800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0757" y="1655764"/>
            <a:ext cx="3529012" cy="22844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0029" y="2227867"/>
            <a:ext cx="3013075" cy="15779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811700" y="5712723"/>
            <a:ext cx="80614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S" sz="2400" i="1" dirty="0"/>
              <a:t>Ondas S- Movimiento perpendicular a la dirección de la onda</a:t>
            </a:r>
          </a:p>
          <a:p>
            <a:pPr>
              <a:spcBef>
                <a:spcPct val="50000"/>
              </a:spcBef>
            </a:pPr>
            <a:endParaRPr lang="es-ES" sz="2400" i="1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624" y="1"/>
            <a:ext cx="6480175" cy="692696"/>
          </a:xfrm>
          <a:noFill/>
        </p:spPr>
        <p:txBody>
          <a:bodyPr/>
          <a:lstStyle/>
          <a:p>
            <a:r>
              <a:rPr lang="es-ES" dirty="0"/>
              <a:t>Tipos de ondas sísmicas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049337"/>
            <a:ext cx="9036496" cy="5403999"/>
          </a:xfrm>
        </p:spPr>
        <p:txBody>
          <a:bodyPr/>
          <a:lstStyle/>
          <a:p>
            <a:pPr>
              <a:buFontTx/>
              <a:buNone/>
            </a:pPr>
            <a:r>
              <a:rPr lang="es-ES" sz="2400" dirty="0"/>
              <a:t>Superficiales, ondas tipo L</a:t>
            </a:r>
          </a:p>
          <a:p>
            <a:pPr>
              <a:buFontTx/>
              <a:buNone/>
            </a:pPr>
            <a:r>
              <a:rPr lang="es-ES" sz="2400" dirty="0"/>
              <a:t>• </a:t>
            </a:r>
            <a:r>
              <a:rPr lang="es-ES" sz="2400" b="1" dirty="0"/>
              <a:t>Ocurren </a:t>
            </a:r>
            <a:r>
              <a:rPr lang="es-ES" sz="2400" b="1" dirty="0" err="1"/>
              <a:t>unicamente</a:t>
            </a:r>
            <a:r>
              <a:rPr lang="es-ES" sz="2400" b="1" dirty="0"/>
              <a:t> en la superficie de la corteza  terrestre.</a:t>
            </a:r>
            <a:endParaRPr lang="es-ES" b="1" dirty="0"/>
          </a:p>
          <a:p>
            <a:pPr>
              <a:buFontTx/>
              <a:buNone/>
            </a:pPr>
            <a:r>
              <a:rPr lang="es-ES" sz="2400" dirty="0"/>
              <a:t>• </a:t>
            </a:r>
            <a:r>
              <a:rPr lang="es-ES" sz="2400" b="1" dirty="0"/>
              <a:t>Tienen longitudes de onda larga y baja frecuencia</a:t>
            </a:r>
          </a:p>
          <a:p>
            <a:pPr>
              <a:buFontTx/>
              <a:buNone/>
            </a:pPr>
            <a:r>
              <a:rPr lang="es-ES" sz="2400" dirty="0"/>
              <a:t>• </a:t>
            </a:r>
            <a:r>
              <a:rPr lang="es-ES" sz="2400" b="1" dirty="0"/>
              <a:t>Son las mas destructivas.</a:t>
            </a:r>
            <a:endParaRPr lang="es-ES" sz="2400" dirty="0"/>
          </a:p>
          <a:p>
            <a:endParaRPr lang="es-ES" sz="2400" dirty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39750" y="3716338"/>
            <a:ext cx="4572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2400"/>
              <a:t>Hay dos tipos de ondas Hay dos tipos de ondas L :</a:t>
            </a:r>
          </a:p>
          <a:p>
            <a:r>
              <a:rPr lang="es-ES" sz="2400"/>
              <a:t>– </a:t>
            </a:r>
            <a:r>
              <a:rPr lang="es-ES" sz="2400" b="1"/>
              <a:t>Ondas “Love” (Ondas Q)</a:t>
            </a:r>
          </a:p>
          <a:p>
            <a:r>
              <a:rPr lang="es-ES" sz="2400"/>
              <a:t>– </a:t>
            </a:r>
            <a:r>
              <a:rPr lang="es-ES" sz="2400" b="1"/>
              <a:t>Ondas Rayleigh (Ondas R</a:t>
            </a:r>
            <a:r>
              <a:rPr lang="es-ES" sz="2400"/>
              <a:t>)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292080" y="3573016"/>
            <a:ext cx="40687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dirty="0"/>
              <a:t>•Mas lentas que ondas tipo P-y S</a:t>
            </a:r>
          </a:p>
          <a:p>
            <a:r>
              <a:rPr lang="es-ES" dirty="0"/>
              <a:t>•Amplitud &gt; ondas P- y S</a:t>
            </a:r>
          </a:p>
          <a:p>
            <a:r>
              <a:rPr lang="es-ES" dirty="0"/>
              <a:t>•Vibración se reduce con profundidad</a:t>
            </a:r>
          </a:p>
          <a:p>
            <a:r>
              <a:rPr lang="es-ES" dirty="0"/>
              <a:t>•Periodo largo, causa </a:t>
            </a:r>
            <a:r>
              <a:rPr lang="es-ES" dirty="0" err="1"/>
              <a:t>ppal</a:t>
            </a:r>
            <a:r>
              <a:rPr lang="es-ES" dirty="0"/>
              <a:t> de daño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0793" y="-1612"/>
            <a:ext cx="6480175" cy="1049337"/>
          </a:xfrm>
          <a:noFill/>
        </p:spPr>
        <p:txBody>
          <a:bodyPr/>
          <a:lstStyle/>
          <a:p>
            <a:r>
              <a:rPr lang="es-ES" dirty="0"/>
              <a:t>Tipos de ondas sísmicas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2060575"/>
            <a:ext cx="6492875" cy="315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900113" y="5445125"/>
            <a:ext cx="741680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/>
              <a:t>Movimiento horizontal fuerte, perpendicular a la dirección de la onda</a:t>
            </a:r>
          </a:p>
          <a:p>
            <a:pPr>
              <a:spcBef>
                <a:spcPct val="50000"/>
              </a:spcBef>
            </a:pPr>
            <a:endParaRPr lang="es-ES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403648" y="1281087"/>
            <a:ext cx="46085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2800" dirty="0"/>
              <a:t>• Ondas “Love” (Ondas Q</a:t>
            </a:r>
            <a:r>
              <a:rPr lang="es-ES" sz="2800" b="1" dirty="0"/>
              <a:t>)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600" y="90489"/>
            <a:ext cx="6480175" cy="1049337"/>
          </a:xfrm>
          <a:noFill/>
        </p:spPr>
        <p:txBody>
          <a:bodyPr/>
          <a:lstStyle/>
          <a:p>
            <a:r>
              <a:rPr lang="es-ES"/>
              <a:t>Tipos de ondas sísmicas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628775"/>
            <a:ext cx="8012112" cy="382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539750" y="1700213"/>
            <a:ext cx="4679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2800" b="1"/>
              <a:t>-</a:t>
            </a:r>
            <a:r>
              <a:rPr lang="es-ES" sz="2800"/>
              <a:t>Ondas Rayleigh (Ondas R)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5734050"/>
            <a:ext cx="91439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400" dirty="0"/>
              <a:t>Movimiento arriba y abajo, lado a lado, en la dirección de la onda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5616" y="45243"/>
            <a:ext cx="6480175" cy="1049337"/>
          </a:xfrm>
          <a:noFill/>
        </p:spPr>
        <p:txBody>
          <a:bodyPr/>
          <a:lstStyle/>
          <a:p>
            <a:r>
              <a:rPr lang="es-ES"/>
              <a:t>Términos de uso común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" y="1844824"/>
            <a:ext cx="8243887" cy="4298950"/>
          </a:xfrm>
          <a:prstGeom prst="rect">
            <a:avLst/>
          </a:prstGeom>
          <a:noFill/>
          <a:ln w="57150">
            <a:solidFill>
              <a:srgbClr val="3366CC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2093912" y="188640"/>
            <a:ext cx="6480175" cy="1049337"/>
          </a:xfrm>
        </p:spPr>
        <p:txBody>
          <a:bodyPr/>
          <a:lstStyle/>
          <a:p>
            <a:r>
              <a:rPr lang="es-MX" dirty="0"/>
              <a:t>Registro. Sismógrafos</a:t>
            </a: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35696" y="1556792"/>
            <a:ext cx="5826224" cy="436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24128" y="357166"/>
            <a:ext cx="3312368" cy="714375"/>
          </a:xfrm>
          <a:noFill/>
        </p:spPr>
        <p:txBody>
          <a:bodyPr>
            <a:noAutofit/>
          </a:bodyPr>
          <a:lstStyle/>
          <a:p>
            <a:r>
              <a:rPr lang="es-ES" sz="2800" dirty="0"/>
              <a:t>Escala de Richter</a:t>
            </a:r>
          </a:p>
        </p:txBody>
      </p:sp>
      <p:pic>
        <p:nvPicPr>
          <p:cNvPr id="10243" name="Picture 3" descr="richter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2341"/>
            <a:ext cx="7240308" cy="5701496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-520260" y="142860"/>
            <a:ext cx="6100371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 tamaño de un sismo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450" y="27856"/>
            <a:ext cx="7956550" cy="562074"/>
          </a:xfrm>
          <a:noFill/>
        </p:spPr>
        <p:txBody>
          <a:bodyPr/>
          <a:lstStyle/>
          <a:p>
            <a:r>
              <a:rPr lang="es-ES"/>
              <a:t>Escala Modificada de Mercalli</a:t>
            </a:r>
          </a:p>
        </p:txBody>
      </p:sp>
      <p:pic>
        <p:nvPicPr>
          <p:cNvPr id="11267" name="Picture 3" descr="mercall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764704"/>
            <a:ext cx="8619778" cy="519943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9" y="414338"/>
            <a:ext cx="8712967" cy="422374"/>
          </a:xfrm>
          <a:noFill/>
        </p:spPr>
        <p:txBody>
          <a:bodyPr>
            <a:normAutofit fontScale="90000"/>
          </a:bodyPr>
          <a:lstStyle/>
          <a:p>
            <a:r>
              <a:rPr lang="es-ES" sz="2800" b="1" dirty="0"/>
              <a:t>Como interactúan las ondas sísmicas y el suelo? (1)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06896" y="1268760"/>
            <a:ext cx="8229600" cy="4525962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s-ES" sz="2800"/>
              <a:t>Suelos (blandos) recubriendo el basamento</a:t>
            </a:r>
          </a:p>
          <a:p>
            <a:pPr>
              <a:buFontTx/>
              <a:buNone/>
            </a:pPr>
            <a:r>
              <a:rPr lang="es-ES" sz="2800"/>
              <a:t>rocoso amplifican la vibración sísmica en la</a:t>
            </a:r>
          </a:p>
          <a:p>
            <a:pPr>
              <a:buFontTx/>
              <a:buNone/>
            </a:pPr>
            <a:r>
              <a:rPr lang="es-ES" sz="2800"/>
              <a:t>mayoría de los casos</a:t>
            </a:r>
          </a:p>
          <a:p>
            <a:pPr>
              <a:buFontTx/>
              <a:buNone/>
            </a:pPr>
            <a:r>
              <a:rPr lang="es-ES" sz="2800"/>
              <a:t>• La magnitud de la amplificación depende de</a:t>
            </a:r>
          </a:p>
          <a:p>
            <a:pPr>
              <a:buFontTx/>
              <a:buNone/>
            </a:pPr>
            <a:r>
              <a:rPr lang="es-ES" sz="2800"/>
              <a:t>– Espesor de la cobertura de suelos (geología)</a:t>
            </a:r>
          </a:p>
          <a:p>
            <a:pPr>
              <a:buFontTx/>
              <a:buNone/>
            </a:pPr>
            <a:r>
              <a:rPr lang="es-ES" sz="2800"/>
              <a:t>– Propiedades del suelo (rigidez, peso unitario)</a:t>
            </a:r>
          </a:p>
          <a:p>
            <a:pPr>
              <a:buFontTx/>
              <a:buNone/>
            </a:pPr>
            <a:r>
              <a:rPr lang="es-ES" sz="2800"/>
              <a:t>– Tipo de sismo (magnitud, distancia hipocentro)</a:t>
            </a:r>
          </a:p>
          <a:p>
            <a:endParaRPr lang="es-ES" sz="280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9776" y="213518"/>
            <a:ext cx="8766720" cy="524669"/>
          </a:xfrm>
          <a:noFill/>
        </p:spPr>
        <p:txBody>
          <a:bodyPr>
            <a:normAutofit fontScale="90000"/>
          </a:bodyPr>
          <a:lstStyle/>
          <a:p>
            <a:r>
              <a:rPr lang="es-ES" sz="2400" b="1" dirty="0"/>
              <a:t>Efecto de la función de transferencia sobre la amplitud del sismo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205" y="833379"/>
            <a:ext cx="6840760" cy="5191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23BD3B-098E-A67C-EFF9-384CA1139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200" y="2564904"/>
            <a:ext cx="3960440" cy="1049235"/>
          </a:xfrm>
        </p:spPr>
        <p:txBody>
          <a:bodyPr>
            <a:normAutofit fontScale="90000"/>
          </a:bodyPr>
          <a:lstStyle/>
          <a:p>
            <a:r>
              <a:rPr lang="es-MX" dirty="0"/>
              <a:t>RESPUESTA SISMICA DE DIFERENTES TIPOS DE SUELO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5765444-A7FD-FD1C-576A-B87E89B95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-1"/>
            <a:ext cx="4446442" cy="665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11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835696" y="116632"/>
            <a:ext cx="6480175" cy="1049337"/>
          </a:xfrm>
        </p:spPr>
        <p:txBody>
          <a:bodyPr/>
          <a:lstStyle/>
          <a:p>
            <a:r>
              <a:rPr lang="es-MX" dirty="0"/>
              <a:t>Comportamiento rígido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03647" y="1484784"/>
            <a:ext cx="7080787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142875"/>
            <a:ext cx="8229600" cy="868363"/>
          </a:xfrm>
        </p:spPr>
        <p:txBody>
          <a:bodyPr/>
          <a:lstStyle/>
          <a:p>
            <a:r>
              <a:rPr lang="es-MX" sz="3600" dirty="0"/>
              <a:t>Licuefacción</a:t>
            </a:r>
            <a:endParaRPr lang="es-MX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59632" y="1037630"/>
            <a:ext cx="6624736" cy="5185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827584" y="260648"/>
            <a:ext cx="6480175" cy="1049337"/>
          </a:xfrm>
        </p:spPr>
        <p:txBody>
          <a:bodyPr/>
          <a:lstStyle/>
          <a:p>
            <a:r>
              <a:rPr lang="es-MX" dirty="0"/>
              <a:t>Licuefacción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06588" y="1844824"/>
            <a:ext cx="637270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75656" y="188640"/>
            <a:ext cx="6480175" cy="1049337"/>
          </a:xfrm>
          <a:noFill/>
        </p:spPr>
        <p:txBody>
          <a:bodyPr/>
          <a:lstStyle/>
          <a:p>
            <a:r>
              <a:rPr lang="es-ES">
                <a:effectLst>
                  <a:outerShdw blurRad="38100" dist="38100" dir="2700000" algn="tl">
                    <a:srgbClr val="FFFFFF"/>
                  </a:outerShdw>
                </a:effectLst>
              </a:rPr>
              <a:t>Daños asociados con sismos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14400" y="1782763"/>
            <a:ext cx="8229600" cy="452596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s-ES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Directos, relacionados al movimiento del suelo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" sz="2400" i="1" dirty="0"/>
              <a:t>(</a:t>
            </a:r>
            <a:r>
              <a:rPr lang="es-ES" sz="2400" i="1" dirty="0" err="1"/>
              <a:t>approx</a:t>
            </a:r>
            <a:r>
              <a:rPr lang="es-ES" sz="2400" i="1" dirty="0"/>
              <a:t>.. 20%)</a:t>
            </a:r>
          </a:p>
          <a:p>
            <a:pPr>
              <a:lnSpc>
                <a:spcPct val="90000"/>
              </a:lnSpc>
              <a:buFontTx/>
              <a:buNone/>
            </a:pPr>
            <a:endParaRPr lang="es-E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s-ES" sz="2400" dirty="0"/>
              <a:t>1. Vibración del suelo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" sz="2400" dirty="0"/>
              <a:t>2. Rompimiento superficial, ruptura de falla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" sz="2400" dirty="0"/>
              <a:t>3.- Licuefacción del suelo</a:t>
            </a:r>
          </a:p>
          <a:p>
            <a:pPr>
              <a:lnSpc>
                <a:spcPct val="90000"/>
              </a:lnSpc>
              <a:buFontTx/>
              <a:buNone/>
            </a:pPr>
            <a:endParaRPr lang="es-E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s-ES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Indirectos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" sz="2400" i="1" dirty="0"/>
              <a:t>(</a:t>
            </a:r>
            <a:r>
              <a:rPr lang="es-ES" sz="2400" i="1" dirty="0" err="1"/>
              <a:t>approx</a:t>
            </a:r>
            <a:r>
              <a:rPr lang="es-ES" sz="2400" i="1" dirty="0"/>
              <a:t>.. 80%)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" sz="2400" dirty="0"/>
              <a:t>3. Daños posteriores</a:t>
            </a:r>
          </a:p>
          <a:p>
            <a:pPr>
              <a:lnSpc>
                <a:spcPct val="90000"/>
              </a:lnSpc>
              <a:buFontTx/>
              <a:buNone/>
            </a:pPr>
            <a:endParaRPr lang="es-ES" sz="2400" dirty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67744" y="332656"/>
            <a:ext cx="6480175" cy="1049337"/>
          </a:xfrm>
          <a:noFill/>
        </p:spPr>
        <p:txBody>
          <a:bodyPr/>
          <a:lstStyle/>
          <a:p>
            <a:r>
              <a:rPr lang="es-E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Daños asociados con sismos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14400" y="1600200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es-ES" u="sng" dirty="0"/>
              <a:t> Amenazas Secundarias</a:t>
            </a:r>
          </a:p>
          <a:p>
            <a:pPr>
              <a:buFontTx/>
              <a:buNone/>
            </a:pPr>
            <a:endParaRPr lang="es-ES" sz="2200" b="1" dirty="0"/>
          </a:p>
          <a:p>
            <a:pPr>
              <a:buFontTx/>
              <a:buNone/>
            </a:pPr>
            <a:r>
              <a:rPr lang="es-ES" sz="2200" b="1" dirty="0"/>
              <a:t>a) Asentamiento diferencial del suelo,</a:t>
            </a:r>
          </a:p>
          <a:p>
            <a:pPr>
              <a:buFontTx/>
              <a:buNone/>
            </a:pPr>
            <a:r>
              <a:rPr lang="es-ES" sz="2200" b="1" dirty="0"/>
              <a:t>b) Licuefacción,</a:t>
            </a:r>
          </a:p>
          <a:p>
            <a:pPr>
              <a:buFontTx/>
              <a:buNone/>
            </a:pPr>
            <a:r>
              <a:rPr lang="es-ES" sz="2200" b="1" dirty="0"/>
              <a:t>c) Inundaciones debido a rompimiento de presas y diques naturales.</a:t>
            </a:r>
          </a:p>
          <a:p>
            <a:pPr>
              <a:buFontTx/>
              <a:buNone/>
            </a:pPr>
            <a:r>
              <a:rPr lang="es-ES" sz="2200" b="1" dirty="0"/>
              <a:t>d) Incendios, etc.</a:t>
            </a:r>
            <a:endParaRPr lang="es-ES" sz="2200" dirty="0"/>
          </a:p>
          <a:p>
            <a:pPr>
              <a:buFontTx/>
              <a:buNone/>
            </a:pPr>
            <a:endParaRPr lang="es-ES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10C3D1E-D225-45D9-964F-3B7A4E4FC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34831"/>
            <a:ext cx="8460432" cy="558833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8BDE4B4-E0A1-4FDC-8CAA-BDFBD30AC744}"/>
              </a:ext>
            </a:extLst>
          </p:cNvPr>
          <p:cNvSpPr txBox="1"/>
          <p:nvPr/>
        </p:nvSpPr>
        <p:spPr>
          <a:xfrm flipH="1">
            <a:off x="2326607" y="116632"/>
            <a:ext cx="4490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Sismicidad </a:t>
            </a:r>
            <a:r>
              <a:rPr lang="es-MX" sz="2800" dirty="0" err="1"/>
              <a:t>Mexico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115042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</a:t>
            </a:r>
            <a:r>
              <a:rPr lang="es-MX" dirty="0" err="1"/>
              <a:t>Mexico</a:t>
            </a:r>
            <a:r>
              <a:rPr lang="es-MX" dirty="0"/>
              <a:t> 1985</a:t>
            </a:r>
          </a:p>
        </p:txBody>
      </p:sp>
      <p:pic>
        <p:nvPicPr>
          <p:cNvPr id="7" name="Imagen 6" descr="Imagen que contiene exterior, edificio, cielo, foto&#10;&#10;Descripción generada automáticamente">
            <a:extLst>
              <a:ext uri="{FF2B5EF4-FFF2-40B4-BE49-F238E27FC236}">
                <a16:creationId xmlns:a16="http://schemas.microsoft.com/office/drawing/2014/main" id="{CC15D888-0FFE-4B76-8742-5C449405B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228725"/>
            <a:ext cx="66675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31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</a:t>
            </a:r>
            <a:r>
              <a:rPr lang="es-MX" dirty="0" err="1"/>
              <a:t>Mexico</a:t>
            </a:r>
            <a:r>
              <a:rPr lang="es-MX" dirty="0"/>
              <a:t>  1985</a:t>
            </a:r>
          </a:p>
        </p:txBody>
      </p:sp>
      <p:pic>
        <p:nvPicPr>
          <p:cNvPr id="4" name="Imagen 3" descr="Imagen que contiene tren&#10;&#10;Descripción generada automáticamente">
            <a:extLst>
              <a:ext uri="{FF2B5EF4-FFF2-40B4-BE49-F238E27FC236}">
                <a16:creationId xmlns:a16="http://schemas.microsoft.com/office/drawing/2014/main" id="{858C637B-C4BF-4099-9A6C-682E10C8D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4554895" cy="2846809"/>
          </a:xfrm>
          <a:prstGeom prst="rect">
            <a:avLst/>
          </a:prstGeom>
        </p:spPr>
      </p:pic>
      <p:pic>
        <p:nvPicPr>
          <p:cNvPr id="6" name="Imagen 5" descr="Imagen que contiene edificio&#10;&#10;Descripción generada automáticamente">
            <a:extLst>
              <a:ext uri="{FF2B5EF4-FFF2-40B4-BE49-F238E27FC236}">
                <a16:creationId xmlns:a16="http://schemas.microsoft.com/office/drawing/2014/main" id="{A90C983A-E54E-4537-88CD-5E88FF1C0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152" y="1556791"/>
            <a:ext cx="3937707" cy="241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7652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</a:t>
            </a:r>
            <a:r>
              <a:rPr lang="es-MX" dirty="0" err="1"/>
              <a:t>Mexico</a:t>
            </a:r>
            <a:r>
              <a:rPr lang="es-MX" dirty="0"/>
              <a:t>  1985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3F11D41-5AA7-4CC3-99BC-0E6F6E195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708" y="1124744"/>
            <a:ext cx="4110467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454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</a:t>
            </a:r>
            <a:r>
              <a:rPr lang="es-MX" dirty="0" err="1"/>
              <a:t>Mexico</a:t>
            </a:r>
            <a:r>
              <a:rPr lang="es-MX" dirty="0"/>
              <a:t> 1985</a:t>
            </a:r>
          </a:p>
        </p:txBody>
      </p:sp>
      <p:pic>
        <p:nvPicPr>
          <p:cNvPr id="4" name="Imagen 3" descr="Imagen que contiene texto&#10;&#10;Descripción generada automáticamente">
            <a:extLst>
              <a:ext uri="{FF2B5EF4-FFF2-40B4-BE49-F238E27FC236}">
                <a16:creationId xmlns:a16="http://schemas.microsoft.com/office/drawing/2014/main" id="{C506291C-A590-49BC-8D4A-E5E8A89A9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050049"/>
            <a:ext cx="4638799" cy="546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40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</a:t>
            </a:r>
            <a:r>
              <a:rPr lang="es-MX" dirty="0" err="1"/>
              <a:t>Mexico</a:t>
            </a:r>
            <a:r>
              <a:rPr lang="es-MX" dirty="0"/>
              <a:t> 2017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70F9D12-8E17-413A-A79C-604762BF6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753"/>
            <a:ext cx="9144000" cy="460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675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</a:t>
            </a:r>
            <a:r>
              <a:rPr lang="es-MX" dirty="0" err="1"/>
              <a:t>Mexico</a:t>
            </a:r>
            <a:r>
              <a:rPr lang="es-MX" dirty="0"/>
              <a:t> 2017</a:t>
            </a:r>
          </a:p>
        </p:txBody>
      </p:sp>
      <p:pic>
        <p:nvPicPr>
          <p:cNvPr id="4" name="Imagen 3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48D5DFEB-F9AE-4E3C-A43B-465200005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3535705" cy="4221088"/>
          </a:xfrm>
          <a:prstGeom prst="rect">
            <a:avLst/>
          </a:prstGeom>
        </p:spPr>
      </p:pic>
      <p:pic>
        <p:nvPicPr>
          <p:cNvPr id="5" name="Imagen 4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5545E63E-40FA-4583-BFC2-A73EFF891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537" y="1284945"/>
            <a:ext cx="4647626" cy="390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405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</a:t>
            </a:r>
            <a:r>
              <a:rPr lang="es-MX" dirty="0" err="1"/>
              <a:t>Mexico</a:t>
            </a:r>
            <a:r>
              <a:rPr lang="es-MX" dirty="0"/>
              <a:t> 2017</a:t>
            </a:r>
          </a:p>
        </p:txBody>
      </p:sp>
      <p:pic>
        <p:nvPicPr>
          <p:cNvPr id="5" name="Imagen 4" descr="Imagen que contiene interior&#10;&#10;Descripción generada automáticamente">
            <a:extLst>
              <a:ext uri="{FF2B5EF4-FFF2-40B4-BE49-F238E27FC236}">
                <a16:creationId xmlns:a16="http://schemas.microsoft.com/office/drawing/2014/main" id="{69CBECB1-1F11-4822-9ACB-5CB61A199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196752"/>
            <a:ext cx="6479421" cy="48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866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</a:t>
            </a:r>
            <a:r>
              <a:rPr lang="es-MX" dirty="0" err="1"/>
              <a:t>Mexico</a:t>
            </a:r>
            <a:r>
              <a:rPr lang="es-MX" dirty="0"/>
              <a:t> 2017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641A63-C012-4641-838D-23324C505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031875"/>
            <a:ext cx="5534026" cy="43651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63929BD-58B1-43CB-A93C-9820FE534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034" y="998282"/>
            <a:ext cx="3273828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487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Bavispe, 1887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0DC3D27-3B91-4291-8F43-15E1B6571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340768"/>
            <a:ext cx="556260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92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Bavispe, 1887</a:t>
            </a:r>
          </a:p>
        </p:txBody>
      </p:sp>
      <p:pic>
        <p:nvPicPr>
          <p:cNvPr id="4" name="Imagen 3" descr="Imagen que contiene montaña, exterior, rock, naturaleza&#10;&#10;Descripción generada automáticamente">
            <a:extLst>
              <a:ext uri="{FF2B5EF4-FFF2-40B4-BE49-F238E27FC236}">
                <a16:creationId xmlns:a16="http://schemas.microsoft.com/office/drawing/2014/main" id="{1691DAC6-0943-4F6A-87E9-D58752059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066428"/>
            <a:ext cx="3592351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089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DA3A2-D121-4B6C-BEE9-3485BCC28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7463"/>
            <a:ext cx="6480175" cy="1049338"/>
          </a:xfrm>
        </p:spPr>
        <p:txBody>
          <a:bodyPr/>
          <a:lstStyle/>
          <a:p>
            <a:r>
              <a:rPr lang="es-MX" dirty="0"/>
              <a:t>Sismos Históricos. Bavispe, 1887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8BDA464-3113-44D7-927B-BC6FC9A45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40768"/>
            <a:ext cx="3810000" cy="3810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F00B0EE-1C7B-4557-B22F-77DEF3A61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76" y="1628800"/>
            <a:ext cx="4119752" cy="345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25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6408738" y="4941888"/>
            <a:ext cx="2735262" cy="519112"/>
          </a:xfrm>
        </p:spPr>
        <p:txBody>
          <a:bodyPr>
            <a:normAutofit fontScale="90000"/>
          </a:bodyPr>
          <a:lstStyle/>
          <a:p>
            <a:r>
              <a:rPr lang="es-MX" dirty="0"/>
              <a:t>PREGUNTAS?</a:t>
            </a:r>
          </a:p>
        </p:txBody>
      </p:sp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67F55B94-EA16-4AA9-941B-17C176B5F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8640"/>
            <a:ext cx="4548101" cy="53927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ería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177</TotalTime>
  <Words>488</Words>
  <Application>Microsoft Office PowerPoint</Application>
  <PresentationFormat>Presentación en pantalla (4:3)</PresentationFormat>
  <Paragraphs>90</Paragraphs>
  <Slides>39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3" baseType="lpstr">
      <vt:lpstr>Arial</vt:lpstr>
      <vt:lpstr>Palatino Linotype</vt:lpstr>
      <vt:lpstr>Times New Roman</vt:lpstr>
      <vt:lpstr>Galería</vt:lpstr>
      <vt:lpstr>GEOLOGIA AMBIENTAL </vt:lpstr>
      <vt:lpstr>Presentación de PowerPoint</vt:lpstr>
      <vt:lpstr>Terremoto o Sismo</vt:lpstr>
      <vt:lpstr>Campo de esfuerzos – Principios básicos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Tipos de Ondas</vt:lpstr>
      <vt:lpstr>Tipos de ondas sísmicas</vt:lpstr>
      <vt:lpstr>Tipos de ondas sísmicas</vt:lpstr>
      <vt:lpstr>Tipos de ondas sísmicas</vt:lpstr>
      <vt:lpstr>Tipos de ondas sísmicas</vt:lpstr>
      <vt:lpstr>Términos de uso común</vt:lpstr>
      <vt:lpstr>Registro. Sismógrafos</vt:lpstr>
      <vt:lpstr>Escala de Richter</vt:lpstr>
      <vt:lpstr>Escala Modificada de Mercalli</vt:lpstr>
      <vt:lpstr>Como interactúan las ondas sísmicas y el suelo? (1)</vt:lpstr>
      <vt:lpstr>Efecto de la función de transferencia sobre la amplitud del sismo</vt:lpstr>
      <vt:lpstr>RESPUESTA SISMICA DE DIFERENTES TIPOS DE SUELO</vt:lpstr>
      <vt:lpstr>Comportamiento rígido</vt:lpstr>
      <vt:lpstr>Licuefacción</vt:lpstr>
      <vt:lpstr>Licuefacción</vt:lpstr>
      <vt:lpstr>Daños asociados con sismos</vt:lpstr>
      <vt:lpstr>Daños asociados con sismos</vt:lpstr>
      <vt:lpstr>Presentación de PowerPoint</vt:lpstr>
      <vt:lpstr>Sismos Históricos. Mexico 1985</vt:lpstr>
      <vt:lpstr>Sismos Históricos. Mexico  1985</vt:lpstr>
      <vt:lpstr>Sismos Históricos. Mexico  1985</vt:lpstr>
      <vt:lpstr>Sismos Históricos. Mexico 1985</vt:lpstr>
      <vt:lpstr>Sismos Históricos. Mexico 2017</vt:lpstr>
      <vt:lpstr>Sismos Históricos. Mexico 2017</vt:lpstr>
      <vt:lpstr>Sismos Históricos. Mexico 2017</vt:lpstr>
      <vt:lpstr>Sismos Históricos. Mexico 2017</vt:lpstr>
      <vt:lpstr>Sismos Históricos. Bavispe, 1887</vt:lpstr>
      <vt:lpstr>Sismos Históricos. Bavispe, 1887</vt:lpstr>
      <vt:lpstr>Sismos Históricos. Bavispe, 1887</vt:lpstr>
      <vt:lpstr>PREGUNTAS?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Terremoto en Mexicali –San Luis Río Colorado</dc:title>
  <dc:creator>Ismael</dc:creator>
  <cp:lastModifiedBy>JOSE ISMAEL MINJAREZ SOSA</cp:lastModifiedBy>
  <cp:revision>19</cp:revision>
  <cp:lastPrinted>1601-01-01T00:00:00Z</cp:lastPrinted>
  <dcterms:created xsi:type="dcterms:W3CDTF">2010-04-11T01:30:15Z</dcterms:created>
  <dcterms:modified xsi:type="dcterms:W3CDTF">2022-08-29T06:08:10Z</dcterms:modified>
</cp:coreProperties>
</file>