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55"/>
  </p:notesMasterIdLst>
  <p:sldIdLst>
    <p:sldId id="256" r:id="rId2"/>
    <p:sldId id="257" r:id="rId3"/>
    <p:sldId id="258" r:id="rId4"/>
    <p:sldId id="262" r:id="rId5"/>
    <p:sldId id="305" r:id="rId6"/>
    <p:sldId id="267" r:id="rId7"/>
    <p:sldId id="266" r:id="rId8"/>
    <p:sldId id="264" r:id="rId9"/>
    <p:sldId id="312" r:id="rId10"/>
    <p:sldId id="261" r:id="rId11"/>
    <p:sldId id="259" r:id="rId12"/>
    <p:sldId id="269" r:id="rId13"/>
    <p:sldId id="275" r:id="rId14"/>
    <p:sldId id="276" r:id="rId15"/>
    <p:sldId id="303" r:id="rId16"/>
    <p:sldId id="285" r:id="rId17"/>
    <p:sldId id="277" r:id="rId18"/>
    <p:sldId id="278" r:id="rId19"/>
    <p:sldId id="279" r:id="rId20"/>
    <p:sldId id="280" r:id="rId21"/>
    <p:sldId id="283" r:id="rId22"/>
    <p:sldId id="284" r:id="rId23"/>
    <p:sldId id="314" r:id="rId24"/>
    <p:sldId id="317" r:id="rId25"/>
    <p:sldId id="313" r:id="rId26"/>
    <p:sldId id="286" r:id="rId27"/>
    <p:sldId id="306" r:id="rId28"/>
    <p:sldId id="320" r:id="rId29"/>
    <p:sldId id="288" r:id="rId30"/>
    <p:sldId id="287" r:id="rId31"/>
    <p:sldId id="307" r:id="rId32"/>
    <p:sldId id="308" r:id="rId33"/>
    <p:sldId id="298" r:id="rId34"/>
    <p:sldId id="299" r:id="rId35"/>
    <p:sldId id="300" r:id="rId36"/>
    <p:sldId id="301" r:id="rId37"/>
    <p:sldId id="311" r:id="rId38"/>
    <p:sldId id="315" r:id="rId39"/>
    <p:sldId id="326" r:id="rId40"/>
    <p:sldId id="322" r:id="rId41"/>
    <p:sldId id="273" r:id="rId42"/>
    <p:sldId id="327" r:id="rId43"/>
    <p:sldId id="331" r:id="rId44"/>
    <p:sldId id="290" r:id="rId45"/>
    <p:sldId id="329" r:id="rId46"/>
    <p:sldId id="330" r:id="rId47"/>
    <p:sldId id="282" r:id="rId48"/>
    <p:sldId id="323" r:id="rId49"/>
    <p:sldId id="328" r:id="rId50"/>
    <p:sldId id="324" r:id="rId51"/>
    <p:sldId id="332" r:id="rId52"/>
    <p:sldId id="321" r:id="rId53"/>
    <p:sldId id="316" r:id="rId54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3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4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Macintosh%20HD:Users:butler:Documents:ScienceEducation:IRIS/Seismology:EarthquakeNotices:GreatEQsSince1900.xls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000">
                <a:latin typeface="Arial"/>
                <a:cs typeface="Arial"/>
              </a:defRPr>
            </a:pPr>
            <a:r>
              <a:rPr lang="en-US" sz="2000">
                <a:latin typeface="Arial"/>
                <a:cs typeface="Arial"/>
              </a:rPr>
              <a:t>Great (M &gt; 8) Earthquakes Since 1900</a:t>
            </a:r>
          </a:p>
        </c:rich>
      </c:tx>
      <c:layout>
        <c:manualLayout>
          <c:xMode val="edge"/>
          <c:yMode val="edge"/>
          <c:x val="0.32121415155674332"/>
          <c:y val="0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8.1272123094704912E-2"/>
          <c:y val="7.0914251103227591E-2"/>
          <c:w val="0.81258280358303803"/>
          <c:h val="0.80229263649736104"/>
        </c:manualLayout>
      </c:layout>
      <c:scatterChart>
        <c:scatterStyle val="lineMarker"/>
        <c:varyColors val="0"/>
        <c:ser>
          <c:idx val="0"/>
          <c:order val="0"/>
          <c:spPr>
            <a:ln w="47625">
              <a:noFill/>
            </a:ln>
          </c:spPr>
          <c:marker>
            <c:spPr>
              <a:effectLst/>
            </c:spPr>
          </c:marker>
          <c:xVal>
            <c:numRef>
              <c:f>Sheet1!$N$1:$N$54</c:f>
              <c:numCache>
                <c:formatCode>General</c:formatCode>
                <c:ptCount val="54"/>
                <c:pt idx="0">
                  <c:v>1960</c:v>
                </c:pt>
                <c:pt idx="1">
                  <c:v>1964</c:v>
                </c:pt>
                <c:pt idx="2">
                  <c:v>2004</c:v>
                </c:pt>
                <c:pt idx="3">
                  <c:v>1952</c:v>
                </c:pt>
                <c:pt idx="4">
                  <c:v>2011</c:v>
                </c:pt>
                <c:pt idx="5">
                  <c:v>2010</c:v>
                </c:pt>
                <c:pt idx="6">
                  <c:v>1906</c:v>
                </c:pt>
                <c:pt idx="7">
                  <c:v>1965</c:v>
                </c:pt>
                <c:pt idx="8">
                  <c:v>2005</c:v>
                </c:pt>
                <c:pt idx="9">
                  <c:v>1957</c:v>
                </c:pt>
                <c:pt idx="10">
                  <c:v>1950</c:v>
                </c:pt>
                <c:pt idx="11">
                  <c:v>2007</c:v>
                </c:pt>
                <c:pt idx="12">
                  <c:v>1963</c:v>
                </c:pt>
                <c:pt idx="13">
                  <c:v>1938</c:v>
                </c:pt>
                <c:pt idx="14">
                  <c:v>1923</c:v>
                </c:pt>
                <c:pt idx="15">
                  <c:v>1922</c:v>
                </c:pt>
                <c:pt idx="16">
                  <c:v>2001</c:v>
                </c:pt>
                <c:pt idx="17">
                  <c:v>1933</c:v>
                </c:pt>
                <c:pt idx="18">
                  <c:v>1905</c:v>
                </c:pt>
                <c:pt idx="19">
                  <c:v>2006</c:v>
                </c:pt>
                <c:pt idx="20">
                  <c:v>2003</c:v>
                </c:pt>
                <c:pt idx="21">
                  <c:v>1958</c:v>
                </c:pt>
                <c:pt idx="22">
                  <c:v>1903</c:v>
                </c:pt>
                <c:pt idx="23">
                  <c:v>1994</c:v>
                </c:pt>
                <c:pt idx="24">
                  <c:v>1943</c:v>
                </c:pt>
                <c:pt idx="25">
                  <c:v>1942</c:v>
                </c:pt>
                <c:pt idx="26">
                  <c:v>1940</c:v>
                </c:pt>
                <c:pt idx="27">
                  <c:v>1938</c:v>
                </c:pt>
                <c:pt idx="28">
                  <c:v>1908</c:v>
                </c:pt>
                <c:pt idx="29">
                  <c:v>1906</c:v>
                </c:pt>
                <c:pt idx="30">
                  <c:v>2009</c:v>
                </c:pt>
                <c:pt idx="31">
                  <c:v>2007</c:v>
                </c:pt>
                <c:pt idx="32">
                  <c:v>2007</c:v>
                </c:pt>
                <c:pt idx="33">
                  <c:v>2004</c:v>
                </c:pt>
                <c:pt idx="34">
                  <c:v>1998</c:v>
                </c:pt>
                <c:pt idx="35">
                  <c:v>1974</c:v>
                </c:pt>
                <c:pt idx="36">
                  <c:v>1966</c:v>
                </c:pt>
                <c:pt idx="37">
                  <c:v>1957</c:v>
                </c:pt>
                <c:pt idx="38">
                  <c:v>1949</c:v>
                </c:pt>
                <c:pt idx="39">
                  <c:v>1946</c:v>
                </c:pt>
                <c:pt idx="40">
                  <c:v>1946</c:v>
                </c:pt>
                <c:pt idx="41">
                  <c:v>1944</c:v>
                </c:pt>
                <c:pt idx="42">
                  <c:v>1934</c:v>
                </c:pt>
                <c:pt idx="43">
                  <c:v>1932</c:v>
                </c:pt>
                <c:pt idx="44">
                  <c:v>2007</c:v>
                </c:pt>
                <c:pt idx="45">
                  <c:v>2006</c:v>
                </c:pt>
                <c:pt idx="46">
                  <c:v>2000</c:v>
                </c:pt>
                <c:pt idx="47">
                  <c:v>1985</c:v>
                </c:pt>
                <c:pt idx="48">
                  <c:v>1970</c:v>
                </c:pt>
                <c:pt idx="49">
                  <c:v>1946</c:v>
                </c:pt>
                <c:pt idx="50">
                  <c:v>1945</c:v>
                </c:pt>
                <c:pt idx="51">
                  <c:v>1931</c:v>
                </c:pt>
                <c:pt idx="52">
                  <c:v>1920</c:v>
                </c:pt>
                <c:pt idx="53">
                  <c:v>1907</c:v>
                </c:pt>
              </c:numCache>
            </c:numRef>
          </c:xVal>
          <c:yVal>
            <c:numRef>
              <c:f>Sheet1!$O$1:$O$54</c:f>
              <c:numCache>
                <c:formatCode>General</c:formatCode>
                <c:ptCount val="54"/>
                <c:pt idx="0">
                  <c:v>9.5</c:v>
                </c:pt>
                <c:pt idx="1">
                  <c:v>9.2000000000000011</c:v>
                </c:pt>
                <c:pt idx="2">
                  <c:v>9.1</c:v>
                </c:pt>
                <c:pt idx="3">
                  <c:v>9</c:v>
                </c:pt>
                <c:pt idx="4">
                  <c:v>8.9</c:v>
                </c:pt>
                <c:pt idx="5">
                  <c:v>8.8000000000000007</c:v>
                </c:pt>
                <c:pt idx="6">
                  <c:v>8.8000000000000007</c:v>
                </c:pt>
                <c:pt idx="7">
                  <c:v>8.7000000000000011</c:v>
                </c:pt>
                <c:pt idx="8">
                  <c:v>8.6</c:v>
                </c:pt>
                <c:pt idx="9">
                  <c:v>8.6</c:v>
                </c:pt>
                <c:pt idx="10">
                  <c:v>8.6</c:v>
                </c:pt>
                <c:pt idx="11">
                  <c:v>8.5</c:v>
                </c:pt>
                <c:pt idx="12">
                  <c:v>8.5</c:v>
                </c:pt>
                <c:pt idx="13">
                  <c:v>8.5</c:v>
                </c:pt>
                <c:pt idx="14">
                  <c:v>8.5</c:v>
                </c:pt>
                <c:pt idx="15">
                  <c:v>8.5</c:v>
                </c:pt>
                <c:pt idx="16">
                  <c:v>8.4</c:v>
                </c:pt>
                <c:pt idx="17">
                  <c:v>8.4</c:v>
                </c:pt>
                <c:pt idx="18">
                  <c:v>8.4</c:v>
                </c:pt>
                <c:pt idx="19">
                  <c:v>8.3000000000000007</c:v>
                </c:pt>
                <c:pt idx="20">
                  <c:v>8.3000000000000007</c:v>
                </c:pt>
                <c:pt idx="21">
                  <c:v>8.3000000000000007</c:v>
                </c:pt>
                <c:pt idx="22">
                  <c:v>8.3000000000000007</c:v>
                </c:pt>
                <c:pt idx="23">
                  <c:v>8.2000000000000011</c:v>
                </c:pt>
                <c:pt idx="24">
                  <c:v>8.2000000000000011</c:v>
                </c:pt>
                <c:pt idx="25">
                  <c:v>8.2000000000000011</c:v>
                </c:pt>
                <c:pt idx="26">
                  <c:v>8.2000000000000011</c:v>
                </c:pt>
                <c:pt idx="27">
                  <c:v>8.2000000000000011</c:v>
                </c:pt>
                <c:pt idx="28">
                  <c:v>8.2000000000000011</c:v>
                </c:pt>
                <c:pt idx="29">
                  <c:v>8.2000000000000011</c:v>
                </c:pt>
                <c:pt idx="30">
                  <c:v>8.1</c:v>
                </c:pt>
                <c:pt idx="31">
                  <c:v>8.1</c:v>
                </c:pt>
                <c:pt idx="32">
                  <c:v>8.1</c:v>
                </c:pt>
                <c:pt idx="33">
                  <c:v>8.1</c:v>
                </c:pt>
                <c:pt idx="34">
                  <c:v>8.1</c:v>
                </c:pt>
                <c:pt idx="35">
                  <c:v>8.1</c:v>
                </c:pt>
                <c:pt idx="36">
                  <c:v>8.1</c:v>
                </c:pt>
                <c:pt idx="37">
                  <c:v>8.1</c:v>
                </c:pt>
                <c:pt idx="38">
                  <c:v>8.1</c:v>
                </c:pt>
                <c:pt idx="39">
                  <c:v>8.1</c:v>
                </c:pt>
                <c:pt idx="40">
                  <c:v>8.1</c:v>
                </c:pt>
                <c:pt idx="41">
                  <c:v>8.1</c:v>
                </c:pt>
                <c:pt idx="42">
                  <c:v>8.1</c:v>
                </c:pt>
                <c:pt idx="43">
                  <c:v>8.1</c:v>
                </c:pt>
                <c:pt idx="44">
                  <c:v>8</c:v>
                </c:pt>
                <c:pt idx="45">
                  <c:v>8</c:v>
                </c:pt>
                <c:pt idx="46">
                  <c:v>8</c:v>
                </c:pt>
                <c:pt idx="47">
                  <c:v>8</c:v>
                </c:pt>
                <c:pt idx="48">
                  <c:v>8</c:v>
                </c:pt>
                <c:pt idx="49">
                  <c:v>8</c:v>
                </c:pt>
                <c:pt idx="50">
                  <c:v>8</c:v>
                </c:pt>
                <c:pt idx="51">
                  <c:v>8</c:v>
                </c:pt>
                <c:pt idx="52">
                  <c:v>8</c:v>
                </c:pt>
                <c:pt idx="53">
                  <c:v>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8E0-4921-AD17-0FEB3CC3A5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106752"/>
        <c:axId val="37107328"/>
      </c:scatterChart>
      <c:valAx>
        <c:axId val="37106752"/>
        <c:scaling>
          <c:orientation val="minMax"/>
          <c:min val="1900"/>
        </c:scaling>
        <c:delete val="0"/>
        <c:axPos val="b"/>
        <c:majorGridlines>
          <c:spPr>
            <a:ln w="3175">
              <a:solidFill>
                <a:srgbClr val="80808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800" b="0">
                    <a:latin typeface="Arial"/>
                    <a:cs typeface="Arial"/>
                  </a:defRPr>
                </a:pPr>
                <a:r>
                  <a:rPr lang="en-US" sz="1800" b="0">
                    <a:latin typeface="Arial"/>
                    <a:cs typeface="Arial"/>
                  </a:rPr>
                  <a:t>Year</a:t>
                </a:r>
              </a:p>
            </c:rich>
          </c:tx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MX"/>
          </a:p>
        </c:txPr>
        <c:crossAx val="37107328"/>
        <c:crosses val="autoZero"/>
        <c:crossBetween val="midCat"/>
      </c:valAx>
      <c:valAx>
        <c:axId val="37107328"/>
        <c:scaling>
          <c:orientation val="minMax"/>
        </c:scaling>
        <c:delete val="0"/>
        <c:axPos val="l"/>
        <c:majorGridlines>
          <c:spPr>
            <a:ln w="3175">
              <a:solidFill>
                <a:srgbClr val="80808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800" b="0">
                    <a:latin typeface="Arial"/>
                    <a:cs typeface="Arial"/>
                  </a:defRPr>
                </a:pPr>
                <a:r>
                  <a:rPr lang="en-US" sz="1800" b="0">
                    <a:latin typeface="Arial"/>
                    <a:cs typeface="Arial"/>
                  </a:rPr>
                  <a:t>Magnitude</a:t>
                </a:r>
              </a:p>
            </c:rich>
          </c:tx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sz="1400">
                <a:latin typeface="Arial"/>
                <a:cs typeface="Arial"/>
              </a:defRPr>
            </a:pPr>
            <a:endParaRPr lang="es-MX"/>
          </a:p>
        </c:txPr>
        <c:crossAx val="37106752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808080"/>
      </a:solidFill>
      <a:prstDash val="solid"/>
    </a:ln>
  </c:sp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819FE2-C6E5-4BA5-998D-005EA1F3EA20}" type="datetimeFigureOut">
              <a:rPr lang="es-MX" smtClean="0"/>
              <a:pPr/>
              <a:t>29/08/2022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63345-4CCA-491B-983C-64D0C3EF705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9586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itt.edu/~super1/lecture/lec37461/index.htm" TargetMode="External"/><Relationship Id="rId13" Type="http://schemas.openxmlformats.org/officeDocument/2006/relationships/hyperlink" Target="http://www.pitt.edu/~super1/lecture/lec38741/index.htm" TargetMode="External"/><Relationship Id="rId3" Type="http://schemas.openxmlformats.org/officeDocument/2006/relationships/hyperlink" Target="http://www.iaea.org/newscenter/news/tsunamiupdate01.html" TargetMode="External"/><Relationship Id="rId7" Type="http://schemas.openxmlformats.org/officeDocument/2006/relationships/hyperlink" Target="http://www.pitt.edu/~super1/lecture/lec37431/index.htm" TargetMode="External"/><Relationship Id="rId12" Type="http://schemas.openxmlformats.org/officeDocument/2006/relationships/hyperlink" Target="http://www.pitt.edu/~super1/lecture/lec38641/index.htm" TargetMode="External"/><Relationship Id="rId17" Type="http://schemas.openxmlformats.org/officeDocument/2006/relationships/hyperlink" Target="http://www.pitt.edu/~super1/lecture/lec20901/index.htm" TargetMode="External"/><Relationship Id="rId2" Type="http://schemas.openxmlformats.org/officeDocument/2006/relationships/slide" Target="../slides/slide4.xml"/><Relationship Id="rId16" Type="http://schemas.openxmlformats.org/officeDocument/2006/relationships/hyperlink" Target="http://www.pitt.edu/~super1/lecture/lec19751/index.htm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www.pitt.edu/~super1/lecture/lec37401/index.htm" TargetMode="External"/><Relationship Id="rId11" Type="http://schemas.openxmlformats.org/officeDocument/2006/relationships/hyperlink" Target="http://www.pitt.edu/~super1/lecture/lec37931/index.htm" TargetMode="External"/><Relationship Id="rId5" Type="http://schemas.openxmlformats.org/officeDocument/2006/relationships/hyperlink" Target="http://www.pitt.edu/~super1/lecture/lec13051/index.htm" TargetMode="External"/><Relationship Id="rId15" Type="http://schemas.openxmlformats.org/officeDocument/2006/relationships/hyperlink" Target="http://www.pitt.edu/~super1/lecture/lec18161/index.htm" TargetMode="External"/><Relationship Id="rId10" Type="http://schemas.openxmlformats.org/officeDocument/2006/relationships/hyperlink" Target="http://www.pitt.edu/~super1/lecture/lec37441/index.htm" TargetMode="External"/><Relationship Id="rId4" Type="http://schemas.openxmlformats.org/officeDocument/2006/relationships/hyperlink" Target="http://www.pitt.edu/~super1/lecture/lec13021/index.htm" TargetMode="External"/><Relationship Id="rId9" Type="http://schemas.openxmlformats.org/officeDocument/2006/relationships/hyperlink" Target="http://www.pitt.edu/~super1/lecture/lec37451/index.htm" TargetMode="External"/><Relationship Id="rId14" Type="http://schemas.openxmlformats.org/officeDocument/2006/relationships/hyperlink" Target="http://www.pitt.edu/~super1/lecture/lec18071/index.htm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crisisresponse/japanquake2011.html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itt.edu/~super1/lecture/lec22841/index.htm" TargetMode="External"/><Relationship Id="rId13" Type="http://schemas.openxmlformats.org/officeDocument/2006/relationships/hyperlink" Target="http://www.pitt.edu/~super1/lecture/lec32981/index.htm" TargetMode="External"/><Relationship Id="rId18" Type="http://schemas.openxmlformats.org/officeDocument/2006/relationships/hyperlink" Target="http://www.pitt.edu/~super1/lecture/lec15231/index.htm" TargetMode="External"/><Relationship Id="rId26" Type="http://schemas.openxmlformats.org/officeDocument/2006/relationships/hyperlink" Target="http://www.pitt.edu/~super1/lecture/lec40311/index.htm" TargetMode="External"/><Relationship Id="rId3" Type="http://schemas.openxmlformats.org/officeDocument/2006/relationships/hyperlink" Target="http://www.pitt.edu/~super1/lecture/lec21801/index.htm" TargetMode="External"/><Relationship Id="rId21" Type="http://schemas.openxmlformats.org/officeDocument/2006/relationships/hyperlink" Target="http://www.pitt.edu/~super1/lecture/lec15271/index.htm" TargetMode="External"/><Relationship Id="rId7" Type="http://schemas.openxmlformats.org/officeDocument/2006/relationships/hyperlink" Target="http://www.pitt.edu/~super1/lecture/lec22011/index.htm" TargetMode="External"/><Relationship Id="rId12" Type="http://schemas.openxmlformats.org/officeDocument/2006/relationships/hyperlink" Target="http://www.pitt.edu/~super1/lecture/lec32971/index.htm" TargetMode="External"/><Relationship Id="rId17" Type="http://schemas.openxmlformats.org/officeDocument/2006/relationships/hyperlink" Target="http://www.pitt.edu/~super1/lecture/lec15221/index.htm" TargetMode="External"/><Relationship Id="rId25" Type="http://schemas.openxmlformats.org/officeDocument/2006/relationships/hyperlink" Target="http://www.pitt.edu/~super1/lecture/lec39631/index.htm" TargetMode="External"/><Relationship Id="rId2" Type="http://schemas.openxmlformats.org/officeDocument/2006/relationships/slide" Target="../slides/slide7.xml"/><Relationship Id="rId16" Type="http://schemas.openxmlformats.org/officeDocument/2006/relationships/hyperlink" Target="http://www.pitt.edu/~super1/lecture/lec14681/index.htm" TargetMode="External"/><Relationship Id="rId20" Type="http://schemas.openxmlformats.org/officeDocument/2006/relationships/hyperlink" Target="http://www.pitt.edu/~super1/lecture/lec15261/index.htm" TargetMode="External"/><Relationship Id="rId29" Type="http://schemas.openxmlformats.org/officeDocument/2006/relationships/hyperlink" Target="http://www.pitt.edu/~super1/lecture/lec24071/index.htm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www.pitt.edu/~super1/lecture/lec22551/index.htm" TargetMode="External"/><Relationship Id="rId11" Type="http://schemas.openxmlformats.org/officeDocument/2006/relationships/hyperlink" Target="http://www.pitt.edu/~super1/lecture/lec32961/index.htm" TargetMode="External"/><Relationship Id="rId24" Type="http://schemas.openxmlformats.org/officeDocument/2006/relationships/hyperlink" Target="http://www.pitt.edu/~super1/lecture/lec39621/index.htm" TargetMode="External"/><Relationship Id="rId5" Type="http://schemas.openxmlformats.org/officeDocument/2006/relationships/hyperlink" Target="http://www.pitt.edu/~super1/lecture/lec22051/index.htm" TargetMode="External"/><Relationship Id="rId15" Type="http://schemas.openxmlformats.org/officeDocument/2006/relationships/hyperlink" Target="http://www.pitt.edu/~super1/lecture/lec33001/index.htm" TargetMode="External"/><Relationship Id="rId23" Type="http://schemas.openxmlformats.org/officeDocument/2006/relationships/hyperlink" Target="http://www.pitt.edu/~super1/lecture/lec15291/index.htm" TargetMode="External"/><Relationship Id="rId28" Type="http://schemas.openxmlformats.org/officeDocument/2006/relationships/hyperlink" Target="http://www.pitt.edu/~super1/lecture/lec40741/index.htm" TargetMode="External"/><Relationship Id="rId10" Type="http://schemas.openxmlformats.org/officeDocument/2006/relationships/hyperlink" Target="http://www.pitt.edu/~super1/lecture/lec32951/index.htm" TargetMode="External"/><Relationship Id="rId19" Type="http://schemas.openxmlformats.org/officeDocument/2006/relationships/hyperlink" Target="http://www.pitt.edu/~super1/lecture/lec15241/index.htm" TargetMode="External"/><Relationship Id="rId4" Type="http://schemas.openxmlformats.org/officeDocument/2006/relationships/hyperlink" Target="http://www.pitt.edu/~super1/lecture/lec18091/index.htm" TargetMode="External"/><Relationship Id="rId9" Type="http://schemas.openxmlformats.org/officeDocument/2006/relationships/hyperlink" Target="http://www.pitt.edu/~super1/lecture/lec22021/index.htm" TargetMode="External"/><Relationship Id="rId14" Type="http://schemas.openxmlformats.org/officeDocument/2006/relationships/hyperlink" Target="http://www.pitt.edu/~super1/lecture/lec32991/index.htm" TargetMode="External"/><Relationship Id="rId22" Type="http://schemas.openxmlformats.org/officeDocument/2006/relationships/hyperlink" Target="http://www.pitt.edu/~super1/lecture/lec15281/index.htm" TargetMode="External"/><Relationship Id="rId27" Type="http://schemas.openxmlformats.org/officeDocument/2006/relationships/hyperlink" Target="http://www.pitt.edu/~super1/lecture/lec40511/index.htm" TargetMode="External"/><Relationship Id="rId30" Type="http://schemas.openxmlformats.org/officeDocument/2006/relationships/hyperlink" Target="http://www.pitt.edu/~super1/lecture/lec24411/index.htm" TargetMode="External"/></Relationships>
</file>

<file path=ppt/notesSlides/_rels/notes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itt.edu/~super1/lecture/lec36861/index.htm" TargetMode="External"/><Relationship Id="rId13" Type="http://schemas.openxmlformats.org/officeDocument/2006/relationships/hyperlink" Target="http://www.pitt.edu/~super1/lecture/lec32431/index.htm" TargetMode="External"/><Relationship Id="rId18" Type="http://schemas.openxmlformats.org/officeDocument/2006/relationships/hyperlink" Target="http://www.pitt.edu/~super1/lecture/lec13181/index.htm" TargetMode="External"/><Relationship Id="rId3" Type="http://schemas.openxmlformats.org/officeDocument/2006/relationships/hyperlink" Target="http://www.pitt.edu/~super1/lecture/lec40041/index.htm" TargetMode="External"/><Relationship Id="rId7" Type="http://schemas.openxmlformats.org/officeDocument/2006/relationships/hyperlink" Target="http://www.pitt.edu/~super1/lecture/lec36761/index.htm" TargetMode="External"/><Relationship Id="rId12" Type="http://schemas.openxmlformats.org/officeDocument/2006/relationships/hyperlink" Target="http://www.pitt.edu/~super1/lecture/lec32381/index.htm" TargetMode="External"/><Relationship Id="rId17" Type="http://schemas.openxmlformats.org/officeDocument/2006/relationships/hyperlink" Target="http://www.pitt.edu/~super1/lecture/lec21741/index.htm" TargetMode="External"/><Relationship Id="rId2" Type="http://schemas.openxmlformats.org/officeDocument/2006/relationships/slide" Target="../slides/slide8.xml"/><Relationship Id="rId16" Type="http://schemas.openxmlformats.org/officeDocument/2006/relationships/hyperlink" Target="http://www.pitt.edu/~super1/lecture/lec21411/index.htm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www.pitt.edu/~super1/lecture/lec36741/index.htm" TargetMode="External"/><Relationship Id="rId11" Type="http://schemas.openxmlformats.org/officeDocument/2006/relationships/hyperlink" Target="http://www.pitt.edu/~super1/lecture/lec32361/index.htm" TargetMode="External"/><Relationship Id="rId5" Type="http://schemas.openxmlformats.org/officeDocument/2006/relationships/hyperlink" Target="http://www.pitt.edu/~super1/lecture/lec36681/index.htm" TargetMode="External"/><Relationship Id="rId15" Type="http://schemas.openxmlformats.org/officeDocument/2006/relationships/hyperlink" Target="http://www.pitt.edu/~super1/lecture/lec21271/index.htm" TargetMode="External"/><Relationship Id="rId10" Type="http://schemas.openxmlformats.org/officeDocument/2006/relationships/hyperlink" Target="http://www.pitt.edu/~super1/lecture/lec32441/index.htm" TargetMode="External"/><Relationship Id="rId19" Type="http://schemas.openxmlformats.org/officeDocument/2006/relationships/hyperlink" Target="http://www.pitt.edu/~super1/lecture/lec21491/index.htm" TargetMode="External"/><Relationship Id="rId4" Type="http://schemas.openxmlformats.org/officeDocument/2006/relationships/hyperlink" Target="http://www.pitt.edu/~super1/lecture/lec40291/index.htm" TargetMode="External"/><Relationship Id="rId9" Type="http://schemas.openxmlformats.org/officeDocument/2006/relationships/hyperlink" Target="http://www.pitt.edu/~super1/lecture/lec32421/index.htm" TargetMode="External"/><Relationship Id="rId14" Type="http://schemas.openxmlformats.org/officeDocument/2006/relationships/hyperlink" Target="http://www.pitt.edu/~super1/lecture/lec32351/index.htm" TargetMode="Externa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tt.edu/~super1/lecture/lec41441/Japan%20Earthquake%20Update%2011MA11.doc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Human_Development_Index" TargetMode="External"/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/>
              <a:t>International Atomic Energy Agency (</a:t>
            </a:r>
            <a:r>
              <a:rPr lang="en-US" b="1"/>
              <a:t>IAEA) update on Japan Earthquake - </a:t>
            </a:r>
            <a:r>
              <a:rPr lang="en-US">
                <a:hlinkClick r:id="rId3"/>
              </a:rPr>
              <a:t>http://www.iaea.org/newscenter/news/tsunamiupdate01.html</a:t>
            </a:r>
            <a:r>
              <a:rPr lang="en-US"/>
              <a:t> </a:t>
            </a:r>
          </a:p>
          <a:p>
            <a:endParaRPr lang="en-US" b="1"/>
          </a:p>
          <a:p>
            <a:endParaRPr lang="en-US" b="1"/>
          </a:p>
          <a:p>
            <a:r>
              <a:rPr lang="en-US" b="1"/>
              <a:t>TOP SUPERCOURSE LECTURES on Earthquake, Tsunami and Radiation</a:t>
            </a:r>
            <a:r>
              <a:rPr lang="en-US"/>
              <a:t> </a:t>
            </a:r>
          </a:p>
          <a:p>
            <a:r>
              <a:rPr lang="en-US"/>
              <a:t> </a:t>
            </a:r>
          </a:p>
          <a:p>
            <a:r>
              <a:rPr lang="en-US"/>
              <a:t> </a:t>
            </a:r>
          </a:p>
          <a:p>
            <a:r>
              <a:rPr lang="en-US"/>
              <a:t> </a:t>
            </a:r>
          </a:p>
          <a:p>
            <a:r>
              <a:rPr lang="en-US">
                <a:hlinkClick r:id="rId4"/>
              </a:rPr>
              <a:t>Public Health Consequences of Earthquakes Part I. </a:t>
            </a:r>
            <a:r>
              <a:rPr lang="en-US"/>
              <a:t>    </a:t>
            </a:r>
            <a:r>
              <a:rPr lang="en-US">
                <a:hlinkClick r:id="rId5"/>
              </a:rPr>
              <a:t>Part II.</a:t>
            </a:r>
            <a:endParaRPr lang="en-US"/>
          </a:p>
          <a:p>
            <a:r>
              <a:rPr lang="en-US"/>
              <a:t> </a:t>
            </a:r>
          </a:p>
          <a:p>
            <a:r>
              <a:rPr lang="en-US"/>
              <a:t> </a:t>
            </a:r>
          </a:p>
          <a:p>
            <a:r>
              <a:rPr lang="en-US">
                <a:hlinkClick r:id="rId6"/>
              </a:rPr>
              <a:t>What We Know About Nuclear Energy?</a:t>
            </a:r>
            <a:r>
              <a:rPr lang="en-US"/>
              <a:t> </a:t>
            </a:r>
            <a:r>
              <a:rPr lang="en-US">
                <a:hlinkClick r:id="rId7"/>
              </a:rPr>
              <a:t>Russian version</a:t>
            </a:r>
            <a:r>
              <a:rPr lang="en-US"/>
              <a:t>  </a:t>
            </a:r>
            <a:r>
              <a:rPr lang="en-US">
                <a:hlinkClick r:id="rId8"/>
              </a:rPr>
              <a:t>Arabic version</a:t>
            </a:r>
            <a:r>
              <a:rPr lang="en-US"/>
              <a:t>  </a:t>
            </a:r>
            <a:r>
              <a:rPr lang="en-US">
                <a:hlinkClick r:id="rId9"/>
              </a:rPr>
              <a:t>Spanish version</a:t>
            </a:r>
            <a:r>
              <a:rPr lang="en-US"/>
              <a:t> </a:t>
            </a:r>
            <a:r>
              <a:rPr lang="en-US">
                <a:hlinkClick r:id="rId10"/>
              </a:rPr>
              <a:t>Japanese version</a:t>
            </a:r>
            <a:r>
              <a:rPr lang="en-US"/>
              <a:t>  </a:t>
            </a:r>
            <a:r>
              <a:rPr lang="en-US">
                <a:hlinkClick r:id="rId11"/>
              </a:rPr>
              <a:t>in Ukrainian</a:t>
            </a:r>
            <a:r>
              <a:rPr lang="en-US"/>
              <a:t>  </a:t>
            </a:r>
            <a:r>
              <a:rPr lang="en-US">
                <a:hlinkClick r:id="rId12"/>
              </a:rPr>
              <a:t>in Bosnian</a:t>
            </a:r>
            <a:r>
              <a:rPr lang="en-US"/>
              <a:t>   </a:t>
            </a:r>
            <a:r>
              <a:rPr lang="en-US">
                <a:hlinkClick r:id="rId13"/>
              </a:rPr>
              <a:t>In Chinese</a:t>
            </a:r>
            <a:endParaRPr lang="en-US"/>
          </a:p>
          <a:p>
            <a:r>
              <a:rPr lang="en-US"/>
              <a:t> </a:t>
            </a:r>
          </a:p>
          <a:p>
            <a:r>
              <a:rPr lang="en-US"/>
              <a:t> </a:t>
            </a:r>
          </a:p>
          <a:p>
            <a:r>
              <a:rPr lang="en-US">
                <a:hlinkClick r:id="rId14"/>
              </a:rPr>
              <a:t>Tsunami</a:t>
            </a:r>
            <a:r>
              <a:rPr lang="en-US"/>
              <a:t>    </a:t>
            </a:r>
            <a:r>
              <a:rPr lang="en-US">
                <a:hlinkClick r:id="rId15"/>
              </a:rPr>
              <a:t>(In Arabic)</a:t>
            </a:r>
            <a:r>
              <a:rPr lang="en-US"/>
              <a:t>    </a:t>
            </a:r>
            <a:r>
              <a:rPr lang="en-US">
                <a:hlinkClick r:id="rId16"/>
              </a:rPr>
              <a:t>(In Telugu)</a:t>
            </a:r>
            <a:r>
              <a:rPr lang="en-US"/>
              <a:t>    </a:t>
            </a:r>
            <a:r>
              <a:rPr lang="en-US">
                <a:hlinkClick r:id="rId17"/>
              </a:rPr>
              <a:t>(In Spanish)</a:t>
            </a:r>
            <a:r>
              <a:rPr lang="en-US"/>
              <a:t>          </a:t>
            </a:r>
          </a:p>
          <a:p>
            <a:r>
              <a:rPr lang="en-US" b="1"/>
              <a:t>See next slides for more information</a:t>
            </a: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AB46F35-7FE3-4C02-90E6-1A13A9DDFA47}" type="slidenum">
              <a:rPr lang="en-US" smtClean="0">
                <a:latin typeface="Arial" pitchFamily="34" charset="0"/>
                <a:cs typeface="Arial" pitchFamily="34" charset="0"/>
              </a:rPr>
              <a:pPr/>
              <a:t>4</a:t>
            </a:fld>
            <a:endParaRPr lang="en-US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9BA9D51-5CFD-44F3-B7E1-5868B8AC73D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b="1"/>
              <a:t>Google Crisis Responce:</a:t>
            </a:r>
            <a:r>
              <a:rPr lang="en-US" b="1">
                <a:hlinkClick r:id="rId3"/>
              </a:rPr>
              <a:t>2011 Japanese Earthquake and Tsunami</a:t>
            </a:r>
            <a:endParaRPr lang="en-US" b="1"/>
          </a:p>
          <a:p>
            <a:endParaRPr lang="en-US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31FCDFB-F434-455D-9ED8-47C1E3656F41}" type="slidenum">
              <a:rPr lang="en-US" smtClean="0">
                <a:latin typeface="Arial" pitchFamily="34" charset="0"/>
                <a:cs typeface="Arial" pitchFamily="34" charset="0"/>
              </a:rPr>
              <a:pPr/>
              <a:t>6</a:t>
            </a:fld>
            <a:endParaRPr lang="en-US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b="1" dirty="0"/>
              <a:t>Additional  Supercourse lectures on  Earthquake</a:t>
            </a:r>
          </a:p>
          <a:p>
            <a:pPr>
              <a:defRPr/>
            </a:pPr>
            <a:r>
              <a:rPr lang="en-US" dirty="0"/>
              <a:t> </a:t>
            </a:r>
          </a:p>
          <a:p>
            <a:pPr>
              <a:defRPr/>
            </a:pPr>
            <a:r>
              <a:rPr lang="en-US" dirty="0">
                <a:hlinkClick r:id="rId3"/>
              </a:rPr>
              <a:t>A Case Study for the Setting of Water Supply &amp; Sanitation Priorities in the PAK Emergency</a:t>
            </a:r>
            <a:endParaRPr lang="en-US" dirty="0"/>
          </a:p>
          <a:p>
            <a:pPr>
              <a:defRPr/>
            </a:pPr>
            <a:r>
              <a:rPr lang="en-US" dirty="0">
                <a:hlinkClick r:id="rId4"/>
              </a:rPr>
              <a:t>Earthquake &amp; Tsunami South Asia, 26 Dec 2004</a:t>
            </a:r>
            <a:endParaRPr lang="en-US" dirty="0"/>
          </a:p>
          <a:p>
            <a:pPr>
              <a:defRPr/>
            </a:pPr>
            <a:r>
              <a:rPr lang="en-US" dirty="0">
                <a:hlinkClick r:id="rId5"/>
              </a:rPr>
              <a:t>Earthquake Mitigation</a:t>
            </a:r>
            <a:r>
              <a:rPr lang="en-US" dirty="0"/>
              <a:t>   </a:t>
            </a:r>
            <a:r>
              <a:rPr lang="en-US" dirty="0">
                <a:hlinkClick r:id="rId6"/>
              </a:rPr>
              <a:t>(in Spanish)</a:t>
            </a:r>
            <a:endParaRPr lang="en-US" dirty="0"/>
          </a:p>
          <a:p>
            <a:pPr>
              <a:defRPr/>
            </a:pPr>
            <a:r>
              <a:rPr lang="en-US" dirty="0">
                <a:hlinkClick r:id="rId7"/>
              </a:rPr>
              <a:t>THE 99 MARMARA EARTHQUAKE AND AFTERWARDS</a:t>
            </a:r>
            <a:r>
              <a:rPr lang="en-US" dirty="0"/>
              <a:t>  </a:t>
            </a:r>
            <a:r>
              <a:rPr lang="en-US" dirty="0">
                <a:hlinkClick r:id="rId8"/>
              </a:rPr>
              <a:t>(in Spanish)</a:t>
            </a:r>
            <a:endParaRPr lang="en-US" dirty="0"/>
          </a:p>
          <a:p>
            <a:pPr>
              <a:defRPr/>
            </a:pPr>
            <a:r>
              <a:rPr lang="en-US" dirty="0">
                <a:hlinkClick r:id="rId9"/>
              </a:rPr>
              <a:t>Earthquakes in Turkey</a:t>
            </a:r>
            <a:r>
              <a:rPr lang="en-US" dirty="0"/>
              <a:t> </a:t>
            </a:r>
          </a:p>
          <a:p>
            <a:pPr>
              <a:defRPr/>
            </a:pPr>
            <a:r>
              <a:rPr lang="en-US" dirty="0">
                <a:hlinkClick r:id="rId10"/>
              </a:rPr>
              <a:t>Revelation of 5.12 Quake, Sichuan, China. Part I. Background of Earthquake</a:t>
            </a:r>
            <a:r>
              <a:rPr lang="en-US" b="1" dirty="0"/>
              <a:t>   </a:t>
            </a:r>
            <a:r>
              <a:rPr lang="en-US" dirty="0">
                <a:hlinkClick r:id="rId11"/>
              </a:rPr>
              <a:t>Part2. Prevention</a:t>
            </a:r>
            <a:r>
              <a:rPr lang="en-US" dirty="0"/>
              <a:t>  </a:t>
            </a:r>
            <a:r>
              <a:rPr lang="en-US" dirty="0">
                <a:hlinkClick r:id="rId12"/>
              </a:rPr>
              <a:t>Part3. During the Quake</a:t>
            </a:r>
            <a:r>
              <a:rPr lang="en-US" dirty="0"/>
              <a:t>   </a:t>
            </a:r>
            <a:r>
              <a:rPr lang="en-US" dirty="0">
                <a:hlinkClick r:id="rId13"/>
              </a:rPr>
              <a:t>Part 4a. Short-term response after the quake</a:t>
            </a:r>
            <a:r>
              <a:rPr lang="en-US" dirty="0"/>
              <a:t>     </a:t>
            </a:r>
            <a:r>
              <a:rPr lang="en-US" dirty="0">
                <a:hlinkClick r:id="rId14"/>
              </a:rPr>
              <a:t>Part 4b. Short-term response after the quake</a:t>
            </a:r>
            <a:r>
              <a:rPr lang="en-US" dirty="0"/>
              <a:t>   </a:t>
            </a:r>
            <a:r>
              <a:rPr lang="en-US" dirty="0">
                <a:hlinkClick r:id="rId15"/>
              </a:rPr>
              <a:t>Part 5. Post-disaster problems that require long-term concern</a:t>
            </a:r>
            <a:r>
              <a:rPr lang="en-US" dirty="0"/>
              <a:t>  </a:t>
            </a:r>
          </a:p>
          <a:p>
            <a:pPr>
              <a:defRPr/>
            </a:pPr>
            <a:r>
              <a:rPr lang="en-US" dirty="0">
                <a:hlinkClick r:id="rId16"/>
              </a:rPr>
              <a:t>EXPERIENCE IN THE AFTERMATH OF THE EARTHQUAKE AT BHUJ IN INDIA</a:t>
            </a:r>
            <a:endParaRPr lang="en-US" dirty="0"/>
          </a:p>
          <a:p>
            <a:pPr>
              <a:defRPr/>
            </a:pPr>
            <a:r>
              <a:rPr lang="en-US" dirty="0">
                <a:hlinkClick r:id="rId17"/>
              </a:rPr>
              <a:t>Disaster Epidemiologic lessons from Bam Earthquake Dec 26, 2003 Iran. Part I</a:t>
            </a:r>
            <a:r>
              <a:rPr lang="en-US" dirty="0"/>
              <a:t>   </a:t>
            </a:r>
            <a:r>
              <a:rPr lang="en-US" dirty="0">
                <a:hlinkClick r:id="rId18"/>
              </a:rPr>
              <a:t>Part II</a:t>
            </a:r>
            <a:r>
              <a:rPr lang="en-US" dirty="0"/>
              <a:t>   </a:t>
            </a:r>
            <a:r>
              <a:rPr lang="en-US" dirty="0">
                <a:hlinkClick r:id="rId19"/>
              </a:rPr>
              <a:t>Part III</a:t>
            </a:r>
            <a:r>
              <a:rPr lang="en-US" dirty="0"/>
              <a:t>  </a:t>
            </a:r>
            <a:r>
              <a:rPr lang="en-US" dirty="0">
                <a:hlinkClick r:id="rId20"/>
              </a:rPr>
              <a:t>Part IV</a:t>
            </a:r>
            <a:r>
              <a:rPr lang="en-US" dirty="0"/>
              <a:t>   </a:t>
            </a:r>
            <a:r>
              <a:rPr lang="en-US" dirty="0">
                <a:hlinkClick r:id="rId21"/>
              </a:rPr>
              <a:t>Part V</a:t>
            </a:r>
            <a:r>
              <a:rPr lang="en-US" dirty="0"/>
              <a:t>   </a:t>
            </a:r>
            <a:r>
              <a:rPr lang="en-US" dirty="0">
                <a:hlinkClick r:id="rId22"/>
              </a:rPr>
              <a:t>Part VI</a:t>
            </a:r>
            <a:r>
              <a:rPr lang="en-US" dirty="0"/>
              <a:t>   </a:t>
            </a:r>
            <a:r>
              <a:rPr lang="en-US" dirty="0">
                <a:hlinkClick r:id="rId23"/>
              </a:rPr>
              <a:t>Part VII</a:t>
            </a:r>
            <a:endParaRPr lang="en-US" dirty="0"/>
          </a:p>
          <a:p>
            <a:pPr>
              <a:defRPr/>
            </a:pPr>
            <a:r>
              <a:rPr lang="en-US" dirty="0">
                <a:hlinkClick r:id="rId24"/>
              </a:rPr>
              <a:t>NEW ZEALAND EARTHQUAKE 2010</a:t>
            </a:r>
            <a:r>
              <a:rPr lang="en-US" dirty="0"/>
              <a:t>   </a:t>
            </a:r>
            <a:r>
              <a:rPr lang="en-US" dirty="0">
                <a:hlinkClick r:id="rId25"/>
              </a:rPr>
              <a:t>in Spanish</a:t>
            </a:r>
            <a:endParaRPr lang="en-US" dirty="0"/>
          </a:p>
          <a:p>
            <a:pPr>
              <a:defRPr/>
            </a:pPr>
            <a:r>
              <a:rPr lang="en-US" dirty="0">
                <a:hlinkClick r:id="rId26"/>
              </a:rPr>
              <a:t>CALIFORNIA EARTHQUAKE EXERCISE</a:t>
            </a:r>
            <a:endParaRPr lang="en-US" dirty="0"/>
          </a:p>
          <a:p>
            <a:pPr>
              <a:defRPr/>
            </a:pPr>
            <a:r>
              <a:rPr lang="en-US" dirty="0">
                <a:hlinkClick r:id="rId27"/>
              </a:rPr>
              <a:t>INDONESIA EARTHQUAKE, TSUNAMI, AND VOLCANIC ERUPTION. Part I</a:t>
            </a:r>
            <a:r>
              <a:rPr lang="en-US" dirty="0"/>
              <a:t>    </a:t>
            </a:r>
            <a:r>
              <a:rPr lang="en-US" dirty="0">
                <a:hlinkClick r:id="rId28"/>
              </a:rPr>
              <a:t>Part II</a:t>
            </a:r>
            <a:endParaRPr lang="en-US" dirty="0"/>
          </a:p>
          <a:p>
            <a:pPr>
              <a:defRPr/>
            </a:pPr>
            <a:r>
              <a:rPr lang="en-US" dirty="0">
                <a:hlinkClick r:id="rId29"/>
              </a:rPr>
              <a:t>Indonesia Earthquake 27 May 2006</a:t>
            </a:r>
            <a:r>
              <a:rPr lang="en-US" dirty="0"/>
              <a:t>   </a:t>
            </a:r>
            <a:r>
              <a:rPr lang="en-US" dirty="0">
                <a:hlinkClick r:id="rId30"/>
              </a:rPr>
              <a:t>in Spanish</a:t>
            </a: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7A4DA8E-EB00-442F-838E-3D8941118CD5}" type="slidenum">
              <a:rPr lang="en-US" smtClean="0">
                <a:latin typeface="Arial" pitchFamily="34" charset="0"/>
                <a:cs typeface="Arial" pitchFamily="34" charset="0"/>
              </a:rPr>
              <a:pPr/>
              <a:t>7</a:t>
            </a:fld>
            <a:endParaRPr lang="en-US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b="1"/>
              <a:t>Other Supercourse lectures on  Earthquake</a:t>
            </a:r>
          </a:p>
          <a:p>
            <a:r>
              <a:rPr lang="en-US"/>
              <a:t> </a:t>
            </a:r>
          </a:p>
          <a:p>
            <a:r>
              <a:rPr lang="en-US">
                <a:hlinkClick r:id="rId3"/>
              </a:rPr>
              <a:t>INTEGRATING THE PAST WITH THE PRESENT. EARTHQUAKE SCENARIOS</a:t>
            </a:r>
            <a:endParaRPr lang="en-US"/>
          </a:p>
          <a:p>
            <a:r>
              <a:rPr lang="en-US"/>
              <a:t> </a:t>
            </a:r>
          </a:p>
          <a:p>
            <a:r>
              <a:rPr lang="en-US">
                <a:hlinkClick r:id="rId4"/>
              </a:rPr>
              <a:t>Survival &amp; Recovery from a 7.8 &amp; 8.8 Quake: Lessons from Haiti &amp; Chile for the US</a:t>
            </a:r>
            <a:endParaRPr lang="en-US"/>
          </a:p>
          <a:p>
            <a:r>
              <a:rPr lang="en-US">
                <a:hlinkClick r:id="rId5"/>
              </a:rPr>
              <a:t>Haiti Earthquake</a:t>
            </a:r>
            <a:r>
              <a:rPr lang="en-US"/>
              <a:t>  </a:t>
            </a:r>
            <a:r>
              <a:rPr lang="en-US">
                <a:hlinkClick r:id="rId6"/>
              </a:rPr>
              <a:t>in French</a:t>
            </a:r>
            <a:r>
              <a:rPr lang="en-US"/>
              <a:t>   </a:t>
            </a:r>
            <a:r>
              <a:rPr lang="en-US">
                <a:hlinkClick r:id="rId7"/>
              </a:rPr>
              <a:t>in Spanish</a:t>
            </a:r>
            <a:r>
              <a:rPr lang="en-US"/>
              <a:t>  </a:t>
            </a:r>
            <a:r>
              <a:rPr lang="en-US">
                <a:hlinkClick r:id="rId8"/>
              </a:rPr>
              <a:t>in Arabic</a:t>
            </a:r>
            <a:endParaRPr lang="en-US"/>
          </a:p>
          <a:p>
            <a:r>
              <a:rPr lang="en-US">
                <a:hlinkClick r:id="rId9"/>
              </a:rPr>
              <a:t>Tectonic explanation of the May 12, 2008, Sichuan Earthquake</a:t>
            </a:r>
            <a:r>
              <a:rPr lang="en-US"/>
              <a:t>  </a:t>
            </a:r>
            <a:r>
              <a:rPr lang="en-US">
                <a:hlinkClick r:id="rId10"/>
              </a:rPr>
              <a:t>in Chinese</a:t>
            </a:r>
            <a:endParaRPr lang="en-US"/>
          </a:p>
          <a:p>
            <a:r>
              <a:rPr lang="en-US">
                <a:hlinkClick r:id="rId11"/>
              </a:rPr>
              <a:t>China Earthquake: 12 May 2008. Short version</a:t>
            </a:r>
            <a:r>
              <a:rPr lang="en-US"/>
              <a:t>  </a:t>
            </a:r>
            <a:r>
              <a:rPr lang="en-US">
                <a:hlinkClick r:id="rId12"/>
              </a:rPr>
              <a:t>in Chinese</a:t>
            </a:r>
            <a:r>
              <a:rPr lang="en-US"/>
              <a:t>   </a:t>
            </a:r>
            <a:r>
              <a:rPr lang="en-US">
                <a:hlinkClick r:id="rId13"/>
              </a:rPr>
              <a:t>in Spanish</a:t>
            </a:r>
            <a:r>
              <a:rPr lang="en-US"/>
              <a:t> </a:t>
            </a:r>
          </a:p>
          <a:p>
            <a:r>
              <a:rPr lang="en-US">
                <a:hlinkClick r:id="rId14"/>
              </a:rPr>
              <a:t>China Earthquake: 12 May 2008. Long version</a:t>
            </a:r>
            <a:endParaRPr lang="en-US"/>
          </a:p>
          <a:p>
            <a:r>
              <a:rPr lang="en-US">
                <a:hlinkClick r:id="rId15"/>
              </a:rPr>
              <a:t>Pakistani Earthquake. 8 October 2005</a:t>
            </a:r>
            <a:r>
              <a:rPr lang="en-US"/>
              <a:t>   </a:t>
            </a:r>
            <a:r>
              <a:rPr lang="en-US">
                <a:hlinkClick r:id="rId16"/>
              </a:rPr>
              <a:t>(Spanish version)</a:t>
            </a:r>
            <a:endParaRPr lang="en-US"/>
          </a:p>
          <a:p>
            <a:r>
              <a:rPr lang="en-US">
                <a:hlinkClick r:id="rId17"/>
              </a:rPr>
              <a:t>Earthquakes 2000 to 2005 From Indonesia to Pakistan</a:t>
            </a:r>
            <a:endParaRPr lang="en-US"/>
          </a:p>
          <a:p>
            <a:r>
              <a:rPr lang="en-US">
                <a:hlinkClick r:id="rId18"/>
              </a:rPr>
              <a:t>Earthquake in Iran. Bam, December 26, 2003</a:t>
            </a:r>
            <a:r>
              <a:rPr lang="en-US"/>
              <a:t>  </a:t>
            </a:r>
            <a:r>
              <a:rPr lang="en-US">
                <a:hlinkClick r:id="rId19"/>
              </a:rPr>
              <a:t>(in Spanish)</a:t>
            </a:r>
            <a:endParaRPr lang="en-US"/>
          </a:p>
          <a:p>
            <a:endParaRPr lang="en-US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D31E985-6479-4A72-8054-3130B2AA3537}" type="slidenum">
              <a:rPr lang="en-US" smtClean="0">
                <a:latin typeface="Arial" pitchFamily="34" charset="0"/>
                <a:cs typeface="Arial" pitchFamily="34" charset="0"/>
              </a:rPr>
              <a:pPr/>
              <a:t>8</a:t>
            </a:fld>
            <a:endParaRPr lang="en-US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255264F-4049-43D1-91C1-AFD3417FA30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b="1">
                <a:hlinkClick r:id="rId3"/>
              </a:rPr>
              <a:t>Japan Earthquake and Tsunami Update. March 11, 2011</a:t>
            </a:r>
            <a:r>
              <a:rPr lang="en-US" b="1"/>
              <a:t> </a:t>
            </a:r>
            <a:r>
              <a:rPr lang="en-US"/>
              <a:t>by</a:t>
            </a:r>
            <a:r>
              <a:rPr lang="en-US" b="1"/>
              <a:t> </a:t>
            </a:r>
            <a:r>
              <a:rPr lang="en-US"/>
              <a:t>Center for Excellence in Disaster Management and Humanitarian Assitance</a:t>
            </a: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6B5A6DF-D23D-4193-9150-CA05AD096C6C}" type="slidenum">
              <a:rPr lang="en-US" smtClean="0">
                <a:latin typeface="Arial" pitchFamily="34" charset="0"/>
                <a:cs typeface="Arial" pitchFamily="34" charset="0"/>
              </a:rPr>
              <a:pPr/>
              <a:t>12</a:t>
            </a:fld>
            <a:endParaRPr lang="en-US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279ECE1-6945-4EEC-A1B6-076C69959324}" type="slidenum">
              <a:rPr lang="en-US" sz="1200"/>
              <a:pPr algn="r"/>
              <a:t>26</a:t>
            </a:fld>
            <a:endParaRPr lang="en-US" sz="120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s-MX">
                <a:latin typeface="Arial" pitchFamily="34" charset="0"/>
              </a:rPr>
              <a:t>El 12 de Enero del 2010, ocurrió el terremoto en Haití en la región que separa la placa Caribeña de la placa Norteamericana. </a:t>
            </a:r>
          </a:p>
          <a:p>
            <a:pPr eaLnBrk="1" hangingPunct="1"/>
            <a:r>
              <a:rPr lang="es-MX">
                <a:latin typeface="Arial" pitchFamily="34" charset="0"/>
              </a:rPr>
              <a:t>Este terremoto resultó en severos daños y muchas víctimas en el área de Puerto Príncipe.. Se percibió en todo Haití y República Dominicana, en las islas Turcos y Caicos, Sur de Cuba, Este de Jamaica y partes de Puerto Rico y Bahamas, y tan lejos como Tampa, Florida y Caracas, Venezuela.</a:t>
            </a:r>
          </a:p>
          <a:p>
            <a:pPr eaLnBrk="1" hangingPunct="1"/>
            <a:r>
              <a:rPr lang="es-MX">
                <a:latin typeface="Arial" pitchFamily="34" charset="0"/>
              </a:rPr>
              <a:t>Traducción al Español, Dr. C. Nicolás Padilla Raygoza, Departamento de Enfermería y Obstetricia, División Ciencias de la Salud e Ingenierías, Universidad de Guanajuato Campus Celaya Salvatierra México padillawarm@gmail.com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s-MX" sz="800">
                <a:solidFill>
                  <a:schemeClr val="tx2"/>
                </a:solidFill>
                <a:latin typeface="Arial" pitchFamily="34" charset="0"/>
              </a:rPr>
              <a:t>Fotografías satelitales de Haití antes y después del terremoto - http://www.wired.com/wiredscience/2010/01/satellite-photos-of-haiti-before-and-after-the-earthquake/ </a:t>
            </a:r>
          </a:p>
          <a:p>
            <a:endParaRPr lang="es-MX" sz="800">
              <a:solidFill>
                <a:schemeClr val="tx2"/>
              </a:solidFill>
              <a:latin typeface="Arial" pitchFamily="34" charset="0"/>
            </a:endParaRPr>
          </a:p>
          <a:p>
            <a:r>
              <a:rPr lang="es-MX" b="1">
                <a:latin typeface="Arial" pitchFamily="34" charset="0"/>
              </a:rPr>
              <a:t>Imágenes satelitales ayuda a enfocar la ayuda para el terremoto de Haití  - http://www.space.com/news/haiti-relief-satellite-photos-100115.html</a:t>
            </a:r>
            <a:br>
              <a:rPr lang="es-MX">
                <a:latin typeface="Arial" pitchFamily="34" charset="0"/>
              </a:rPr>
            </a:br>
            <a:endParaRPr lang="es-MX">
              <a:latin typeface="Arial" pitchFamily="34" charset="0"/>
            </a:endParaRP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51F567-36FE-4A02-A329-FD70FD482923}" type="slidenum">
              <a:rPr lang="en-US" smtClean="0">
                <a:latin typeface="Arial" pitchFamily="34" charset="0"/>
              </a:rPr>
              <a:pPr/>
              <a:t>29</a:t>
            </a:fld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>
                <a:latin typeface="Arial" pitchFamily="34" charset="0"/>
              </a:rPr>
              <a:t>http://www.telegraph.co.uk/news/worldnews/centralamericaandthecaribbean/haiti/6983873/Haiti-earthquake-hundreds-of-thousands-feared-dead.html</a:t>
            </a:r>
          </a:p>
          <a:p>
            <a:pPr eaLnBrk="1" hangingPunct="1"/>
            <a:r>
              <a:rPr lang="es-MX" b="1">
                <a:latin typeface="Arial" pitchFamily="34" charset="0"/>
              </a:rPr>
              <a:t>Cientos de miles de personas pudieron haber muerto en Haití por el severo terremoto que golpeó la capital del empobrecido país. </a:t>
            </a:r>
            <a:r>
              <a:rPr lang="es-MX">
                <a:latin typeface="Arial" pitchFamily="34" charset="0"/>
              </a:rPr>
              <a:t>Un gran esfuerzo internacional de ayuda fue lanzado ayer para allegar a rescatistas y abastecimientos al país caribeño y a las calles de Puerto Príncipe, donde fueron dejados entre cadáveres y edificios en ruinas.</a:t>
            </a:r>
          </a:p>
        </p:txBody>
      </p:sp>
      <p:sp>
        <p:nvSpPr>
          <p:cNvPr id="36868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48D02B2-2779-4BEA-924A-F2CFF7F8050D}" type="slidenum">
              <a:rPr lang="en-US" sz="1200"/>
              <a:pPr algn="r"/>
              <a:t>30</a:t>
            </a:fld>
            <a:endParaRPr lang="en-US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FD2447D-A500-4975-A4B3-821883659D04}" type="slidenum">
              <a:rPr lang="en-US" sz="1200"/>
              <a:pPr algn="r"/>
              <a:t>33</a:t>
            </a:fld>
            <a:endParaRPr lang="en-US" sz="120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s-MX" b="1">
                <a:latin typeface="Arial" pitchFamily="34" charset="0"/>
              </a:rPr>
              <a:t>La isla </a:t>
            </a:r>
            <a:r>
              <a:rPr lang="es-MX" b="1" u="sng">
                <a:latin typeface="Arial" pitchFamily="34" charset="0"/>
              </a:rPr>
              <a:t>Española</a:t>
            </a:r>
            <a:r>
              <a:rPr lang="es-MX" b="1">
                <a:latin typeface="Arial" pitchFamily="34" charset="0"/>
              </a:rPr>
              <a:t> compartida por Haití y la </a:t>
            </a:r>
            <a:r>
              <a:rPr lang="es-MX" b="1" u="sng">
                <a:latin typeface="Arial" pitchFamily="34" charset="0"/>
              </a:rPr>
              <a:t>República Dominicana</a:t>
            </a:r>
            <a:r>
              <a:rPr lang="es-MX" b="1">
                <a:latin typeface="Arial" pitchFamily="34" charset="0"/>
              </a:rPr>
              <a:t>, es sísmicamente activa y ha experimentado terremotos significativamente destructores en el pasado.</a:t>
            </a:r>
            <a:r>
              <a:rPr lang="es-MX">
                <a:latin typeface="Arial" pitchFamily="34" charset="0"/>
              </a:rPr>
              <a:t> De acuerdo a Jean Vogt en el artículo “Una visión a la historia sismológica de las Indias Occidentales", “generalizado agrietamiento y licuefacción ocurrió en 1751 y 1770 en la amplia llanura Cul de Sac del Sur de Haití”,  y esta licuefacción en las cuales las capas de sedimento  en la corteza de la tierra cambiaron y formaron una substancia líquida que causa que edificios, muelles y otras estructuras se modifiquen y se destruyan, estuvo presente también, en el terremoto del Haití en 2010.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8DF92AC-942B-4433-B4A6-5D6F84EA188E}" type="slidenum">
              <a:rPr lang="en-US" sz="1200"/>
              <a:pPr algn="r"/>
              <a:t>34</a:t>
            </a:fld>
            <a:endParaRPr lang="en-US" sz="120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>
                <a:latin typeface="Arial" pitchFamily="34" charset="0"/>
              </a:rPr>
              <a:t>De </a:t>
            </a:r>
            <a:r>
              <a:rPr lang="en-US" b="1">
                <a:latin typeface="Arial" pitchFamily="34" charset="0"/>
              </a:rPr>
              <a:t>http://earthquake.usgs.gov/earthquakes/recenteqsww/Quakes/us2010rja6.php</a:t>
            </a:r>
          </a:p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F7DE166-976D-4308-9F2E-1315499678FA}" type="slidenum">
              <a:rPr lang="en-US" sz="1200"/>
              <a:pPr algn="r"/>
              <a:t>35</a:t>
            </a:fld>
            <a:endParaRPr lang="en-US" sz="120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>
                <a:latin typeface="Arial" pitchFamily="34" charset="0"/>
              </a:rPr>
              <a:t>De: http://earthquake.usgs.gov/earthquakes/shakemap/global/shake/2010rja6/</a:t>
            </a:r>
            <a:endParaRPr lang="ru-RU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s-MX">
                <a:latin typeface="Arial" pitchFamily="34" charset="0"/>
              </a:rPr>
              <a:t>Extrema desigualdad entre Haitianos aparentemente debido a la disparidad severa en el ingreso y la falta de acceso para la mayoría para calidad en la educación, atención en salud, y sistema legal – han exacerbado la pobreza ya existente y han obstaculizado el desarrollo de recursos humanos requeridos para la estabilidad y crecimiento. También se ha generado gran enemistad entre “los que tienen” y los “que no tienen”.</a:t>
            </a:r>
          </a:p>
          <a:p>
            <a:r>
              <a:rPr lang="es-MX">
                <a:latin typeface="Arial" pitchFamily="34" charset="0"/>
              </a:rPr>
              <a:t>http://www.usip.org/files/haiti_after_donors_conference.pdf</a:t>
            </a:r>
          </a:p>
          <a:p>
            <a:endParaRPr lang="es-MX">
              <a:latin typeface="Arial" pitchFamily="34" charset="0"/>
            </a:endParaRPr>
          </a:p>
          <a:p>
            <a:r>
              <a:rPr lang="es-MX">
                <a:latin typeface="Arial" pitchFamily="34" charset="0"/>
                <a:hlinkClick r:id="rId3" tooltip="Human Development Index"/>
              </a:rPr>
              <a:t>Índice de Desarrollo Humano</a:t>
            </a:r>
            <a:r>
              <a:rPr lang="es-MX">
                <a:latin typeface="Arial" pitchFamily="34" charset="0"/>
              </a:rPr>
              <a:t> (2006) </a:t>
            </a:r>
          </a:p>
          <a:p>
            <a:endParaRPr lang="es-MX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62A11-0C53-42A5-A216-FC45530FE273}" type="datetimeFigureOut">
              <a:rPr lang="es-MX" smtClean="0"/>
              <a:pPr/>
              <a:t>29/08/2022</a:t>
            </a:fld>
            <a:endParaRPr lang="es-MX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C931-389E-4979-BC0D-0CE93EAD0A8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62A11-0C53-42A5-A216-FC45530FE273}" type="datetimeFigureOut">
              <a:rPr lang="es-MX" smtClean="0"/>
              <a:pPr/>
              <a:t>29/08/2022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C931-389E-4979-BC0D-0CE93EAD0A8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62A11-0C53-42A5-A216-FC45530FE273}" type="datetimeFigureOut">
              <a:rPr lang="es-MX" smtClean="0"/>
              <a:pPr/>
              <a:t>29/08/2022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C931-389E-4979-BC0D-0CE93EAD0A8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62A11-0C53-42A5-A216-FC45530FE273}" type="datetimeFigureOut">
              <a:rPr lang="es-MX" smtClean="0"/>
              <a:pPr/>
              <a:t>29/08/2022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C931-389E-4979-BC0D-0CE93EAD0A8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62A11-0C53-42A5-A216-FC45530FE273}" type="datetimeFigureOut">
              <a:rPr lang="es-MX" smtClean="0"/>
              <a:pPr/>
              <a:t>29/08/2022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C931-389E-4979-BC0D-0CE93EAD0A8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62A11-0C53-42A5-A216-FC45530FE273}" type="datetimeFigureOut">
              <a:rPr lang="es-MX" smtClean="0"/>
              <a:pPr/>
              <a:t>29/08/2022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C931-389E-4979-BC0D-0CE93EAD0A8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62A11-0C53-42A5-A216-FC45530FE273}" type="datetimeFigureOut">
              <a:rPr lang="es-MX" smtClean="0"/>
              <a:pPr/>
              <a:t>29/08/2022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C931-389E-4979-BC0D-0CE93EAD0A8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62A11-0C53-42A5-A216-FC45530FE273}" type="datetimeFigureOut">
              <a:rPr lang="es-MX" smtClean="0"/>
              <a:pPr/>
              <a:t>29/08/2022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C931-389E-4979-BC0D-0CE93EAD0A8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62A11-0C53-42A5-A216-FC45530FE273}" type="datetimeFigureOut">
              <a:rPr lang="es-MX" smtClean="0"/>
              <a:pPr/>
              <a:t>29/08/2022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922C931-389E-4979-BC0D-0CE93EAD0A82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62A11-0C53-42A5-A216-FC45530FE273}" type="datetimeFigureOut">
              <a:rPr lang="es-MX" smtClean="0"/>
              <a:pPr/>
              <a:t>29/08/2022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C931-389E-4979-BC0D-0CE93EAD0A8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62A11-0C53-42A5-A216-FC45530FE273}" type="datetimeFigureOut">
              <a:rPr lang="es-MX" smtClean="0"/>
              <a:pPr/>
              <a:t>29/08/2022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C931-389E-4979-BC0D-0CE93EAD0A8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EE6C95-1B7D-45BC-B745-6A03767B1D7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5862A11-0C53-42A5-A216-FC45530FE273}" type="datetimeFigureOut">
              <a:rPr lang="es-MX" smtClean="0"/>
              <a:pPr/>
              <a:t>29/08/2022</a:t>
            </a:fld>
            <a:endParaRPr lang="es-MX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922C931-389E-4979-BC0D-0CE93EAD0A82}" type="slidenum">
              <a:rPr lang="es-MX" smtClean="0"/>
              <a:pPr/>
              <a:t>‹Nº›</a:t>
            </a:fld>
            <a:endParaRPr lang="es-MX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Human_Development_Index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/>
              <a:t>Geología Ambiental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/>
              <a:t>Semestre 2022-2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5229200"/>
            <a:ext cx="8964488" cy="1362075"/>
          </a:xfrm>
        </p:spPr>
        <p:txBody>
          <a:bodyPr>
            <a:noAutofit/>
          </a:bodyPr>
          <a:lstStyle/>
          <a:p>
            <a:r>
              <a:rPr lang="es-MX" sz="3200" dirty="0">
                <a:solidFill>
                  <a:schemeClr val="tx2">
                    <a:lumMod val="75000"/>
                  </a:schemeClr>
                </a:solidFill>
              </a:rPr>
              <a:t>Papel de bienes expuestos y vulnerabilidad</a:t>
            </a:r>
          </a:p>
        </p:txBody>
      </p:sp>
      <p:pic>
        <p:nvPicPr>
          <p:cNvPr id="4" name="Picture 2" descr="https://lh4.googleusercontent.com/-nyhRxgJqKDw/TXv8ksdKemI/AAAAAAAAAI0/_tjlD-6SsxM/s1600/japan-quak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3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pc="600" dirty="0" err="1">
                <a:latin typeface="Impact" pitchFamily="34" charset="0"/>
              </a:rPr>
              <a:t>sismo</a:t>
            </a:r>
            <a:endParaRPr lang="en-US" spc="600" dirty="0">
              <a:latin typeface="Impact" pitchFamily="34" charset="0"/>
            </a:endParaRPr>
          </a:p>
        </p:txBody>
      </p:sp>
      <p:pic>
        <p:nvPicPr>
          <p:cNvPr id="6147" name="Picture 2" descr="http://talk.onevietnam.org/wp-content/uploads/2011/03/Earthquake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75200" y="1295400"/>
            <a:ext cx="43688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8" descr="http://jkinmartin.files.wordpress.com/2011/03/japan-earthquake-20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24238"/>
            <a:ext cx="4572000" cy="3433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 dir="in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8" y="1124744"/>
            <a:ext cx="8153400" cy="4536504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sz="4000" b="1" dirty="0">
                <a:solidFill>
                  <a:srgbClr val="FFFF00"/>
                </a:solidFill>
              </a:rPr>
              <a:t>El 11 de </a:t>
            </a:r>
            <a:r>
              <a:rPr lang="en-US" sz="4000" b="1" dirty="0" err="1">
                <a:solidFill>
                  <a:srgbClr val="FFFF00"/>
                </a:solidFill>
              </a:rPr>
              <a:t>marzo</a:t>
            </a:r>
            <a:r>
              <a:rPr lang="en-US" sz="4000" b="1" dirty="0">
                <a:solidFill>
                  <a:srgbClr val="FFFF00"/>
                </a:solidFill>
              </a:rPr>
              <a:t> del 2011 a </a:t>
            </a:r>
            <a:r>
              <a:rPr lang="en-US" sz="4000" b="1" dirty="0" err="1">
                <a:solidFill>
                  <a:srgbClr val="FFFF00"/>
                </a:solidFill>
              </a:rPr>
              <a:t>las</a:t>
            </a:r>
            <a:r>
              <a:rPr lang="en-US" sz="4000" b="1" dirty="0">
                <a:solidFill>
                  <a:srgbClr val="FFFF00"/>
                </a:solidFill>
              </a:rPr>
              <a:t> 2:46  un </a:t>
            </a:r>
            <a:r>
              <a:rPr lang="en-US" sz="4000" b="1" dirty="0" err="1">
                <a:solidFill>
                  <a:srgbClr val="FFFF00"/>
                </a:solidFill>
              </a:rPr>
              <a:t>sismo</a:t>
            </a:r>
            <a:r>
              <a:rPr lang="en-US" sz="4000" b="1" dirty="0">
                <a:solidFill>
                  <a:srgbClr val="FFFF00"/>
                </a:solidFill>
              </a:rPr>
              <a:t> de 8.9 Mw </a:t>
            </a:r>
            <a:r>
              <a:rPr lang="en-US" sz="4000" b="1" dirty="0" err="1">
                <a:solidFill>
                  <a:srgbClr val="FFFF00"/>
                </a:solidFill>
              </a:rPr>
              <a:t>impactó</a:t>
            </a:r>
            <a:r>
              <a:rPr lang="en-US" sz="4000" b="1" dirty="0">
                <a:solidFill>
                  <a:srgbClr val="FFFF00"/>
                </a:solidFill>
              </a:rPr>
              <a:t>  </a:t>
            </a:r>
            <a:r>
              <a:rPr lang="en-US" sz="4000" b="1" dirty="0" err="1">
                <a:solidFill>
                  <a:srgbClr val="FFFF00"/>
                </a:solidFill>
              </a:rPr>
              <a:t>Japon</a:t>
            </a:r>
            <a:r>
              <a:rPr lang="en-US" sz="4000" b="1" dirty="0">
                <a:solidFill>
                  <a:srgbClr val="FFFF00"/>
                </a:solidFill>
              </a:rPr>
              <a:t>.</a:t>
            </a:r>
            <a:br>
              <a:rPr lang="en-US" sz="4000" b="1" dirty="0">
                <a:solidFill>
                  <a:srgbClr val="FFFF00"/>
                </a:solidFill>
              </a:rPr>
            </a:br>
            <a:br>
              <a:rPr lang="en-US" sz="4000" dirty="0">
                <a:solidFill>
                  <a:srgbClr val="FFFF00"/>
                </a:solidFill>
              </a:rPr>
            </a:br>
            <a:r>
              <a:rPr lang="en-US" sz="4000" dirty="0" err="1">
                <a:solidFill>
                  <a:srgbClr val="FFFF00"/>
                </a:solidFill>
              </a:rPr>
              <a:t>Generó</a:t>
            </a:r>
            <a:r>
              <a:rPr lang="en-US" sz="4000" dirty="0">
                <a:solidFill>
                  <a:srgbClr val="FFFF00"/>
                </a:solidFill>
              </a:rPr>
              <a:t> un Tsunami de  7-10 m</a:t>
            </a:r>
            <a:br>
              <a:rPr lang="en-US" sz="4000" dirty="0">
                <a:solidFill>
                  <a:srgbClr val="FFFF00"/>
                </a:solidFill>
              </a:rPr>
            </a:br>
            <a:br>
              <a:rPr lang="en-US" sz="4000" dirty="0">
                <a:solidFill>
                  <a:srgbClr val="FFFF00"/>
                </a:solidFill>
              </a:rPr>
            </a:br>
            <a:r>
              <a:rPr lang="en-US" sz="4000" dirty="0">
                <a:solidFill>
                  <a:srgbClr val="FFFF00"/>
                </a:solidFill>
              </a:rPr>
              <a:t>Es el 5to </a:t>
            </a:r>
            <a:r>
              <a:rPr lang="en-US" sz="4000" dirty="0" err="1">
                <a:solidFill>
                  <a:srgbClr val="FFFF00"/>
                </a:solidFill>
              </a:rPr>
              <a:t>sismo</a:t>
            </a:r>
            <a:r>
              <a:rPr lang="en-US" sz="4000" dirty="0">
                <a:solidFill>
                  <a:srgbClr val="FFFF00"/>
                </a:solidFill>
              </a:rPr>
              <a:t> </a:t>
            </a:r>
            <a:r>
              <a:rPr lang="en-US" sz="4000" dirty="0" err="1">
                <a:solidFill>
                  <a:srgbClr val="FFFF00"/>
                </a:solidFill>
              </a:rPr>
              <a:t>más</a:t>
            </a:r>
            <a:r>
              <a:rPr lang="en-US" sz="4000" dirty="0">
                <a:solidFill>
                  <a:srgbClr val="FFFF00"/>
                </a:solidFill>
              </a:rPr>
              <a:t> </a:t>
            </a:r>
            <a:r>
              <a:rPr lang="en-US" sz="4000" dirty="0" err="1">
                <a:solidFill>
                  <a:srgbClr val="FFFF00"/>
                </a:solidFill>
              </a:rPr>
              <a:t>fuerte</a:t>
            </a:r>
            <a:r>
              <a:rPr lang="en-US" sz="4000" dirty="0">
                <a:solidFill>
                  <a:srgbClr val="FFFF00"/>
                </a:solidFill>
              </a:rPr>
              <a:t> </a:t>
            </a:r>
            <a:br>
              <a:rPr lang="en-US" sz="4000" dirty="0">
                <a:solidFill>
                  <a:srgbClr val="FFFF00"/>
                </a:solidFill>
              </a:rPr>
            </a:br>
            <a:r>
              <a:rPr lang="en-US" sz="4000" dirty="0" err="1">
                <a:solidFill>
                  <a:srgbClr val="FFFF00"/>
                </a:solidFill>
              </a:rPr>
              <a:t>jamás</a:t>
            </a:r>
            <a:r>
              <a:rPr lang="en-US" sz="4000" dirty="0">
                <a:solidFill>
                  <a:srgbClr val="FFFF00"/>
                </a:solidFill>
              </a:rPr>
              <a:t> </a:t>
            </a:r>
            <a:r>
              <a:rPr lang="en-US" sz="4000" dirty="0" err="1">
                <a:solidFill>
                  <a:srgbClr val="FFFF00"/>
                </a:solidFill>
              </a:rPr>
              <a:t>registrado</a:t>
            </a:r>
            <a:endParaRPr lang="en-US" sz="4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39399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148" name="TextBox 7"/>
          <p:cNvSpPr txBox="1">
            <a:spLocks noChangeArrowheads="1"/>
          </p:cNvSpPr>
          <p:nvPr/>
        </p:nvSpPr>
        <p:spPr bwMode="auto">
          <a:xfrm>
            <a:off x="293688" y="1114425"/>
            <a:ext cx="83931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dirty="0" err="1"/>
              <a:t>Quinto</a:t>
            </a:r>
            <a:r>
              <a:rPr lang="en-US" sz="3200" dirty="0"/>
              <a:t> </a:t>
            </a:r>
            <a:r>
              <a:rPr lang="en-US" sz="3200" dirty="0" err="1"/>
              <a:t>terremoto</a:t>
            </a:r>
            <a:r>
              <a:rPr lang="en-US" sz="3200" dirty="0"/>
              <a:t> </a:t>
            </a:r>
            <a:r>
              <a:rPr lang="en-US" sz="3200" dirty="0" err="1"/>
              <a:t>más</a:t>
            </a:r>
            <a:r>
              <a:rPr lang="en-US" sz="3200" dirty="0"/>
              <a:t> </a:t>
            </a:r>
            <a:r>
              <a:rPr lang="en-US" sz="3200" dirty="0" err="1"/>
              <a:t>fuerte</a:t>
            </a:r>
            <a:r>
              <a:rPr lang="en-US" sz="3200" dirty="0"/>
              <a:t> </a:t>
            </a:r>
            <a:r>
              <a:rPr lang="en-US" sz="3200" dirty="0" err="1"/>
              <a:t>desde</a:t>
            </a:r>
            <a:r>
              <a:rPr lang="en-US" sz="3200" dirty="0"/>
              <a:t> 1900.</a:t>
            </a:r>
          </a:p>
        </p:txBody>
      </p:sp>
      <p:graphicFrame>
        <p:nvGraphicFramePr>
          <p:cNvPr id="11" name="Chart 10"/>
          <p:cNvGraphicFramePr>
            <a:graphicFrameLocks noChangeAspect="1"/>
          </p:cNvGraphicFramePr>
          <p:nvPr/>
        </p:nvGraphicFramePr>
        <p:xfrm>
          <a:off x="609600" y="1828800"/>
          <a:ext cx="797514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467225" y="2139950"/>
            <a:ext cx="919163" cy="277813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200" dirty="0">
                <a:latin typeface="Arial"/>
                <a:cs typeface="Arial"/>
              </a:rPr>
              <a:t>Chile 1960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0425" y="2727325"/>
            <a:ext cx="1044575" cy="277813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200" dirty="0">
                <a:latin typeface="Arial"/>
                <a:cs typeface="Arial"/>
              </a:rPr>
              <a:t>Alaska 1964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6413" y="2978150"/>
            <a:ext cx="1150937" cy="277813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200" dirty="0">
                <a:latin typeface="Arial"/>
                <a:cs typeface="Arial"/>
              </a:rPr>
              <a:t>Sumatra 2004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92925" y="3971925"/>
            <a:ext cx="919163" cy="277813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200" dirty="0">
                <a:latin typeface="Arial"/>
                <a:cs typeface="Arial"/>
              </a:rPr>
              <a:t>Chile 2010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37413" y="3429000"/>
            <a:ext cx="989012" cy="277813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200" dirty="0">
                <a:latin typeface="Arial"/>
                <a:cs typeface="Arial"/>
              </a:rPr>
              <a:t>Japan 2011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686800" cy="720080"/>
          </a:xfrm>
        </p:spPr>
        <p:txBody>
          <a:bodyPr>
            <a:normAutofit fontScale="90000"/>
          </a:bodyPr>
          <a:lstStyle/>
          <a:p>
            <a:r>
              <a:rPr lang="en-US" b="1" dirty="0" err="1">
                <a:solidFill>
                  <a:schemeClr val="tx1"/>
                </a:solidFill>
              </a:rPr>
              <a:t>Localización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7171" name="Content Placeholder 3" descr="JAPAN EARTHQUAKE 0 MAP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635896" y="1052736"/>
            <a:ext cx="5004253" cy="5756527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KOBE  PLAT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196752"/>
            <a:ext cx="7236296" cy="5427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67544" y="404664"/>
            <a:ext cx="8305800" cy="792088"/>
          </a:xfrm>
        </p:spPr>
        <p:txBody>
          <a:bodyPr>
            <a:normAutofit fontScale="90000"/>
          </a:bodyPr>
          <a:lstStyle/>
          <a:p>
            <a:r>
              <a:rPr lang="es-MX" dirty="0"/>
              <a:t>Marco Tectónico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Content Placeholder 5" descr="JAPAN EARTHQUAKE 0000 AFTERSHOCKS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 l="8000" r="9333" b="5419"/>
          <a:stretch>
            <a:fillRect/>
          </a:stretch>
        </p:blipFill>
        <p:spPr>
          <a:xfrm>
            <a:off x="2051720" y="719277"/>
            <a:ext cx="4464496" cy="5806067"/>
          </a:xfr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39399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8200" name="Picture 10" descr="mmi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5691188"/>
            <a:ext cx="8534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1" name="Picture 11" descr="exposure_small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54600" y="1476375"/>
            <a:ext cx="39370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1043608" y="332656"/>
            <a:ext cx="7899400" cy="762000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400" dirty="0" err="1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</a:rPr>
              <a:t>Efectos</a:t>
            </a:r>
            <a:r>
              <a:rPr lang="en-US" sz="24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</a:rPr>
              <a:t> del </a:t>
            </a:r>
            <a:r>
              <a:rPr lang="en-US" sz="2400" dirty="0" err="1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</a:rPr>
              <a:t>sismo</a:t>
            </a:r>
            <a:r>
              <a:rPr lang="en-US" sz="24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</a:rPr>
              <a:t> </a:t>
            </a:r>
          </a:p>
        </p:txBody>
      </p:sp>
      <p:pic>
        <p:nvPicPr>
          <p:cNvPr id="11" name="Picture 15" descr="pga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1412776"/>
            <a:ext cx="4360292" cy="4088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8" descr="http://cdn.newsday.com/polopoly_fs/1.2751995.1299856629!/httpImage/image.JPG_gen/derivatives/display_600/im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05200"/>
            <a:ext cx="46482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10" descr="http://media.washingtonpost.com/wp-srv/photo/homepage/hp3-12-11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729163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12" descr="http://l.yimg.com/fv/xp/reuters/20110313/19/1290983040.jpg?x=400&amp;sig=KvgIWkoZ7dxTuKwwdNeisw--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3505200"/>
            <a:ext cx="44958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14" descr="http://img.ezinemark.com/imagemanager2/files/30004252/2011/03/2011-03-18-17-32-54-3-these-are-possessions-that-a-man-gathers-from-rubb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8200" y="0"/>
            <a:ext cx="44958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152400"/>
            <a:ext cx="82296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pc="600" dirty="0">
                <a:latin typeface="Impact" pitchFamily="34" charset="0"/>
              </a:rPr>
              <a:t>TSUNAMI</a:t>
            </a:r>
          </a:p>
        </p:txBody>
      </p:sp>
      <p:pic>
        <p:nvPicPr>
          <p:cNvPr id="7171" name="Picture 2" descr="http://4.bp.blogspot.com/-WxG7yr6Vh7k/TXqvB8l8KhI/AAAAAAAADKA/nnxbVHa9Ehs/s400/Japan%2BTsunam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447800"/>
            <a:ext cx="3790950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 descr="http://static.onemansblog.com/wp-content/uploads/2011/03/Japan-Tsunami-20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914400"/>
            <a:ext cx="4648200" cy="285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6" descr="http://www.onlineusanews.com/wp-content/uploads/2011/03/Japan-New-Tsunami-20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24375" y="3895725"/>
            <a:ext cx="4619625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mb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>
                <a:solidFill>
                  <a:schemeClr val="tx1"/>
                </a:solidFill>
              </a:rPr>
              <a:t>Impactos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467544" y="1268760"/>
            <a:ext cx="8382000" cy="4876800"/>
          </a:xfrm>
        </p:spPr>
        <p:txBody>
          <a:bodyPr>
            <a:normAutofit/>
          </a:bodyPr>
          <a:lstStyle/>
          <a:p>
            <a:endParaRPr lang="en-US" b="1" dirty="0"/>
          </a:p>
          <a:p>
            <a:r>
              <a:rPr lang="en-US" b="1" dirty="0"/>
              <a:t>El </a:t>
            </a:r>
            <a:r>
              <a:rPr lang="en-US" b="1" dirty="0" err="1"/>
              <a:t>temblo</a:t>
            </a:r>
            <a:r>
              <a:rPr lang="en-US" b="1" dirty="0"/>
              <a:t> </a:t>
            </a:r>
            <a:r>
              <a:rPr lang="en-US" b="1" dirty="0" err="1"/>
              <a:t>duró</a:t>
            </a:r>
            <a:r>
              <a:rPr lang="en-US" b="1" dirty="0"/>
              <a:t> 300 </a:t>
            </a:r>
            <a:r>
              <a:rPr lang="en-US" b="1" dirty="0" err="1"/>
              <a:t>segundos</a:t>
            </a:r>
            <a:r>
              <a:rPr lang="en-US" b="1" dirty="0"/>
              <a:t>,  </a:t>
            </a:r>
            <a:r>
              <a:rPr lang="en-US" b="1" dirty="0" err="1"/>
              <a:t>comparados</a:t>
            </a:r>
            <a:r>
              <a:rPr lang="en-US" b="1" dirty="0"/>
              <a:t> con los 30 de Mexicali y 90 de la </a:t>
            </a:r>
            <a:r>
              <a:rPr lang="en-US" b="1" dirty="0" err="1"/>
              <a:t>Cd</a:t>
            </a:r>
            <a:r>
              <a:rPr lang="en-US" b="1" dirty="0"/>
              <a:t>. De México en 1985 .</a:t>
            </a:r>
          </a:p>
          <a:p>
            <a:r>
              <a:rPr lang="en-US" b="1" dirty="0" err="1"/>
              <a:t>Hubo</a:t>
            </a:r>
            <a:r>
              <a:rPr lang="en-US" b="1" dirty="0"/>
              <a:t> </a:t>
            </a:r>
            <a:r>
              <a:rPr lang="en-US" b="1" dirty="0" err="1"/>
              <a:t>cientos</a:t>
            </a:r>
            <a:r>
              <a:rPr lang="en-US" b="1" dirty="0"/>
              <a:t> de </a:t>
            </a:r>
            <a:r>
              <a:rPr lang="en-US" b="1" dirty="0" err="1"/>
              <a:t>réplicas</a:t>
            </a:r>
            <a:r>
              <a:rPr lang="en-US" b="1" dirty="0"/>
              <a:t> de </a:t>
            </a:r>
            <a:r>
              <a:rPr lang="en-US" b="1" dirty="0" err="1"/>
              <a:t>mas</a:t>
            </a:r>
            <a:r>
              <a:rPr lang="en-US" b="1" dirty="0"/>
              <a:t> de 6 Mw comparables con </a:t>
            </a:r>
            <a:r>
              <a:rPr lang="en-US" b="1" dirty="0" err="1"/>
              <a:t>diversos</a:t>
            </a:r>
            <a:r>
              <a:rPr lang="en-US" b="1" dirty="0"/>
              <a:t> </a:t>
            </a:r>
            <a:r>
              <a:rPr lang="en-US" b="1" dirty="0" err="1"/>
              <a:t>terremotos</a:t>
            </a:r>
            <a:r>
              <a:rPr lang="en-US" b="1" dirty="0"/>
              <a:t> </a:t>
            </a:r>
            <a:r>
              <a:rPr lang="en-US" b="1" dirty="0" err="1"/>
              <a:t>históricos</a:t>
            </a:r>
            <a:r>
              <a:rPr lang="en-US" b="1" dirty="0"/>
              <a:t>.</a:t>
            </a:r>
          </a:p>
          <a:p>
            <a:endParaRPr lang="en-US" b="1" dirty="0"/>
          </a:p>
          <a:p>
            <a:r>
              <a:rPr lang="en-US" b="1" dirty="0"/>
              <a:t>El Tsunami </a:t>
            </a:r>
            <a:r>
              <a:rPr lang="en-US" b="1" dirty="0" err="1"/>
              <a:t>resultante</a:t>
            </a:r>
            <a:r>
              <a:rPr lang="en-US" b="1" dirty="0"/>
              <a:t> </a:t>
            </a:r>
            <a:r>
              <a:rPr lang="en-US" b="1" dirty="0" err="1"/>
              <a:t>llegó</a:t>
            </a:r>
            <a:r>
              <a:rPr lang="en-US" b="1" dirty="0"/>
              <a:t> a la </a:t>
            </a:r>
            <a:r>
              <a:rPr lang="en-US" b="1" dirty="0" err="1"/>
              <a:t>costa</a:t>
            </a:r>
            <a:r>
              <a:rPr lang="en-US" b="1" dirty="0"/>
              <a:t> 10 </a:t>
            </a:r>
            <a:r>
              <a:rPr lang="en-US" b="1" dirty="0" err="1"/>
              <a:t>minutos</a:t>
            </a:r>
            <a:r>
              <a:rPr lang="en-US" b="1" dirty="0"/>
              <a:t> </a:t>
            </a:r>
            <a:r>
              <a:rPr lang="en-US" b="1" dirty="0" err="1"/>
              <a:t>después</a:t>
            </a:r>
            <a:r>
              <a:rPr lang="en-US" b="1" dirty="0"/>
              <a:t> e </a:t>
            </a:r>
            <a:r>
              <a:rPr lang="en-US" b="1" dirty="0" err="1"/>
              <a:t>inundo</a:t>
            </a:r>
            <a:r>
              <a:rPr lang="en-US" b="1" dirty="0"/>
              <a:t> </a:t>
            </a:r>
            <a:r>
              <a:rPr lang="en-US" b="1" dirty="0" err="1"/>
              <a:t>tierra</a:t>
            </a:r>
            <a:r>
              <a:rPr lang="en-US" b="1" dirty="0"/>
              <a:t> </a:t>
            </a:r>
            <a:r>
              <a:rPr lang="en-US" b="1" dirty="0" err="1"/>
              <a:t>que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no se </a:t>
            </a:r>
            <a:r>
              <a:rPr lang="en-US" b="1" dirty="0" err="1"/>
              <a:t>volverá</a:t>
            </a:r>
            <a:r>
              <a:rPr lang="en-US" b="1" dirty="0"/>
              <a:t> a </a:t>
            </a:r>
            <a:r>
              <a:rPr lang="en-US" b="1" dirty="0" err="1"/>
              <a:t>usar</a:t>
            </a:r>
            <a:r>
              <a:rPr lang="en-US" b="1" dirty="0"/>
              <a:t>.</a:t>
            </a:r>
          </a:p>
          <a:p>
            <a:r>
              <a:rPr lang="en-US" b="1" dirty="0"/>
              <a:t>Las </a:t>
            </a:r>
            <a:r>
              <a:rPr lang="en-US" b="1" dirty="0" err="1"/>
              <a:t>plantas</a:t>
            </a:r>
            <a:r>
              <a:rPr lang="en-US" b="1" dirty="0"/>
              <a:t> </a:t>
            </a:r>
            <a:r>
              <a:rPr lang="en-US" b="1" dirty="0" err="1"/>
              <a:t>nucleares</a:t>
            </a:r>
            <a:r>
              <a:rPr lang="en-US" b="1" dirty="0"/>
              <a:t> </a:t>
            </a:r>
            <a:r>
              <a:rPr lang="en-US" b="1" dirty="0" err="1"/>
              <a:t>presentes</a:t>
            </a:r>
            <a:r>
              <a:rPr lang="en-US" b="1" dirty="0"/>
              <a:t> en la </a:t>
            </a:r>
            <a:r>
              <a:rPr lang="en-US" b="1" dirty="0" err="1"/>
              <a:t>costa</a:t>
            </a:r>
            <a:r>
              <a:rPr lang="en-US" b="1" dirty="0"/>
              <a:t> </a:t>
            </a:r>
            <a:r>
              <a:rPr lang="en-US" b="1" dirty="0" err="1"/>
              <a:t>fueron</a:t>
            </a:r>
            <a:r>
              <a:rPr lang="en-US" b="1" dirty="0"/>
              <a:t> </a:t>
            </a:r>
            <a:r>
              <a:rPr lang="en-US" b="1" dirty="0" err="1"/>
              <a:t>cerradas</a:t>
            </a:r>
            <a:r>
              <a:rPr lang="en-US" b="1" dirty="0"/>
              <a:t>, sin embargo la </a:t>
            </a:r>
            <a:r>
              <a:rPr lang="en-US" b="1" dirty="0" err="1"/>
              <a:t>fuga</a:t>
            </a:r>
            <a:r>
              <a:rPr lang="en-US" b="1" dirty="0"/>
              <a:t> de </a:t>
            </a:r>
            <a:r>
              <a:rPr lang="en-US" b="1" dirty="0" err="1"/>
              <a:t>radiación</a:t>
            </a:r>
            <a:r>
              <a:rPr lang="en-US" b="1" dirty="0"/>
              <a:t> </a:t>
            </a:r>
            <a:r>
              <a:rPr lang="en-US" b="1" dirty="0" err="1"/>
              <a:t>llegó</a:t>
            </a:r>
            <a:r>
              <a:rPr lang="en-US" b="1" dirty="0"/>
              <a:t> </a:t>
            </a:r>
            <a:r>
              <a:rPr lang="en-US" b="1" dirty="0" err="1"/>
              <a:t>hasta</a:t>
            </a:r>
            <a:r>
              <a:rPr lang="en-US" b="1" dirty="0"/>
              <a:t> 1,000 </a:t>
            </a:r>
            <a:r>
              <a:rPr lang="en-US" b="1" dirty="0" err="1"/>
              <a:t>veces</a:t>
            </a:r>
            <a:r>
              <a:rPr lang="en-US" b="1" dirty="0"/>
              <a:t> la </a:t>
            </a:r>
            <a:r>
              <a:rPr lang="en-US" b="1" dirty="0" err="1"/>
              <a:t>permitida</a:t>
            </a:r>
            <a:r>
              <a:rPr lang="en-US" b="1" dirty="0"/>
              <a:t>.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 err="1">
                <a:solidFill>
                  <a:schemeClr val="tx1"/>
                </a:solidFill>
              </a:rPr>
              <a:t>Incendio</a:t>
            </a:r>
            <a:r>
              <a:rPr lang="en-US" sz="4000" b="1" dirty="0">
                <a:solidFill>
                  <a:schemeClr val="tx1"/>
                </a:solidFill>
              </a:rPr>
              <a:t> en </a:t>
            </a:r>
            <a:r>
              <a:rPr lang="en-US" sz="4000" b="1" dirty="0" err="1">
                <a:solidFill>
                  <a:schemeClr val="tx1"/>
                </a:solidFill>
              </a:rPr>
              <a:t>aeropuerto</a:t>
            </a:r>
            <a:r>
              <a:rPr lang="en-US" sz="4000" b="1" dirty="0">
                <a:solidFill>
                  <a:schemeClr val="tx1"/>
                </a:solidFill>
              </a:rPr>
              <a:t> de Sendai</a:t>
            </a:r>
          </a:p>
        </p:txBody>
      </p:sp>
      <p:pic>
        <p:nvPicPr>
          <p:cNvPr id="15363" name="Content Placeholder 3" descr="JAPAN   EAERHQYAKE 2 FIRE NEAR SENDAI AIRPOR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2125" y="2272506"/>
            <a:ext cx="5619750" cy="371475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/>
              <a:t>Tsunami</a:t>
            </a:r>
          </a:p>
        </p:txBody>
      </p:sp>
      <p:sp>
        <p:nvSpPr>
          <p:cNvPr id="7" name="6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548680"/>
            <a:ext cx="8305800" cy="1143000"/>
          </a:xfrm>
        </p:spPr>
        <p:txBody>
          <a:bodyPr/>
          <a:lstStyle/>
          <a:p>
            <a:r>
              <a:rPr lang="es-MX" dirty="0"/>
              <a:t>Formación de Tsunamis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1896754"/>
            <a:ext cx="5400600" cy="4468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Tsunami 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573016"/>
            <a:ext cx="3970040" cy="3054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1124744"/>
            <a:ext cx="5124450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4437112"/>
            <a:ext cx="3896050" cy="1817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chemeClr val="tx1"/>
                </a:solidFill>
              </a:rPr>
              <a:t>Trayectoria</a:t>
            </a:r>
            <a:r>
              <a:rPr lang="en-US" b="1" dirty="0">
                <a:solidFill>
                  <a:schemeClr val="tx1"/>
                </a:solidFill>
              </a:rPr>
              <a:t> del TSUNAMI</a:t>
            </a:r>
          </a:p>
        </p:txBody>
      </p:sp>
      <p:pic>
        <p:nvPicPr>
          <p:cNvPr id="17411" name="Content Placeholder 5" descr="JAPAN EARTHQUAKE 1 TSUNAMI MAP MARCH 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2125" y="2272506"/>
            <a:ext cx="5619750" cy="3714750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TSUNAMI en </a:t>
            </a:r>
            <a:r>
              <a:rPr lang="en-US" b="1" dirty="0" err="1">
                <a:solidFill>
                  <a:schemeClr val="tx1"/>
                </a:solidFill>
              </a:rPr>
              <a:t>Myagi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18435" name="Content Placeholder 3" descr="JAPAN EARTHQUAKE 8 TSUNAMI WAVESNATON MIYAGI PREFECTUR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2420887"/>
            <a:ext cx="7071649" cy="3712615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534400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TSUNAMI en la </a:t>
            </a:r>
            <a:r>
              <a:rPr lang="en-US" b="1" dirty="0" err="1">
                <a:solidFill>
                  <a:schemeClr val="tx1"/>
                </a:solidFill>
              </a:rPr>
              <a:t>costa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norte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19459" name="Content Placeholder 3" descr="JAPAN EARTHQUAKE 9 TSUNAMI  STRIKES COAS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75656" y="1756570"/>
            <a:ext cx="6696744" cy="4414358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SENDAI, </a:t>
            </a:r>
            <a:r>
              <a:rPr lang="en-US" dirty="0" err="1">
                <a:solidFill>
                  <a:schemeClr val="tx1"/>
                </a:solidFill>
              </a:rPr>
              <a:t>aeropuerto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0483" name="Content Placeholder 3" descr="JAPAN EARTHQUAKE 5 SENDAI AIRPOR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2125" y="2272506"/>
            <a:ext cx="5619750" cy="3714750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CRESCENT CITY, California </a:t>
            </a:r>
          </a:p>
        </p:txBody>
      </p:sp>
      <p:pic>
        <p:nvPicPr>
          <p:cNvPr id="23555" name="Content Placeholder 3" descr="JAPAN EARTHQUAQKE 12 TSUNAMI WAVES REACH CRESCENT CITY, C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95475" y="2453481"/>
            <a:ext cx="5353050" cy="3352800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SAN FRANCISCO, CA</a:t>
            </a:r>
          </a:p>
        </p:txBody>
      </p:sp>
      <p:pic>
        <p:nvPicPr>
          <p:cNvPr id="24579" name="Content Placeholder 6" descr="1. SAN FRANCISC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00200" y="2143919"/>
            <a:ext cx="5943600" cy="3971925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0" y="548680"/>
            <a:ext cx="8229600" cy="710952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/>
              <a:t>Efectos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911824"/>
          </a:xfrm>
        </p:spPr>
        <p:txBody>
          <a:bodyPr/>
          <a:lstStyle/>
          <a:p>
            <a:r>
              <a:rPr lang="es-MX" dirty="0"/>
              <a:t>Cerca de 30,000 muertos</a:t>
            </a:r>
          </a:p>
          <a:p>
            <a:r>
              <a:rPr lang="es-MX" dirty="0"/>
              <a:t>190,000 edificios </a:t>
            </a:r>
            <a:r>
              <a:rPr lang="es-MX" dirty="0" err="1"/>
              <a:t>destruídos</a:t>
            </a:r>
            <a:r>
              <a:rPr lang="es-MX" dirty="0"/>
              <a:t>, de los que 47,000 completamente.</a:t>
            </a:r>
          </a:p>
          <a:p>
            <a:r>
              <a:rPr lang="es-MX" dirty="0"/>
              <a:t>4 plantas nucleares dañadas</a:t>
            </a:r>
          </a:p>
          <a:p>
            <a:r>
              <a:rPr lang="es-MX" dirty="0"/>
              <a:t>Ruptura de una presa e inundación aguas abajo</a:t>
            </a:r>
          </a:p>
          <a:p>
            <a:r>
              <a:rPr lang="es-MX" dirty="0"/>
              <a:t>1.5 millones de usuarios de agua potable sin servicio</a:t>
            </a:r>
          </a:p>
          <a:p>
            <a:r>
              <a:rPr lang="es-MX" dirty="0"/>
              <a:t>4.4 millones de usuarios sin electricidad</a:t>
            </a:r>
          </a:p>
          <a:p>
            <a:r>
              <a:rPr lang="es-MX" dirty="0"/>
              <a:t>Destrucción de un aeropuerto y una gran cantidad de kilómetros de autopistas.</a:t>
            </a:r>
          </a:p>
          <a:p>
            <a:r>
              <a:rPr lang="es-MX" dirty="0"/>
              <a:t>300,000 millones de </a:t>
            </a:r>
            <a:r>
              <a:rPr lang="es-MX" dirty="0" err="1"/>
              <a:t>dolares</a:t>
            </a:r>
            <a:r>
              <a:rPr lang="es-MX" dirty="0"/>
              <a:t> de daños</a:t>
            </a:r>
          </a:p>
          <a:p>
            <a:endParaRPr lang="es-MX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243408"/>
            <a:ext cx="82296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pc="600" dirty="0" err="1">
                <a:latin typeface="Impact" pitchFamily="34" charset="0"/>
              </a:rPr>
              <a:t>Planta</a:t>
            </a:r>
            <a:r>
              <a:rPr lang="en-US" spc="600" dirty="0">
                <a:latin typeface="Impact" pitchFamily="34" charset="0"/>
              </a:rPr>
              <a:t> nuclear</a:t>
            </a:r>
          </a:p>
        </p:txBody>
      </p:sp>
      <p:pic>
        <p:nvPicPr>
          <p:cNvPr id="8195" name="Picture 4" descr="http://healthystylist.com/wp-content/uploads/2011/03/Japanese-Tsunami-Worsened-By-The-Nuclear-Reactor-Explosion-In-The-Third-Tim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4038600"/>
            <a:ext cx="3935413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6" descr="http://2.bp.blogspot.com/-O0JPJBL5DjU/TXuEm33Za3I/AAAAAAAAY-w/Sbr94eL8sIE/s1600/tsunami-nuke%2Bmassive-fir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219200"/>
            <a:ext cx="4419600" cy="267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8" descr="http://assets.nydailynews.com/img/2011/03/15/alg_nuclear_explosio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1219200"/>
            <a:ext cx="3962400" cy="264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10" descr="https://lh4.googleusercontent.com/-fCTpGeBzEII/TX2-lpAU2YI/AAAAAAAAAfw/cuW7nKEC1KM/s1600/j1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4076700"/>
            <a:ext cx="4445000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l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Ahí viene otro Tsunami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077653"/>
            <a:ext cx="5688632" cy="4266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/>
            <a:r>
              <a:rPr lang="es-MX">
                <a:solidFill>
                  <a:srgbClr val="39639D"/>
                </a:solidFill>
              </a:rPr>
              <a:t>Terremoto en Haití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s-MX"/>
              <a:t>12 de Enero del 2010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96025" y="4651375"/>
            <a:ext cx="2847975" cy="220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143000"/>
          </a:xfrm>
        </p:spPr>
        <p:txBody>
          <a:bodyPr>
            <a:noAutofit/>
          </a:bodyPr>
          <a:lstStyle/>
          <a:p>
            <a:r>
              <a:rPr lang="es-MX" sz="4000" b="1" dirty="0">
                <a:solidFill>
                  <a:schemeClr val="tx1"/>
                </a:solidFill>
              </a:rPr>
              <a:t>El terremoto de magnitud 7.0 de Haití: 12 Enero</a:t>
            </a:r>
          </a:p>
        </p:txBody>
      </p:sp>
      <p:pic>
        <p:nvPicPr>
          <p:cNvPr id="17411" name="Content Placeholder 4" descr="EARTHQUAKE HAITI TECTONIC MAP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600200"/>
            <a:ext cx="9144000" cy="5257800"/>
          </a:xfrm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El sismo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0664" y="1935163"/>
            <a:ext cx="5562671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/>
          </a:bodyPr>
          <a:lstStyle/>
          <a:p>
            <a:r>
              <a:rPr lang="es-MX" dirty="0">
                <a:solidFill>
                  <a:srgbClr val="39639D"/>
                </a:solidFill>
              </a:rPr>
              <a:t>Haití  terremoto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556792"/>
            <a:ext cx="7017710" cy="464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 idx="4294967295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s-MX" sz="2800" dirty="0">
                <a:solidFill>
                  <a:srgbClr val="39639D"/>
                </a:solidFill>
              </a:rPr>
              <a:t>Palacio presidencial de Haití antes (arriba) y después del terremoto. </a:t>
            </a:r>
            <a:endParaRPr lang="ru-RU" sz="2800" dirty="0">
              <a:solidFill>
                <a:srgbClr val="39639D"/>
              </a:solidFill>
            </a:endParaRPr>
          </a:p>
        </p:txBody>
      </p:sp>
      <p:sp>
        <p:nvSpPr>
          <p:cNvPr id="3075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endParaRPr lang="ru-RU"/>
          </a:p>
        </p:txBody>
      </p:sp>
      <p:pic>
        <p:nvPicPr>
          <p:cNvPr id="3076" name="Picture 2" descr="Haiti's presidential palace before (top) and after the earthquak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363" y="1219200"/>
            <a:ext cx="8885237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9036496" cy="1143000"/>
          </a:xfrm>
        </p:spPr>
        <p:txBody>
          <a:bodyPr>
            <a:normAutofit/>
          </a:bodyPr>
          <a:lstStyle/>
          <a:p>
            <a:r>
              <a:rPr lang="es-MX" sz="2400" b="1" dirty="0">
                <a:solidFill>
                  <a:schemeClr val="tx1"/>
                </a:solidFill>
              </a:rPr>
              <a:t>Puerto Príncipe: 1.8 millones de una nación de 9 millones</a:t>
            </a:r>
          </a:p>
        </p:txBody>
      </p:sp>
      <p:pic>
        <p:nvPicPr>
          <p:cNvPr id="18435" name="Content Placeholder 4" descr="EARTHQUAKE HAITI 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676400"/>
            <a:ext cx="9144000" cy="5181600"/>
          </a:xfrm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Autofit/>
          </a:bodyPr>
          <a:lstStyle/>
          <a:p>
            <a:r>
              <a:rPr lang="es-MX" sz="3600" b="1" dirty="0">
                <a:solidFill>
                  <a:schemeClr val="tx1"/>
                </a:solidFill>
              </a:rPr>
              <a:t>Ejemplo de daño: Puerto Príncipe</a:t>
            </a:r>
          </a:p>
        </p:txBody>
      </p:sp>
      <p:pic>
        <p:nvPicPr>
          <p:cNvPr id="19459" name="Content Placeholder 4" descr="EARTHQUAKE HAITI 5 DAMAG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752600"/>
            <a:ext cx="9144000" cy="5105400"/>
          </a:xfrm>
        </p:spPr>
      </p:pic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762000"/>
            <a:ext cx="8229600" cy="1143000"/>
          </a:xfrm>
        </p:spPr>
        <p:txBody>
          <a:bodyPr/>
          <a:lstStyle/>
          <a:p>
            <a:pPr eaLnBrk="1" hangingPunct="1"/>
            <a:r>
              <a:rPr lang="es-MX">
                <a:solidFill>
                  <a:srgbClr val="39639D"/>
                </a:solidFill>
              </a:rPr>
              <a:t>Terremotos previos en la isla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951038"/>
            <a:ext cx="8229600" cy="4525962"/>
          </a:xfrm>
        </p:spPr>
        <p:txBody>
          <a:bodyPr/>
          <a:lstStyle/>
          <a:p>
            <a:pPr algn="ctr" eaLnBrk="1" hangingPunct="1"/>
            <a:r>
              <a:rPr lang="en-US" sz="4800"/>
              <a:t>1751</a:t>
            </a:r>
          </a:p>
          <a:p>
            <a:pPr algn="ctr" eaLnBrk="1" hangingPunct="1"/>
            <a:r>
              <a:rPr lang="en-US" sz="4800"/>
              <a:t>1770</a:t>
            </a:r>
          </a:p>
          <a:p>
            <a:pPr algn="ctr" eaLnBrk="1" hangingPunct="1"/>
            <a:r>
              <a:rPr lang="en-US" sz="4800"/>
              <a:t>1842</a:t>
            </a:r>
          </a:p>
          <a:p>
            <a:pPr algn="ctr" eaLnBrk="1" hangingPunct="1"/>
            <a:r>
              <a:rPr lang="en-US" sz="4800"/>
              <a:t>1946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4"/>
          <p:cNvSpPr>
            <a:spLocks noChangeArrowheads="1"/>
          </p:cNvSpPr>
          <p:nvPr/>
        </p:nvSpPr>
        <p:spPr bwMode="auto">
          <a:xfrm>
            <a:off x="1895475" y="803275"/>
            <a:ext cx="51149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s-GT" sz="3600" b="1">
                <a:solidFill>
                  <a:srgbClr val="39639D"/>
                </a:solidFill>
              </a:rPr>
              <a:t>Detalles del terremoto</a:t>
            </a:r>
            <a:endParaRPr lang="es-GT" sz="3600">
              <a:solidFill>
                <a:srgbClr val="39639D"/>
              </a:solidFill>
            </a:endParaRPr>
          </a:p>
        </p:txBody>
      </p:sp>
      <p:graphicFrame>
        <p:nvGraphicFramePr>
          <p:cNvPr id="95235" name="Group 3"/>
          <p:cNvGraphicFramePr>
            <a:graphicFrameLocks noGrp="1"/>
          </p:cNvGraphicFramePr>
          <p:nvPr/>
        </p:nvGraphicFramePr>
        <p:xfrm>
          <a:off x="-9525" y="1436688"/>
          <a:ext cx="9163050" cy="4762820"/>
        </p:xfrm>
        <a:graphic>
          <a:graphicData uri="http://schemas.openxmlformats.org/drawingml/2006/table">
            <a:tbl>
              <a:tblPr/>
              <a:tblGrid>
                <a:gridCol w="2457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hlinkClick r:id="" action="ppaction://noaction"/>
                        </a:rPr>
                        <a:t>Magnitud</a:t>
                      </a:r>
                      <a:endParaRPr kumimoji="0" lang="es-MX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G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7.0</a:t>
                      </a:r>
                      <a:endParaRPr kumimoji="0" lang="es-G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0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hlinkClick r:id="" action="ppaction://noaction"/>
                        </a:rPr>
                        <a:t>Fecha – Tiempo</a:t>
                      </a:r>
                      <a:endParaRPr kumimoji="0" lang="es-MX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s-G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Martes, 12 Enero 2010, a las 04:53:10 PM en epicentro 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hlinkClick r:id="" action="ppaction://noaction"/>
                        </a:rPr>
                        <a:t>Localización</a:t>
                      </a:r>
                      <a:endParaRPr kumimoji="0" lang="es-MX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G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18.457°N, 72.533°W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hlinkClick r:id="" action="ppaction://noaction"/>
                        </a:rPr>
                        <a:t>Profundidad</a:t>
                      </a:r>
                      <a:endParaRPr kumimoji="0" lang="es-MX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G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13 km (8.1 millas) situada por programa de localización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hlinkClick r:id="" action="ppaction://noaction"/>
                        </a:rPr>
                        <a:t>Región</a:t>
                      </a:r>
                      <a:endParaRPr kumimoji="0" lang="es-MX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G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REGIÓN HAITI 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65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hlinkClick r:id="" action="ppaction://noaction"/>
                        </a:rPr>
                        <a:t>Distancias</a:t>
                      </a:r>
                      <a:endParaRPr kumimoji="0" lang="es-MX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G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25 km (15 millas) OSO de </a:t>
                      </a:r>
                      <a:r>
                        <a:rPr kumimoji="0" lang="es-G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Puerto Príncipe, Haití</a:t>
                      </a:r>
                      <a:br>
                        <a:rPr kumimoji="0" lang="es-G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</a:br>
                      <a:r>
                        <a:rPr kumimoji="0" lang="es-G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130 km (80 millas) E de </a:t>
                      </a:r>
                      <a:r>
                        <a:rPr kumimoji="0" lang="es-G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Les Cayes, Haití</a:t>
                      </a:r>
                      <a:br>
                        <a:rPr kumimoji="0" lang="es-G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</a:br>
                      <a:r>
                        <a:rPr kumimoji="0" lang="es-G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150 km (95 millas) S de </a:t>
                      </a:r>
                      <a:r>
                        <a:rPr kumimoji="0" lang="es-G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Cap-Haitien, Haití</a:t>
                      </a:r>
                      <a:br>
                        <a:rPr kumimoji="0" lang="es-G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</a:br>
                      <a:r>
                        <a:rPr kumimoji="0" lang="es-G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1125 km (700 millas) SE de </a:t>
                      </a:r>
                      <a:r>
                        <a:rPr kumimoji="0" lang="es-G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Miami, Florida</a:t>
                      </a:r>
                      <a:br>
                        <a:rPr kumimoji="0" lang="es-G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</a:br>
                      <a:endParaRPr kumimoji="0" lang="es-G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hlinkClick r:id="" action="ppaction://noaction"/>
                        </a:rPr>
                        <a:t>Localización imprecisa</a:t>
                      </a:r>
                      <a:endParaRPr kumimoji="0" lang="es-MX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G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horizontal +/- 3.4 km (2.1 millas); profundidad fijada por el programa de localización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043608" y="152400"/>
            <a:ext cx="5688013" cy="6705600"/>
          </a:xfr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990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MX" sz="4000">
                <a:solidFill>
                  <a:srgbClr val="39639D"/>
                </a:solidFill>
              </a:rPr>
              <a:t>Pobreza: obstáculo principal para las actividades de mitigación efectiva de desastres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560638"/>
            <a:ext cx="8229600" cy="4525962"/>
          </a:xfrm>
        </p:spPr>
        <p:txBody>
          <a:bodyPr/>
          <a:lstStyle/>
          <a:p>
            <a:r>
              <a:rPr lang="es-MX"/>
              <a:t>Haití es uno de los países más pobres en América</a:t>
            </a:r>
          </a:p>
          <a:p>
            <a:r>
              <a:rPr lang="es-MX"/>
              <a:t>PIB per cápita de 790 USD, casi $2 por persona por día (antes del terremoto del 2010)</a:t>
            </a:r>
          </a:p>
          <a:p>
            <a:r>
              <a:rPr lang="es-MX"/>
              <a:t>Ranking 149 de 182 países en </a:t>
            </a:r>
            <a:r>
              <a:rPr lang="es-MX">
                <a:hlinkClick r:id="rId3" tooltip="Human Development Index"/>
              </a:rPr>
              <a:t>Índice de Desarrollo Humano</a:t>
            </a:r>
            <a:r>
              <a:rPr lang="es-MX"/>
              <a:t> de la ONU (2006)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3" name="Picture 5" descr="EARTHQUAKE HAITI 15 STREET SCEN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3861048"/>
            <a:ext cx="4886032" cy="2687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Content Placeholder 4" descr="EARTHQUAKE HAITI 10  PRESIDENTIAL PALACE.gif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567238" y="3859213"/>
            <a:ext cx="9525" cy="9525"/>
          </a:xfrm>
        </p:spPr>
      </p:pic>
      <p:pic>
        <p:nvPicPr>
          <p:cNvPr id="22532" name="Picture 5" descr="EARTHQUAKE HAITI 10  PRESIDENTIAL PALACE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461963" y="476672"/>
            <a:ext cx="8229600" cy="276640"/>
          </a:xfrm>
        </p:spPr>
        <p:txBody>
          <a:bodyPr>
            <a:normAutofit fontScale="90000"/>
          </a:bodyPr>
          <a:lstStyle/>
          <a:p>
            <a:r>
              <a:rPr lang="es-MX" dirty="0" err="1"/>
              <a:t>Haiti</a:t>
            </a:r>
            <a:r>
              <a:rPr lang="es-MX" dirty="0"/>
              <a:t>, los números</a:t>
            </a:r>
          </a:p>
        </p:txBody>
      </p:sp>
      <p:sp>
        <p:nvSpPr>
          <p:cNvPr id="8" name="2 Marcador de contenido"/>
          <p:cNvSpPr txBox="1">
            <a:spLocks/>
          </p:cNvSpPr>
          <p:nvPr/>
        </p:nvSpPr>
        <p:spPr>
          <a:xfrm>
            <a:off x="452438" y="908720"/>
            <a:ext cx="8229600" cy="309634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3200" dirty="0"/>
              <a:t>150,000 a 220,000 muertos</a:t>
            </a:r>
          </a:p>
          <a:p>
            <a:r>
              <a:rPr lang="es-MX" sz="3200" dirty="0"/>
              <a:t>50,000 viviendas </a:t>
            </a:r>
            <a:r>
              <a:rPr lang="es-MX" sz="3200" dirty="0" err="1"/>
              <a:t>destruídas</a:t>
            </a:r>
            <a:endParaRPr lang="es-MX" sz="3200" dirty="0"/>
          </a:p>
          <a:p>
            <a:r>
              <a:rPr lang="es-MX" sz="3200" dirty="0"/>
              <a:t>3,000,000 de personas dependen de la ayuda</a:t>
            </a:r>
          </a:p>
          <a:p>
            <a:r>
              <a:rPr lang="es-MX" sz="3200" dirty="0"/>
              <a:t>Infraestructura de comunicaciones </a:t>
            </a:r>
            <a:r>
              <a:rPr lang="es-MX" sz="3200" dirty="0" err="1"/>
              <a:t>destruídas</a:t>
            </a:r>
            <a:endParaRPr lang="es-MX" sz="3200" dirty="0"/>
          </a:p>
          <a:p>
            <a:r>
              <a:rPr lang="es-MX" sz="3200" dirty="0"/>
              <a:t>La reconstrucción durará una década</a:t>
            </a: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/>
              <a:t>Haiti</a:t>
            </a:r>
            <a:r>
              <a:rPr lang="es-MX" dirty="0"/>
              <a:t>, los números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sz="3200" dirty="0"/>
              <a:t>150,000 a 220,000 muertos</a:t>
            </a:r>
          </a:p>
          <a:p>
            <a:r>
              <a:rPr lang="es-MX" sz="3200" dirty="0"/>
              <a:t>50,000 viviendas </a:t>
            </a:r>
            <a:r>
              <a:rPr lang="es-MX" sz="3200" dirty="0" err="1"/>
              <a:t>destruídas</a:t>
            </a:r>
            <a:endParaRPr lang="es-MX" sz="3200" dirty="0"/>
          </a:p>
          <a:p>
            <a:r>
              <a:rPr lang="es-MX" sz="3200" dirty="0"/>
              <a:t>3,000,000 de personas dependen de la ayuda</a:t>
            </a:r>
          </a:p>
          <a:p>
            <a:r>
              <a:rPr lang="es-MX" sz="3200" dirty="0"/>
              <a:t>Infraestructura de comunicaciones </a:t>
            </a:r>
            <a:r>
              <a:rPr lang="es-MX" sz="3200" dirty="0" err="1"/>
              <a:t>destruídas</a:t>
            </a:r>
            <a:endParaRPr lang="es-MX" sz="3200" dirty="0"/>
          </a:p>
          <a:p>
            <a:r>
              <a:rPr lang="es-MX" sz="3200" dirty="0"/>
              <a:t>La reconstrucción durará una década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81FB1A3-45B0-4ED5-BB74-0BB0F98AA0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6578" y="1772816"/>
            <a:ext cx="4810844" cy="4810844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B6E79CA3-2507-4408-BE92-1C92FC0A9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476672"/>
            <a:ext cx="9036496" cy="1143000"/>
          </a:xfrm>
        </p:spPr>
        <p:txBody>
          <a:bodyPr>
            <a:noAutofit/>
          </a:bodyPr>
          <a:lstStyle/>
          <a:p>
            <a:r>
              <a:rPr lang="es-MX" sz="2800" b="1" dirty="0"/>
              <a:t>TERREMOTO SIERRA EL MAYOR, B.C. MEXICO, 2010</a:t>
            </a:r>
          </a:p>
        </p:txBody>
      </p:sp>
    </p:spTree>
    <p:extLst>
      <p:ext uri="{BB962C8B-B14F-4D97-AF65-F5344CB8AC3E}">
        <p14:creationId xmlns:p14="http://schemas.microsoft.com/office/powerpoint/2010/main" val="26450293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785794"/>
          </a:xfrm>
        </p:spPr>
        <p:txBody>
          <a:bodyPr>
            <a:normAutofit fontScale="90000"/>
          </a:bodyPr>
          <a:lstStyle/>
          <a:p>
            <a:endParaRPr lang="es-MX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1067260"/>
            <a:ext cx="6541029" cy="5516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785786" y="142852"/>
            <a:ext cx="7329510" cy="725470"/>
          </a:xfrm>
        </p:spPr>
        <p:txBody>
          <a:bodyPr>
            <a:normAutofit fontScale="90000"/>
          </a:bodyPr>
          <a:lstStyle/>
          <a:p>
            <a:endParaRPr lang="es-MX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849286"/>
            <a:ext cx="5357850" cy="6008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9F2AB97-AF34-4C71-9926-E31791F8E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764704"/>
            <a:ext cx="5829300" cy="590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585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780696"/>
          </a:xfrm>
        </p:spPr>
        <p:txBody>
          <a:bodyPr>
            <a:normAutofit/>
          </a:bodyPr>
          <a:lstStyle/>
          <a:p>
            <a:pPr algn="ctr"/>
            <a:r>
              <a:rPr lang="es-MX" sz="4000" dirty="0"/>
              <a:t>Daños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64704"/>
            <a:ext cx="6934200" cy="520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72922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6131" t="28964" r="24101"/>
          <a:stretch>
            <a:fillRect/>
          </a:stretch>
        </p:blipFill>
        <p:spPr bwMode="auto">
          <a:xfrm>
            <a:off x="0" y="357166"/>
            <a:ext cx="8868473" cy="5643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188640"/>
            <a:ext cx="8305800" cy="936104"/>
          </a:xfrm>
        </p:spPr>
        <p:txBody>
          <a:bodyPr>
            <a:noAutofit/>
          </a:bodyPr>
          <a:lstStyle/>
          <a:p>
            <a:r>
              <a:rPr lang="es-MX" sz="3200" dirty="0"/>
              <a:t>Efectos de sismos respecto al tipo de suelo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212" y="1412776"/>
            <a:ext cx="6813575" cy="5298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692396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159" y="1556792"/>
            <a:ext cx="5399682" cy="422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179759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smael\Desktop\Nueva carpeta\ESC. SEC. TECNICA No.42, ESTACION RIITO N. MICHOACAN\P410023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8604"/>
            <a:ext cx="3881969" cy="2911477"/>
          </a:xfrm>
          <a:prstGeom prst="rect">
            <a:avLst/>
          </a:prstGeom>
          <a:noFill/>
        </p:spPr>
      </p:pic>
      <p:pic>
        <p:nvPicPr>
          <p:cNvPr id="1027" name="Picture 3" descr="C:\Users\Ismael\Desktop\Nueva carpeta\ESC. SEC. TECNICA No.42, ESTACION RIITO N. MICHOACAN\P41002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214290"/>
            <a:ext cx="4441830" cy="3331373"/>
          </a:xfrm>
          <a:prstGeom prst="rect">
            <a:avLst/>
          </a:prstGeom>
          <a:noFill/>
        </p:spPr>
      </p:pic>
      <p:pic>
        <p:nvPicPr>
          <p:cNvPr id="1028" name="Picture 4" descr="C:\Users\Ismael\Desktop\Nueva carpeta\J.N. DOMINGO CARBALLO FELIX ESTACION  RIITO N. MICHOACAN\P410029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3786190"/>
            <a:ext cx="3584574" cy="26884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Picture 5" descr="C:\Users\Ismael\Desktop\Nueva carpeta\J.N. DOMINGO CARBALLO FELIX ESTACION  RIITO N. MICHOACAN\P41003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589359" y="589360"/>
            <a:ext cx="4714884" cy="3536163"/>
          </a:xfrm>
          <a:prstGeom prst="rect">
            <a:avLst/>
          </a:prstGeom>
          <a:noFill/>
        </p:spPr>
      </p:pic>
      <p:pic>
        <p:nvPicPr>
          <p:cNvPr id="28674" name="Picture 2" descr="C:\Users\Ismael\Desktop\Nueva carpeta\PROF. FCO. CELAYA VINDIOLA, ESTACION RIITO, N. MICHOACAN\P410027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2500306"/>
            <a:ext cx="5156211" cy="38671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5F4BFF60-46C9-4DBA-9605-4A504E03D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196752"/>
            <a:ext cx="7811347" cy="5209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4541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2050" name="Picture 2" descr="C:\Users\Ismael\Desktop\Nueva carpeta\J.N. LOS OLIVOS, LUIS B. SANCHEZ\P410021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268760"/>
            <a:ext cx="8229600" cy="492664"/>
          </a:xfrm>
        </p:spPr>
        <p:txBody>
          <a:bodyPr>
            <a:noAutofit/>
          </a:bodyPr>
          <a:lstStyle/>
          <a:p>
            <a:r>
              <a:rPr lang="es-MX" sz="4000" dirty="0"/>
              <a:t>Perjuicios y percepción del riesgo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2276872"/>
            <a:ext cx="4834880" cy="845448"/>
          </a:xfrm>
        </p:spPr>
        <p:txBody>
          <a:bodyPr/>
          <a:lstStyle/>
          <a:p>
            <a:r>
              <a:rPr lang="es-MX" dirty="0"/>
              <a:t>Síndrome del fin del mundo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140968"/>
            <a:ext cx="4245319" cy="2612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007248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Discusión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Por que las diferencias entre los tres sismos en cuanto a:</a:t>
            </a:r>
          </a:p>
          <a:p>
            <a:pPr lvl="1"/>
            <a:r>
              <a:rPr lang="es-MX" dirty="0"/>
              <a:t>Muertos</a:t>
            </a:r>
          </a:p>
          <a:p>
            <a:pPr lvl="1"/>
            <a:r>
              <a:rPr lang="es-MX" dirty="0"/>
              <a:t>Pérdidas económicas</a:t>
            </a:r>
          </a:p>
          <a:p>
            <a:r>
              <a:rPr lang="es-MX" dirty="0"/>
              <a:t>Que conclusiones saca de ellas?</a:t>
            </a:r>
          </a:p>
          <a:p>
            <a:r>
              <a:rPr lang="es-MX" dirty="0"/>
              <a:t>El papel de la exposición y la vulnerabilidad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Preguntas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1" y="1340768"/>
            <a:ext cx="4397533" cy="502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Papel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Clásico de Office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415</TotalTime>
  <Words>1528</Words>
  <Application>Microsoft Office PowerPoint</Application>
  <PresentationFormat>Presentación en pantalla (4:3)</PresentationFormat>
  <Paragraphs>174</Paragraphs>
  <Slides>53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53</vt:i4>
      </vt:variant>
    </vt:vector>
  </HeadingPairs>
  <TitlesOfParts>
    <vt:vector size="59" baseType="lpstr">
      <vt:lpstr>Arial</vt:lpstr>
      <vt:lpstr>Calibri</vt:lpstr>
      <vt:lpstr>Impact</vt:lpstr>
      <vt:lpstr>Times New Roman</vt:lpstr>
      <vt:lpstr>Wingdings 2</vt:lpstr>
      <vt:lpstr>Flujo</vt:lpstr>
      <vt:lpstr>Geología Ambiental</vt:lpstr>
      <vt:lpstr>Papel de bienes expuestos y vulnerabilidad</vt:lpstr>
      <vt:lpstr>sismo</vt:lpstr>
      <vt:lpstr>El 11 de marzo del 2011 a las 2:46  un sismo de 8.9 Mw impactó  Japon.  Generó un Tsunami de  7-10 m  Es el 5to sismo más fuerte  jamás registrado</vt:lpstr>
      <vt:lpstr>Presentación de PowerPoint</vt:lpstr>
      <vt:lpstr>Localización</vt:lpstr>
      <vt:lpstr>Marco Tectónico</vt:lpstr>
      <vt:lpstr>Presentación de PowerPoint</vt:lpstr>
      <vt:lpstr>Presentación de PowerPoint</vt:lpstr>
      <vt:lpstr>Presentación de PowerPoint</vt:lpstr>
      <vt:lpstr>TSUNAMI</vt:lpstr>
      <vt:lpstr>Impactos</vt:lpstr>
      <vt:lpstr>Incendio en aeropuerto de Sendai</vt:lpstr>
      <vt:lpstr>Tsunami</vt:lpstr>
      <vt:lpstr>Formación de Tsunamis</vt:lpstr>
      <vt:lpstr>Tsunami </vt:lpstr>
      <vt:lpstr>Trayectoria del TSUNAMI</vt:lpstr>
      <vt:lpstr>TSUNAMI en Myagi</vt:lpstr>
      <vt:lpstr>TSUNAMI en la costa norte</vt:lpstr>
      <vt:lpstr>SENDAI, aeropuerto</vt:lpstr>
      <vt:lpstr>CRESCENT CITY, California </vt:lpstr>
      <vt:lpstr>SAN FRANCISCO, CA</vt:lpstr>
      <vt:lpstr>Efectos</vt:lpstr>
      <vt:lpstr>Planta nuclear</vt:lpstr>
      <vt:lpstr>Ahí viene otro Tsunami</vt:lpstr>
      <vt:lpstr>Terremoto en Haití</vt:lpstr>
      <vt:lpstr>El terremoto de magnitud 7.0 de Haití: 12 Enero</vt:lpstr>
      <vt:lpstr>El sismo</vt:lpstr>
      <vt:lpstr>Haití  terremoto</vt:lpstr>
      <vt:lpstr>Palacio presidencial de Haití antes (arriba) y después del terremoto. </vt:lpstr>
      <vt:lpstr>Puerto Príncipe: 1.8 millones de una nación de 9 millones</vt:lpstr>
      <vt:lpstr>Ejemplo de daño: Puerto Príncipe</vt:lpstr>
      <vt:lpstr>Terremotos previos en la isla</vt:lpstr>
      <vt:lpstr>Presentación de PowerPoint</vt:lpstr>
      <vt:lpstr>Presentación de PowerPoint</vt:lpstr>
      <vt:lpstr>Pobreza: obstáculo principal para las actividades de mitigación efectiva de desastres</vt:lpstr>
      <vt:lpstr>Haiti, los números</vt:lpstr>
      <vt:lpstr>Haiti, los números</vt:lpstr>
      <vt:lpstr>TERREMOTO SIERRA EL MAYOR, B.C. MEXICO, 2010</vt:lpstr>
      <vt:lpstr>Presentación de PowerPoint</vt:lpstr>
      <vt:lpstr>Presentación de PowerPoint</vt:lpstr>
      <vt:lpstr>Presentación de PowerPoint</vt:lpstr>
      <vt:lpstr>Daños</vt:lpstr>
      <vt:lpstr>Presentación de PowerPoint</vt:lpstr>
      <vt:lpstr>Efectos de sismos respecto al tipo de suelo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Perjuicios y percepción del riesgo</vt:lpstr>
      <vt:lpstr>Discusión</vt:lpstr>
      <vt:lpstr>Preguntas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Riesgos Geológicos</dc:title>
  <dc:creator>User</dc:creator>
  <cp:lastModifiedBy>JOSE ISMAEL MINJAREZ SOSA</cp:lastModifiedBy>
  <cp:revision>17</cp:revision>
  <dcterms:created xsi:type="dcterms:W3CDTF">2011-04-12T02:54:52Z</dcterms:created>
  <dcterms:modified xsi:type="dcterms:W3CDTF">2022-08-30T05:11:58Z</dcterms:modified>
</cp:coreProperties>
</file>