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69"/>
  </p:notesMasterIdLst>
  <p:sldIdLst>
    <p:sldId id="357" r:id="rId2"/>
    <p:sldId id="256" r:id="rId3"/>
    <p:sldId id="312" r:id="rId4"/>
    <p:sldId id="315" r:id="rId5"/>
    <p:sldId id="270" r:id="rId6"/>
    <p:sldId id="283" r:id="rId7"/>
    <p:sldId id="284" r:id="rId8"/>
    <p:sldId id="285" r:id="rId9"/>
    <p:sldId id="258" r:id="rId10"/>
    <p:sldId id="313" r:id="rId11"/>
    <p:sldId id="314" r:id="rId12"/>
    <p:sldId id="273" r:id="rId13"/>
    <p:sldId id="261" r:id="rId14"/>
    <p:sldId id="262" r:id="rId15"/>
    <p:sldId id="266" r:id="rId16"/>
    <p:sldId id="267" r:id="rId17"/>
    <p:sldId id="310" r:id="rId18"/>
    <p:sldId id="260" r:id="rId19"/>
    <p:sldId id="271" r:id="rId20"/>
    <p:sldId id="288" r:id="rId21"/>
    <p:sldId id="280" r:id="rId22"/>
    <p:sldId id="268" r:id="rId23"/>
    <p:sldId id="277" r:id="rId24"/>
    <p:sldId id="275" r:id="rId25"/>
    <p:sldId id="294" r:id="rId26"/>
    <p:sldId id="295" r:id="rId27"/>
    <p:sldId id="296" r:id="rId28"/>
    <p:sldId id="297" r:id="rId29"/>
    <p:sldId id="298" r:id="rId30"/>
    <p:sldId id="299" r:id="rId31"/>
    <p:sldId id="301" r:id="rId32"/>
    <p:sldId id="302" r:id="rId33"/>
    <p:sldId id="303" r:id="rId34"/>
    <p:sldId id="304" r:id="rId35"/>
    <p:sldId id="305" r:id="rId36"/>
    <p:sldId id="306" r:id="rId37"/>
    <p:sldId id="358" r:id="rId38"/>
    <p:sldId id="359" r:id="rId39"/>
    <p:sldId id="360" r:id="rId40"/>
    <p:sldId id="374" r:id="rId41"/>
    <p:sldId id="316" r:id="rId42"/>
    <p:sldId id="373" r:id="rId43"/>
    <p:sldId id="317" r:id="rId44"/>
    <p:sldId id="369" r:id="rId45"/>
    <p:sldId id="318" r:id="rId46"/>
    <p:sldId id="319" r:id="rId47"/>
    <p:sldId id="320" r:id="rId48"/>
    <p:sldId id="366" r:id="rId49"/>
    <p:sldId id="321" r:id="rId50"/>
    <p:sldId id="322" r:id="rId51"/>
    <p:sldId id="353" r:id="rId52"/>
    <p:sldId id="368" r:id="rId53"/>
    <p:sldId id="365" r:id="rId54"/>
    <p:sldId id="361" r:id="rId55"/>
    <p:sldId id="350" r:id="rId56"/>
    <p:sldId id="351" r:id="rId57"/>
    <p:sldId id="352" r:id="rId58"/>
    <p:sldId id="363" r:id="rId59"/>
    <p:sldId id="362" r:id="rId60"/>
    <p:sldId id="372" r:id="rId61"/>
    <p:sldId id="354" r:id="rId62"/>
    <p:sldId id="355" r:id="rId63"/>
    <p:sldId id="371" r:id="rId64"/>
    <p:sldId id="367" r:id="rId65"/>
    <p:sldId id="364" r:id="rId66"/>
    <p:sldId id="370" r:id="rId67"/>
    <p:sldId id="356" r:id="rId6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104" d="100"/>
          <a:sy n="104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6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1A224-19E8-46AA-9973-C1494F3F4F2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9469E-3A48-4934-9A59-E6A5E06F1B1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6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8251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4198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166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1CF316-C149-463A-A7B8-5F9308B75DD7}" type="slidenum">
              <a:rPr lang="es-MX" smtClean="0"/>
              <a:pPr eaLnBrk="1" hangingPunct="1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713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9428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4267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45319-A76E-4298-9D86-C3F44C3F7A4C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6E7DC2-B3C6-4DAD-8302-3036DCA19B0C}" type="slidenum">
              <a:rPr lang="es-MX" smtClean="0"/>
              <a:pPr eaLnBrk="1" hangingPunct="1"/>
              <a:t>43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CBB0F34-79AD-400D-AAE1-E6D5620B57C7}" type="slidenum">
              <a:rPr lang="es-MX" smtClean="0"/>
              <a:pPr eaLnBrk="1" hangingPunct="1"/>
              <a:t>45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096F983-9E87-45DD-90F0-81574DC67DFB}" type="slidenum">
              <a:rPr lang="es-MX" smtClean="0"/>
              <a:pPr eaLnBrk="1" hangingPunct="1"/>
              <a:t>46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6EBC316-746D-4BFD-927D-5888EF3731BB}" type="slidenum">
              <a:rPr lang="es-MX" smtClean="0"/>
              <a:pPr eaLnBrk="1" hangingPunct="1"/>
              <a:t>47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01DCBC9-17B6-49F3-BBE0-14C062FF3ACB}" type="slidenum">
              <a:rPr lang="es-MX" smtClean="0"/>
              <a:pPr eaLnBrk="1" hangingPunct="1"/>
              <a:t>49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250BF0-B7A1-4E06-90B8-04C9E231F9EE}" type="slidenum">
              <a:rPr lang="es-MX" smtClean="0"/>
              <a:pPr eaLnBrk="1" hangingPunct="1"/>
              <a:t>50</a:t>
            </a:fld>
            <a:endParaRPr 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55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56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57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61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62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16D0-CFF5-4E33-907B-9CC2BB381DED}" type="slidenum">
              <a:rPr lang="es-ES" smtClean="0"/>
              <a:t>67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A94BB-D240-4881-FED8-3FD873A61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357DA4-CB37-3665-FACF-4BC2233EA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1C6760-BEB6-B8CE-B9DE-314AD3F31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3474FD-CF85-06E0-04B6-16564752C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D5F912-EEAE-BB57-2432-7930F044A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695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376C3-FE80-4171-3D8F-8D56A74B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C1ADB7-473C-EB28-B0C2-49E910F0A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C069EE-F634-0A48-E2AF-D989FB69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9F8DD8-E8F1-29CF-40B7-37EE6E03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723C36-11E3-EA4B-8AE3-16869E76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72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87A4C-B91C-6F5F-D6A4-A35302D7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CBFC86-5B0E-83B2-F0F8-9CEB47956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D99F81-24BA-E31D-CDDA-0DDCB6DB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95569E-089F-BD4F-6205-BE19E04F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DA29A3-B640-5ED4-789D-BC6EE2D0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92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3406E-CC7A-9BC3-BD66-BE4D596E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883587-3358-5111-CB4B-6FAD923BC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A2B13F-8098-2360-26E6-760F31F26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5FFE1F-A936-7D8A-DC0C-15131633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15EE91-59E6-6460-3C23-840BA311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553DEF-7396-D554-6C6E-F200B685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65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68CC9-40C5-7142-E8DC-606AA7FC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85D370-45F0-BD63-3F58-5F76D4761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4B62AB-114C-7F63-6BA0-7F91EA486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3B194F-C22A-2019-6C7E-6AC8E305A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8671EC-0507-80F8-259F-1092AF3D4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8A4B96-5675-D1CD-1731-B5F2C5F12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CDD946D-7F57-982E-397A-666B3455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41DECF-1072-E54F-69E4-A151F450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24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6E953-6ABC-A4B6-DB9F-53B18423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75AE6D-B6D2-023F-A6D6-671C1C7D6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922CDB-A492-2B13-F78F-4217ADFB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9E61CC-F8D9-6E0B-65C9-93493A855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74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10F3F3-EB20-853C-4309-0796FD68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525E4ED-F848-31CA-C842-301BC5A6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4346D4-5FAA-17FE-3A3E-AC167907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93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D6EBD-CA1B-F006-99F9-C2297A352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2E2AD1-25A8-87B6-3404-2E00C9D60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DB8181-3853-D224-FCD6-DE822FE15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EFB614-415D-9AAB-F393-0DEA8464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F62A34-E745-14D1-A3C0-25DB304E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14512A-5D2A-4B35-BF26-656B31EB0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065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8D60-4A88-971A-3099-CF5EA016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DD98A2-EFA3-9F11-5458-C7CE1BB93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E97154-CE3F-3458-AB10-B12ED5C21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49DE00-EFA0-2676-30B8-ED8AD852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8FC3D5-E4BE-CF68-5EB5-0C9E544CE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A5FFA6-69BE-4422-3644-078B18AC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198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D5969-2CE4-69D8-7381-6CF693A4B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5DF20F-8D19-A75C-402E-3335EADA8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769689-3DD6-2D77-8D57-A2F63BD99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6DBAED-5E6C-C05C-3BF5-A97A327B1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1D1D7-A1B1-2340-63F2-41C8A3757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69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C1ED0C-5010-E58C-28A6-7DCECD98C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5C2543-EAF5-21CB-5C80-FB0753378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C7F48E-5BCD-3450-EECC-2BE154C0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AB6601-6562-BA00-A419-8FE840B0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918ACD-5749-355D-9B23-F8E4EE5F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532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44DA964-9C7B-404B-B5F5-A0882A36C12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63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71B849C-2CA0-4133-8E12-03E66ED06D8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135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6710884-47C1-4E15-B857-509203357AA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68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4128D56-E7A3-530A-499A-F549EF66D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828825-DEA9-0AC2-486A-B1CFD75F7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4BD168-787F-804A-1505-E840B96AD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596B6-CD7E-4447-B77B-EA02C8E154C6}" type="datetimeFigureOut">
              <a:rPr lang="es-ES" smtClean="0"/>
              <a:t>14/09/2022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0D32E1-F3DC-79DB-0C15-24745FF8A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C94459-9442-05E8-9D5C-EC710CE1E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B07D4-D6B9-429C-830E-41B280F7CE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32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9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Chinchin%C3%A1" TargetMode="External"/><Relationship Id="rId2" Type="http://schemas.openxmlformats.org/officeDocument/2006/relationships/hyperlink" Target="http://es.wikipedia.org/wiki/Pumit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//upload.wikimedia.org/wikipedia/commons/5/51/Armero_aftermath_Marso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08706-5DA9-909E-CDDF-107166B6E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8077200" cy="1673352"/>
          </a:xfrm>
        </p:spPr>
        <p:txBody>
          <a:bodyPr/>
          <a:lstStyle/>
          <a:p>
            <a:r>
              <a:rPr lang="es-MX" dirty="0"/>
              <a:t>GEOLOGÍA AMBIENTAL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7D5947-929B-DDC5-BC66-D30B9872C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5116068"/>
            <a:ext cx="8077200" cy="1499616"/>
          </a:xfrm>
        </p:spPr>
        <p:txBody>
          <a:bodyPr/>
          <a:lstStyle/>
          <a:p>
            <a:r>
              <a:rPr lang="es-MX" b="1" dirty="0">
                <a:solidFill>
                  <a:schemeClr val="bg1"/>
                </a:solidFill>
              </a:rPr>
              <a:t>PROF. ISMAEL MINJÁREZ </a:t>
            </a:r>
          </a:p>
          <a:p>
            <a:r>
              <a:rPr lang="es-MX" b="1" dirty="0">
                <a:solidFill>
                  <a:schemeClr val="bg1"/>
                </a:solidFill>
              </a:rPr>
              <a:t>SEMESTRE 2022-2</a:t>
            </a:r>
          </a:p>
        </p:txBody>
      </p:sp>
    </p:spTree>
    <p:extLst>
      <p:ext uri="{BB962C8B-B14F-4D97-AF65-F5344CB8AC3E}">
        <p14:creationId xmlns:p14="http://schemas.microsoft.com/office/powerpoint/2010/main" val="3141845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48382" y="1454497"/>
            <a:ext cx="4032448" cy="2090663"/>
          </a:xfrm>
        </p:spPr>
        <p:txBody>
          <a:bodyPr>
            <a:normAutofit fontScale="90000"/>
          </a:bodyPr>
          <a:lstStyle/>
          <a:p>
            <a:r>
              <a:rPr lang="es-ES" sz="3300" b="1" dirty="0"/>
              <a:t>Movimientos o Remo</a:t>
            </a:r>
            <a:r>
              <a:rPr lang="es-MX" sz="3300" b="1" dirty="0" err="1"/>
              <a:t>ción</a:t>
            </a:r>
            <a:r>
              <a:rPr lang="es-ES" sz="3300" b="1" dirty="0"/>
              <a:t> de Masa</a:t>
            </a:r>
            <a:br>
              <a:rPr lang="es-ES" sz="3300" b="1" dirty="0"/>
            </a:br>
            <a:r>
              <a:rPr lang="es-ES" sz="3300" dirty="0" err="1"/>
              <a:t>Mass</a:t>
            </a:r>
            <a:r>
              <a:rPr lang="es-ES" sz="3300" dirty="0"/>
              <a:t> </a:t>
            </a:r>
            <a:r>
              <a:rPr lang="es-ES" sz="3300" dirty="0" err="1"/>
              <a:t>Waste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4" name="Picture 4" descr="C:\salvador\disk\imagesword\slide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20960"/>
            <a:ext cx="419893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8172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04856" cy="114300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Procesos de Remoción de Masa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628800"/>
            <a:ext cx="7848988" cy="4536504"/>
          </a:xfrm>
        </p:spPr>
        <p:txBody>
          <a:bodyPr>
            <a:noAutofit/>
          </a:bodyPr>
          <a:lstStyle/>
          <a:p>
            <a:pPr algn="just" eaLnBrk="0" hangingPunct="0">
              <a:defRPr/>
            </a:pPr>
            <a:r>
              <a:rPr lang="es-ES" sz="2000" dirty="0"/>
              <a:t> Los términos de inestabilidad de ladera, remoción en masa, procesos gravitacionales, deslizamientos, derrumbes o deslaves, quedan englobados con  el titulo de procesos de remoción en masa (PRM) </a:t>
            </a:r>
          </a:p>
          <a:p>
            <a:pPr algn="just" eaLnBrk="0" hangingPunct="0">
              <a:defRPr/>
            </a:pPr>
            <a:endParaRPr lang="es-ES" sz="2000" dirty="0"/>
          </a:p>
          <a:p>
            <a:pPr algn="just" eaLnBrk="0" hangingPunct="0">
              <a:defRPr/>
            </a:pPr>
            <a:r>
              <a:rPr lang="es-ES" sz="2000" dirty="0"/>
              <a:t> Los PRM se definen como:</a:t>
            </a:r>
          </a:p>
          <a:p>
            <a:pPr algn="just" eaLnBrk="0" hangingPunct="0">
              <a:defRPr/>
            </a:pPr>
            <a:r>
              <a:rPr lang="es-ES" sz="2000" dirty="0"/>
              <a:t> el desplazamiento ladera debajo de un cuerpo compuesto por roca, detritos, suelos, o materiales artificiales; limitada o no por superficies de deslizamiento; </a:t>
            </a:r>
          </a:p>
          <a:p>
            <a:pPr algn="just" eaLnBrk="0" hangingPunct="0">
              <a:defRPr/>
            </a:pPr>
            <a:r>
              <a:rPr lang="es-ES" sz="2000" dirty="0"/>
              <a:t>esto en respuesta a un tipo de ajuste que los materiales presentes en un talud o ladera hacen en relación con su ambiente físico, en donde la fuerza de gravedad los motiva, y la precipitación, sismicidad y actividades antropogénicas (excavaciones, sobrecargas y vibraciones del terreno) constituyen factores detonantes principalmente.</a:t>
            </a:r>
          </a:p>
        </p:txBody>
      </p:sp>
    </p:spTree>
    <p:extLst>
      <p:ext uri="{BB962C8B-B14F-4D97-AF65-F5344CB8AC3E}">
        <p14:creationId xmlns:p14="http://schemas.microsoft.com/office/powerpoint/2010/main" val="833140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3BDBA9-BED6-990A-A4F6-05BF7F654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61" y="1556792"/>
            <a:ext cx="3507027" cy="23042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5495D80-7346-E67E-0644-CCF983E938CF}"/>
              </a:ext>
            </a:extLst>
          </p:cNvPr>
          <p:cNvSpPr txBox="1"/>
          <p:nvPr/>
        </p:nvSpPr>
        <p:spPr>
          <a:xfrm>
            <a:off x="5076056" y="2348880"/>
            <a:ext cx="222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México , 2013, Puebla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4D0EBB-1966-59E0-CF6C-BA12ACBA0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293096"/>
            <a:ext cx="3160419" cy="210311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0DB16E8-B1C5-13F6-AAB8-63376F9E2AB2}"/>
              </a:ext>
            </a:extLst>
          </p:cNvPr>
          <p:cNvSpPr txBox="1"/>
          <p:nvPr/>
        </p:nvSpPr>
        <p:spPr>
          <a:xfrm>
            <a:off x="5076056" y="5159987"/>
            <a:ext cx="361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México , 201o,  La Pintada, Guerrero</a:t>
            </a:r>
          </a:p>
        </p:txBody>
      </p:sp>
    </p:spTree>
    <p:extLst>
      <p:ext uri="{BB962C8B-B14F-4D97-AF65-F5344CB8AC3E}">
        <p14:creationId xmlns:p14="http://schemas.microsoft.com/office/powerpoint/2010/main" val="2157825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44" y="-99392"/>
            <a:ext cx="6143631" cy="1752600"/>
          </a:xfrm>
        </p:spPr>
        <p:txBody>
          <a:bodyPr>
            <a:normAutofit/>
          </a:bodyPr>
          <a:lstStyle/>
          <a:p>
            <a:r>
              <a:rPr lang="es-ES" sz="2800" dirty="0">
                <a:cs typeface="Times New Roman" pitchFamily="18" charset="0"/>
              </a:rPr>
              <a:t>Los PRM ocurren cuando </a:t>
            </a:r>
            <a:r>
              <a:rPr lang="es-MX" sz="2800" dirty="0">
                <a:cs typeface="Times New Roman" pitchFamily="18" charset="0"/>
              </a:rPr>
              <a:t>en la pendiente, </a:t>
            </a:r>
            <a:r>
              <a:rPr lang="es-ES" sz="2800" dirty="0">
                <a:cs typeface="Times New Roman" pitchFamily="18" charset="0"/>
              </a:rPr>
              <a:t>el esfuerzo paralelo  excede el esfuerzo perpendicular</a:t>
            </a:r>
            <a:endParaRPr lang="es-ES" dirty="0">
              <a:cs typeface="Times New Roman" pitchFamily="18" charset="0"/>
            </a:endParaRPr>
          </a:p>
        </p:txBody>
      </p:sp>
      <p:graphicFrame>
        <p:nvGraphicFramePr>
          <p:cNvPr id="410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3657600"/>
          <a:ext cx="25781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4" imgW="2057143" imgH="2066667" progId="">
                  <p:embed/>
                </p:oleObj>
              </mc:Choice>
              <mc:Fallback>
                <p:oleObj name="Fotografía de Photo Editor" r:id="rId4" imgW="2057143" imgH="20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657600"/>
                        <a:ext cx="257810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581400" y="2514600"/>
          <a:ext cx="2095500" cy="272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6" imgW="2095793" imgH="2723810" progId="">
                  <p:embed/>
                </p:oleObj>
              </mc:Choice>
              <mc:Fallback>
                <p:oleObj name="Fotografía de Photo Editor" r:id="rId6" imgW="2095793" imgH="272381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14600"/>
                        <a:ext cx="2095500" cy="272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6096000" y="914400"/>
          <a:ext cx="2228850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8" imgW="2228571" imgH="3409524" progId="">
                  <p:embed/>
                </p:oleObj>
              </mc:Choice>
              <mc:Fallback>
                <p:oleObj name="Fotografía de Photo Editor" r:id="rId8" imgW="2228571" imgH="3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914400"/>
                        <a:ext cx="2228850" cy="340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09600" y="2286001"/>
            <a:ext cx="3242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dirty="0">
                <a:cs typeface="Times New Roman" pitchFamily="18" charset="0"/>
              </a:rPr>
              <a:t>Esfuerzo perpendicular (  </a:t>
            </a:r>
            <a:r>
              <a:rPr lang="es-MX" sz="1600" dirty="0">
                <a:cs typeface="Times New Roman" pitchFamily="18" charset="0"/>
              </a:rPr>
              <a:t>          </a:t>
            </a:r>
            <a:r>
              <a:rPr lang="es-ES" sz="1600" dirty="0">
                <a:cs typeface="Times New Roman" pitchFamily="18" charset="0"/>
              </a:rPr>
              <a:t>) mantiene a las rocas sobre la pendiente</a:t>
            </a:r>
            <a:r>
              <a:rPr lang="es-ES" sz="1400" dirty="0"/>
              <a:t> </a:t>
            </a: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350124"/>
              </p:ext>
            </p:extLst>
          </p:nvPr>
        </p:nvGraphicFramePr>
        <p:xfrm>
          <a:off x="2915816" y="2286001"/>
          <a:ext cx="514898" cy="278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10" imgW="724001" imgH="371527" progId="">
                  <p:embed/>
                </p:oleObj>
              </mc:Choice>
              <mc:Fallback>
                <p:oleObj name="Fotografía de Photo Editor" r:id="rId10" imgW="724001" imgH="37152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286001"/>
                        <a:ext cx="514898" cy="278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657600" y="5410198"/>
            <a:ext cx="3657600" cy="1123950"/>
            <a:chOff x="2304" y="3408"/>
            <a:chExt cx="2304" cy="708"/>
          </a:xfrm>
        </p:grpSpPr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>
              <a:off x="2304" y="3408"/>
              <a:ext cx="2304" cy="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000" dirty="0">
                  <a:cs typeface="Times New Roman" pitchFamily="18" charset="0"/>
                </a:rPr>
                <a:t>Esfuerzo paralelo (            ) empuja las rocas pendiente abajo</a:t>
              </a:r>
            </a:p>
            <a:p>
              <a:pPr>
                <a:spcBef>
                  <a:spcPct val="50000"/>
                </a:spcBef>
              </a:pPr>
              <a:endParaRPr lang="es-ES" dirty="0"/>
            </a:p>
          </p:txBody>
        </p:sp>
        <p:graphicFrame>
          <p:nvGraphicFramePr>
            <p:cNvPr id="4107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4181935"/>
                </p:ext>
              </p:extLst>
            </p:nvPr>
          </p:nvGraphicFramePr>
          <p:xfrm>
            <a:off x="3537" y="3475"/>
            <a:ext cx="432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tografía de Photo Editor" r:id="rId12" imgW="685714" imgH="285866" progId="">
                    <p:embed/>
                  </p:oleObj>
                </mc:Choice>
                <mc:Fallback>
                  <p:oleObj name="Fotografía de Photo Editor" r:id="rId12" imgW="685714" imgH="285866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" y="3475"/>
                          <a:ext cx="432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6300192" y="4318992"/>
            <a:ext cx="2667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800" dirty="0">
                <a:cs typeface="Times New Roman" pitchFamily="18" charset="0"/>
              </a:rPr>
              <a:t>La longitud de la flecha es proporcional a la magnitud del esfuerzo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501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10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539552" y="2204864"/>
            <a:ext cx="766834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_tradnl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s-ES_tradnl" sz="3600" dirty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Gravedad.</a:t>
            </a:r>
          </a:p>
          <a:p>
            <a:pPr algn="just" eaLnBrk="0" hangingPunct="0"/>
            <a:endParaRPr lang="es-ES_tradnl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es-ES_tradnl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s-ES_tradnl" sz="3600" dirty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Efecto del agua presente en los materiales que conforman el talud</a:t>
            </a:r>
            <a:r>
              <a:rPr lang="es-ES_tradnl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 eaLnBrk="0" hangingPunct="0"/>
            <a:endParaRPr lang="es-ES_tradnl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es-ES_tradnl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-Resistencia intrínseca de los materiales que conforman el talud.</a:t>
            </a:r>
          </a:p>
          <a:p>
            <a:pPr algn="just" eaLnBrk="0" hangingPunct="0"/>
            <a:endParaRPr lang="es-ES_tradnl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476672"/>
            <a:ext cx="91440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s-ES_tradn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Fuerzas Resistentes y </a:t>
            </a:r>
            <a:r>
              <a:rPr lang="es-ES_tradnl" sz="4000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Inestabilizantes</a:t>
            </a:r>
            <a:endParaRPr lang="es-MX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893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043608" y="1916832"/>
            <a:ext cx="8243888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/>
            <a:r>
              <a:rPr lang="es-ES_tradnl" sz="2600" b="1" dirty="0"/>
              <a:t>INCREMENTAN LOS ESFUERZOS CORTANTES</a:t>
            </a:r>
          </a:p>
          <a:p>
            <a:pPr marL="342900" indent="-342900" eaLnBrk="0" hangingPunct="0"/>
            <a:r>
              <a:rPr lang="es-ES_tradnl" sz="2600" dirty="0"/>
              <a:t>-Naturales: sismos, erosión en la base, elementos estructurales, etc.</a:t>
            </a:r>
          </a:p>
          <a:p>
            <a:pPr marL="342900" indent="-342900" eaLnBrk="0" hangingPunct="0"/>
            <a:r>
              <a:rPr lang="es-ES_tradnl" sz="2600" dirty="0"/>
              <a:t>-</a:t>
            </a:r>
            <a:r>
              <a:rPr lang="es-ES_tradnl" sz="2600" dirty="0" err="1"/>
              <a:t>Antrópicos</a:t>
            </a:r>
            <a:r>
              <a:rPr lang="es-ES_tradnl" sz="2600" dirty="0"/>
              <a:t>: aumento del peso del agua, emoción de resistencia natural y adición efectiva de peso.</a:t>
            </a:r>
          </a:p>
          <a:p>
            <a:pPr marL="342900" indent="-342900" eaLnBrk="0" hangingPunct="0"/>
            <a:endParaRPr lang="es-ES_tradnl" sz="2600" dirty="0"/>
          </a:p>
          <a:p>
            <a:pPr marL="342900" indent="-342900" eaLnBrk="0" hangingPunct="0"/>
            <a:r>
              <a:rPr lang="es-ES_tradnl" sz="2600" b="1" dirty="0"/>
              <a:t>DISMINUYEN LA RESISTENCIA CORTANTE</a:t>
            </a:r>
          </a:p>
          <a:p>
            <a:pPr marL="342900" indent="-342900" eaLnBrk="0" hangingPunct="0"/>
            <a:r>
              <a:rPr lang="es-ES_tradnl" sz="2600" dirty="0"/>
              <a:t>-Acción del agua: presión hidrostática, etc.</a:t>
            </a:r>
          </a:p>
          <a:p>
            <a:pPr marL="342900" indent="-342900" eaLnBrk="0" hangingPunct="0"/>
            <a:r>
              <a:rPr lang="es-ES_tradnl" sz="2600" dirty="0"/>
              <a:t>-Remoción de resistencia.</a:t>
            </a:r>
          </a:p>
          <a:p>
            <a:pPr marL="342900" indent="-342900" eaLnBrk="0" hangingPunct="0"/>
            <a:r>
              <a:rPr lang="es-ES_tradnl" sz="2600" dirty="0"/>
              <a:t>-Materiales débiles.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620688"/>
            <a:ext cx="91440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s-ES_tradnl" sz="48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Factores de Inestabilidad</a:t>
            </a:r>
            <a:endParaRPr lang="es-MX" sz="48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911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907704" y="1484784"/>
            <a:ext cx="6659562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_tradnl" sz="2600" b="1" dirty="0"/>
              <a:t>CONDICIONES DEL TERRENO</a:t>
            </a:r>
          </a:p>
          <a:p>
            <a:pPr eaLnBrk="0" hangingPunct="0"/>
            <a:r>
              <a:rPr lang="es-ES_tradnl" sz="2600" dirty="0"/>
              <a:t>-Material geológico.</a:t>
            </a:r>
          </a:p>
          <a:p>
            <a:pPr eaLnBrk="0" hangingPunct="0"/>
            <a:r>
              <a:rPr lang="es-ES_tradnl" sz="2600" dirty="0"/>
              <a:t>-Discontinuidades.</a:t>
            </a:r>
          </a:p>
          <a:p>
            <a:pPr eaLnBrk="0" hangingPunct="0"/>
            <a:endParaRPr lang="es-ES_tradnl" sz="2600" dirty="0"/>
          </a:p>
          <a:p>
            <a:pPr eaLnBrk="0" hangingPunct="0"/>
            <a:r>
              <a:rPr lang="es-ES_tradnl" sz="2600" b="1" dirty="0"/>
              <a:t>CONDICIONES FÍSICOS</a:t>
            </a:r>
          </a:p>
          <a:p>
            <a:pPr eaLnBrk="0" hangingPunct="0"/>
            <a:r>
              <a:rPr lang="es-ES_tradnl" sz="2600" dirty="0"/>
              <a:t>-Fenómenos naturales</a:t>
            </a:r>
          </a:p>
          <a:p>
            <a:pPr eaLnBrk="0" hangingPunct="0"/>
            <a:r>
              <a:rPr lang="es-ES_tradnl" sz="2600" dirty="0"/>
              <a:t>-Procesos químicos y físicos externos.</a:t>
            </a:r>
          </a:p>
          <a:p>
            <a:pPr eaLnBrk="0" hangingPunct="0"/>
            <a:endParaRPr lang="es-ES_tradnl" sz="2600" dirty="0"/>
          </a:p>
          <a:p>
            <a:pPr eaLnBrk="0" hangingPunct="0"/>
            <a:r>
              <a:rPr lang="es-ES_tradnl" sz="2600" b="1" dirty="0"/>
              <a:t>PROCESOS GEOMORFOLÓGICOS</a:t>
            </a:r>
          </a:p>
          <a:p>
            <a:pPr eaLnBrk="0" hangingPunct="0"/>
            <a:r>
              <a:rPr lang="es-ES_tradnl" sz="2600" dirty="0"/>
              <a:t>-Modelado superficial.</a:t>
            </a:r>
          </a:p>
          <a:p>
            <a:pPr eaLnBrk="0" hangingPunct="0"/>
            <a:endParaRPr lang="es-ES_tradnl" sz="2600" dirty="0"/>
          </a:p>
          <a:p>
            <a:pPr eaLnBrk="0" hangingPunct="0"/>
            <a:r>
              <a:rPr lang="es-ES_tradnl" sz="2600" b="1" dirty="0"/>
              <a:t>PROCESOS HUMANOS</a:t>
            </a:r>
          </a:p>
          <a:p>
            <a:pPr eaLnBrk="0" hangingPunct="0"/>
            <a:r>
              <a:rPr lang="es-ES_tradnl" sz="2600" dirty="0"/>
              <a:t>-Actividades humanas en general.</a:t>
            </a:r>
            <a:endParaRPr lang="es-ES_tradnl" sz="2600" b="1" dirty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449039"/>
            <a:ext cx="91440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s-ES_tradnl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Causas comunes de deslizamientos</a:t>
            </a:r>
            <a:endParaRPr lang="es-MX" sz="40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0914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/>
              <a:t>Tipos básicos de Movimientos de Masa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s-MX" dirty="0"/>
              <a:t>Caídos o derrumbes</a:t>
            </a:r>
          </a:p>
          <a:p>
            <a:pPr marL="514350" indent="-514350">
              <a:buFont typeface="+mj-lt"/>
              <a:buAutoNum type="alphaLcParenR"/>
            </a:pPr>
            <a:r>
              <a:rPr lang="es-MX" dirty="0"/>
              <a:t>Deslizamientos</a:t>
            </a:r>
          </a:p>
          <a:p>
            <a:pPr marL="514350" indent="-514350">
              <a:buFont typeface="+mj-lt"/>
              <a:buAutoNum type="alphaLcParenR"/>
            </a:pPr>
            <a:r>
              <a:rPr lang="es-MX" dirty="0"/>
              <a:t>Flujos</a:t>
            </a:r>
            <a:endParaRPr lang="es-ES" dirty="0"/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90975"/>
            <a:ext cx="254952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77" y="3906449"/>
            <a:ext cx="2720557" cy="211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063" y="3746395"/>
            <a:ext cx="2722806" cy="240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56649" y="5654065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179120" y="567270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b)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777453" y="5688011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228667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459307"/>
              </p:ext>
            </p:extLst>
          </p:nvPr>
        </p:nvGraphicFramePr>
        <p:xfrm>
          <a:off x="683568" y="1643062"/>
          <a:ext cx="7848872" cy="477134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61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403"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</a:rPr>
                        <a:t>Mecanismo de Movimiento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/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</a:rPr>
                        <a:t>Tipo de Material Involucrado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40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chemeClr val="accent6"/>
                          </a:solidFill>
                        </a:rPr>
                        <a:t>Roca(Rock)</a:t>
                      </a:r>
                      <a:endParaRPr lang="es-MX" sz="1400" b="1" i="0" u="none" strike="noStrike">
                        <a:solidFill>
                          <a:schemeClr val="accent6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chemeClr val="accent6"/>
                          </a:solidFill>
                        </a:rPr>
                        <a:t>Derrubios (</a:t>
                      </a:r>
                      <a:r>
                        <a:rPr lang="es-MX" sz="1400" b="1" i="0" u="none" strike="noStrike" dirty="0" err="1">
                          <a:solidFill>
                            <a:schemeClr val="accent6"/>
                          </a:solidFill>
                        </a:rPr>
                        <a:t>debris</a:t>
                      </a:r>
                      <a:r>
                        <a:rPr lang="es-MX" sz="1400" b="1" i="0" u="none" strike="noStrike" dirty="0">
                          <a:solidFill>
                            <a:schemeClr val="accent6"/>
                          </a:solidFill>
                        </a:rPr>
                        <a:t>)</a:t>
                      </a:r>
                      <a:endParaRPr lang="es-MX" sz="1400" b="1" i="0" u="none" strike="noStrike" dirty="0">
                        <a:solidFill>
                          <a:schemeClr val="accent6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chemeClr val="accent6"/>
                          </a:solidFill>
                        </a:rPr>
                        <a:t>Suelo(</a:t>
                      </a:r>
                      <a:r>
                        <a:rPr lang="es-MX" sz="1400" b="1" i="0" u="none" strike="noStrike" dirty="0" err="1">
                          <a:solidFill>
                            <a:schemeClr val="accent6"/>
                          </a:solidFill>
                        </a:rPr>
                        <a:t>Soil</a:t>
                      </a:r>
                      <a:r>
                        <a:rPr lang="es-MX" sz="1400" b="1" i="0" u="none" strike="noStrike" dirty="0">
                          <a:solidFill>
                            <a:schemeClr val="accent6"/>
                          </a:solidFill>
                        </a:rPr>
                        <a:t>)</a:t>
                      </a:r>
                      <a:endParaRPr lang="es-MX" sz="1400" b="1" i="0" u="none" strike="noStrike" dirty="0">
                        <a:solidFill>
                          <a:schemeClr val="accent6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60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Desprendimientos o  caídos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fall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pt-BR" sz="1200" b="1" u="none" strike="noStrike" dirty="0">
                          <a:solidFill>
                            <a:srgbClr val="000000"/>
                          </a:solidFill>
                        </a:rPr>
                        <a:t>Caída o desprendimiento derocas (rockfall)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Caída o desprendimiento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 derrubios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debris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fall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Caída o desprendimiento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de suelos (soil fall)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836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Vuelco o desplome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topple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Vuelco o desplome de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rocas (rock topple)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Vuelco o desplome de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derrubios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debris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topple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Vuelco o desplome de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suelos (soil topple)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270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rotacional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rotational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Individual (simple)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Múltiple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multiple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Sucesivo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succesive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Individual (simple)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Múltiple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multiple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Sucesivo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succesive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Individual (simple)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Múltiple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multiple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Sucesivo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succesive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270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traslacional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o no rotacional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translational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, non-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rotational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de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rocas en bloque (block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de derrubios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en bloque (block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Deslizamiento traslacional de suelos (slab slide)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270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planar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planar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pt-BR" sz="1200" b="1" u="none" strike="noStrike">
                          <a:solidFill>
                            <a:srgbClr val="000000"/>
                          </a:solidFill>
                        </a:rPr>
                        <a:t>Deslizamiento de</a:t>
                      </a:r>
                      <a:br>
                        <a:rPr lang="pt-BR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pt-BR" sz="1200" b="1" u="none" strike="noStrike">
                          <a:solidFill>
                            <a:srgbClr val="000000"/>
                          </a:solidFill>
                        </a:rPr>
                        <a:t>rocas (rock slide)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Deslizamiento de derrubios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debris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Coladas de barro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(mudslide)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836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Flujos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flow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pt-BR" sz="1200" b="1" u="none" strike="noStrike">
                          <a:solidFill>
                            <a:srgbClr val="000000"/>
                          </a:solidFill>
                        </a:rPr>
                        <a:t>Flujo de rocas (rock flow)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Corrientes de derrubios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debris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flow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Flujos de tierra. arena o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suelo (soil flow)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160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Expansión lateral (lateral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spreading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Expansiones laterales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en rocas (rock spreading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Expansiones laterales en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derrubios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debris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spread)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Expansiones laterales en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suelos (soil spreading)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836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Complejo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complex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Ejemplo: Alud de</a:t>
                      </a:r>
                      <a:b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>
                          <a:solidFill>
                            <a:srgbClr val="000000"/>
                          </a:solidFill>
                        </a:rPr>
                        <a:t>rocas (rock  avalanche)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Ejemplo: Flujo deslizante</a:t>
                      </a:r>
                      <a:b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</a:b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flow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slide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Ejemplo: Rotación con flujo de tierras (</a:t>
                      </a:r>
                      <a:r>
                        <a:rPr lang="es-MX" sz="1200" b="1" u="none" strike="noStrike" dirty="0" err="1">
                          <a:solidFill>
                            <a:srgbClr val="000000"/>
                          </a:solidFill>
                        </a:rPr>
                        <a:t>slumpearthflow</a:t>
                      </a:r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403">
                <a:tc gridSpan="4">
                  <a:txBody>
                    <a:bodyPr/>
                    <a:lstStyle/>
                    <a:p>
                      <a:pPr algn="ctr" fontAlgn="auto"/>
                      <a:endParaRPr lang="es-MX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403">
                <a:tc gridSpan="4">
                  <a:txBody>
                    <a:bodyPr/>
                    <a:lstStyle/>
                    <a:p>
                      <a:pPr algn="ctr" fontAlgn="auto"/>
                      <a:r>
                        <a:rPr lang="es-MX" sz="1200" b="1" u="none" strike="noStrike" dirty="0">
                          <a:solidFill>
                            <a:srgbClr val="000000"/>
                          </a:solidFill>
                        </a:rPr>
                        <a:t>Fuente: EPOCH (1993) a partir de la clasificación de Varnes (1978) y Hutchinson (1988)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35" marR="8435" marT="8436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965FF57-1FEF-D7E0-E8C1-74215F7A7DE5}"/>
              </a:ext>
            </a:extLst>
          </p:cNvPr>
          <p:cNvSpPr txBox="1"/>
          <p:nvPr/>
        </p:nvSpPr>
        <p:spPr>
          <a:xfrm>
            <a:off x="287524" y="433962"/>
            <a:ext cx="856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Clasificación de los Procesos de Remoción de Masa</a:t>
            </a:r>
          </a:p>
        </p:txBody>
      </p:sp>
    </p:spTree>
    <p:extLst>
      <p:ext uri="{BB962C8B-B14F-4D97-AF65-F5344CB8AC3E}">
        <p14:creationId xmlns:p14="http://schemas.microsoft.com/office/powerpoint/2010/main" val="3060669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227058"/>
            <a:ext cx="9144000" cy="52322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Procesos</a:t>
            </a:r>
            <a:r>
              <a: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Remoción</a:t>
            </a:r>
            <a:r>
              <a: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Masa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44" y="894085"/>
            <a:ext cx="24780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822647"/>
            <a:ext cx="21431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6000750" y="2733997"/>
            <a:ext cx="30400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MX" sz="2000" b="1"/>
              <a:t>Deslizamiento rotacional multiple</a:t>
            </a:r>
          </a:p>
        </p:txBody>
      </p:sp>
      <p:sp>
        <p:nvSpPr>
          <p:cNvPr id="22534" name="TextBox 11"/>
          <p:cNvSpPr txBox="1">
            <a:spLocks noChangeArrowheads="1"/>
          </p:cNvSpPr>
          <p:nvPr/>
        </p:nvSpPr>
        <p:spPr bwMode="auto">
          <a:xfrm>
            <a:off x="285750" y="2751460"/>
            <a:ext cx="2727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MX" sz="2000" b="1"/>
              <a:t>Desprendimiento o caída</a:t>
            </a: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751210"/>
            <a:ext cx="24288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13"/>
          <p:cNvSpPr>
            <a:spLocks noChangeArrowheads="1"/>
          </p:cNvSpPr>
          <p:nvPr/>
        </p:nvSpPr>
        <p:spPr bwMode="auto">
          <a:xfrm>
            <a:off x="3071813" y="2822897"/>
            <a:ext cx="2727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000" b="1"/>
              <a:t>Vuelco o desplome</a:t>
            </a:r>
          </a:p>
        </p:txBody>
      </p:sp>
      <p:pic>
        <p:nvPicPr>
          <p:cNvPr id="2253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500438"/>
            <a:ext cx="21558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429000"/>
            <a:ext cx="2227262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285750" y="5286375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000" b="1"/>
              <a:t>Deslizamiento traslacional de rocas</a:t>
            </a:r>
          </a:p>
        </p:txBody>
      </p:sp>
      <p:sp>
        <p:nvSpPr>
          <p:cNvPr id="22540" name="Rectangle 17"/>
          <p:cNvSpPr>
            <a:spLocks noChangeArrowheads="1"/>
          </p:cNvSpPr>
          <p:nvPr/>
        </p:nvSpPr>
        <p:spPr bwMode="auto">
          <a:xfrm>
            <a:off x="3286125" y="5286375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000" b="1"/>
              <a:t>Deslizamiento rotacional simple 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72188" y="3357563"/>
            <a:ext cx="2500312" cy="220503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2542" name="Rectangle 19"/>
          <p:cNvSpPr>
            <a:spLocks noChangeArrowheads="1"/>
          </p:cNvSpPr>
          <p:nvPr/>
        </p:nvSpPr>
        <p:spPr bwMode="auto">
          <a:xfrm>
            <a:off x="5988050" y="5611813"/>
            <a:ext cx="2727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2000" b="1"/>
              <a:t>Flujo de suelos </a:t>
            </a:r>
          </a:p>
        </p:txBody>
      </p:sp>
      <p:sp>
        <p:nvSpPr>
          <p:cNvPr id="22543" name="Rectangle 14"/>
          <p:cNvSpPr>
            <a:spLocks noChangeArrowheads="1"/>
          </p:cNvSpPr>
          <p:nvPr/>
        </p:nvSpPr>
        <p:spPr bwMode="auto">
          <a:xfrm>
            <a:off x="6528294" y="6264402"/>
            <a:ext cx="25003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s-MX" sz="2000" b="1" dirty="0"/>
              <a:t>(Alcántara, 2000)</a:t>
            </a:r>
          </a:p>
        </p:txBody>
      </p:sp>
    </p:spTree>
    <p:extLst>
      <p:ext uri="{BB962C8B-B14F-4D97-AF65-F5344CB8AC3E}">
        <p14:creationId xmlns:p14="http://schemas.microsoft.com/office/powerpoint/2010/main" val="1379155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90663" y="1447800"/>
            <a:ext cx="7091366" cy="4256088"/>
            <a:chOff x="1419" y="1008"/>
            <a:chExt cx="4467" cy="2681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2" y="1008"/>
              <a:ext cx="3272" cy="2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1824" y="2832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  <a:latin typeface="Arial" charset="0"/>
                </a:rPr>
                <a:t>20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824" y="2400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  <a:latin typeface="Arial" charset="0"/>
                </a:rPr>
                <a:t>60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728" y="1968"/>
              <a:ext cx="35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1728" y="1488"/>
              <a:ext cx="35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  <a:latin typeface="Arial" charset="0"/>
                </a:rPr>
                <a:t>140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1728" y="1056"/>
              <a:ext cx="35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solidFill>
                    <a:srgbClr val="FF0000"/>
                  </a:solidFill>
                  <a:latin typeface="Arial" charset="0"/>
                </a:rPr>
                <a:t>180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2160" y="3168"/>
              <a:ext cx="69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Terremto</a:t>
              </a:r>
              <a:endParaRPr lang="en-US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2688" y="3456"/>
              <a:ext cx="69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Erupcion</a:t>
              </a:r>
              <a:endParaRPr lang="en-US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0252" name="Text Box 12"/>
            <p:cNvSpPr txBox="1">
              <a:spLocks noChangeArrowheads="1"/>
            </p:cNvSpPr>
            <p:nvPr/>
          </p:nvSpPr>
          <p:spPr bwMode="auto">
            <a:xfrm>
              <a:off x="3408" y="3168"/>
              <a:ext cx="82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Inundacion</a:t>
              </a:r>
              <a:endParaRPr lang="en-US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888" y="3456"/>
              <a:ext cx="102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Deslizamiento</a:t>
              </a:r>
              <a:endParaRPr lang="en-US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4512" y="3168"/>
              <a:ext cx="137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Tormenta</a:t>
              </a:r>
              <a:r>
                <a:rPr lang="en-US" dirty="0">
                  <a:solidFill>
                    <a:srgbClr val="FF0000"/>
                  </a:solidFill>
                  <a:latin typeface="Arial" charset="0"/>
                </a:rPr>
                <a:t> de </a:t>
              </a:r>
              <a:r>
                <a:rPr lang="en-US" dirty="0" err="1">
                  <a:solidFill>
                    <a:srgbClr val="FF0000"/>
                  </a:solidFill>
                  <a:latin typeface="Arial" charset="0"/>
                </a:rPr>
                <a:t>Viento</a:t>
              </a:r>
              <a:endParaRPr lang="en-US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 rot="16200000" flipH="1">
              <a:off x="1235" y="2039"/>
              <a:ext cx="60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00"/>
                  </a:solidFill>
                  <a:latin typeface="Arial" charset="0"/>
                </a:rPr>
                <a:t>Millions</a:t>
              </a:r>
            </a:p>
          </p:txBody>
        </p:sp>
      </p:grp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57158" y="5643578"/>
            <a:ext cx="28400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800" dirty="0" err="1">
                <a:latin typeface="Arial" charset="0"/>
              </a:rPr>
              <a:t>Deslizamientos</a:t>
            </a:r>
            <a:endParaRPr lang="en-US" sz="2800" dirty="0">
              <a:latin typeface="Arial" charset="0"/>
            </a:endParaRPr>
          </a:p>
          <a:p>
            <a:pPr eaLnBrk="0" hangingPunct="0"/>
            <a:r>
              <a:rPr lang="en-US" sz="2800" dirty="0">
                <a:latin typeface="Arial" charset="0"/>
              </a:rPr>
              <a:t>= 44,673</a:t>
            </a:r>
          </a:p>
        </p:txBody>
      </p:sp>
      <p:sp>
        <p:nvSpPr>
          <p:cNvPr id="18" name="1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Afectados 1900-1976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9245495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66750"/>
            <a:ext cx="8352928" cy="533400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Catastrofes</a:t>
            </a:r>
            <a:r>
              <a:rPr lang="en-US" sz="3600" dirty="0"/>
              <a:t> del </a:t>
            </a:r>
            <a:r>
              <a:rPr lang="en-US" sz="3600" dirty="0" err="1"/>
              <a:t>siglo</a:t>
            </a:r>
            <a:r>
              <a:rPr lang="en-US" sz="3600" dirty="0"/>
              <a:t> 20 (</a:t>
            </a:r>
            <a:r>
              <a:rPr lang="en-US" sz="3600" dirty="0" err="1"/>
              <a:t>deslizamientos</a:t>
            </a:r>
            <a:r>
              <a:rPr lang="en-US" dirty="0"/>
              <a:t>)</a:t>
            </a:r>
            <a:endParaRPr lang="en-US" sz="3600" dirty="0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83568" y="2132856"/>
            <a:ext cx="7664278" cy="317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Kansu (China)			1920	</a:t>
            </a:r>
            <a:r>
              <a:rPr lang="en-US" sz="2000" b="1" dirty="0" err="1">
                <a:latin typeface="Arial" charset="0"/>
              </a:rPr>
              <a:t>Flujo</a:t>
            </a:r>
            <a:r>
              <a:rPr lang="en-US" sz="2000" b="1" dirty="0">
                <a:latin typeface="Arial" charset="0"/>
              </a:rPr>
              <a:t> de Loess 200,000 </a:t>
            </a:r>
          </a:p>
          <a:p>
            <a:pPr eaLnBrk="0" hangingPunct="0"/>
            <a:r>
              <a:rPr lang="en-US" sz="2000" b="1" dirty="0" err="1">
                <a:latin typeface="Arial" charset="0"/>
              </a:rPr>
              <a:t>Gros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Ventre</a:t>
            </a:r>
            <a:r>
              <a:rPr lang="en-US" sz="2000" b="1" dirty="0">
                <a:latin typeface="Arial" charset="0"/>
              </a:rPr>
              <a:t> (Wyoming)	1925	</a:t>
            </a:r>
            <a:r>
              <a:rPr lang="en-US" sz="2000" b="1" dirty="0" err="1">
                <a:latin typeface="Arial" charset="0"/>
              </a:rPr>
              <a:t>Caida</a:t>
            </a:r>
            <a:r>
              <a:rPr lang="en-US" sz="2000" b="1" dirty="0">
                <a:latin typeface="Arial" charset="0"/>
              </a:rPr>
              <a:t> de </a:t>
            </a:r>
            <a:r>
              <a:rPr lang="en-US" sz="2000" b="1" dirty="0" err="1">
                <a:latin typeface="Arial" charset="0"/>
              </a:rPr>
              <a:t>roca</a:t>
            </a:r>
            <a:r>
              <a:rPr lang="en-US" sz="2000" b="1" dirty="0">
                <a:latin typeface="Arial" charset="0"/>
              </a:rPr>
              <a:t>	~40 </a:t>
            </a:r>
          </a:p>
          <a:p>
            <a:pPr eaLnBrk="0" hangingPunct="0"/>
            <a:r>
              <a:rPr lang="en-US" sz="2000" b="1" dirty="0">
                <a:latin typeface="Arial" charset="0"/>
              </a:rPr>
              <a:t>Madison (Montana)		1959	 </a:t>
            </a:r>
            <a:r>
              <a:rPr lang="en-US" sz="2000" b="1" dirty="0" err="1">
                <a:latin typeface="Arial" charset="0"/>
              </a:rPr>
              <a:t>Caida</a:t>
            </a:r>
            <a:r>
              <a:rPr lang="en-US" sz="2000" b="1" dirty="0">
                <a:latin typeface="Arial" charset="0"/>
              </a:rPr>
              <a:t> de </a:t>
            </a:r>
            <a:r>
              <a:rPr lang="en-US" sz="2000" b="1" dirty="0" err="1">
                <a:latin typeface="Arial" charset="0"/>
              </a:rPr>
              <a:t>roca</a:t>
            </a:r>
            <a:r>
              <a:rPr lang="en-US" sz="2000" b="1" dirty="0">
                <a:latin typeface="Arial" charset="0"/>
              </a:rPr>
              <a:t> 	&gt;100 </a:t>
            </a:r>
          </a:p>
          <a:p>
            <a:pPr eaLnBrk="0" hangingPunct="0"/>
            <a:r>
              <a:rPr lang="en-US" sz="2000" b="1" dirty="0" err="1">
                <a:latin typeface="Arial" charset="0"/>
              </a:rPr>
              <a:t>Vaiont</a:t>
            </a:r>
            <a:r>
              <a:rPr lang="en-US" sz="2000" b="1" dirty="0">
                <a:latin typeface="Arial" charset="0"/>
              </a:rPr>
              <a:t> (Italy)			1963	 </a:t>
            </a:r>
            <a:r>
              <a:rPr lang="en-US" sz="2000" b="1" dirty="0" err="1">
                <a:latin typeface="Arial" charset="0"/>
              </a:rPr>
              <a:t>Caida</a:t>
            </a:r>
            <a:r>
              <a:rPr lang="en-US" sz="2000" b="1" dirty="0">
                <a:latin typeface="Arial" charset="0"/>
              </a:rPr>
              <a:t> de </a:t>
            </a:r>
            <a:r>
              <a:rPr lang="en-US" sz="2000" b="1" dirty="0" err="1">
                <a:latin typeface="Arial" charset="0"/>
              </a:rPr>
              <a:t>roca</a:t>
            </a:r>
            <a:r>
              <a:rPr lang="en-US" sz="2000" b="1" dirty="0">
                <a:latin typeface="Arial" charset="0"/>
              </a:rPr>
              <a:t> 	2,600 </a:t>
            </a:r>
          </a:p>
          <a:p>
            <a:pPr eaLnBrk="0" hangingPunct="0"/>
            <a:r>
              <a:rPr lang="en-US" sz="2000" b="1" dirty="0" err="1">
                <a:latin typeface="Arial" charset="0"/>
              </a:rPr>
              <a:t>Aberfan</a:t>
            </a:r>
            <a:r>
              <a:rPr lang="en-US" sz="2000" b="1" dirty="0">
                <a:latin typeface="Arial" charset="0"/>
              </a:rPr>
              <a:t> (Wales)		1966	</a:t>
            </a:r>
            <a:r>
              <a:rPr lang="en-US" sz="2000" b="1" dirty="0" err="1">
                <a:latin typeface="Arial" charset="0"/>
              </a:rPr>
              <a:t>Deslizamiento</a:t>
            </a:r>
            <a:r>
              <a:rPr lang="en-US" sz="2000" b="1" dirty="0">
                <a:latin typeface="Arial" charset="0"/>
              </a:rPr>
              <a:t> 	144 </a:t>
            </a:r>
          </a:p>
          <a:p>
            <a:pPr eaLnBrk="0" hangingPunct="0"/>
            <a:r>
              <a:rPr lang="en-US" sz="2000" b="1" dirty="0">
                <a:latin typeface="Arial" charset="0"/>
              </a:rPr>
              <a:t>Huascaran (Peru)		1970	</a:t>
            </a:r>
            <a:r>
              <a:rPr lang="en-US" sz="2000" b="1" dirty="0" err="1">
                <a:latin typeface="Arial" charset="0"/>
              </a:rPr>
              <a:t>Complejo</a:t>
            </a:r>
            <a:r>
              <a:rPr lang="en-US" sz="2000" b="1" dirty="0">
                <a:latin typeface="Arial" charset="0"/>
              </a:rPr>
              <a:t>	25,000 </a:t>
            </a:r>
          </a:p>
          <a:p>
            <a:pPr eaLnBrk="0" hangingPunct="0"/>
            <a:r>
              <a:rPr lang="en-US" sz="2000" b="1" dirty="0" err="1">
                <a:latin typeface="Arial" charset="0"/>
              </a:rPr>
              <a:t>Nevado</a:t>
            </a:r>
            <a:r>
              <a:rPr lang="en-US" sz="2000" b="1" dirty="0">
                <a:latin typeface="Arial" charset="0"/>
              </a:rPr>
              <a:t> del Ruiz (Colombia)	1985	</a:t>
            </a:r>
            <a:r>
              <a:rPr lang="en-US" sz="2000" b="1" dirty="0" err="1">
                <a:latin typeface="Arial" charset="0"/>
              </a:rPr>
              <a:t>Flujo</a:t>
            </a:r>
            <a:r>
              <a:rPr lang="en-US" sz="2000" b="1" dirty="0">
                <a:latin typeface="Arial" charset="0"/>
              </a:rPr>
              <a:t>  </a:t>
            </a:r>
            <a:r>
              <a:rPr lang="en-US" sz="2000" b="1" dirty="0" err="1">
                <a:latin typeface="Arial" charset="0"/>
              </a:rPr>
              <a:t>detritos</a:t>
            </a:r>
            <a:r>
              <a:rPr lang="en-US" sz="2000" b="1" dirty="0">
                <a:latin typeface="Arial" charset="0"/>
              </a:rPr>
              <a:t>	23,000 </a:t>
            </a:r>
          </a:p>
          <a:p>
            <a:pPr eaLnBrk="0" hangingPunct="0"/>
            <a:r>
              <a:rPr lang="en-US" sz="2000" b="1" dirty="0">
                <a:latin typeface="Arial" charset="0"/>
              </a:rPr>
              <a:t>Casitas (Nicaragua)		1998	</a:t>
            </a:r>
            <a:r>
              <a:rPr lang="en-US" sz="2000" b="1" dirty="0" err="1">
                <a:latin typeface="Arial" charset="0"/>
              </a:rPr>
              <a:t>Flujo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detritos</a:t>
            </a:r>
            <a:r>
              <a:rPr lang="en-US" sz="2000" b="1" dirty="0">
                <a:latin typeface="Arial" charset="0"/>
              </a:rPr>
              <a:t>	+2,000 </a:t>
            </a:r>
          </a:p>
          <a:p>
            <a:pPr eaLnBrk="0" hangingPunct="0"/>
            <a:r>
              <a:rPr lang="en-US" sz="2000" b="1" dirty="0">
                <a:latin typeface="Arial" charset="0"/>
              </a:rPr>
              <a:t>Venezuela			1999	</a:t>
            </a:r>
            <a:r>
              <a:rPr lang="en-US" sz="2000" b="1" dirty="0" err="1">
                <a:latin typeface="Arial" charset="0"/>
              </a:rPr>
              <a:t>Complejo</a:t>
            </a:r>
            <a:r>
              <a:rPr lang="en-US" sz="2000" b="1" dirty="0">
                <a:latin typeface="Arial" charset="0"/>
              </a:rPr>
              <a:t>	+20,000 </a:t>
            </a:r>
          </a:p>
          <a:p>
            <a:pPr eaLnBrk="0" hangingPunct="0"/>
            <a:r>
              <a:rPr lang="en-US" sz="2000" b="1" dirty="0">
                <a:latin typeface="Arial" charset="0"/>
              </a:rPr>
              <a:t>Swiss/Italian Alps		2000	</a:t>
            </a:r>
            <a:r>
              <a:rPr lang="en-US" sz="2000" b="1" dirty="0" err="1">
                <a:latin typeface="Arial" charset="0"/>
              </a:rPr>
              <a:t>Flujo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detritos</a:t>
            </a:r>
            <a:r>
              <a:rPr lang="en-US" sz="2000" b="1" dirty="0">
                <a:latin typeface="Arial" charset="0"/>
              </a:rPr>
              <a:t>	38 </a:t>
            </a:r>
            <a:r>
              <a:rPr lang="en-US" b="1" dirty="0">
                <a:latin typeface="Arial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69190939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Kansu China</a:t>
            </a:r>
          </a:p>
        </p:txBody>
      </p:sp>
      <p:pic>
        <p:nvPicPr>
          <p:cNvPr id="27650" name="Picture 2" descr="http://im.rediff.com/news/2011/aug/09quak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776" y="1628800"/>
            <a:ext cx="528393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51520" y="1602080"/>
            <a:ext cx="34563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El 16 de </a:t>
            </a:r>
            <a:r>
              <a:rPr lang="en-US" dirty="0" err="1"/>
              <a:t>diciembre</a:t>
            </a:r>
            <a:r>
              <a:rPr lang="en-US" dirty="0"/>
              <a:t> de 1920 un </a:t>
            </a:r>
            <a:r>
              <a:rPr lang="en-US" dirty="0" err="1"/>
              <a:t>terremoto</a:t>
            </a:r>
            <a:r>
              <a:rPr lang="en-US" dirty="0"/>
              <a:t> de </a:t>
            </a:r>
            <a:r>
              <a:rPr lang="en-US" dirty="0" err="1"/>
              <a:t>magnitud</a:t>
            </a:r>
            <a:r>
              <a:rPr lang="en-US" dirty="0"/>
              <a:t> 8.6 en la </a:t>
            </a:r>
            <a:r>
              <a:rPr lang="en-US" dirty="0" err="1"/>
              <a:t>escala</a:t>
            </a:r>
            <a:r>
              <a:rPr lang="en-US" dirty="0"/>
              <a:t> de Richter </a:t>
            </a:r>
            <a:r>
              <a:rPr lang="en-US" dirty="0" err="1"/>
              <a:t>desencadenó</a:t>
            </a:r>
            <a:r>
              <a:rPr lang="en-US" dirty="0"/>
              <a:t> un </a:t>
            </a:r>
            <a:r>
              <a:rPr lang="en-US" dirty="0" err="1"/>
              <a:t>deslizamiento</a:t>
            </a:r>
            <a:r>
              <a:rPr lang="en-US" dirty="0"/>
              <a:t> de material </a:t>
            </a:r>
            <a:r>
              <a:rPr lang="en-US" dirty="0" err="1"/>
              <a:t>fino</a:t>
            </a:r>
            <a:r>
              <a:rPr lang="en-US" dirty="0"/>
              <a:t> (loess).</a:t>
            </a:r>
          </a:p>
          <a:p>
            <a:endParaRPr lang="en-US" dirty="0"/>
          </a:p>
          <a:p>
            <a:r>
              <a:rPr lang="en-US" dirty="0"/>
              <a:t>El loess (limo </a:t>
            </a:r>
            <a:r>
              <a:rPr lang="en-US" dirty="0" err="1"/>
              <a:t>depositado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el </a:t>
            </a:r>
            <a:r>
              <a:rPr lang="en-US" dirty="0" err="1"/>
              <a:t>viento</a:t>
            </a:r>
            <a:r>
              <a:rPr lang="en-US" dirty="0"/>
              <a:t>) </a:t>
            </a:r>
            <a:r>
              <a:rPr lang="en-US" dirty="0" err="1"/>
              <a:t>es</a:t>
            </a:r>
            <a:r>
              <a:rPr lang="en-US" dirty="0"/>
              <a:t> lo </a:t>
            </a:r>
            <a:r>
              <a:rPr lang="en-US" dirty="0" err="1"/>
              <a:t>suficientemente</a:t>
            </a:r>
            <a:r>
              <a:rPr lang="en-US" dirty="0"/>
              <a:t> </a:t>
            </a:r>
            <a:r>
              <a:rPr lang="en-US" dirty="0" err="1"/>
              <a:t>fuerte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formar</a:t>
            </a:r>
            <a:r>
              <a:rPr lang="en-US" dirty="0"/>
              <a:t> </a:t>
            </a:r>
            <a:r>
              <a:rPr lang="en-US" dirty="0" err="1"/>
              <a:t>pendientes</a:t>
            </a:r>
            <a:r>
              <a:rPr lang="en-US" dirty="0"/>
              <a:t>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verticales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fueron</a:t>
            </a:r>
            <a:r>
              <a:rPr lang="en-US" dirty="0"/>
              <a:t> </a:t>
            </a:r>
            <a:r>
              <a:rPr lang="en-US" dirty="0" err="1"/>
              <a:t>alteradas</a:t>
            </a:r>
            <a:r>
              <a:rPr lang="en-US" dirty="0"/>
              <a:t> con </a:t>
            </a:r>
            <a:r>
              <a:rPr lang="en-US" dirty="0" err="1"/>
              <a:t>facilidad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sísmica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perdieron</a:t>
            </a:r>
            <a:r>
              <a:rPr lang="en-US" dirty="0"/>
              <a:t> </a:t>
            </a:r>
            <a:r>
              <a:rPr lang="en-US" dirty="0" err="1"/>
              <a:t>aproximadamente</a:t>
            </a:r>
            <a:r>
              <a:rPr lang="en-US" dirty="0"/>
              <a:t> 180,000 </a:t>
            </a:r>
            <a:r>
              <a:rPr lang="en-US" dirty="0" err="1"/>
              <a:t>vidas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36433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Nevado de Ruiz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842194"/>
            <a:ext cx="8686800" cy="3603030"/>
          </a:xfrm>
        </p:spPr>
        <p:txBody>
          <a:bodyPr>
            <a:normAutofit fontScale="25000" lnSpcReduction="20000"/>
          </a:bodyPr>
          <a:lstStyle/>
          <a:p>
            <a:r>
              <a:rPr lang="es-ES" sz="7200" dirty="0"/>
              <a:t>El Nevado del Ruiz hizo erupción a las 9:09 pm del 13 de noviembre de 1985.</a:t>
            </a:r>
          </a:p>
          <a:p>
            <a:r>
              <a:rPr lang="es-ES" sz="7200" dirty="0"/>
              <a:t>La erupción produjo flujos </a:t>
            </a:r>
            <a:r>
              <a:rPr lang="es-ES" sz="7200" dirty="0" err="1"/>
              <a:t>piroclásticos</a:t>
            </a:r>
            <a:r>
              <a:rPr lang="es-ES" sz="7200" dirty="0"/>
              <a:t> que fundieron los glaciares y la nieve, generando cuatro </a:t>
            </a:r>
            <a:r>
              <a:rPr lang="es-ES" sz="7200" dirty="0" err="1"/>
              <a:t>lahares</a:t>
            </a:r>
            <a:r>
              <a:rPr lang="es-ES" sz="7200" dirty="0"/>
              <a:t> que corrieron por las vertientes del volcán. </a:t>
            </a:r>
          </a:p>
          <a:p>
            <a:r>
              <a:rPr lang="es-ES" sz="7200" dirty="0"/>
              <a:t>Los </a:t>
            </a:r>
            <a:r>
              <a:rPr lang="es-ES" sz="7200" dirty="0" err="1"/>
              <a:t>lahares</a:t>
            </a:r>
            <a:r>
              <a:rPr lang="es-ES" sz="7200" dirty="0"/>
              <a:t>, conformados por agua, hielo, material </a:t>
            </a:r>
            <a:r>
              <a:rPr lang="es-ES" sz="7200" dirty="0" err="1"/>
              <a:t>pirocástico</a:t>
            </a:r>
            <a:r>
              <a:rPr lang="es-ES" sz="7200" dirty="0"/>
              <a:t> incandescente </a:t>
            </a:r>
            <a:r>
              <a:rPr lang="es-ES" sz="7200" dirty="0">
                <a:hlinkClick r:id="rId2" action="ppaction://hlinkfile" tooltip="Pumita"/>
              </a:rPr>
              <a:t>piedra pómez</a:t>
            </a:r>
            <a:r>
              <a:rPr lang="es-ES" sz="7200" dirty="0"/>
              <a:t>, arena, lodo y otras rocas,</a:t>
            </a:r>
            <a:r>
              <a:rPr lang="es-ES" sz="7200" baseline="30000" dirty="0"/>
              <a:t> </a:t>
            </a:r>
            <a:r>
              <a:rPr lang="es-ES" sz="7200" dirty="0"/>
              <a:t>se mezclaron a medida que avanzaban cuesta abajo.</a:t>
            </a:r>
          </a:p>
          <a:p>
            <a:r>
              <a:rPr lang="es-ES" sz="7200" dirty="0"/>
              <a:t>Continuaron su trayecto a una velocidad promedio de 60 km/h erosionando el suelo, arrastrando rocas y destruyendo la vegetación. </a:t>
            </a:r>
          </a:p>
          <a:p>
            <a:r>
              <a:rPr lang="es-ES" sz="7200" dirty="0"/>
              <a:t>Luego de descender miles de metros, los </a:t>
            </a:r>
            <a:r>
              <a:rPr lang="es-ES" sz="7200" dirty="0" err="1"/>
              <a:t>lahares</a:t>
            </a:r>
            <a:r>
              <a:rPr lang="es-ES" sz="7200" dirty="0"/>
              <a:t> se dirigieron a los seis ríos que drenan el volcán. </a:t>
            </a:r>
          </a:p>
          <a:p>
            <a:r>
              <a:rPr lang="es-ES" sz="7200" dirty="0"/>
              <a:t>Uno de los </a:t>
            </a:r>
            <a:r>
              <a:rPr lang="es-ES" sz="7200" dirty="0" err="1"/>
              <a:t>lahares</a:t>
            </a:r>
            <a:r>
              <a:rPr lang="es-ES" sz="7200" dirty="0"/>
              <a:t> virtualmente borró la pequeña área urbana de Armero.</a:t>
            </a:r>
          </a:p>
          <a:p>
            <a:r>
              <a:rPr lang="es-ES" sz="7200" dirty="0"/>
              <a:t>El segundo </a:t>
            </a:r>
            <a:r>
              <a:rPr lang="es-ES" sz="7200" dirty="0" err="1"/>
              <a:t>lahar</a:t>
            </a:r>
            <a:r>
              <a:rPr lang="es-ES" sz="7200" dirty="0"/>
              <a:t>, que descendió por el valle del Chinchiná, mató a cerca de 1.800 personas y destruyó cerca de 400 casas en </a:t>
            </a:r>
            <a:r>
              <a:rPr lang="es-ES" sz="7200" dirty="0">
                <a:hlinkClick r:id="rId3" action="ppaction://hlinkfile" tooltip="Chinchiná"/>
              </a:rPr>
              <a:t>Chinchiná</a:t>
            </a:r>
            <a:r>
              <a:rPr lang="es-ES" sz="7200" dirty="0"/>
              <a:t>. En total, más de 23.000 personas perdieron la vida y otras 5.000 resultaron </a:t>
            </a:r>
            <a:r>
              <a:rPr lang="es-ES" sz="7200" dirty="0" err="1"/>
              <a:t>heridas,y</a:t>
            </a:r>
            <a:r>
              <a:rPr lang="es-ES" sz="7200" dirty="0"/>
              <a:t> más de 5.000 hogares quedaron destruidos. </a:t>
            </a:r>
          </a:p>
          <a:p>
            <a:r>
              <a:rPr lang="es-ES" sz="7200" dirty="0"/>
              <a:t>Se conoce como el </a:t>
            </a:r>
            <a:r>
              <a:rPr lang="es-ES" sz="7200" dirty="0" err="1"/>
              <a:t>lahar</a:t>
            </a:r>
            <a:r>
              <a:rPr lang="es-ES" sz="7200" dirty="0"/>
              <a:t> más mortífero del que se tiene conocimiento, y el mayor desastre natural de Colombia.</a:t>
            </a:r>
          </a:p>
          <a:p>
            <a:r>
              <a:rPr lang="es-ES" sz="7200" dirty="0"/>
              <a:t>El vulcanólogo Bernard </a:t>
            </a:r>
            <a:r>
              <a:rPr lang="es-ES" sz="7200" dirty="0" err="1"/>
              <a:t>Chouet</a:t>
            </a:r>
            <a:r>
              <a:rPr lang="es-ES" sz="7200" dirty="0"/>
              <a:t> dijo que "el volcán estaba gritando 'estoy a punto de estallar‘”.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600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le:Armero aftermath Mars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8" y="692696"/>
            <a:ext cx="9002554" cy="562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431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99392"/>
            <a:ext cx="7772400" cy="1143000"/>
          </a:xfrm>
        </p:spPr>
        <p:txBody>
          <a:bodyPr>
            <a:normAutofit/>
          </a:bodyPr>
          <a:lstStyle/>
          <a:p>
            <a:r>
              <a:rPr lang="es-MX" sz="2800" dirty="0"/>
              <a:t>Deslizamientos y flujos de tierra</a:t>
            </a:r>
            <a:endParaRPr lang="es-ES" sz="2800" dirty="0"/>
          </a:p>
        </p:txBody>
      </p:sp>
      <p:graphicFrame>
        <p:nvGraphicFramePr>
          <p:cNvPr id="3075" name="Object 3"/>
          <p:cNvGraphicFramePr>
            <a:graphicFrameLocks noGrp="1" noChangeAspect="1"/>
          </p:cNvGraphicFramePr>
          <p:nvPr>
            <p:ph type="clipArt" sz="half" idx="1"/>
            <p:extLst>
              <p:ext uri="{D42A27DB-BD31-4B8C-83A1-F6EECF244321}">
                <p14:modId xmlns:p14="http://schemas.microsoft.com/office/powerpoint/2010/main" val="3086695040"/>
              </p:ext>
            </p:extLst>
          </p:nvPr>
        </p:nvGraphicFramePr>
        <p:xfrm>
          <a:off x="395288" y="2590800"/>
          <a:ext cx="3798887" cy="343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2647619" imgH="2390476" progId="">
                  <p:embed/>
                </p:oleObj>
              </mc:Choice>
              <mc:Fallback>
                <p:oleObj name="Fotografía de Photo Editor" r:id="rId3" imgW="2647619" imgH="239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590800"/>
                        <a:ext cx="3798887" cy="34305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67944" y="2348880"/>
            <a:ext cx="4724400" cy="4114800"/>
          </a:xfrm>
        </p:spPr>
        <p:txBody>
          <a:bodyPr>
            <a:normAutofit/>
          </a:bodyPr>
          <a:lstStyle/>
          <a:p>
            <a:r>
              <a:rPr lang="es-MX" sz="2000" dirty="0"/>
              <a:t>Son el resultado de:</a:t>
            </a:r>
          </a:p>
          <a:p>
            <a:pPr lvl="1"/>
            <a:r>
              <a:rPr lang="es-MX" sz="2000" dirty="0"/>
              <a:t>Pendientes muy escarpadas</a:t>
            </a:r>
          </a:p>
          <a:p>
            <a:pPr lvl="1"/>
            <a:r>
              <a:rPr lang="es-MX" sz="2000" dirty="0"/>
              <a:t>Pendientes sobrecargadas</a:t>
            </a:r>
          </a:p>
          <a:p>
            <a:pPr lvl="1"/>
            <a:r>
              <a:rPr lang="es-MX" sz="2000" dirty="0"/>
              <a:t>Reducción de la fricción existente entre las rocas y el suelo en la pendiente</a:t>
            </a:r>
          </a:p>
          <a:p>
            <a:r>
              <a:rPr lang="es-MX" sz="2000" dirty="0"/>
              <a:t>Las construcciones pueden cambiar una pendiente estable en inestable</a:t>
            </a:r>
          </a:p>
          <a:p>
            <a:pPr lvl="1">
              <a:buFontTx/>
              <a:buNone/>
            </a:pPr>
            <a:endParaRPr lang="es-MX" sz="2000" dirty="0"/>
          </a:p>
          <a:p>
            <a:pPr lvl="1"/>
            <a:r>
              <a:rPr lang="es-ES" sz="2000" dirty="0"/>
              <a:t>También se mencionan como procesos de Remoción de Masa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09600" y="1600200"/>
            <a:ext cx="7848600" cy="100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s-MX" dirty="0"/>
              <a:t>   Los deslizamientos y flujos de tierra son movimientos   espontáneos que tienden a estabilizar las pendientes inestables.</a:t>
            </a:r>
          </a:p>
          <a:p>
            <a:pPr>
              <a:spcBef>
                <a:spcPct val="50000"/>
              </a:spcBef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4867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Deslizamientos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MX" b="1" dirty="0"/>
              <a:t>Rotacionales: </a:t>
            </a:r>
            <a:r>
              <a:rPr lang="es-MX" dirty="0"/>
              <a:t>Deslizamientos en los que su superficie principal de falla resulta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cóncava hacia arriba </a:t>
            </a:r>
            <a:r>
              <a:rPr lang="es-MX" dirty="0"/>
              <a:t>(forma de cuchara o concha), definiendo un movimiento rotacional de la masa inestable de suelos y/o fragmentos de rocas con centro de giro por encima de su centro de gravedad. A menudo estos deslizamientos rotacionales ocurren en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suelos arcillosos blandos</a:t>
            </a:r>
            <a:r>
              <a:rPr lang="es-MX" dirty="0"/>
              <a:t>, aunque también se presentan en formaciones de rocas blandas muy </a:t>
            </a:r>
            <a:r>
              <a:rPr lang="es-MX" dirty="0" err="1"/>
              <a:t>intemperizadas</a:t>
            </a:r>
            <a:r>
              <a:rPr lang="es-MX" dirty="0"/>
              <a:t>.</a:t>
            </a:r>
            <a:endParaRPr lang="es-ES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ES" dirty="0"/>
          </a:p>
          <a:p>
            <a:r>
              <a:rPr lang="es-MX" b="1" dirty="0" err="1"/>
              <a:t>Traslacionales</a:t>
            </a:r>
            <a:r>
              <a:rPr lang="es-MX" b="1" dirty="0"/>
              <a:t>: </a:t>
            </a:r>
            <a:r>
              <a:rPr lang="es-MX" dirty="0"/>
              <a:t>Deslizamientos en los que la masa de suelos y/o fragmentos de rocas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se desplazan hacia afuera y hacia abajo, a lo largo de una superficie de falla más o menos plana</a:t>
            </a:r>
            <a:r>
              <a:rPr lang="es-MX" dirty="0"/>
              <a:t>, con muy poco o nada de movimiento de rotación o volteo. Usualmente determinan deslizamientos someros en suelos granulares, o bien están definidos por superficies de debilidad en formaciones rocosas, tales como planos de estratificación, juntas y zonas de diferente alteración o meteorización de las rocas, con echado propicio al deslizamiento.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8222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40568" r="16782" b="16865"/>
          <a:stretch/>
        </p:blipFill>
        <p:spPr bwMode="auto">
          <a:xfrm>
            <a:off x="354056" y="1484784"/>
            <a:ext cx="8776284" cy="405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11201" y="571189"/>
            <a:ext cx="7440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Deslizamiento Rotacional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39552" y="5703021"/>
            <a:ext cx="7783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Deslizamiento </a:t>
            </a:r>
            <a:r>
              <a:rPr lang="es-ES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Traslacional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4666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26" descr="C:\My Documents\slide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125" y="500583"/>
            <a:ext cx="3819525" cy="5715000"/>
          </a:xfrm>
          <a:prstGeom prst="rect">
            <a:avLst/>
          </a:prstGeom>
          <a:noFill/>
        </p:spPr>
      </p:pic>
      <p:sp>
        <p:nvSpPr>
          <p:cNvPr id="26627" name="Text Box 1027"/>
          <p:cNvSpPr txBox="1">
            <a:spLocks noChangeArrowheads="1"/>
          </p:cNvSpPr>
          <p:nvPr/>
        </p:nvSpPr>
        <p:spPr bwMode="auto">
          <a:xfrm>
            <a:off x="2651125" y="6215583"/>
            <a:ext cx="412591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/>
              <a:t>La Conchita, California (USGS)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6595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>
            <a:normAutofit/>
          </a:bodyPr>
          <a:lstStyle/>
          <a:p>
            <a:r>
              <a:rPr lang="es-MX" sz="3600" dirty="0">
                <a:cs typeface="Times New Roman" pitchFamily="18" charset="0"/>
              </a:rPr>
              <a:t>Arrastres  (CREEP)– lento, húmedo.</a:t>
            </a:r>
            <a:endParaRPr lang="es-ES" sz="3600" dirty="0">
              <a:cs typeface="Times New Roman" pitchFamily="18" charset="0"/>
            </a:endParaRPr>
          </a:p>
        </p:txBody>
      </p:sp>
      <p:graphicFrame>
        <p:nvGraphicFramePr>
          <p:cNvPr id="10243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447800" y="1905000"/>
          <a:ext cx="6248400" cy="373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6780952" imgH="4048690" progId="">
                  <p:embed/>
                </p:oleObj>
              </mc:Choice>
              <mc:Fallback>
                <p:oleObj name="Fotografía de Photo Editor" r:id="rId3" imgW="6780952" imgH="404869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05000"/>
                        <a:ext cx="6248400" cy="373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00400" y="1905000"/>
            <a:ext cx="5181600" cy="1066800"/>
          </a:xfrm>
        </p:spPr>
        <p:txBody>
          <a:bodyPr>
            <a:normAutofit/>
          </a:bodyPr>
          <a:lstStyle/>
          <a:p>
            <a:pPr lvl="1">
              <a:buFontTx/>
              <a:buNone/>
            </a:pPr>
            <a:r>
              <a:rPr lang="es-MX" sz="2400">
                <a:cs typeface="Times New Roman" pitchFamily="18" charset="0"/>
              </a:rPr>
              <a:t>Movimientos lentos e imperceptibles de suelo cuesta abajo</a:t>
            </a:r>
            <a:r>
              <a:rPr lang="es-E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3523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s-ES" dirty="0"/>
              <a:t>Flujos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72608"/>
          </a:xfrm>
        </p:spPr>
        <p:txBody>
          <a:bodyPr>
            <a:noAutofit/>
          </a:bodyPr>
          <a:lstStyle/>
          <a:p>
            <a:r>
              <a:rPr lang="es-MX" sz="2000" dirty="0"/>
              <a:t>Movimientos de suelos y/o fragmentos de rocas pendiente abajo de una ladera, en donde sus partículas, granos o fragmentos tienen movimientos relativos dentro de la masa que se mueve o desliza sobre una superficie de falla. </a:t>
            </a:r>
          </a:p>
          <a:p>
            <a:r>
              <a:rPr lang="es-MX" sz="2000" dirty="0"/>
              <a:t>Los flujos pueden ser de muy lentos a muy rápidos, así como secos o húmedos; pueden distinguirse:</a:t>
            </a:r>
            <a:endParaRPr lang="es-ES" sz="2000" dirty="0"/>
          </a:p>
          <a:p>
            <a:r>
              <a:rPr lang="es-MX" sz="2000" b="1" dirty="0"/>
              <a:t>Flujos de lodo: </a:t>
            </a:r>
            <a:r>
              <a:rPr lang="es-MX" sz="2000" dirty="0"/>
              <a:t>Masa de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suelo y agua </a:t>
            </a:r>
            <a:r>
              <a:rPr lang="es-MX" sz="2000" dirty="0"/>
              <a:t>que fluye pendiente abajo muy rápidamente, y que contiene por lo menos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50% de granos de arena y limo, y partículas arcillosas.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MX" sz="2000" b="1" dirty="0"/>
              <a:t>Flujos de tierra o suelo: </a:t>
            </a:r>
            <a:r>
              <a:rPr lang="es-MX" sz="2000" dirty="0"/>
              <a:t>Masa de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suelo y agua </a:t>
            </a:r>
            <a:r>
              <a:rPr lang="es-MX" sz="2000" dirty="0"/>
              <a:t>que fluye pendiente abajo muy rápidamente, y que contiene por lo menos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50% de granos de grava, arena y limo. 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MX" sz="2000" b="1" dirty="0"/>
              <a:t>Flujos o avalancha de detritos: </a:t>
            </a:r>
            <a:r>
              <a:rPr lang="es-MX" sz="2000" dirty="0"/>
              <a:t>Movimiento rápido de una mezcla en donde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se combinan suelos sueltos, fragmentos de rocas, y vegetación con aire y agua </a:t>
            </a:r>
            <a:r>
              <a:rPr lang="es-MX" sz="2000" dirty="0"/>
              <a:t>entrampados, formando una </a:t>
            </a:r>
            <a:r>
              <a:rPr lang="es-MX" sz="2000" dirty="0">
                <a:solidFill>
                  <a:schemeClr val="tx2">
                    <a:lumMod val="75000"/>
                  </a:schemeClr>
                </a:solidFill>
              </a:rPr>
              <a:t>masa viscosa </a:t>
            </a:r>
            <a:r>
              <a:rPr lang="es-MX" sz="2000" dirty="0"/>
              <a:t>o francamente fluida que fluye pendiente abajo.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458731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2" t="53571" r="16670" b="23214"/>
          <a:stretch/>
        </p:blipFill>
        <p:spPr bwMode="auto">
          <a:xfrm>
            <a:off x="107504" y="4776905"/>
            <a:ext cx="8740588" cy="218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1443548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err="1"/>
              <a:t>Creep</a:t>
            </a:r>
            <a:r>
              <a:rPr lang="es-MX" sz="2400" b="1" dirty="0"/>
              <a:t> o flujo muy lento: </a:t>
            </a:r>
            <a:r>
              <a:rPr lang="es-MX" sz="2400" dirty="0"/>
              <a:t>A diferencia de los casos anteriores, es un movimiento </a:t>
            </a:r>
            <a:r>
              <a:rPr lang="es-MX" sz="2400" dirty="0">
                <a:solidFill>
                  <a:schemeClr val="tx2">
                    <a:lumMod val="75000"/>
                  </a:schemeClr>
                </a:solidFill>
              </a:rPr>
              <a:t>constante pero muy lento de suelos</a:t>
            </a:r>
            <a:r>
              <a:rPr lang="es-MX" sz="2400" dirty="0"/>
              <a:t> y rocas pendiente abajo, en el que no se define con precisión la superficie de falla.</a:t>
            </a:r>
          </a:p>
          <a:p>
            <a:endParaRPr lang="es-ES" sz="2400" dirty="0"/>
          </a:p>
          <a:p>
            <a:r>
              <a:rPr lang="es-MX" sz="2400" b="1" dirty="0" err="1"/>
              <a:t>Lahar</a:t>
            </a:r>
            <a:r>
              <a:rPr lang="es-MX" sz="2400" b="1" dirty="0"/>
              <a:t>: </a:t>
            </a:r>
            <a:r>
              <a:rPr lang="es-MX" sz="2400" dirty="0"/>
              <a:t>Flujo de suelos o detritos que se origina en las laderas de un volcán, generalmente disparado por lluvias intensas que erosionan depósitos volcánicos, deshielo repentino por actividad volcánica, o bien por rotura o desbordamiento de represas de agua.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42371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341784"/>
            <a:ext cx="7772400" cy="1143000"/>
          </a:xfrm>
        </p:spPr>
        <p:txBody>
          <a:bodyPr/>
          <a:lstStyle/>
          <a:p>
            <a:r>
              <a:rPr lang="en-GB" dirty="0" err="1"/>
              <a:t>Flujo</a:t>
            </a:r>
            <a:r>
              <a:rPr lang="en-GB" dirty="0"/>
              <a:t> de </a:t>
            </a:r>
            <a:r>
              <a:rPr lang="en-GB" dirty="0" err="1"/>
              <a:t>detritos</a:t>
            </a:r>
            <a:endParaRPr lang="en-GB" dirty="0"/>
          </a:p>
        </p:txBody>
      </p:sp>
      <p:pic>
        <p:nvPicPr>
          <p:cNvPr id="46084" name="Picture 4" descr="C:\Windows\Desktop\Campania.mudflows_files\siano1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981200"/>
            <a:ext cx="3048000" cy="3497263"/>
          </a:xfrm>
          <a:ln w="38100">
            <a:solidFill>
              <a:srgbClr val="FFFF00"/>
            </a:solidFill>
          </a:ln>
        </p:spPr>
      </p:pic>
      <p:sp>
        <p:nvSpPr>
          <p:cNvPr id="460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43450" y="1447800"/>
            <a:ext cx="3810000" cy="4572000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</a:pPr>
            <a:r>
              <a:rPr lang="en-GB" sz="2000" b="1" dirty="0"/>
              <a:t>El Material </a:t>
            </a:r>
            <a:r>
              <a:rPr lang="en-GB" sz="2000" b="1" dirty="0" err="1"/>
              <a:t>fluye</a:t>
            </a:r>
            <a:r>
              <a:rPr lang="en-GB" sz="2000" b="1" dirty="0"/>
              <a:t> </a:t>
            </a:r>
            <a:r>
              <a:rPr lang="en-GB" sz="2000" b="1" dirty="0" err="1"/>
              <a:t>pendiente</a:t>
            </a:r>
            <a:r>
              <a:rPr lang="en-GB" sz="2000" b="1" dirty="0"/>
              <a:t> </a:t>
            </a:r>
            <a:r>
              <a:rPr lang="en-GB" sz="2000" b="1" dirty="0" err="1"/>
              <a:t>abajo</a:t>
            </a:r>
            <a:r>
              <a:rPr lang="en-GB" sz="2000" b="1" dirty="0"/>
              <a:t> </a:t>
            </a:r>
            <a:r>
              <a:rPr lang="en-GB" sz="2000" b="1" dirty="0" err="1"/>
              <a:t>como</a:t>
            </a:r>
            <a:r>
              <a:rPr lang="en-GB" sz="2000" b="1" dirty="0"/>
              <a:t> </a:t>
            </a:r>
            <a:r>
              <a:rPr lang="en-GB" sz="2000" b="1" dirty="0" err="1"/>
              <a:t>una</a:t>
            </a:r>
            <a:r>
              <a:rPr lang="en-GB" sz="2000" b="1" dirty="0"/>
              <a:t> </a:t>
            </a:r>
            <a:r>
              <a:rPr lang="en-GB" sz="2000" b="1" dirty="0" err="1"/>
              <a:t>mezcla</a:t>
            </a:r>
            <a:r>
              <a:rPr lang="en-GB" sz="2000" b="1" dirty="0"/>
              <a:t> de </a:t>
            </a:r>
            <a:r>
              <a:rPr lang="en-GB" sz="2000" b="1" dirty="0" err="1"/>
              <a:t>fragmentos</a:t>
            </a:r>
            <a:r>
              <a:rPr lang="en-GB" sz="2000" b="1" dirty="0"/>
              <a:t> de </a:t>
            </a:r>
            <a:r>
              <a:rPr lang="en-GB" sz="2000" b="1" dirty="0" err="1"/>
              <a:t>roca</a:t>
            </a:r>
            <a:r>
              <a:rPr lang="en-GB" sz="2000" b="1" dirty="0"/>
              <a:t>  </a:t>
            </a:r>
            <a:r>
              <a:rPr lang="en-GB" sz="2000" b="1" dirty="0" err="1"/>
              <a:t>arcilla</a:t>
            </a:r>
            <a:r>
              <a:rPr lang="en-GB" sz="2000" b="1" dirty="0"/>
              <a:t> y </a:t>
            </a:r>
            <a:r>
              <a:rPr lang="en-GB" sz="2000" b="1" dirty="0" err="1"/>
              <a:t>lodo</a:t>
            </a:r>
            <a:r>
              <a:rPr lang="en-GB" sz="2000" b="1" dirty="0"/>
              <a:t>.</a:t>
            </a:r>
          </a:p>
          <a:p>
            <a:pPr marL="571500" indent="-571500">
              <a:lnSpc>
                <a:spcPct val="90000"/>
              </a:lnSpc>
            </a:pPr>
            <a:r>
              <a:rPr lang="en-GB" sz="2000" b="1" dirty="0" err="1"/>
              <a:t>Ocurre</a:t>
            </a:r>
            <a:r>
              <a:rPr lang="en-GB" sz="2000" b="1" dirty="0"/>
              <a:t> en </a:t>
            </a:r>
            <a:r>
              <a:rPr lang="en-GB" sz="2000" b="1" dirty="0" err="1"/>
              <a:t>suelos</a:t>
            </a:r>
            <a:r>
              <a:rPr lang="en-GB" sz="2000" b="1" dirty="0"/>
              <a:t> </a:t>
            </a:r>
            <a:r>
              <a:rPr lang="en-GB" sz="2000" b="1" dirty="0" err="1"/>
              <a:t>arcillosos</a:t>
            </a:r>
            <a:r>
              <a:rPr lang="en-GB" sz="2000" b="1" dirty="0"/>
              <a:t>, </a:t>
            </a:r>
            <a:r>
              <a:rPr lang="en-GB" sz="2000" b="1" dirty="0" err="1"/>
              <a:t>volcanes</a:t>
            </a:r>
            <a:r>
              <a:rPr lang="en-GB" sz="2000" b="1" dirty="0"/>
              <a:t>.</a:t>
            </a:r>
          </a:p>
          <a:p>
            <a:pPr marL="571500" indent="-571500">
              <a:lnSpc>
                <a:spcPct val="90000"/>
              </a:lnSpc>
            </a:pPr>
            <a:r>
              <a:rPr lang="en-GB" sz="2000" b="1" dirty="0" err="1"/>
              <a:t>Volumenes</a:t>
            </a:r>
            <a:endParaRPr lang="en-GB" sz="2000" b="1" dirty="0"/>
          </a:p>
          <a:p>
            <a:pPr marL="1238250" lvl="1" indent="-476250">
              <a:lnSpc>
                <a:spcPct val="90000"/>
              </a:lnSpc>
            </a:pPr>
            <a:r>
              <a:rPr lang="en-GB" sz="1600" b="1" dirty="0"/>
              <a:t> ~10,000 </a:t>
            </a:r>
            <a:r>
              <a:rPr lang="en-GB" sz="1600" b="1" dirty="0" err="1"/>
              <a:t>cu.m</a:t>
            </a:r>
            <a:r>
              <a:rPr lang="en-GB" sz="1600" b="1" dirty="0"/>
              <a:t>  </a:t>
            </a:r>
          </a:p>
          <a:p>
            <a:pPr marL="1238250" lvl="1" indent="-476250">
              <a:lnSpc>
                <a:spcPct val="90000"/>
              </a:lnSpc>
            </a:pPr>
            <a:r>
              <a:rPr lang="en-GB" sz="1600" b="1" dirty="0" err="1"/>
              <a:t>Pocos</a:t>
            </a:r>
            <a:r>
              <a:rPr lang="en-GB" sz="1600" b="1" dirty="0"/>
              <a:t> 10 cu.km</a:t>
            </a:r>
          </a:p>
          <a:p>
            <a:pPr marL="571500" indent="-571500">
              <a:lnSpc>
                <a:spcPct val="90000"/>
              </a:lnSpc>
            </a:pPr>
            <a:r>
              <a:rPr lang="en-GB" sz="2000" b="1" dirty="0" err="1"/>
              <a:t>Vel</a:t>
            </a:r>
            <a:r>
              <a:rPr lang="en-GB" sz="2000" b="1" dirty="0"/>
              <a:t>	0.1- 20 km/hr </a:t>
            </a:r>
          </a:p>
          <a:p>
            <a:pPr marL="571500" indent="-571500">
              <a:lnSpc>
                <a:spcPct val="90000"/>
              </a:lnSpc>
            </a:pPr>
            <a:r>
              <a:rPr lang="en-GB" sz="2000" b="1" dirty="0" err="1"/>
              <a:t>Muy</a:t>
            </a:r>
            <a:r>
              <a:rPr lang="en-GB" sz="2000" b="1" dirty="0"/>
              <a:t> </a:t>
            </a:r>
            <a:r>
              <a:rPr lang="en-GB" sz="2000" b="1" dirty="0" err="1"/>
              <a:t>destructivos</a:t>
            </a:r>
            <a:endParaRPr lang="en-GB" sz="2000" b="1" dirty="0"/>
          </a:p>
          <a:p>
            <a:pPr marL="571500" indent="-571500">
              <a:lnSpc>
                <a:spcPct val="90000"/>
              </a:lnSpc>
            </a:pPr>
            <a:endParaRPr lang="en-GB" sz="2800" dirty="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841375" y="5659438"/>
            <a:ext cx="26084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latin typeface="Arial" charset="0"/>
              </a:rPr>
              <a:t>Campania (Italia) 1998</a:t>
            </a:r>
          </a:p>
        </p:txBody>
      </p:sp>
    </p:spTree>
    <p:extLst>
      <p:ext uri="{BB962C8B-B14F-4D97-AF65-F5344CB8AC3E}">
        <p14:creationId xmlns:p14="http://schemas.microsoft.com/office/powerpoint/2010/main" val="195518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14290"/>
            <a:ext cx="8215370" cy="1143000"/>
          </a:xfrm>
        </p:spPr>
        <p:txBody>
          <a:bodyPr>
            <a:normAutofit/>
          </a:bodyPr>
          <a:lstStyle/>
          <a:p>
            <a:r>
              <a:rPr lang="en-US" sz="2800" dirty="0" err="1"/>
              <a:t>Deslizamientos</a:t>
            </a:r>
            <a:r>
              <a:rPr lang="en-US" sz="2800" dirty="0"/>
              <a:t> </a:t>
            </a:r>
            <a:r>
              <a:rPr lang="en-US" sz="2800" dirty="0" err="1"/>
              <a:t>generados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lluvia</a:t>
            </a:r>
            <a:endParaRPr lang="en-US" sz="28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428750"/>
            <a:ext cx="3810000" cy="4572000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</a:pPr>
            <a:r>
              <a:rPr lang="en-US" sz="2000" b="1" dirty="0" err="1"/>
              <a:t>Función</a:t>
            </a:r>
            <a:r>
              <a:rPr lang="en-US" sz="2000" b="1" dirty="0"/>
              <a:t> de la </a:t>
            </a:r>
            <a:r>
              <a:rPr lang="en-US" sz="2000" b="1" dirty="0" err="1"/>
              <a:t>intensidad</a:t>
            </a:r>
            <a:r>
              <a:rPr lang="en-US" sz="2000" b="1" dirty="0"/>
              <a:t> y </a:t>
            </a:r>
            <a:r>
              <a:rPr lang="en-US" sz="2000" b="1" dirty="0" err="1"/>
              <a:t>duración</a:t>
            </a:r>
            <a:endParaRPr lang="en-US" sz="2000" b="1" dirty="0"/>
          </a:p>
          <a:p>
            <a:pPr marL="571500" indent="-571500">
              <a:lnSpc>
                <a:spcPct val="90000"/>
              </a:lnSpc>
            </a:pPr>
            <a:r>
              <a:rPr lang="en-US" sz="2000" b="1" dirty="0" err="1"/>
              <a:t>Ángulo</a:t>
            </a:r>
            <a:r>
              <a:rPr lang="en-US" sz="2000" b="1" dirty="0"/>
              <a:t> de </a:t>
            </a:r>
            <a:r>
              <a:rPr lang="en-US" sz="2000" b="1" dirty="0" err="1"/>
              <a:t>pendiente</a:t>
            </a:r>
            <a:r>
              <a:rPr lang="en-US" sz="2000" b="1" dirty="0"/>
              <a:t> </a:t>
            </a:r>
            <a:r>
              <a:rPr lang="en-US" sz="2000" b="1" dirty="0" err="1"/>
              <a:t>importante</a:t>
            </a:r>
            <a:r>
              <a:rPr lang="en-US" sz="2000" b="1" dirty="0"/>
              <a:t> </a:t>
            </a: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Movimiento</a:t>
            </a:r>
            <a:r>
              <a:rPr lang="en-US" sz="1800" b="1" dirty="0"/>
              <a:t> </a:t>
            </a:r>
            <a:r>
              <a:rPr lang="en-US" sz="1800" b="1" dirty="0" err="1"/>
              <a:t>detonado</a:t>
            </a:r>
            <a:r>
              <a:rPr lang="en-US" sz="1800" b="1" dirty="0"/>
              <a:t> </a:t>
            </a:r>
            <a:r>
              <a:rPr lang="en-US" sz="1800" b="1" dirty="0" err="1"/>
              <a:t>por</a:t>
            </a:r>
            <a:r>
              <a:rPr lang="en-US" sz="1800" b="1" dirty="0"/>
              <a:t> </a:t>
            </a:r>
            <a:r>
              <a:rPr lang="en-US" sz="1800" b="1" dirty="0" err="1"/>
              <a:t>presión</a:t>
            </a:r>
            <a:r>
              <a:rPr lang="en-US" sz="1800" b="1" dirty="0"/>
              <a:t> de </a:t>
            </a:r>
            <a:r>
              <a:rPr lang="en-US" sz="1800" b="1" dirty="0" err="1"/>
              <a:t>poro</a:t>
            </a:r>
            <a:r>
              <a:rPr lang="en-US" sz="1800" b="1" dirty="0"/>
              <a:t> </a:t>
            </a:r>
            <a:r>
              <a:rPr lang="en-US" sz="1800" b="1" dirty="0" err="1"/>
              <a:t>elevada</a:t>
            </a:r>
            <a:endParaRPr lang="en-US" sz="1800" b="1" dirty="0"/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Fluidizacion</a:t>
            </a:r>
            <a:r>
              <a:rPr lang="en-US" sz="1800" b="1" dirty="0"/>
              <a:t> del material de la </a:t>
            </a:r>
            <a:r>
              <a:rPr lang="en-US" sz="1800" b="1" dirty="0" err="1"/>
              <a:t>pendiente</a:t>
            </a:r>
            <a:endParaRPr lang="en-US" sz="1800" b="1" dirty="0"/>
          </a:p>
          <a:p>
            <a:pPr marL="571500" indent="-571500">
              <a:lnSpc>
                <a:spcPct val="90000"/>
              </a:lnSpc>
            </a:pPr>
            <a:r>
              <a:rPr lang="en-US" sz="2000" b="1" dirty="0" err="1"/>
              <a:t>Anteriores</a:t>
            </a:r>
            <a:r>
              <a:rPr lang="en-US" sz="2000" b="1" dirty="0"/>
              <a:t> </a:t>
            </a:r>
            <a:r>
              <a:rPr lang="en-US" sz="2000" b="1" dirty="0" err="1"/>
              <a:t>deslizamientos</a:t>
            </a:r>
            <a:endParaRPr lang="en-US" sz="2000" b="1" dirty="0"/>
          </a:p>
          <a:p>
            <a:pPr marL="571500" indent="-571500">
              <a:lnSpc>
                <a:spcPct val="90000"/>
              </a:lnSpc>
            </a:pPr>
            <a:r>
              <a:rPr lang="en-US" sz="2000" b="1" dirty="0" err="1"/>
              <a:t>Formacion</a:t>
            </a:r>
            <a:r>
              <a:rPr lang="en-US" sz="2000" b="1" dirty="0"/>
              <a:t> de </a:t>
            </a:r>
            <a:r>
              <a:rPr lang="en-US" sz="2000" b="1" dirty="0" err="1"/>
              <a:t>flujo</a:t>
            </a:r>
            <a:r>
              <a:rPr lang="en-US" sz="2000" b="1" dirty="0"/>
              <a:t> de </a:t>
            </a:r>
            <a:r>
              <a:rPr lang="en-US" sz="2000" b="1" dirty="0" err="1"/>
              <a:t>detritos</a:t>
            </a:r>
            <a:endParaRPr lang="en-US" sz="2000" b="1" dirty="0"/>
          </a:p>
          <a:p>
            <a:pPr marL="571500" indent="-571500">
              <a:lnSpc>
                <a:spcPct val="90000"/>
              </a:lnSpc>
            </a:pPr>
            <a:endParaRPr lang="en-US" sz="2400" b="1" dirty="0"/>
          </a:p>
        </p:txBody>
      </p:sp>
      <p:pic>
        <p:nvPicPr>
          <p:cNvPr id="30724" name="Picture 4" descr="C:\Windows\Desktop\Casitas1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81600" y="1431925"/>
            <a:ext cx="3314700" cy="3773488"/>
          </a:xfrm>
          <a:ln w="38100">
            <a:solidFill>
              <a:srgbClr val="FFFF00"/>
            </a:solidFill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641975" y="5297488"/>
            <a:ext cx="18774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 err="1">
                <a:latin typeface="Arial" charset="0"/>
              </a:rPr>
              <a:t>Volcán</a:t>
            </a:r>
            <a:r>
              <a:rPr lang="en-US" b="1" dirty="0">
                <a:latin typeface="Arial" charset="0"/>
              </a:rPr>
              <a:t> Casitas</a:t>
            </a:r>
          </a:p>
          <a:p>
            <a:pPr eaLnBrk="0" hangingPunct="0"/>
            <a:r>
              <a:rPr lang="en-US" b="1" dirty="0">
                <a:latin typeface="Arial" charset="0"/>
              </a:rPr>
              <a:t>Nicaragua 1998</a:t>
            </a:r>
          </a:p>
        </p:txBody>
      </p:sp>
    </p:spTree>
    <p:extLst>
      <p:ext uri="{BB962C8B-B14F-4D97-AF65-F5344CB8AC3E}">
        <p14:creationId xmlns:p14="http://schemas.microsoft.com/office/powerpoint/2010/main" val="16511584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Deslizamientos</a:t>
            </a:r>
            <a:r>
              <a:rPr lang="en-GB" dirty="0"/>
              <a:t>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lluvias</a:t>
            </a:r>
            <a:endParaRPr lang="en-GB" dirty="0"/>
          </a:p>
        </p:txBody>
      </p:sp>
      <p:graphicFrame>
        <p:nvGraphicFramePr>
          <p:cNvPr id="31747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01242323"/>
              </p:ext>
            </p:extLst>
          </p:nvPr>
        </p:nvGraphicFramePr>
        <p:xfrm>
          <a:off x="1474788" y="1981200"/>
          <a:ext cx="619283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387440" imgH="6901560" progId="Excel.Sheet.8">
                  <p:embed/>
                </p:oleObj>
              </mc:Choice>
              <mc:Fallback>
                <p:oleObj name="Worksheet" r:id="rId2" imgW="10387440" imgH="69015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788" y="1981200"/>
                        <a:ext cx="6192837" cy="411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326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656"/>
            <a:ext cx="7772400" cy="1143000"/>
          </a:xfrm>
        </p:spPr>
        <p:txBody>
          <a:bodyPr/>
          <a:lstStyle/>
          <a:p>
            <a:r>
              <a:rPr lang="en-US" dirty="0" err="1"/>
              <a:t>Lluvia</a:t>
            </a:r>
            <a:r>
              <a:rPr lang="en-US" dirty="0"/>
              <a:t> y </a:t>
            </a:r>
            <a:r>
              <a:rPr lang="en-US" dirty="0" err="1"/>
              <a:t>pendiente</a:t>
            </a:r>
            <a:endParaRPr lang="en-US" dirty="0"/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927927187"/>
              </p:ext>
            </p:extLst>
          </p:nvPr>
        </p:nvGraphicFramePr>
        <p:xfrm>
          <a:off x="1222375" y="1981200"/>
          <a:ext cx="66992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276480" imgH="5697360" progId="Excel.Sheet.8">
                  <p:embed/>
                </p:oleObj>
              </mc:Choice>
              <mc:Fallback>
                <p:oleObj name="Worksheet" r:id="rId2" imgW="9276480" imgH="56973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981200"/>
                        <a:ext cx="6699250" cy="411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9658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413792"/>
            <a:ext cx="7772400" cy="1143000"/>
          </a:xfrm>
        </p:spPr>
        <p:txBody>
          <a:bodyPr/>
          <a:lstStyle/>
          <a:p>
            <a:r>
              <a:rPr lang="en-US" sz="3600" dirty="0" err="1"/>
              <a:t>Hurracan</a:t>
            </a:r>
            <a:r>
              <a:rPr lang="en-US" sz="3600" dirty="0"/>
              <a:t> Mitch 1998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28736"/>
            <a:ext cx="3131840" cy="4572000"/>
          </a:xfrm>
        </p:spPr>
        <p:txBody>
          <a:bodyPr>
            <a:normAutofit/>
          </a:bodyPr>
          <a:lstStyle/>
          <a:p>
            <a:pPr marL="571500" indent="-571500"/>
            <a:r>
              <a:rPr lang="en-US" sz="2000" b="1" dirty="0"/>
              <a:t>Mitch</a:t>
            </a:r>
          </a:p>
          <a:p>
            <a:pPr marL="1238250" lvl="1" indent="-476250"/>
            <a:r>
              <a:rPr lang="en-US" sz="1800" b="1" dirty="0"/>
              <a:t>&gt; 30cm </a:t>
            </a:r>
            <a:r>
              <a:rPr lang="en-US" sz="1800" b="1" dirty="0" err="1"/>
              <a:t>lluvia</a:t>
            </a:r>
            <a:r>
              <a:rPr lang="en-US" sz="1800" b="1" dirty="0"/>
              <a:t> en 24 h</a:t>
            </a:r>
          </a:p>
        </p:txBody>
      </p:sp>
      <p:pic>
        <p:nvPicPr>
          <p:cNvPr id="33796" name="Picture 4" descr="C:\Windows\Desktop\Mitch.landslides_files\landslide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68" y="1928802"/>
            <a:ext cx="5152500" cy="4100531"/>
          </a:xfrm>
          <a:ln w="38100">
            <a:solidFill>
              <a:srgbClr val="FFFF00"/>
            </a:solidFill>
          </a:ln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929190" y="6072206"/>
            <a:ext cx="3647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 err="1">
                <a:latin typeface="Arial" charset="0"/>
              </a:rPr>
              <a:t>Zona</a:t>
            </a:r>
            <a:r>
              <a:rPr lang="en-US" b="1" dirty="0">
                <a:latin typeface="Arial" charset="0"/>
              </a:rPr>
              <a:t> de </a:t>
            </a:r>
            <a:r>
              <a:rPr lang="en-US" b="1" dirty="0" err="1">
                <a:latin typeface="Arial" charset="0"/>
              </a:rPr>
              <a:t>deslizamientos</a:t>
            </a:r>
            <a:r>
              <a:rPr lang="en-US" b="1" dirty="0">
                <a:latin typeface="Arial" charset="0"/>
              </a:rPr>
              <a:t> en C.A.</a:t>
            </a:r>
          </a:p>
        </p:txBody>
      </p:sp>
    </p:spTree>
    <p:extLst>
      <p:ext uri="{BB962C8B-B14F-4D97-AF65-F5344CB8AC3E}">
        <p14:creationId xmlns:p14="http://schemas.microsoft.com/office/powerpoint/2010/main" val="20643019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610630" cy="852510"/>
          </a:xfrm>
        </p:spPr>
        <p:txBody>
          <a:bodyPr>
            <a:noAutofit/>
          </a:bodyPr>
          <a:lstStyle/>
          <a:p>
            <a:r>
              <a:rPr lang="en-US" sz="2800" dirty="0" err="1"/>
              <a:t>Deslizamientos</a:t>
            </a:r>
            <a:r>
              <a:rPr lang="en-US" sz="2800" dirty="0"/>
              <a:t> </a:t>
            </a:r>
            <a:r>
              <a:rPr lang="en-US" sz="2800" dirty="0" err="1"/>
              <a:t>generados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sismos</a:t>
            </a:r>
            <a:endParaRPr lang="en-US" sz="2800" dirty="0"/>
          </a:p>
        </p:txBody>
      </p:sp>
      <p:pic>
        <p:nvPicPr>
          <p:cNvPr id="34820" name="Picture 4" descr="C:\Windows\Desktop\Landslide.images\NRidge.rockfal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8700" y="1992313"/>
            <a:ext cx="3333750" cy="2290762"/>
          </a:xfrm>
          <a:ln w="38100">
            <a:solidFill>
              <a:srgbClr val="FFFF00"/>
            </a:solidFill>
          </a:ln>
        </p:spPr>
      </p:pic>
      <p:sp>
        <p:nvSpPr>
          <p:cNvPr id="348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37320"/>
            <a:ext cx="3810000" cy="4572000"/>
          </a:xfrm>
        </p:spPr>
        <p:txBody>
          <a:bodyPr>
            <a:normAutofit/>
          </a:bodyPr>
          <a:lstStyle/>
          <a:p>
            <a:pPr marL="571500" indent="-571500"/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Detonados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el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movimiento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del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suelo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la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licuefacción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0" indent="-571500"/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Varian de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pequeños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volúmenes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hasta &gt; de 100,000 cu. M</a:t>
            </a:r>
          </a:p>
          <a:p>
            <a:pPr marL="571500" indent="-571500"/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Responsable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&gt; 50%  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muertes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sismo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Japón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4821" name="Picture 5" descr="C:\Windows\Desktop\Landslide.images\Northridg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738" y="3295650"/>
            <a:ext cx="3186112" cy="24479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84225" y="5754688"/>
            <a:ext cx="32239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latin typeface="Arial" charset="0"/>
              </a:rPr>
              <a:t>Northridge (California) 1994</a:t>
            </a:r>
          </a:p>
        </p:txBody>
      </p:sp>
    </p:spTree>
    <p:extLst>
      <p:ext uri="{BB962C8B-B14F-4D97-AF65-F5344CB8AC3E}">
        <p14:creationId xmlns:p14="http://schemas.microsoft.com/office/powerpoint/2010/main" val="6066027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Magnitud</a:t>
            </a:r>
            <a:r>
              <a:rPr lang="en-US" sz="2400" dirty="0"/>
              <a:t> del </a:t>
            </a:r>
            <a:r>
              <a:rPr lang="en-US" sz="2400" dirty="0" err="1"/>
              <a:t>sismo</a:t>
            </a:r>
            <a:r>
              <a:rPr lang="en-US" sz="2400" dirty="0"/>
              <a:t> </a:t>
            </a:r>
            <a:r>
              <a:rPr lang="en-US" sz="2400" dirty="0" err="1"/>
              <a:t>vs</a:t>
            </a:r>
            <a:r>
              <a:rPr lang="en-US" sz="2400" dirty="0"/>
              <a:t> </a:t>
            </a:r>
            <a:r>
              <a:rPr lang="en-US" sz="2400" dirty="0" err="1"/>
              <a:t>tipo</a:t>
            </a:r>
            <a:r>
              <a:rPr lang="en-US" sz="2400" dirty="0"/>
              <a:t> de </a:t>
            </a:r>
            <a:r>
              <a:rPr lang="en-US" sz="2400" dirty="0" err="1"/>
              <a:t>deslizamiento</a:t>
            </a:r>
            <a:endParaRPr lang="en-US" sz="2400" dirty="0"/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932763"/>
              </p:ext>
            </p:extLst>
          </p:nvPr>
        </p:nvGraphicFramePr>
        <p:xfrm>
          <a:off x="642938" y="1931988"/>
          <a:ext cx="7524750" cy="461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276480" imgH="5688000" progId="Excel.Sheet.8">
                  <p:embed/>
                </p:oleObj>
              </mc:Choice>
              <mc:Fallback>
                <p:oleObj name="Worksheet" r:id="rId2" imgW="9276480" imgH="56880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931988"/>
                        <a:ext cx="7524750" cy="46148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1203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85728"/>
            <a:ext cx="7772400" cy="1143000"/>
          </a:xfrm>
        </p:spPr>
        <p:txBody>
          <a:bodyPr>
            <a:normAutofit/>
          </a:bodyPr>
          <a:lstStyle/>
          <a:p>
            <a:r>
              <a:rPr lang="en-US" sz="2400" dirty="0" err="1"/>
              <a:t>Deslizamientos</a:t>
            </a:r>
            <a:r>
              <a:rPr lang="en-US" sz="2400" dirty="0"/>
              <a:t> </a:t>
            </a:r>
            <a:r>
              <a:rPr lang="en-US" sz="2400" dirty="0" err="1"/>
              <a:t>generados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sismos</a:t>
            </a:r>
            <a:endParaRPr lang="en-US" sz="24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2050504"/>
            <a:ext cx="4143404" cy="4114800"/>
          </a:xfrm>
        </p:spPr>
        <p:txBody>
          <a:bodyPr>
            <a:normAutofit/>
          </a:bodyPr>
          <a:lstStyle/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Decrecimiento</a:t>
            </a:r>
            <a:r>
              <a:rPr lang="en-US" sz="1800" b="1" dirty="0"/>
              <a:t> de la </a:t>
            </a:r>
            <a:r>
              <a:rPr lang="en-US" sz="1800" b="1" dirty="0" err="1"/>
              <a:t>resistencia</a:t>
            </a:r>
            <a:r>
              <a:rPr lang="en-US" sz="1800" b="1" dirty="0"/>
              <a:t> de la </a:t>
            </a:r>
            <a:r>
              <a:rPr lang="en-US" sz="1800" b="1" dirty="0" err="1"/>
              <a:t>pendiente</a:t>
            </a:r>
            <a:r>
              <a:rPr lang="en-US" sz="1800" b="1" dirty="0"/>
              <a:t>.</a:t>
            </a: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Incremento</a:t>
            </a:r>
            <a:r>
              <a:rPr lang="en-US" sz="1800" b="1" dirty="0"/>
              <a:t> de la </a:t>
            </a:r>
            <a:r>
              <a:rPr lang="en-US" sz="1800" b="1" dirty="0" err="1"/>
              <a:t>cizalla</a:t>
            </a:r>
            <a:r>
              <a:rPr lang="en-US" sz="1800" b="1" dirty="0"/>
              <a:t> </a:t>
            </a:r>
            <a:r>
              <a:rPr lang="en-US" sz="1800" b="1" dirty="0" err="1"/>
              <a:t>sobre</a:t>
            </a:r>
            <a:r>
              <a:rPr lang="en-US" sz="1800" b="1" dirty="0"/>
              <a:t> la </a:t>
            </a:r>
            <a:r>
              <a:rPr lang="en-US" sz="1800" b="1" dirty="0" err="1"/>
              <a:t>pendiente</a:t>
            </a:r>
            <a:endParaRPr lang="en-US" sz="1800" b="1" dirty="0"/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Licuefacción</a:t>
            </a:r>
            <a:r>
              <a:rPr lang="en-US" sz="1800" b="1" dirty="0"/>
              <a:t> de arenas y </a:t>
            </a:r>
            <a:r>
              <a:rPr lang="en-US" sz="1800" b="1" dirty="0" err="1"/>
              <a:t>lodos</a:t>
            </a:r>
            <a:endParaRPr lang="en-US" sz="1800" b="1" dirty="0"/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/>
              <a:t>Pulsos</a:t>
            </a:r>
            <a:r>
              <a:rPr lang="en-US" sz="1800" b="1" dirty="0"/>
              <a:t> de </a:t>
            </a:r>
            <a:r>
              <a:rPr lang="en-US" sz="1800" b="1" dirty="0" err="1"/>
              <a:t>gran</a:t>
            </a:r>
            <a:r>
              <a:rPr lang="en-US" sz="1800" b="1" dirty="0"/>
              <a:t> </a:t>
            </a:r>
            <a:r>
              <a:rPr lang="en-US" sz="1800" b="1" dirty="0" err="1"/>
              <a:t>amplitud</a:t>
            </a:r>
            <a:r>
              <a:rPr lang="en-US" sz="1800" b="1" dirty="0"/>
              <a:t> en mayor </a:t>
            </a:r>
            <a:r>
              <a:rPr lang="en-US" sz="1800" b="1" dirty="0" err="1"/>
              <a:t>tiempo</a:t>
            </a:r>
            <a:r>
              <a:rPr lang="en-US" sz="1800" b="1" dirty="0"/>
              <a:t> </a:t>
            </a:r>
            <a:r>
              <a:rPr lang="en-US" sz="1800" b="1" dirty="0" err="1"/>
              <a:t>pueden</a:t>
            </a:r>
            <a:r>
              <a:rPr lang="en-US" sz="1800" b="1" dirty="0"/>
              <a:t> </a:t>
            </a:r>
            <a:r>
              <a:rPr lang="en-US" sz="1800" b="1" dirty="0" err="1"/>
              <a:t>generar</a:t>
            </a:r>
            <a:r>
              <a:rPr lang="en-US" sz="1800" b="1" dirty="0"/>
              <a:t>  </a:t>
            </a:r>
            <a:r>
              <a:rPr lang="en-US" sz="1800" b="1" dirty="0" err="1"/>
              <a:t>deslizamientos</a:t>
            </a:r>
            <a:r>
              <a:rPr lang="en-US" sz="1800" b="1" dirty="0"/>
              <a:t>.</a:t>
            </a:r>
          </a:p>
        </p:txBody>
      </p:sp>
      <p:pic>
        <p:nvPicPr>
          <p:cNvPr id="37892" name="Picture 4" descr="C:\Windows\Desktop\ElSalvador2001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86314" y="1671430"/>
            <a:ext cx="3378199" cy="4621175"/>
          </a:xfrm>
          <a:ln w="38100">
            <a:solidFill>
              <a:srgbClr val="FFFF00"/>
            </a:solidFill>
          </a:ln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572132" y="6372036"/>
            <a:ext cx="20185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latin typeface="Arial" charset="0"/>
              </a:rPr>
              <a:t>El Salvador 2001</a:t>
            </a:r>
          </a:p>
        </p:txBody>
      </p:sp>
    </p:spTree>
    <p:extLst>
      <p:ext uri="{BB962C8B-B14F-4D97-AF65-F5344CB8AC3E}">
        <p14:creationId xmlns:p14="http://schemas.microsoft.com/office/powerpoint/2010/main" val="153720460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Arcillas</a:t>
            </a:r>
            <a:r>
              <a:rPr lang="en-US" sz="4000" dirty="0"/>
              <a:t> </a:t>
            </a:r>
            <a:r>
              <a:rPr lang="en-US" sz="4000" dirty="0" err="1"/>
              <a:t>las</a:t>
            </a:r>
            <a:r>
              <a:rPr lang="en-US" sz="4000" dirty="0"/>
              <a:t> </a:t>
            </a:r>
            <a:r>
              <a:rPr lang="en-US" sz="4000" dirty="0" err="1"/>
              <a:t>mas</a:t>
            </a:r>
            <a:r>
              <a:rPr lang="en-US" sz="4000" dirty="0"/>
              <a:t> </a:t>
            </a:r>
            <a:r>
              <a:rPr lang="en-US" sz="4000" dirty="0" err="1"/>
              <a:t>suceptibles</a:t>
            </a:r>
            <a:endParaRPr lang="en-US" sz="40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0550" y="1562100"/>
            <a:ext cx="1981200" cy="2590800"/>
            <a:chOff x="672" y="1044"/>
            <a:chExt cx="1248" cy="1632"/>
          </a:xfrm>
        </p:grpSpPr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>
              <a:off x="720" y="1344"/>
              <a:ext cx="504" cy="50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 flipH="1">
              <a:off x="780" y="1620"/>
              <a:ext cx="156" cy="52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 flipH="1">
              <a:off x="1200" y="1572"/>
              <a:ext cx="48" cy="62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 flipV="1">
              <a:off x="1188" y="1296"/>
              <a:ext cx="444" cy="30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>
              <a:off x="1248" y="1044"/>
              <a:ext cx="132" cy="42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6" name="Line 10"/>
            <p:cNvSpPr>
              <a:spLocks noChangeShapeType="1"/>
            </p:cNvSpPr>
            <p:nvPr/>
          </p:nvSpPr>
          <p:spPr bwMode="auto">
            <a:xfrm flipH="1">
              <a:off x="1536" y="1116"/>
              <a:ext cx="156" cy="61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>
              <a:off x="1452" y="1644"/>
              <a:ext cx="408" cy="36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 flipH="1">
              <a:off x="1488" y="1836"/>
              <a:ext cx="204" cy="50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49" name="Line 13"/>
            <p:cNvSpPr>
              <a:spLocks noChangeShapeType="1"/>
            </p:cNvSpPr>
            <p:nvPr/>
          </p:nvSpPr>
          <p:spPr bwMode="auto">
            <a:xfrm>
              <a:off x="1428" y="2052"/>
              <a:ext cx="120" cy="57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0" name="Line 14"/>
            <p:cNvSpPr>
              <a:spLocks noChangeShapeType="1"/>
            </p:cNvSpPr>
            <p:nvPr/>
          </p:nvSpPr>
          <p:spPr bwMode="auto">
            <a:xfrm>
              <a:off x="672" y="1932"/>
              <a:ext cx="300" cy="48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 flipH="1">
              <a:off x="864" y="2004"/>
              <a:ext cx="336" cy="61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>
              <a:off x="1092" y="2244"/>
              <a:ext cx="180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 flipV="1">
              <a:off x="1212" y="1980"/>
              <a:ext cx="252" cy="50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4" name="Line 18"/>
            <p:cNvSpPr>
              <a:spLocks noChangeShapeType="1"/>
            </p:cNvSpPr>
            <p:nvPr/>
          </p:nvSpPr>
          <p:spPr bwMode="auto">
            <a:xfrm flipH="1">
              <a:off x="672" y="1092"/>
              <a:ext cx="84" cy="57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5" name="Line 19"/>
            <p:cNvSpPr>
              <a:spLocks noChangeShapeType="1"/>
            </p:cNvSpPr>
            <p:nvPr/>
          </p:nvSpPr>
          <p:spPr bwMode="auto">
            <a:xfrm>
              <a:off x="1752" y="1536"/>
              <a:ext cx="168" cy="64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6" name="Line 20"/>
            <p:cNvSpPr>
              <a:spLocks noChangeShapeType="1"/>
            </p:cNvSpPr>
            <p:nvPr/>
          </p:nvSpPr>
          <p:spPr bwMode="auto">
            <a:xfrm flipH="1" flipV="1">
              <a:off x="912" y="1152"/>
              <a:ext cx="144" cy="51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400050" y="5391150"/>
            <a:ext cx="3638550" cy="742950"/>
            <a:chOff x="588" y="3420"/>
            <a:chExt cx="2292" cy="468"/>
          </a:xfrm>
        </p:grpSpPr>
        <p:sp>
          <p:nvSpPr>
            <p:cNvPr id="39958" name="Line 22"/>
            <p:cNvSpPr>
              <a:spLocks noChangeShapeType="1"/>
            </p:cNvSpPr>
            <p:nvPr/>
          </p:nvSpPr>
          <p:spPr bwMode="auto">
            <a:xfrm>
              <a:off x="696" y="3492"/>
              <a:ext cx="480" cy="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59" name="Line 23"/>
            <p:cNvSpPr>
              <a:spLocks noChangeShapeType="1"/>
            </p:cNvSpPr>
            <p:nvPr/>
          </p:nvSpPr>
          <p:spPr bwMode="auto">
            <a:xfrm flipV="1">
              <a:off x="1092" y="3588"/>
              <a:ext cx="588" cy="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0" name="Line 24"/>
            <p:cNvSpPr>
              <a:spLocks noChangeShapeType="1"/>
            </p:cNvSpPr>
            <p:nvPr/>
          </p:nvSpPr>
          <p:spPr bwMode="auto">
            <a:xfrm>
              <a:off x="588" y="3624"/>
              <a:ext cx="360" cy="1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1" name="Line 25"/>
            <p:cNvSpPr>
              <a:spLocks noChangeShapeType="1"/>
            </p:cNvSpPr>
            <p:nvPr/>
          </p:nvSpPr>
          <p:spPr bwMode="auto">
            <a:xfrm>
              <a:off x="1140" y="3420"/>
              <a:ext cx="492" cy="6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2" name="Line 26"/>
            <p:cNvSpPr>
              <a:spLocks noChangeShapeType="1"/>
            </p:cNvSpPr>
            <p:nvPr/>
          </p:nvSpPr>
          <p:spPr bwMode="auto">
            <a:xfrm>
              <a:off x="1284" y="3780"/>
              <a:ext cx="432" cy="4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3" name="Line 27"/>
            <p:cNvSpPr>
              <a:spLocks noChangeShapeType="1"/>
            </p:cNvSpPr>
            <p:nvPr/>
          </p:nvSpPr>
          <p:spPr bwMode="auto">
            <a:xfrm>
              <a:off x="1536" y="3708"/>
              <a:ext cx="612" cy="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4" name="Line 28"/>
            <p:cNvSpPr>
              <a:spLocks noChangeShapeType="1"/>
            </p:cNvSpPr>
            <p:nvPr/>
          </p:nvSpPr>
          <p:spPr bwMode="auto">
            <a:xfrm flipV="1">
              <a:off x="768" y="3864"/>
              <a:ext cx="444" cy="2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5" name="Line 29"/>
            <p:cNvSpPr>
              <a:spLocks noChangeShapeType="1"/>
            </p:cNvSpPr>
            <p:nvPr/>
          </p:nvSpPr>
          <p:spPr bwMode="auto">
            <a:xfrm>
              <a:off x="1764" y="3552"/>
              <a:ext cx="504" cy="19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6" name="Line 30"/>
            <p:cNvSpPr>
              <a:spLocks noChangeShapeType="1"/>
            </p:cNvSpPr>
            <p:nvPr/>
          </p:nvSpPr>
          <p:spPr bwMode="auto">
            <a:xfrm flipV="1">
              <a:off x="1932" y="3504"/>
              <a:ext cx="456" cy="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7" name="Line 31"/>
            <p:cNvSpPr>
              <a:spLocks noChangeShapeType="1"/>
            </p:cNvSpPr>
            <p:nvPr/>
          </p:nvSpPr>
          <p:spPr bwMode="auto">
            <a:xfrm>
              <a:off x="2196" y="3636"/>
              <a:ext cx="504" cy="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9968" name="Line 32"/>
            <p:cNvSpPr>
              <a:spLocks noChangeShapeType="1"/>
            </p:cNvSpPr>
            <p:nvPr/>
          </p:nvSpPr>
          <p:spPr bwMode="auto">
            <a:xfrm>
              <a:off x="2292" y="3804"/>
              <a:ext cx="588" cy="2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39969" name="AutoShape 33"/>
          <p:cNvSpPr>
            <a:spLocks noChangeArrowheads="1"/>
          </p:cNvSpPr>
          <p:nvPr/>
        </p:nvSpPr>
        <p:spPr bwMode="auto">
          <a:xfrm rot="5355182">
            <a:off x="1143795" y="4571206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9970" name="Text Box 34"/>
          <p:cNvSpPr txBox="1">
            <a:spLocks noChangeArrowheads="1"/>
          </p:cNvSpPr>
          <p:nvPr/>
        </p:nvSpPr>
        <p:spPr bwMode="auto">
          <a:xfrm>
            <a:off x="2689225" y="2982913"/>
            <a:ext cx="45528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solidFill>
                  <a:srgbClr val="FFFF00"/>
                </a:solidFill>
                <a:latin typeface="Arial" charset="0"/>
              </a:rPr>
              <a:t>Antes: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Estructura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en forma de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naipes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. </a:t>
            </a:r>
          </a:p>
        </p:txBody>
      </p:sp>
      <p:sp>
        <p:nvSpPr>
          <p:cNvPr id="39971" name="Text Box 35"/>
          <p:cNvSpPr txBox="1">
            <a:spLocks noChangeArrowheads="1"/>
          </p:cNvSpPr>
          <p:nvPr/>
        </p:nvSpPr>
        <p:spPr bwMode="auto">
          <a:xfrm>
            <a:off x="2479675" y="4583113"/>
            <a:ext cx="37465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Después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: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Estructura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colapsada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35496" y="444334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 err="1">
                <a:solidFill>
                  <a:srgbClr val="FFFF00"/>
                </a:solidFill>
                <a:latin typeface="Arial" charset="0"/>
              </a:rPr>
              <a:t>Sismo</a:t>
            </a:r>
            <a:endParaRPr lang="en-US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9973" name="Text Box 37"/>
          <p:cNvSpPr txBox="1">
            <a:spLocks noChangeArrowheads="1"/>
          </p:cNvSpPr>
          <p:nvPr/>
        </p:nvSpPr>
        <p:spPr bwMode="auto">
          <a:xfrm>
            <a:off x="2593975" y="1458913"/>
            <a:ext cx="2438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Minerales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arcillosos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 flipH="1">
            <a:off x="2419350" y="1905000"/>
            <a:ext cx="609600" cy="838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999017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Arenas y </a:t>
            </a:r>
            <a:r>
              <a:rPr lang="en-US" sz="4000" dirty="0" err="1"/>
              <a:t>lodos</a:t>
            </a:r>
            <a:endParaRPr lang="en-US" sz="40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809750"/>
            <a:ext cx="3810000" cy="4572000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Arenas y </a:t>
            </a:r>
            <a:r>
              <a:rPr lang="en-US" sz="2000" b="1" dirty="0" err="1">
                <a:solidFill>
                  <a:schemeClr val="bg1"/>
                </a:solidFill>
              </a:rPr>
              <a:t>lodos</a:t>
            </a:r>
            <a:endParaRPr lang="en-US" sz="2000" b="1" dirty="0">
              <a:solidFill>
                <a:schemeClr val="bg1"/>
              </a:solidFill>
            </a:endParaRP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>
                <a:solidFill>
                  <a:schemeClr val="bg1"/>
                </a:solidFill>
              </a:rPr>
              <a:t>Pierden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resistencia</a:t>
            </a:r>
            <a:r>
              <a:rPr lang="en-US" sz="1800" b="1" dirty="0">
                <a:solidFill>
                  <a:schemeClr val="bg1"/>
                </a:solidFill>
              </a:rPr>
              <a:t> y se </a:t>
            </a:r>
            <a:r>
              <a:rPr lang="en-US" sz="1800" b="1" dirty="0" err="1">
                <a:solidFill>
                  <a:schemeClr val="bg1"/>
                </a:solidFill>
              </a:rPr>
              <a:t>convierten</a:t>
            </a:r>
            <a:r>
              <a:rPr lang="en-US" sz="1800" b="1" dirty="0">
                <a:solidFill>
                  <a:schemeClr val="bg1"/>
                </a:solidFill>
              </a:rPr>
              <a:t> en </a:t>
            </a:r>
            <a:r>
              <a:rPr lang="en-US" sz="1800" b="1" dirty="0" err="1">
                <a:solidFill>
                  <a:schemeClr val="bg1"/>
                </a:solidFill>
              </a:rPr>
              <a:t>fluido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viscoso</a:t>
            </a:r>
            <a:endParaRPr lang="en-US" sz="18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La </a:t>
            </a:r>
            <a:r>
              <a:rPr lang="en-US" sz="2000" b="1" dirty="0" err="1">
                <a:solidFill>
                  <a:schemeClr val="bg1"/>
                </a:solidFill>
              </a:rPr>
              <a:t>vibración</a:t>
            </a:r>
            <a:r>
              <a:rPr lang="en-US" sz="2000" b="1" dirty="0">
                <a:solidFill>
                  <a:schemeClr val="bg1"/>
                </a:solidFill>
              </a:rPr>
              <a:t> se </a:t>
            </a:r>
            <a:r>
              <a:rPr lang="en-US" sz="2000" b="1" dirty="0" err="1">
                <a:solidFill>
                  <a:schemeClr val="bg1"/>
                </a:solidFill>
              </a:rPr>
              <a:t>transfiere</a:t>
            </a:r>
            <a:r>
              <a:rPr lang="en-US" sz="2000" b="1" dirty="0">
                <a:solidFill>
                  <a:schemeClr val="bg1"/>
                </a:solidFill>
              </a:rPr>
              <a:t> de los </a:t>
            </a:r>
            <a:r>
              <a:rPr lang="en-US" sz="2000" b="1" dirty="0" err="1">
                <a:solidFill>
                  <a:schemeClr val="bg1"/>
                </a:solidFill>
              </a:rPr>
              <a:t>granos</a:t>
            </a:r>
            <a:r>
              <a:rPr lang="en-US" sz="2000" b="1" dirty="0">
                <a:solidFill>
                  <a:schemeClr val="bg1"/>
                </a:solidFill>
              </a:rPr>
              <a:t> al </a:t>
            </a:r>
            <a:r>
              <a:rPr lang="en-US" sz="2000" b="1" dirty="0" err="1">
                <a:solidFill>
                  <a:schemeClr val="bg1"/>
                </a:solidFill>
              </a:rPr>
              <a:t>agua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intersticial</a:t>
            </a:r>
            <a:endParaRPr lang="en-US" sz="2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Genera mayor </a:t>
            </a:r>
            <a:r>
              <a:rPr lang="en-US" sz="2000" b="1" dirty="0" err="1">
                <a:solidFill>
                  <a:schemeClr val="bg1"/>
                </a:solidFill>
              </a:rPr>
              <a:t>presión</a:t>
            </a:r>
            <a:r>
              <a:rPr lang="en-US" sz="2000" b="1" dirty="0">
                <a:solidFill>
                  <a:schemeClr val="bg1"/>
                </a:solidFill>
              </a:rPr>
              <a:t> de </a:t>
            </a:r>
            <a:r>
              <a:rPr lang="en-US" sz="2000" b="1" dirty="0" err="1">
                <a:solidFill>
                  <a:schemeClr val="bg1"/>
                </a:solidFill>
              </a:rPr>
              <a:t>poro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que</a:t>
            </a:r>
            <a:r>
              <a:rPr lang="en-US" sz="2000" b="1" dirty="0">
                <a:solidFill>
                  <a:schemeClr val="bg1"/>
                </a:solidFill>
              </a:rPr>
              <a:t> la </a:t>
            </a:r>
            <a:r>
              <a:rPr lang="en-US" sz="2000" b="1" dirty="0" err="1">
                <a:solidFill>
                  <a:schemeClr val="bg1"/>
                </a:solidFill>
              </a:rPr>
              <a:t>resistencia</a:t>
            </a:r>
            <a:r>
              <a:rPr lang="en-US" sz="2000" b="1" dirty="0">
                <a:solidFill>
                  <a:schemeClr val="bg1"/>
                </a:solidFill>
              </a:rPr>
              <a:t> del material.</a:t>
            </a:r>
          </a:p>
          <a:p>
            <a:pPr marL="1238250" lvl="1" indent="-476250">
              <a:lnSpc>
                <a:spcPct val="90000"/>
              </a:lnSpc>
            </a:pPr>
            <a:endParaRPr lang="en-US" sz="2000" b="1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381750" y="1409700"/>
            <a:ext cx="2114550" cy="2171700"/>
            <a:chOff x="3600" y="1032"/>
            <a:chExt cx="1332" cy="1368"/>
          </a:xfrm>
        </p:grpSpPr>
        <p:sp>
          <p:nvSpPr>
            <p:cNvPr id="40965" name="Oval 5"/>
            <p:cNvSpPr>
              <a:spLocks noChangeArrowheads="1"/>
            </p:cNvSpPr>
            <p:nvPr/>
          </p:nvSpPr>
          <p:spPr bwMode="auto">
            <a:xfrm>
              <a:off x="3600" y="1224"/>
              <a:ext cx="456" cy="45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66" name="Oval 6"/>
            <p:cNvSpPr>
              <a:spLocks noChangeArrowheads="1"/>
            </p:cNvSpPr>
            <p:nvPr/>
          </p:nvSpPr>
          <p:spPr bwMode="auto">
            <a:xfrm>
              <a:off x="4152" y="1608"/>
              <a:ext cx="288" cy="2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67" name="Oval 7"/>
            <p:cNvSpPr>
              <a:spLocks noChangeArrowheads="1"/>
            </p:cNvSpPr>
            <p:nvPr/>
          </p:nvSpPr>
          <p:spPr bwMode="auto">
            <a:xfrm>
              <a:off x="4188" y="1344"/>
              <a:ext cx="204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68" name="Oval 8"/>
            <p:cNvSpPr>
              <a:spLocks noChangeArrowheads="1"/>
            </p:cNvSpPr>
            <p:nvPr/>
          </p:nvSpPr>
          <p:spPr bwMode="auto">
            <a:xfrm>
              <a:off x="4488" y="1668"/>
              <a:ext cx="444" cy="44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69" name="Oval 9"/>
            <p:cNvSpPr>
              <a:spLocks noChangeArrowheads="1"/>
            </p:cNvSpPr>
            <p:nvPr/>
          </p:nvSpPr>
          <p:spPr bwMode="auto">
            <a:xfrm>
              <a:off x="3756" y="1692"/>
              <a:ext cx="384" cy="38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0" name="Oval 10"/>
            <p:cNvSpPr>
              <a:spLocks noChangeArrowheads="1"/>
            </p:cNvSpPr>
            <p:nvPr/>
          </p:nvSpPr>
          <p:spPr bwMode="auto">
            <a:xfrm>
              <a:off x="4308" y="2028"/>
              <a:ext cx="204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1" name="Oval 11"/>
            <p:cNvSpPr>
              <a:spLocks noChangeArrowheads="1"/>
            </p:cNvSpPr>
            <p:nvPr/>
          </p:nvSpPr>
          <p:spPr bwMode="auto">
            <a:xfrm>
              <a:off x="4056" y="2172"/>
              <a:ext cx="228" cy="22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2" name="Oval 12"/>
            <p:cNvSpPr>
              <a:spLocks noChangeArrowheads="1"/>
            </p:cNvSpPr>
            <p:nvPr/>
          </p:nvSpPr>
          <p:spPr bwMode="auto">
            <a:xfrm>
              <a:off x="4572" y="1368"/>
              <a:ext cx="288" cy="2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3" name="Oval 13"/>
            <p:cNvSpPr>
              <a:spLocks noChangeArrowheads="1"/>
            </p:cNvSpPr>
            <p:nvPr/>
          </p:nvSpPr>
          <p:spPr bwMode="auto">
            <a:xfrm>
              <a:off x="4392" y="1068"/>
              <a:ext cx="336" cy="3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4" name="Oval 14"/>
            <p:cNvSpPr>
              <a:spLocks noChangeArrowheads="1"/>
            </p:cNvSpPr>
            <p:nvPr/>
          </p:nvSpPr>
          <p:spPr bwMode="auto">
            <a:xfrm>
              <a:off x="4044" y="1032"/>
              <a:ext cx="300" cy="3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5" name="Oval 15"/>
            <p:cNvSpPr>
              <a:spLocks noChangeArrowheads="1"/>
            </p:cNvSpPr>
            <p:nvPr/>
          </p:nvSpPr>
          <p:spPr bwMode="auto">
            <a:xfrm>
              <a:off x="4404" y="1488"/>
              <a:ext cx="132" cy="1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76" name="Oval 16"/>
            <p:cNvSpPr>
              <a:spLocks noChangeArrowheads="1"/>
            </p:cNvSpPr>
            <p:nvPr/>
          </p:nvSpPr>
          <p:spPr bwMode="auto">
            <a:xfrm>
              <a:off x="3912" y="2084"/>
              <a:ext cx="132" cy="1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900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40977" name="Oval 17"/>
            <p:cNvSpPr>
              <a:spLocks noChangeArrowheads="1"/>
            </p:cNvSpPr>
            <p:nvPr/>
          </p:nvSpPr>
          <p:spPr bwMode="auto">
            <a:xfrm>
              <a:off x="4152" y="1884"/>
              <a:ext cx="132" cy="1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900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40978" name="Oval 18"/>
            <p:cNvSpPr>
              <a:spLocks noChangeArrowheads="1"/>
            </p:cNvSpPr>
            <p:nvPr/>
          </p:nvSpPr>
          <p:spPr bwMode="auto">
            <a:xfrm>
              <a:off x="4112" y="2036"/>
              <a:ext cx="132" cy="1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900">
                <a:solidFill>
                  <a:srgbClr val="FFFF00"/>
                </a:solidFill>
                <a:latin typeface="Arial" charset="0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477000" y="3662363"/>
            <a:ext cx="2438400" cy="2246312"/>
            <a:chOff x="3936" y="2319"/>
            <a:chExt cx="1536" cy="1415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3988" y="2412"/>
              <a:ext cx="1142" cy="1322"/>
              <a:chOff x="3820" y="2400"/>
              <a:chExt cx="1142" cy="1322"/>
            </a:xfrm>
          </p:grpSpPr>
          <p:sp>
            <p:nvSpPr>
              <p:cNvPr id="40981" name="Oval 21"/>
              <p:cNvSpPr>
                <a:spLocks noChangeArrowheads="1"/>
              </p:cNvSpPr>
              <p:nvPr/>
            </p:nvSpPr>
            <p:spPr bwMode="auto">
              <a:xfrm>
                <a:off x="3820" y="2573"/>
                <a:ext cx="456" cy="45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2" name="Oval 22"/>
              <p:cNvSpPr>
                <a:spLocks noChangeArrowheads="1"/>
              </p:cNvSpPr>
              <p:nvPr/>
            </p:nvSpPr>
            <p:spPr bwMode="auto">
              <a:xfrm>
                <a:off x="4263" y="2930"/>
                <a:ext cx="288" cy="28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3" name="Oval 23"/>
              <p:cNvSpPr>
                <a:spLocks noChangeArrowheads="1"/>
              </p:cNvSpPr>
              <p:nvPr/>
            </p:nvSpPr>
            <p:spPr bwMode="auto">
              <a:xfrm>
                <a:off x="4272" y="2712"/>
                <a:ext cx="204" cy="20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4" name="Oval 24"/>
              <p:cNvSpPr>
                <a:spLocks noChangeArrowheads="1"/>
              </p:cNvSpPr>
              <p:nvPr/>
            </p:nvSpPr>
            <p:spPr bwMode="auto">
              <a:xfrm>
                <a:off x="4518" y="2963"/>
                <a:ext cx="444" cy="44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5" name="Oval 25"/>
              <p:cNvSpPr>
                <a:spLocks noChangeArrowheads="1"/>
              </p:cNvSpPr>
              <p:nvPr/>
            </p:nvSpPr>
            <p:spPr bwMode="auto">
              <a:xfrm>
                <a:off x="3904" y="3015"/>
                <a:ext cx="384" cy="38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6" name="Oval 26"/>
              <p:cNvSpPr>
                <a:spLocks noChangeArrowheads="1"/>
              </p:cNvSpPr>
              <p:nvPr/>
            </p:nvSpPr>
            <p:spPr bwMode="auto">
              <a:xfrm>
                <a:off x="4392" y="3277"/>
                <a:ext cx="204" cy="20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7" name="Oval 27"/>
              <p:cNvSpPr>
                <a:spLocks noChangeArrowheads="1"/>
              </p:cNvSpPr>
              <p:nvPr/>
            </p:nvSpPr>
            <p:spPr bwMode="auto">
              <a:xfrm>
                <a:off x="4167" y="3494"/>
                <a:ext cx="228" cy="22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8" name="Oval 28"/>
              <p:cNvSpPr>
                <a:spLocks noChangeArrowheads="1"/>
              </p:cNvSpPr>
              <p:nvPr/>
            </p:nvSpPr>
            <p:spPr bwMode="auto">
              <a:xfrm>
                <a:off x="4656" y="2736"/>
                <a:ext cx="288" cy="28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89" name="Oval 29"/>
              <p:cNvSpPr>
                <a:spLocks noChangeArrowheads="1"/>
              </p:cNvSpPr>
              <p:nvPr/>
            </p:nvSpPr>
            <p:spPr bwMode="auto">
              <a:xfrm>
                <a:off x="4421" y="2472"/>
                <a:ext cx="336" cy="33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90" name="Oval 30"/>
              <p:cNvSpPr>
                <a:spLocks noChangeArrowheads="1"/>
              </p:cNvSpPr>
              <p:nvPr/>
            </p:nvSpPr>
            <p:spPr bwMode="auto">
              <a:xfrm>
                <a:off x="4128" y="2400"/>
                <a:ext cx="300" cy="30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91" name="Oval 31"/>
              <p:cNvSpPr>
                <a:spLocks noChangeArrowheads="1"/>
              </p:cNvSpPr>
              <p:nvPr/>
            </p:nvSpPr>
            <p:spPr bwMode="auto">
              <a:xfrm>
                <a:off x="4497" y="2819"/>
                <a:ext cx="132" cy="1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0992" name="Oval 32"/>
              <p:cNvSpPr>
                <a:spLocks noChangeArrowheads="1"/>
              </p:cNvSpPr>
              <p:nvPr/>
            </p:nvSpPr>
            <p:spPr bwMode="auto">
              <a:xfrm>
                <a:off x="4069" y="3397"/>
                <a:ext cx="132" cy="1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9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40993" name="Oval 33"/>
              <p:cNvSpPr>
                <a:spLocks noChangeArrowheads="1"/>
              </p:cNvSpPr>
              <p:nvPr/>
            </p:nvSpPr>
            <p:spPr bwMode="auto">
              <a:xfrm>
                <a:off x="4290" y="3225"/>
                <a:ext cx="132" cy="1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90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40994" name="Oval 34"/>
              <p:cNvSpPr>
                <a:spLocks noChangeArrowheads="1"/>
              </p:cNvSpPr>
              <p:nvPr/>
            </p:nvSpPr>
            <p:spPr bwMode="auto">
              <a:xfrm>
                <a:off x="4205" y="3358"/>
                <a:ext cx="132" cy="1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900">
                  <a:solidFill>
                    <a:srgbClr val="FFFF00"/>
                  </a:solidFill>
                  <a:latin typeface="Arial" charset="0"/>
                </a:endParaRPr>
              </a:p>
            </p:txBody>
          </p:sp>
        </p:grpSp>
        <p:sp>
          <p:nvSpPr>
            <p:cNvPr id="40995" name="AutoShape 35"/>
            <p:cNvSpPr>
              <a:spLocks noChangeArrowheads="1"/>
            </p:cNvSpPr>
            <p:nvPr/>
          </p:nvSpPr>
          <p:spPr bwMode="auto">
            <a:xfrm>
              <a:off x="4968" y="2940"/>
              <a:ext cx="504" cy="174"/>
            </a:xfrm>
            <a:prstGeom prst="rightArrow">
              <a:avLst>
                <a:gd name="adj1" fmla="val 50000"/>
                <a:gd name="adj2" fmla="val 72414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96" name="AutoShape 36"/>
            <p:cNvSpPr>
              <a:spLocks noChangeArrowheads="1"/>
            </p:cNvSpPr>
            <p:nvPr/>
          </p:nvSpPr>
          <p:spPr bwMode="auto">
            <a:xfrm rot="-2949929">
              <a:off x="4668" y="2484"/>
              <a:ext cx="504" cy="174"/>
            </a:xfrm>
            <a:prstGeom prst="rightArrow">
              <a:avLst>
                <a:gd name="adj1" fmla="val 50000"/>
                <a:gd name="adj2" fmla="val 72414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97" name="AutoShape 37"/>
            <p:cNvSpPr>
              <a:spLocks noChangeArrowheads="1"/>
            </p:cNvSpPr>
            <p:nvPr/>
          </p:nvSpPr>
          <p:spPr bwMode="auto">
            <a:xfrm rot="2182031">
              <a:off x="4512" y="3408"/>
              <a:ext cx="504" cy="174"/>
            </a:xfrm>
            <a:prstGeom prst="rightArrow">
              <a:avLst>
                <a:gd name="adj1" fmla="val 50000"/>
                <a:gd name="adj2" fmla="val 72414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0998" name="AutoShape 38"/>
            <p:cNvSpPr>
              <a:spLocks noChangeArrowheads="1"/>
            </p:cNvSpPr>
            <p:nvPr/>
          </p:nvSpPr>
          <p:spPr bwMode="auto">
            <a:xfrm rot="-11347540">
              <a:off x="3936" y="2892"/>
              <a:ext cx="504" cy="174"/>
            </a:xfrm>
            <a:prstGeom prst="rightArrow">
              <a:avLst>
                <a:gd name="adj1" fmla="val 50000"/>
                <a:gd name="adj2" fmla="val 72414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5203825" y="3783013"/>
            <a:ext cx="11272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Colapso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1000" name="Text Box 40"/>
          <p:cNvSpPr txBox="1">
            <a:spLocks noChangeArrowheads="1"/>
          </p:cNvSpPr>
          <p:nvPr/>
        </p:nvSpPr>
        <p:spPr bwMode="auto">
          <a:xfrm>
            <a:off x="5072604" y="4829031"/>
            <a:ext cx="140535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dirty="0">
                <a:solidFill>
                  <a:srgbClr val="FFFF00"/>
                </a:solidFill>
                <a:latin typeface="Arial" charset="0"/>
              </a:rPr>
              <a:t>La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presión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de los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poros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aumenta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sp>
        <p:nvSpPr>
          <p:cNvPr id="41001" name="Text Box 41"/>
          <p:cNvSpPr txBox="1">
            <a:spLocks noChangeArrowheads="1"/>
          </p:cNvSpPr>
          <p:nvPr/>
        </p:nvSpPr>
        <p:spPr bwMode="auto">
          <a:xfrm>
            <a:off x="5157062" y="2348880"/>
            <a:ext cx="17191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dirty="0" err="1">
                <a:solidFill>
                  <a:srgbClr val="FFFF00"/>
                </a:solidFill>
                <a:latin typeface="Arial" charset="0"/>
              </a:rPr>
              <a:t>Estructura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 original</a:t>
            </a:r>
          </a:p>
        </p:txBody>
      </p:sp>
    </p:spTree>
    <p:extLst>
      <p:ext uri="{BB962C8B-B14F-4D97-AF65-F5344CB8AC3E}">
        <p14:creationId xmlns:p14="http://schemas.microsoft.com/office/powerpoint/2010/main" val="243231070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97768"/>
            <a:ext cx="7772400" cy="1143000"/>
          </a:xfrm>
        </p:spPr>
        <p:txBody>
          <a:bodyPr/>
          <a:lstStyle/>
          <a:p>
            <a:r>
              <a:rPr lang="en-US" sz="4000" dirty="0" err="1"/>
              <a:t>Licuefaccion</a:t>
            </a:r>
            <a:endParaRPr lang="en-US" sz="4000" dirty="0"/>
          </a:p>
        </p:txBody>
      </p:sp>
      <p:pic>
        <p:nvPicPr>
          <p:cNvPr id="41988" name="Picture 4" descr="C:\Windows\Desktop\sand.boils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1984806"/>
            <a:ext cx="3810000" cy="3052763"/>
          </a:xfrm>
          <a:ln w="38100">
            <a:solidFill>
              <a:srgbClr val="FFFF00"/>
            </a:solidFill>
          </a:ln>
        </p:spPr>
      </p:pic>
      <p:sp>
        <p:nvSpPr>
          <p:cNvPr id="419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735560"/>
            <a:ext cx="3810000" cy="2205608"/>
          </a:xfrm>
        </p:spPr>
        <p:txBody>
          <a:bodyPr>
            <a:normAutofit/>
          </a:bodyPr>
          <a:lstStyle/>
          <a:p>
            <a:pPr marL="571500" indent="-571500"/>
            <a:r>
              <a:rPr lang="en-US" sz="2000" b="1" dirty="0" err="1"/>
              <a:t>Cuando</a:t>
            </a:r>
            <a:r>
              <a:rPr lang="en-US" sz="2000" b="1" dirty="0"/>
              <a:t> la </a:t>
            </a:r>
            <a:r>
              <a:rPr lang="en-US" sz="2000" b="1" dirty="0" err="1"/>
              <a:t>presión</a:t>
            </a:r>
            <a:r>
              <a:rPr lang="en-US" sz="2000" b="1" dirty="0"/>
              <a:t> de </a:t>
            </a:r>
            <a:r>
              <a:rPr lang="en-US" sz="2000" b="1" dirty="0" err="1"/>
              <a:t>poro</a:t>
            </a:r>
            <a:r>
              <a:rPr lang="en-US" sz="2000" b="1" dirty="0"/>
              <a:t> </a:t>
            </a:r>
            <a:r>
              <a:rPr lang="en-US" sz="2000" b="1" dirty="0" err="1"/>
              <a:t>excede</a:t>
            </a:r>
            <a:r>
              <a:rPr lang="en-US" sz="2000" b="1" dirty="0"/>
              <a:t> la </a:t>
            </a:r>
            <a:r>
              <a:rPr lang="en-US" sz="2000" b="1" dirty="0" err="1"/>
              <a:t>fuerza</a:t>
            </a:r>
            <a:r>
              <a:rPr lang="en-US" sz="2000" b="1" dirty="0"/>
              <a:t> del peso del </a:t>
            </a:r>
            <a:r>
              <a:rPr lang="en-US" sz="2000" b="1" dirty="0" err="1"/>
              <a:t>sedimento</a:t>
            </a:r>
            <a:r>
              <a:rPr lang="en-US" sz="2000" b="1" dirty="0"/>
              <a:t>  el material se </a:t>
            </a:r>
            <a:r>
              <a:rPr lang="en-US" sz="2000" b="1" dirty="0" err="1"/>
              <a:t>convierte</a:t>
            </a:r>
            <a:r>
              <a:rPr lang="en-US" sz="2000" b="1" dirty="0"/>
              <a:t> en </a:t>
            </a:r>
            <a:r>
              <a:rPr lang="en-US" sz="2000" b="1" dirty="0" err="1"/>
              <a:t>fluido</a:t>
            </a:r>
            <a:r>
              <a:rPr lang="en-US" sz="2000" b="1" dirty="0"/>
              <a:t>.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803275" y="5282044"/>
            <a:ext cx="3165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 err="1">
                <a:latin typeface="Arial" charset="0"/>
              </a:rPr>
              <a:t>Volcanes</a:t>
            </a:r>
            <a:r>
              <a:rPr lang="en-US" sz="2800" dirty="0">
                <a:latin typeface="Arial" charset="0"/>
              </a:rPr>
              <a:t> de arena</a:t>
            </a:r>
          </a:p>
        </p:txBody>
      </p:sp>
    </p:spTree>
    <p:extLst>
      <p:ext uri="{BB962C8B-B14F-4D97-AF65-F5344CB8AC3E}">
        <p14:creationId xmlns:p14="http://schemas.microsoft.com/office/powerpoint/2010/main" val="56269297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Deslizamientos</a:t>
            </a:r>
            <a:r>
              <a:rPr lang="en-US" sz="4000" dirty="0"/>
              <a:t> </a:t>
            </a:r>
            <a:r>
              <a:rPr lang="en-US" sz="4000" dirty="0" err="1"/>
              <a:t>generados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sismos</a:t>
            </a:r>
            <a:endParaRPr lang="en-US" sz="4000" dirty="0"/>
          </a:p>
        </p:txBody>
      </p:sp>
      <p:pic>
        <p:nvPicPr>
          <p:cNvPr id="43012" name="Picture 4" descr="C:\Windows\Desktop\SF.latspread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18" y="1643050"/>
            <a:ext cx="3810000" cy="2981325"/>
          </a:xfrm>
          <a:ln w="38100">
            <a:solidFill>
              <a:srgbClr val="FFFF00"/>
            </a:solidFill>
          </a:ln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143108" y="5072074"/>
            <a:ext cx="33842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San Francisco 1906</a:t>
            </a:r>
          </a:p>
        </p:txBody>
      </p:sp>
    </p:spTree>
    <p:extLst>
      <p:ext uri="{BB962C8B-B14F-4D97-AF65-F5344CB8AC3E}">
        <p14:creationId xmlns:p14="http://schemas.microsoft.com/office/powerpoint/2010/main" val="3450560966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12576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Huascaran (Peru) 1970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8650" y="2313384"/>
            <a:ext cx="3810000" cy="3995936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1970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Sismo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Magnitud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8 </a:t>
            </a: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Detritos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cayeron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3.7km y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viajaron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11km/min ~ 4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minutos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18,000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muertos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38250" lvl="1" indent="-476250">
              <a:lnSpc>
                <a:spcPct val="90000"/>
              </a:lnSpc>
            </a:pP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Algunas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ciudades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con 30m de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detritos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0" indent="-571500">
              <a:lnSpc>
                <a:spcPct val="90000"/>
              </a:lnSpc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4036" name="Picture 4" descr="C:\My Documents\Images\Landslide.images\Huascaran1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87938" y="1981200"/>
            <a:ext cx="3138487" cy="4008438"/>
          </a:xfrm>
          <a:noFill/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4309551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FA4F0-547F-CA25-0E21-B41640B7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PREGUNTAS?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6B5CF5-AB8A-1A3B-F7DC-511FE2D60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492896"/>
            <a:ext cx="4467978" cy="33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71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08706-5DA9-909E-CDDF-107166B6E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8077200" cy="1673352"/>
          </a:xfrm>
        </p:spPr>
        <p:txBody>
          <a:bodyPr/>
          <a:lstStyle/>
          <a:p>
            <a:r>
              <a:rPr lang="es-MX" dirty="0"/>
              <a:t>GEOLOGÍA AMBIENTAL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7D5947-929B-DDC5-BC66-D30B9872C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5116068"/>
            <a:ext cx="8077200" cy="1499616"/>
          </a:xfrm>
        </p:spPr>
        <p:txBody>
          <a:bodyPr/>
          <a:lstStyle/>
          <a:p>
            <a:r>
              <a:rPr lang="es-MX" b="1" dirty="0">
                <a:solidFill>
                  <a:schemeClr val="bg1"/>
                </a:solidFill>
              </a:rPr>
              <a:t>PROF. ISMAEL MINJÁREZ </a:t>
            </a:r>
          </a:p>
          <a:p>
            <a:r>
              <a:rPr lang="es-MX" b="1" dirty="0">
                <a:solidFill>
                  <a:schemeClr val="bg1"/>
                </a:solidFill>
              </a:rPr>
              <a:t>SEMESTRE 2022-2</a:t>
            </a:r>
          </a:p>
        </p:txBody>
      </p:sp>
    </p:spTree>
    <p:extLst>
      <p:ext uri="{BB962C8B-B14F-4D97-AF65-F5344CB8AC3E}">
        <p14:creationId xmlns:p14="http://schemas.microsoft.com/office/powerpoint/2010/main" val="3174030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14EC6E-05C5-204C-2A7E-842EE2CC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Remoción de Masa: ejemplos de Sonora</a:t>
            </a:r>
          </a:p>
        </p:txBody>
      </p:sp>
      <p:pic>
        <p:nvPicPr>
          <p:cNvPr id="4" name="Imagen 3" descr="Una casa de piedra&#10;&#10;Descripción generada automáticamente con confianza media">
            <a:extLst>
              <a:ext uri="{FF2B5EF4-FFF2-40B4-BE49-F238E27FC236}">
                <a16:creationId xmlns:a16="http://schemas.microsoft.com/office/drawing/2014/main" id="{FDC019D9-14FF-B851-E6BC-231C0D7A6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64" y="1523708"/>
            <a:ext cx="7020272" cy="51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41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961B7A-DBB8-78FD-254E-F980945FE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9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9A0151-5BBD-78FA-939E-9B25E6B77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836712" y="5877272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Bef>
                <a:spcPts val="1000"/>
              </a:spcBef>
            </a:pPr>
            <a:r>
              <a:rPr lang="en-US" sz="4400" dirty="0">
                <a:solidFill>
                  <a:srgbClr val="FFFFFF"/>
                </a:solidFill>
              </a:rPr>
              <a:t>Hermosillo</a:t>
            </a:r>
          </a:p>
        </p:txBody>
      </p:sp>
    </p:spTree>
    <p:extLst>
      <p:ext uri="{BB962C8B-B14F-4D97-AF65-F5344CB8AC3E}">
        <p14:creationId xmlns:p14="http://schemas.microsoft.com/office/powerpoint/2010/main" val="1194474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799951"/>
              </p:ext>
            </p:extLst>
          </p:nvPr>
        </p:nvGraphicFramePr>
        <p:xfrm>
          <a:off x="467544" y="1628800"/>
          <a:ext cx="3065463" cy="4556768"/>
        </p:xfrm>
        <a:graphic>
          <a:graphicData uri="http://schemas.openxmlformats.org/drawingml/2006/table">
            <a:tbl>
              <a:tblPr/>
              <a:tblGrid>
                <a:gridCol w="1511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694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ZONAS DE RIESGO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COLONIAS AFECTADAS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887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Cerro de la Campana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La Matanza, San Juan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774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Sierra de La Cementera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Pedregal de la Villa, Tiro al Blanco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887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Cerro de las Minitas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Sectores de las Minitas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774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Cerro </a:t>
                      </a:r>
                      <a:r>
                        <a:rPr lang="es-MX" sz="1400" b="1" i="0" u="none" strike="noStrike" dirty="0" err="1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Tecoripita</a:t>
                      </a:r>
                      <a:endParaRPr lang="es-MX" sz="1400" b="1" i="0" u="none" strike="noStrike" dirty="0">
                        <a:solidFill>
                          <a:srgbClr val="FFFF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Sectores del Palo Verde, tramos de la carretera no 26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887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Cerro el Apache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Sectores de El Apache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774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Sierra del Bachoco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Sectores del Cuartel, Pitic-Lomas Altas, Café Combate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774"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Cerros El Coloso y El Mariachi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MX" sz="1400" b="1" i="0" u="none" strike="noStrike" dirty="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El Coloso, EL Mariachi, Country Club, El Ranchito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4932612" y="6139962"/>
            <a:ext cx="32146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MX" sz="1000" dirty="0"/>
              <a:t>Fuente: Tesis Peña Coronado, 2000.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t="11333" r="33565" b="14491"/>
          <a:stretch>
            <a:fillRect/>
          </a:stretch>
        </p:blipFill>
        <p:spPr bwMode="auto">
          <a:xfrm>
            <a:off x="3766183" y="1627938"/>
            <a:ext cx="4838265" cy="446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/>
          <p:nvPr/>
        </p:nvSpPr>
        <p:spPr>
          <a:xfrm>
            <a:off x="0" y="6485274"/>
            <a:ext cx="9144000" cy="40011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Áreas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Remoción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Hermosillo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B1DD6C-A8BB-DC61-4B8D-7FC7EDF3A813}"/>
              </a:ext>
            </a:extLst>
          </p:cNvPr>
          <p:cNvSpPr txBox="1"/>
          <p:nvPr/>
        </p:nvSpPr>
        <p:spPr>
          <a:xfrm>
            <a:off x="899592" y="368071"/>
            <a:ext cx="8037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HERMOSILLO:  </a:t>
            </a:r>
          </a:p>
          <a:p>
            <a:r>
              <a:rPr lang="es-MX" sz="2800" b="1" dirty="0"/>
              <a:t>ZONAS DE PELIGRO DE REMOCIÓN DE MASA</a:t>
            </a:r>
          </a:p>
        </p:txBody>
      </p:sp>
    </p:spTree>
    <p:extLst>
      <p:ext uri="{BB962C8B-B14F-4D97-AF65-F5344CB8AC3E}">
        <p14:creationId xmlns:p14="http://schemas.microsoft.com/office/powerpoint/2010/main" val="540116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04A6CC93-33BE-3776-FDA3-BC6BC3EF40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6" y="1001268"/>
            <a:ext cx="6891528" cy="4855464"/>
          </a:xfrm>
          <a:prstGeom prst="rect">
            <a:avLst/>
          </a:prstGeom>
        </p:spPr>
      </p:pic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C629FB1A-1CC7-4F78-ACB3-A99C457FE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553212"/>
            <a:ext cx="8144256" cy="5751576"/>
          </a:xfrm>
          <a:prstGeom prst="rect">
            <a:avLst/>
          </a:prstGeom>
        </p:spPr>
      </p:pic>
      <p:pic>
        <p:nvPicPr>
          <p:cNvPr id="7" name="Imagen 6" descr="Mapa&#10;&#10;Descripción generada automáticamente">
            <a:extLst>
              <a:ext uri="{FF2B5EF4-FFF2-40B4-BE49-F238E27FC236}">
                <a16:creationId xmlns:a16="http://schemas.microsoft.com/office/drawing/2014/main" id="{C62C1BFA-A544-EAA8-51BF-51FDCBF9B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12" y="975360"/>
            <a:ext cx="6894576" cy="4907280"/>
          </a:xfrm>
          <a:prstGeom prst="rect">
            <a:avLst/>
          </a:prstGeom>
        </p:spPr>
      </p:pic>
      <p:pic>
        <p:nvPicPr>
          <p:cNvPr id="9" name="Imagen 8" descr="Mapa&#10;&#10;Descripción generada automáticamente">
            <a:extLst>
              <a:ext uri="{FF2B5EF4-FFF2-40B4-BE49-F238E27FC236}">
                <a16:creationId xmlns:a16="http://schemas.microsoft.com/office/drawing/2014/main" id="{96FEFBB9-C024-A881-4757-4A864F3D3B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" y="755904"/>
            <a:ext cx="7665720" cy="5346192"/>
          </a:xfrm>
          <a:prstGeom prst="rect">
            <a:avLst/>
          </a:prstGeom>
        </p:spPr>
      </p:pic>
      <p:pic>
        <p:nvPicPr>
          <p:cNvPr id="11" name="Imagen 10" descr="Mapa&#10;&#10;Descripción generada automáticamente">
            <a:extLst>
              <a:ext uri="{FF2B5EF4-FFF2-40B4-BE49-F238E27FC236}">
                <a16:creationId xmlns:a16="http://schemas.microsoft.com/office/drawing/2014/main" id="{C5F05F1C-901D-1E7C-9CEB-27C4AE2DF5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8" y="719328"/>
            <a:ext cx="7674864" cy="5419344"/>
          </a:xfrm>
          <a:prstGeom prst="rect">
            <a:avLst/>
          </a:prstGeom>
        </p:spPr>
      </p:pic>
      <p:pic>
        <p:nvPicPr>
          <p:cNvPr id="13" name="Imagen 12" descr="Mapa&#10;&#10;Descripción generada automáticamente">
            <a:extLst>
              <a:ext uri="{FF2B5EF4-FFF2-40B4-BE49-F238E27FC236}">
                <a16:creationId xmlns:a16="http://schemas.microsoft.com/office/drawing/2014/main" id="{8E836D93-145F-6E3B-CC76-DF0304E7AE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8" y="1014984"/>
            <a:ext cx="6897624" cy="4828032"/>
          </a:xfrm>
          <a:prstGeom prst="rect">
            <a:avLst/>
          </a:prstGeom>
        </p:spPr>
      </p:pic>
      <p:pic>
        <p:nvPicPr>
          <p:cNvPr id="15" name="Imagen 14" descr="Mapa&#10;&#10;Descripción generada automáticamente">
            <a:extLst>
              <a:ext uri="{FF2B5EF4-FFF2-40B4-BE49-F238E27FC236}">
                <a16:creationId xmlns:a16="http://schemas.microsoft.com/office/drawing/2014/main" id="{29393D8E-8DF7-CF11-D401-C62C6C74A8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647"/>
            <a:ext cx="9144000" cy="5916706"/>
          </a:xfrm>
          <a:prstGeom prst="rect">
            <a:avLst/>
          </a:prstGeom>
        </p:spPr>
      </p:pic>
      <p:pic>
        <p:nvPicPr>
          <p:cNvPr id="17" name="Imagen 16" descr="Mapa&#10;&#10;Descripción generada automáticamente">
            <a:extLst>
              <a:ext uri="{FF2B5EF4-FFF2-40B4-BE49-F238E27FC236}">
                <a16:creationId xmlns:a16="http://schemas.microsoft.com/office/drawing/2014/main" id="{A86CF90C-DEB2-13E3-BC9E-2761A2F58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4" y="755904"/>
            <a:ext cx="7662672" cy="5346192"/>
          </a:xfrm>
          <a:prstGeom prst="rect">
            <a:avLst/>
          </a:prstGeom>
        </p:spPr>
      </p:pic>
      <p:pic>
        <p:nvPicPr>
          <p:cNvPr id="19" name="Imagen 18" descr="Mapa&#10;&#10;Descripción generada automáticamente">
            <a:extLst>
              <a:ext uri="{FF2B5EF4-FFF2-40B4-BE49-F238E27FC236}">
                <a16:creationId xmlns:a16="http://schemas.microsoft.com/office/drawing/2014/main" id="{957F18EA-024B-D446-C376-499318717D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52" y="876300"/>
            <a:ext cx="732129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855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1" t="11333" r="24780" b="46429"/>
          <a:stretch>
            <a:fillRect/>
          </a:stretch>
        </p:blipFill>
        <p:spPr bwMode="auto">
          <a:xfrm>
            <a:off x="5000625" y="736450"/>
            <a:ext cx="3071813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MVC0002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785813"/>
            <a:ext cx="2786062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MVC0002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000375"/>
            <a:ext cx="39116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MVC0002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714750"/>
            <a:ext cx="32718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rot="10800000">
            <a:off x="3143250" y="2369987"/>
            <a:ext cx="3286125" cy="223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3911600" y="2593825"/>
            <a:ext cx="2874963" cy="2419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640388" y="2947837"/>
            <a:ext cx="1571625" cy="1006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21" name="TextBox 16"/>
          <p:cNvSpPr txBox="1">
            <a:spLocks noChangeArrowheads="1"/>
          </p:cNvSpPr>
          <p:nvPr/>
        </p:nvSpPr>
        <p:spPr bwMode="auto">
          <a:xfrm>
            <a:off x="0" y="394817"/>
            <a:ext cx="3071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MX" b="1" dirty="0">
                <a:solidFill>
                  <a:schemeClr val="accent2"/>
                </a:solidFill>
                <a:latin typeface="Calibri" pitchFamily="34" charset="0"/>
              </a:rPr>
              <a:t>24 de Junio del 2004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27058"/>
            <a:ext cx="9144000" cy="40011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Zonas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Remosion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21885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dificio, hombre, fuego, grande&#10;&#10;Descripción generada automáticamente">
            <a:extLst>
              <a:ext uri="{FF2B5EF4-FFF2-40B4-BE49-F238E27FC236}">
                <a16:creationId xmlns:a16="http://schemas.microsoft.com/office/drawing/2014/main" id="{FC821724-246E-778F-1A4C-DE377786C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7344816" cy="56408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81CC8D3-1794-BA1F-C681-BBA23A11C16F}"/>
              </a:ext>
            </a:extLst>
          </p:cNvPr>
          <p:cNvSpPr txBox="1"/>
          <p:nvPr/>
        </p:nvSpPr>
        <p:spPr>
          <a:xfrm>
            <a:off x="2405928" y="236454"/>
            <a:ext cx="4620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/>
              <a:t>CERRO DE LA CAMPANA</a:t>
            </a:r>
          </a:p>
        </p:txBody>
      </p:sp>
    </p:spTree>
    <p:extLst>
      <p:ext uri="{BB962C8B-B14F-4D97-AF65-F5344CB8AC3E}">
        <p14:creationId xmlns:p14="http://schemas.microsoft.com/office/powerpoint/2010/main" val="16230205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4" t="48421" r="46193" b="20673"/>
          <a:stretch>
            <a:fillRect/>
          </a:stretch>
        </p:blipFill>
        <p:spPr bwMode="auto">
          <a:xfrm>
            <a:off x="4877853" y="181489"/>
            <a:ext cx="3940932" cy="303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 descr="MVC00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3643553"/>
            <a:ext cx="3256552" cy="24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MVC0002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29000"/>
            <a:ext cx="3715164" cy="283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3714750" y="2214563"/>
            <a:ext cx="1817688" cy="66516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821781" y="2964657"/>
            <a:ext cx="1500187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6227058"/>
            <a:ext cx="9144000" cy="40011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Zonas con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RemoCion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Masa</a:t>
            </a:r>
          </a:p>
        </p:txBody>
      </p:sp>
      <p:pic>
        <p:nvPicPr>
          <p:cNvPr id="3" name="Imagen 2" descr="Un dibujo de un árbol&#10;&#10;Descripción generada automáticamente con confianza baja">
            <a:extLst>
              <a:ext uri="{FF2B5EF4-FFF2-40B4-BE49-F238E27FC236}">
                <a16:creationId xmlns:a16="http://schemas.microsoft.com/office/drawing/2014/main" id="{7CF71477-C3BD-4378-0D55-178CCE4AF4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38" y="88288"/>
            <a:ext cx="3306735" cy="341272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A8BB7DB-F773-F04B-DAF1-938AE4B9DEA6}"/>
              </a:ext>
            </a:extLst>
          </p:cNvPr>
          <p:cNvSpPr txBox="1"/>
          <p:nvPr/>
        </p:nvSpPr>
        <p:spPr>
          <a:xfrm>
            <a:off x="1385978" y="230832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1971</a:t>
            </a:r>
          </a:p>
        </p:txBody>
      </p:sp>
    </p:spTree>
    <p:extLst>
      <p:ext uri="{BB962C8B-B14F-4D97-AF65-F5344CB8AC3E}">
        <p14:creationId xmlns:p14="http://schemas.microsoft.com/office/powerpoint/2010/main" val="2846728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7" t="13393" r="38507" b="19643"/>
          <a:stretch>
            <a:fillRect/>
          </a:stretch>
        </p:blipFill>
        <p:spPr bwMode="auto">
          <a:xfrm>
            <a:off x="3571875" y="1571625"/>
            <a:ext cx="257175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rot="10800000" flipV="1">
            <a:off x="2965450" y="2714625"/>
            <a:ext cx="1320800" cy="1000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3143250" y="5286375"/>
            <a:ext cx="1357313" cy="320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365" name="Picture 31" descr="DSCF352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57750"/>
            <a:ext cx="20002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3" descr="DSCF353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357438"/>
            <a:ext cx="2036763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Straight Arrow Connector 26"/>
          <p:cNvCxnSpPr/>
          <p:nvPr/>
        </p:nvCxnSpPr>
        <p:spPr>
          <a:xfrm flipV="1">
            <a:off x="5214938" y="3643313"/>
            <a:ext cx="1428750" cy="928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368" name="Picture 40" descr="P103033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643188"/>
            <a:ext cx="160813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41" descr="P103038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4" t="31915" r="15369" b="44759"/>
          <a:stretch>
            <a:fillRect/>
          </a:stretch>
        </p:blipFill>
        <p:spPr bwMode="auto">
          <a:xfrm>
            <a:off x="428625" y="500063"/>
            <a:ext cx="2643188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42" descr="P103043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0"/>
            <a:ext cx="2343150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 rot="16200000" flipV="1">
            <a:off x="3500438" y="2000250"/>
            <a:ext cx="1428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1749425" y="1997075"/>
            <a:ext cx="2536825" cy="717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373" name="Picture 47" descr="MVC00001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0"/>
            <a:ext cx="257175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 rot="5400000" flipH="1" flipV="1">
            <a:off x="4990306" y="1275557"/>
            <a:ext cx="1163637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6227058"/>
            <a:ext cx="9144000" cy="40011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Zonas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Remosion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028941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8" t="26785" r="39055" b="17583"/>
          <a:stretch>
            <a:fillRect/>
          </a:stretch>
        </p:blipFill>
        <p:spPr bwMode="auto">
          <a:xfrm>
            <a:off x="571500" y="2132856"/>
            <a:ext cx="2500313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6" descr="MVC0001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665883"/>
            <a:ext cx="4929188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2000250" y="3543895"/>
            <a:ext cx="1714500" cy="836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227058"/>
            <a:ext cx="9144000" cy="400110"/>
          </a:xfrm>
          <a:prstGeom prst="rect">
            <a:avLst/>
          </a:prstGeom>
          <a:solidFill>
            <a:srgbClr val="B2B2B2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Zonas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Remosion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20001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E69EC6-483F-877C-EDD0-174CA848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LA PIEDRA BOLA</a:t>
            </a:r>
          </a:p>
        </p:txBody>
      </p:sp>
      <p:pic>
        <p:nvPicPr>
          <p:cNvPr id="4" name="Imagen 3" descr="Una estatua de una roca&#10;&#10;Descripción generada automáticamente con confianza baja">
            <a:extLst>
              <a:ext uri="{FF2B5EF4-FFF2-40B4-BE49-F238E27FC236}">
                <a16:creationId xmlns:a16="http://schemas.microsoft.com/office/drawing/2014/main" id="{74136F33-2FA2-1297-720F-10438390B0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64432"/>
            <a:ext cx="6588224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140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8" t="24725" r="25330" b="32005"/>
          <a:stretch>
            <a:fillRect/>
          </a:stretch>
        </p:blipFill>
        <p:spPr bwMode="auto">
          <a:xfrm>
            <a:off x="6215063" y="571500"/>
            <a:ext cx="2071687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MVC-017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00063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5" descr="MVC-022F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3513138"/>
            <a:ext cx="3000375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 descr="MVC-009F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929063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rot="10800000">
            <a:off x="4452938" y="1928813"/>
            <a:ext cx="2262187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4071938" y="2214563"/>
            <a:ext cx="2714625" cy="2422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012656" y="2869407"/>
            <a:ext cx="1571625" cy="547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7620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6" t="22665" r="39055" b="36127"/>
          <a:stretch>
            <a:fillRect/>
          </a:stretch>
        </p:blipFill>
        <p:spPr bwMode="auto">
          <a:xfrm>
            <a:off x="6512718" y="234668"/>
            <a:ext cx="150018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DSCF366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7" y="116632"/>
            <a:ext cx="489654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rot="16200000" flipV="1">
            <a:off x="5655469" y="3369469"/>
            <a:ext cx="1285875" cy="690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83568" y="4805752"/>
            <a:ext cx="3419872" cy="400110"/>
          </a:xfrm>
          <a:prstGeom prst="rect">
            <a:avLst/>
          </a:prstGeom>
          <a:solidFill>
            <a:srgbClr val="B2B2B2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APACHE</a:t>
            </a:r>
          </a:p>
        </p:txBody>
      </p:sp>
      <p:pic>
        <p:nvPicPr>
          <p:cNvPr id="3" name="Imagen 2" descr="Imagen que contiene exterior, roca, montaña, edificio&#10;&#10;Descripción generada automáticamente">
            <a:extLst>
              <a:ext uri="{FF2B5EF4-FFF2-40B4-BE49-F238E27FC236}">
                <a16:creationId xmlns:a16="http://schemas.microsoft.com/office/drawing/2014/main" id="{3775B487-8E2D-495D-CEEC-B4AA43943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65075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50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..\PIXIE\PIEDRA~1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219200"/>
            <a:ext cx="38100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..\..\WINDOWS\Escritorio\CAMP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219200"/>
            <a:ext cx="388620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G:\sp\doc's_tesis\fotos_y_chingaderas\rokakampana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3886200"/>
            <a:ext cx="3897313" cy="2606675"/>
          </a:xfrm>
          <a:prstGeom prst="rect">
            <a:avLst/>
          </a:prstGeom>
          <a:noFill/>
        </p:spPr>
      </p:pic>
      <p:pic>
        <p:nvPicPr>
          <p:cNvPr id="2053" name="Picture 5" descr="C:\saul\fractcampa.GIF"/>
          <p:cNvPicPr>
            <a:picLocks noChangeAspect="1" noChangeArrowheads="1"/>
          </p:cNvPicPr>
          <p:nvPr/>
        </p:nvPicPr>
        <p:blipFill>
          <a:blip r:embed="rId6"/>
          <a:srcRect l="19276" t="29118" r="19276" b="27814"/>
          <a:stretch>
            <a:fillRect/>
          </a:stretch>
        </p:blipFill>
        <p:spPr bwMode="auto">
          <a:xfrm>
            <a:off x="4800600" y="3962400"/>
            <a:ext cx="3962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0586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A707F-F149-C64B-4EDA-8A4BF83C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COLOSO</a:t>
            </a:r>
          </a:p>
        </p:txBody>
      </p:sp>
      <p:pic>
        <p:nvPicPr>
          <p:cNvPr id="4" name="Imagen 3" descr="Imagen que contiene exterior, pasto, hombre, parado&#10;&#10;Descripción generada automáticamente">
            <a:extLst>
              <a:ext uri="{FF2B5EF4-FFF2-40B4-BE49-F238E27FC236}">
                <a16:creationId xmlns:a16="http://schemas.microsoft.com/office/drawing/2014/main" id="{55FC4235-184A-D013-928E-4A7C0613B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1556792"/>
            <a:ext cx="7596336" cy="48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042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8BFEC-C55C-C612-193A-15E2E671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CERRO AKIWIKI</a:t>
            </a:r>
          </a:p>
        </p:txBody>
      </p:sp>
      <p:pic>
        <p:nvPicPr>
          <p:cNvPr id="5" name="Imagen 4" descr="Un bosque con nieve&#10;&#10;Descripción generada automáticamente con confianza media">
            <a:extLst>
              <a:ext uri="{FF2B5EF4-FFF2-40B4-BE49-F238E27FC236}">
                <a16:creationId xmlns:a16="http://schemas.microsoft.com/office/drawing/2014/main" id="{2EDE3149-5063-0E2C-0458-8D55862A8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1893"/>
            <a:ext cx="6660802" cy="50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917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63008-9D90-B7C2-743B-BE34DCB2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NOGALES</a:t>
            </a:r>
          </a:p>
        </p:txBody>
      </p:sp>
      <p:pic>
        <p:nvPicPr>
          <p:cNvPr id="4" name="Imagen 3" descr="Una casa de piedra&#10;&#10;Descripción generada automáticamente con confianza media">
            <a:extLst>
              <a:ext uri="{FF2B5EF4-FFF2-40B4-BE49-F238E27FC236}">
                <a16:creationId xmlns:a16="http://schemas.microsoft.com/office/drawing/2014/main" id="{FB13AE5B-04B2-4637-95C9-C055E4F155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21046"/>
            <a:ext cx="6948264" cy="521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40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/>
          <p:cNvPicPr>
            <a:picLocks noChangeAspect="1" noChangeArrowheads="1"/>
          </p:cNvPicPr>
          <p:nvPr/>
        </p:nvPicPr>
        <p:blipFill>
          <a:blip r:embed="rId3"/>
          <a:srcRect l="35234" t="17513" r="22240" b="10139"/>
          <a:stretch>
            <a:fillRect/>
          </a:stretch>
        </p:blipFill>
        <p:spPr bwMode="auto">
          <a:xfrm>
            <a:off x="3563938" y="476250"/>
            <a:ext cx="42862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46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4421" y="2132856"/>
            <a:ext cx="2024062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831860" y="986559"/>
            <a:ext cx="27225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Deslizamientos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496879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"/>
          <p:cNvSpPr txBox="1">
            <a:spLocks noChangeArrowheads="1"/>
          </p:cNvSpPr>
          <p:nvPr/>
        </p:nvSpPr>
        <p:spPr bwMode="auto">
          <a:xfrm>
            <a:off x="2209800" y="6019800"/>
            <a:ext cx="518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11560" y="332656"/>
            <a:ext cx="7754918" cy="3534147"/>
            <a:chOff x="672" y="176"/>
            <a:chExt cx="7934" cy="3632"/>
          </a:xfrm>
        </p:grpSpPr>
        <p:pic>
          <p:nvPicPr>
            <p:cNvPr id="247812" name="Picture 4" descr="Sin título-1"/>
            <p:cNvPicPr>
              <a:picLocks noChangeAspect="1" noChangeArrowheads="1"/>
            </p:cNvPicPr>
            <p:nvPr/>
          </p:nvPicPr>
          <p:blipFill>
            <a:blip r:embed="rId3"/>
            <a:srcRect l="39648" t="51996" r="4445" b="2246"/>
            <a:stretch>
              <a:fillRect/>
            </a:stretch>
          </p:blipFill>
          <p:spPr bwMode="auto">
            <a:xfrm>
              <a:off x="672" y="176"/>
              <a:ext cx="4368" cy="3632"/>
            </a:xfrm>
            <a:prstGeom prst="rect">
              <a:avLst/>
            </a:prstGeom>
            <a:noFill/>
          </p:spPr>
        </p:pic>
        <p:sp>
          <p:nvSpPr>
            <p:cNvPr id="247813" name="Text Box 5"/>
            <p:cNvSpPr txBox="1">
              <a:spLocks noChangeArrowheads="1"/>
            </p:cNvSpPr>
            <p:nvPr/>
          </p:nvSpPr>
          <p:spPr bwMode="auto">
            <a:xfrm>
              <a:off x="5534" y="842"/>
              <a:ext cx="3072" cy="3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s-MX" dirty="0">
                  <a:solidFill>
                    <a:srgbClr val="990000"/>
                  </a:solidFill>
                </a:rPr>
                <a:t>Flujo de Detritos</a:t>
              </a:r>
              <a:endParaRPr lang="es-ES" dirty="0">
                <a:solidFill>
                  <a:srgbClr val="990000"/>
                </a:solidFill>
              </a:endParaRPr>
            </a:p>
          </p:txBody>
        </p:sp>
      </p:grpSp>
      <p:pic>
        <p:nvPicPr>
          <p:cNvPr id="4" name="Imagen 3" descr="Imagen que contiene exterior, edificio, roca, comida&#10;&#10;Descripción generada automáticamente">
            <a:extLst>
              <a:ext uri="{FF2B5EF4-FFF2-40B4-BE49-F238E27FC236}">
                <a16:creationId xmlns:a16="http://schemas.microsoft.com/office/drawing/2014/main" id="{FCBAE7C1-0382-98E6-7A23-0D2E98628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814" y="3670246"/>
            <a:ext cx="4042772" cy="30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596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6" name="Picture 4" descr="Imagen 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166" y="3644900"/>
            <a:ext cx="3013075" cy="2259013"/>
          </a:xfrm>
          <a:prstGeom prst="rect">
            <a:avLst/>
          </a:prstGeom>
          <a:noFill/>
        </p:spPr>
      </p:pic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1102941" y="6021388"/>
            <a:ext cx="1581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s-ES" sz="1600">
                <a:solidFill>
                  <a:schemeClr val="tx1"/>
                </a:solidFill>
                <a:latin typeface="Arial" pitchFamily="34" charset="0"/>
              </a:rPr>
              <a:t>Colonia Héroes</a:t>
            </a:r>
            <a:endParaRPr lang="en-US" sz="160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89798" name="Picture 6" descr="Imagen 0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166" y="404813"/>
            <a:ext cx="2860675" cy="2146300"/>
          </a:xfrm>
          <a:prstGeom prst="rect">
            <a:avLst/>
          </a:prstGeom>
          <a:noFill/>
        </p:spPr>
      </p:pic>
      <p:sp>
        <p:nvSpPr>
          <p:cNvPr id="289799" name="Text Box 7"/>
          <p:cNvSpPr txBox="1">
            <a:spLocks noChangeArrowheads="1"/>
          </p:cNvSpPr>
          <p:nvPr/>
        </p:nvSpPr>
        <p:spPr bwMode="auto">
          <a:xfrm>
            <a:off x="744166" y="2852738"/>
            <a:ext cx="3179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s-ES" sz="1400">
                <a:solidFill>
                  <a:schemeClr val="tx1"/>
                </a:solidFill>
                <a:latin typeface="Arial" pitchFamily="34" charset="0"/>
              </a:rPr>
              <a:t>Fraccionamiento Belisario Domínguez</a:t>
            </a:r>
            <a:endParaRPr lang="en-US" sz="140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89800" name="Picture 8" descr="Imagen 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660" y="675977"/>
            <a:ext cx="3124200" cy="2343150"/>
          </a:xfrm>
          <a:prstGeom prst="rect">
            <a:avLst/>
          </a:prstGeom>
          <a:noFill/>
        </p:spPr>
      </p:pic>
      <p:sp>
        <p:nvSpPr>
          <p:cNvPr id="289801" name="Text Box 9"/>
          <p:cNvSpPr txBox="1">
            <a:spLocks noChangeArrowheads="1"/>
          </p:cNvSpPr>
          <p:nvPr/>
        </p:nvSpPr>
        <p:spPr bwMode="auto">
          <a:xfrm>
            <a:off x="5364485" y="3123902"/>
            <a:ext cx="1811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s-ES" sz="1400">
                <a:solidFill>
                  <a:schemeClr val="tx1"/>
                </a:solidFill>
                <a:latin typeface="Arial" pitchFamily="34" charset="0"/>
              </a:rPr>
              <a:t>Colonia San Carlos, </a:t>
            </a:r>
          </a:p>
          <a:p>
            <a:pPr>
              <a:spcBef>
                <a:spcPct val="0"/>
              </a:spcBef>
            </a:pPr>
            <a:r>
              <a:rPr lang="es-ES" sz="1400">
                <a:solidFill>
                  <a:schemeClr val="tx1"/>
                </a:solidFill>
                <a:latin typeface="Arial" pitchFamily="34" charset="0"/>
              </a:rPr>
              <a:t>Primera Etapa</a:t>
            </a:r>
            <a:endParaRPr lang="en-US" sz="140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89802" name="Picture 10" descr="Imagen 002"/>
          <p:cNvPicPr>
            <a:picLocks noChangeAspect="1" noChangeArrowheads="1"/>
          </p:cNvPicPr>
          <p:nvPr/>
        </p:nvPicPr>
        <p:blipFill>
          <a:blip r:embed="rId6" cstate="print"/>
          <a:srcRect t="16479"/>
          <a:stretch>
            <a:fillRect/>
          </a:stretch>
        </p:blipFill>
        <p:spPr bwMode="auto">
          <a:xfrm>
            <a:off x="4211960" y="3628727"/>
            <a:ext cx="4114800" cy="2578100"/>
          </a:xfrm>
          <a:prstGeom prst="rect">
            <a:avLst/>
          </a:prstGeom>
          <a:noFill/>
        </p:spPr>
      </p:pic>
      <p:sp>
        <p:nvSpPr>
          <p:cNvPr id="289803" name="Text Box 11"/>
          <p:cNvSpPr txBox="1">
            <a:spLocks noChangeArrowheads="1"/>
          </p:cNvSpPr>
          <p:nvPr/>
        </p:nvSpPr>
        <p:spPr bwMode="auto">
          <a:xfrm>
            <a:off x="5148585" y="6292552"/>
            <a:ext cx="1662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s-ES" sz="1400">
                <a:solidFill>
                  <a:schemeClr val="tx1"/>
                </a:solidFill>
                <a:latin typeface="Arial" pitchFamily="34" charset="0"/>
              </a:rPr>
              <a:t>Lomas de Nogales</a:t>
            </a:r>
            <a:endParaRPr lang="en-US" sz="140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633667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79A80-2C01-6804-5F37-FE6E6D39F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VULNERABILIDAD SOCIAL?</a:t>
            </a:r>
          </a:p>
        </p:txBody>
      </p:sp>
      <p:pic>
        <p:nvPicPr>
          <p:cNvPr id="4" name="Imagen 3" descr="Una casa de piedra&#10;&#10;Descripción generada automáticamente con confianza media">
            <a:extLst>
              <a:ext uri="{FF2B5EF4-FFF2-40B4-BE49-F238E27FC236}">
                <a16:creationId xmlns:a16="http://schemas.microsoft.com/office/drawing/2014/main" id="{5332AEA1-6BC1-6B5A-8AB3-F1BA3535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98885"/>
            <a:ext cx="6588794" cy="502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699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66C76-C299-6645-3C21-0CBB55733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GUAYMAS</a:t>
            </a:r>
          </a:p>
        </p:txBody>
      </p:sp>
      <p:pic>
        <p:nvPicPr>
          <p:cNvPr id="6" name="Imagen 5" descr="Un tren en una montaña&#10;&#10;Descripción generada automáticamente con confianza media">
            <a:extLst>
              <a:ext uri="{FF2B5EF4-FFF2-40B4-BE49-F238E27FC236}">
                <a16:creationId xmlns:a16="http://schemas.microsoft.com/office/drawing/2014/main" id="{F6C6F724-7D35-4034-E869-21D8735E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82806"/>
            <a:ext cx="6552728" cy="491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1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pa&#10;&#10;Descripción generada automáticamente">
            <a:extLst>
              <a:ext uri="{FF2B5EF4-FFF2-40B4-BE49-F238E27FC236}">
                <a16:creationId xmlns:a16="http://schemas.microsoft.com/office/drawing/2014/main" id="{0E04F3EE-D5C5-8F9A-576A-17039F39A2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31214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52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 descr="guaymas3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7855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VC-002F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0" y="46038"/>
            <a:ext cx="9144000" cy="6811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2811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91CD2-A793-7CDE-B81C-78EA7FC7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FLUJO DE LODO </a:t>
            </a:r>
          </a:p>
        </p:txBody>
      </p:sp>
      <p:pic>
        <p:nvPicPr>
          <p:cNvPr id="4" name="Imagen 3" descr="Una calle de tierra&#10;&#10;Descripción generada automáticamente con confianza media">
            <a:extLst>
              <a:ext uri="{FF2B5EF4-FFF2-40B4-BE49-F238E27FC236}">
                <a16:creationId xmlns:a16="http://schemas.microsoft.com/office/drawing/2014/main" id="{48F852CB-D156-5690-BD0E-1F3AE1ED1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37515"/>
            <a:ext cx="6516216" cy="488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867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B525C-7CB8-E8AA-D129-BA747C9C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CARRETERA BACADEHUACHI NÁCORI CHICO</a:t>
            </a:r>
          </a:p>
        </p:txBody>
      </p:sp>
      <p:pic>
        <p:nvPicPr>
          <p:cNvPr id="4" name="Imagen 3" descr="Una montaña de roca&#10;&#10;Descripción generada automáticamente con confianza media">
            <a:extLst>
              <a:ext uri="{FF2B5EF4-FFF2-40B4-BE49-F238E27FC236}">
                <a16:creationId xmlns:a16="http://schemas.microsoft.com/office/drawing/2014/main" id="{F74A0A01-91A4-890D-7A0C-EC7D0C825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6660232" cy="49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050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sto, exterior, pista, tren&#10;&#10;Descripción generada automáticamente">
            <a:extLst>
              <a:ext uri="{FF2B5EF4-FFF2-40B4-BE49-F238E27FC236}">
                <a16:creationId xmlns:a16="http://schemas.microsoft.com/office/drawing/2014/main" id="{99D08D4C-CECF-5EC9-095B-01AC24408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57294"/>
            <a:ext cx="7670494" cy="57680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17039D1-50C6-6F32-2469-C82D056F4EBD}"/>
              </a:ext>
            </a:extLst>
          </p:cNvPr>
          <p:cNvSpPr txBox="1"/>
          <p:nvPr/>
        </p:nvSpPr>
        <p:spPr>
          <a:xfrm>
            <a:off x="1691680" y="147990"/>
            <a:ext cx="3987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/>
              <a:t>JALES DE NACOZARI</a:t>
            </a:r>
          </a:p>
        </p:txBody>
      </p:sp>
    </p:spTree>
    <p:extLst>
      <p:ext uri="{BB962C8B-B14F-4D97-AF65-F5344CB8AC3E}">
        <p14:creationId xmlns:p14="http://schemas.microsoft.com/office/powerpoint/2010/main" val="39840921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AB5934-92AE-A98D-A143-F5D6D005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ARIZPE</a:t>
            </a:r>
          </a:p>
        </p:txBody>
      </p:sp>
      <p:pic>
        <p:nvPicPr>
          <p:cNvPr id="4" name="Imagen 3" descr="Una roca en el desierto&#10;&#10;Descripción generada automáticamente con confianza baja">
            <a:extLst>
              <a:ext uri="{FF2B5EF4-FFF2-40B4-BE49-F238E27FC236}">
                <a16:creationId xmlns:a16="http://schemas.microsoft.com/office/drawing/2014/main" id="{83C561E9-AA02-CB72-638F-84513D93F1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1" y="1052736"/>
            <a:ext cx="4067944" cy="3050958"/>
          </a:xfrm>
          <a:prstGeom prst="rect">
            <a:avLst/>
          </a:prstGeom>
        </p:spPr>
      </p:pic>
      <p:pic>
        <p:nvPicPr>
          <p:cNvPr id="6" name="Imagen 5" descr="Vista de una roca&#10;&#10;Descripción generada automáticamente con confianza media">
            <a:extLst>
              <a:ext uri="{FF2B5EF4-FFF2-40B4-BE49-F238E27FC236}">
                <a16:creationId xmlns:a16="http://schemas.microsoft.com/office/drawing/2014/main" id="{582E07D4-A7AA-337D-916B-1969F96577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052736"/>
            <a:ext cx="4067944" cy="3050958"/>
          </a:xfrm>
          <a:prstGeom prst="rect">
            <a:avLst/>
          </a:prstGeom>
        </p:spPr>
      </p:pic>
      <p:pic>
        <p:nvPicPr>
          <p:cNvPr id="8" name="Imagen 7" descr="Una imagen de una roca&#10;&#10;Descripción generada automáticamente con confianza media">
            <a:extLst>
              <a:ext uri="{FF2B5EF4-FFF2-40B4-BE49-F238E27FC236}">
                <a16:creationId xmlns:a16="http://schemas.microsoft.com/office/drawing/2014/main" id="{5940D128-76D0-B132-B33F-A534265C7F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755" y="4103694"/>
            <a:ext cx="3719222" cy="278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697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1">
                <a:lumMod val="50000"/>
              </a:schemeClr>
            </a:gs>
            <a:gs pos="45000">
              <a:schemeClr val="accent2">
                <a:lumMod val="45000"/>
                <a:lumOff val="55000"/>
              </a:schemeClr>
            </a:gs>
            <a:gs pos="88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 descr="MVC-004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01" y="0"/>
            <a:ext cx="9144000" cy="6777038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3851920" y="5373216"/>
            <a:ext cx="3694184" cy="84124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Preguntas?</a:t>
            </a:r>
          </a:p>
        </p:txBody>
      </p:sp>
    </p:spTree>
    <p:extLst>
      <p:ext uri="{BB962C8B-B14F-4D97-AF65-F5344CB8AC3E}">
        <p14:creationId xmlns:p14="http://schemas.microsoft.com/office/powerpoint/2010/main" val="742752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2227</Words>
  <Application>Microsoft Office PowerPoint</Application>
  <PresentationFormat>Presentación en pantalla (4:3)</PresentationFormat>
  <Paragraphs>301</Paragraphs>
  <Slides>67</Slides>
  <Notes>22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67</vt:i4>
      </vt:variant>
    </vt:vector>
  </HeadingPairs>
  <TitlesOfParts>
    <vt:vector size="74" baseType="lpstr">
      <vt:lpstr>Arial Unicode MS</vt:lpstr>
      <vt:lpstr>Arial</vt:lpstr>
      <vt:lpstr>Calibri</vt:lpstr>
      <vt:lpstr>Calibri Light</vt:lpstr>
      <vt:lpstr>Tema de Office</vt:lpstr>
      <vt:lpstr>Fotografía de Photo Editor</vt:lpstr>
      <vt:lpstr>Worksheet</vt:lpstr>
      <vt:lpstr>GEOLOGÍA AMBIENTAL</vt:lpstr>
      <vt:lpstr>Movimientos o Remoción de Masa Mass Waste  </vt:lpstr>
      <vt:lpstr>Procesos de Remoción de Masa</vt:lpstr>
      <vt:lpstr>Presentación de PowerPoint</vt:lpstr>
      <vt:lpstr>Los PRM ocurren cuando en la pendiente, el esfuerzo paralelo  excede el esfuerzo perpendicular</vt:lpstr>
      <vt:lpstr>Presentación de PowerPoint</vt:lpstr>
      <vt:lpstr>Presentación de PowerPoint</vt:lpstr>
      <vt:lpstr>Presentación de PowerPoint</vt:lpstr>
      <vt:lpstr>Tipos básicos de Movimientos de Masa</vt:lpstr>
      <vt:lpstr>Presentación de PowerPoint</vt:lpstr>
      <vt:lpstr>Presentación de PowerPoint</vt:lpstr>
      <vt:lpstr>Afectados 1900-1976</vt:lpstr>
      <vt:lpstr>Catastrofes del siglo 20 (deslizamientos)</vt:lpstr>
      <vt:lpstr>Kansu China</vt:lpstr>
      <vt:lpstr>Nevado de Ruiz</vt:lpstr>
      <vt:lpstr>Presentación de PowerPoint</vt:lpstr>
      <vt:lpstr>Deslizamientos y flujos de tierra</vt:lpstr>
      <vt:lpstr>Deslizamientos</vt:lpstr>
      <vt:lpstr>Presentación de PowerPoint</vt:lpstr>
      <vt:lpstr>Presentación de PowerPoint</vt:lpstr>
      <vt:lpstr>Arrastres  (CREEP)– lento, húmedo.</vt:lpstr>
      <vt:lpstr>Flujos</vt:lpstr>
      <vt:lpstr>Presentación de PowerPoint</vt:lpstr>
      <vt:lpstr>Flujo de detritos</vt:lpstr>
      <vt:lpstr>Deslizamientos generados por lluvia</vt:lpstr>
      <vt:lpstr>Deslizamientos por lluvias</vt:lpstr>
      <vt:lpstr>Lluvia y pendiente</vt:lpstr>
      <vt:lpstr>Hurracan Mitch 1998</vt:lpstr>
      <vt:lpstr>Deslizamientos generados por sismos</vt:lpstr>
      <vt:lpstr>Magnitud del sismo vs tipo de deslizamiento</vt:lpstr>
      <vt:lpstr>Deslizamientos generados por sismos</vt:lpstr>
      <vt:lpstr>Arcillas las mas suceptibles</vt:lpstr>
      <vt:lpstr>Arenas y lodos</vt:lpstr>
      <vt:lpstr>Licuefaccion</vt:lpstr>
      <vt:lpstr>Deslizamientos generados por sismos</vt:lpstr>
      <vt:lpstr>Huascaran (Peru) 1970</vt:lpstr>
      <vt:lpstr>PREGUNTAS?</vt:lpstr>
      <vt:lpstr>GEOLOGÍA AMBIENTAL</vt:lpstr>
      <vt:lpstr>Remoción de Masa: ejemplos de Sonora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PIEDRA BOLA</vt:lpstr>
      <vt:lpstr>Presentación de PowerPoint</vt:lpstr>
      <vt:lpstr>Presentación de PowerPoint</vt:lpstr>
      <vt:lpstr>Presentación de PowerPoint</vt:lpstr>
      <vt:lpstr>EL COLOSO</vt:lpstr>
      <vt:lpstr>CERRO AKIWIKI</vt:lpstr>
      <vt:lpstr>NOGALES</vt:lpstr>
      <vt:lpstr>Presentación de PowerPoint</vt:lpstr>
      <vt:lpstr>Presentación de PowerPoint</vt:lpstr>
      <vt:lpstr>Presentación de PowerPoint</vt:lpstr>
      <vt:lpstr>VULNERABILIDAD SOCIAL?</vt:lpstr>
      <vt:lpstr>GUAYMAS</vt:lpstr>
      <vt:lpstr>Presentación de PowerPoint</vt:lpstr>
      <vt:lpstr>Presentación de PowerPoint</vt:lpstr>
      <vt:lpstr>Presentación de PowerPoint</vt:lpstr>
      <vt:lpstr>FLUJO DE LODO </vt:lpstr>
      <vt:lpstr>CARRETERA BACADEHUACHI NÁCORI CHICO</vt:lpstr>
      <vt:lpstr>Presentación de PowerPoint</vt:lpstr>
      <vt:lpstr>ARIZPE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Deslizamiento</dc:title>
  <dc:creator>Usuario</dc:creator>
  <cp:lastModifiedBy>JOSE ISMAEL MINJAREZ SOSA</cp:lastModifiedBy>
  <cp:revision>31</cp:revision>
  <dcterms:created xsi:type="dcterms:W3CDTF">2012-10-09T18:41:05Z</dcterms:created>
  <dcterms:modified xsi:type="dcterms:W3CDTF">2022-09-14T13:36:13Z</dcterms:modified>
</cp:coreProperties>
</file>