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67"/>
  </p:notesMasterIdLst>
  <p:sldIdLst>
    <p:sldId id="256" r:id="rId2"/>
    <p:sldId id="257" r:id="rId3"/>
    <p:sldId id="301" r:id="rId4"/>
    <p:sldId id="302" r:id="rId5"/>
    <p:sldId id="304" r:id="rId6"/>
    <p:sldId id="395" r:id="rId7"/>
    <p:sldId id="397" r:id="rId8"/>
    <p:sldId id="393" r:id="rId9"/>
    <p:sldId id="396" r:id="rId10"/>
    <p:sldId id="390" r:id="rId11"/>
    <p:sldId id="261" r:id="rId12"/>
    <p:sldId id="340" r:id="rId13"/>
    <p:sldId id="341" r:id="rId14"/>
    <p:sldId id="262" r:id="rId15"/>
    <p:sldId id="388" r:id="rId16"/>
    <p:sldId id="389" r:id="rId17"/>
    <p:sldId id="271" r:id="rId18"/>
    <p:sldId id="272" r:id="rId19"/>
    <p:sldId id="274" r:id="rId20"/>
    <p:sldId id="275" r:id="rId21"/>
    <p:sldId id="277" r:id="rId22"/>
    <p:sldId id="347" r:id="rId23"/>
    <p:sldId id="280" r:id="rId24"/>
    <p:sldId id="258" r:id="rId25"/>
    <p:sldId id="405" r:id="rId26"/>
    <p:sldId id="284" r:id="rId27"/>
    <p:sldId id="282" r:id="rId28"/>
    <p:sldId id="283" r:id="rId29"/>
    <p:sldId id="285" r:id="rId30"/>
    <p:sldId id="286" r:id="rId31"/>
    <p:sldId id="287" r:id="rId32"/>
    <p:sldId id="289" r:id="rId33"/>
    <p:sldId id="290" r:id="rId34"/>
    <p:sldId id="398" r:id="rId35"/>
    <p:sldId id="402" r:id="rId36"/>
    <p:sldId id="403" r:id="rId37"/>
    <p:sldId id="404" r:id="rId38"/>
    <p:sldId id="372" r:id="rId39"/>
    <p:sldId id="264" r:id="rId40"/>
    <p:sldId id="373" r:id="rId41"/>
    <p:sldId id="375" r:id="rId42"/>
    <p:sldId id="376" r:id="rId43"/>
    <p:sldId id="378" r:id="rId44"/>
    <p:sldId id="379" r:id="rId45"/>
    <p:sldId id="380" r:id="rId46"/>
    <p:sldId id="263" r:id="rId47"/>
    <p:sldId id="381" r:id="rId48"/>
    <p:sldId id="382" r:id="rId49"/>
    <p:sldId id="306" r:id="rId50"/>
    <p:sldId id="383" r:id="rId51"/>
    <p:sldId id="384" r:id="rId52"/>
    <p:sldId id="385" r:id="rId53"/>
    <p:sldId id="386" r:id="rId54"/>
    <p:sldId id="399" r:id="rId55"/>
    <p:sldId id="400" r:id="rId56"/>
    <p:sldId id="401" r:id="rId57"/>
    <p:sldId id="392" r:id="rId58"/>
    <p:sldId id="394" r:id="rId59"/>
    <p:sldId id="273" r:id="rId60"/>
    <p:sldId id="281" r:id="rId61"/>
    <p:sldId id="406" r:id="rId62"/>
    <p:sldId id="407" r:id="rId63"/>
    <p:sldId id="408" r:id="rId64"/>
    <p:sldId id="409" r:id="rId65"/>
    <p:sldId id="387" r:id="rId6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12D9080F-46E6-4B2C-8FA0-992075F42FCA}">
          <p14:sldIdLst>
            <p14:sldId id="256"/>
            <p14:sldId id="257"/>
            <p14:sldId id="301"/>
            <p14:sldId id="302"/>
            <p14:sldId id="304"/>
            <p14:sldId id="395"/>
            <p14:sldId id="397"/>
            <p14:sldId id="393"/>
            <p14:sldId id="396"/>
            <p14:sldId id="390"/>
            <p14:sldId id="261"/>
            <p14:sldId id="340"/>
            <p14:sldId id="341"/>
            <p14:sldId id="262"/>
            <p14:sldId id="388"/>
            <p14:sldId id="389"/>
            <p14:sldId id="271"/>
            <p14:sldId id="272"/>
            <p14:sldId id="274"/>
            <p14:sldId id="275"/>
            <p14:sldId id="277"/>
            <p14:sldId id="347"/>
            <p14:sldId id="280"/>
            <p14:sldId id="258"/>
            <p14:sldId id="405"/>
            <p14:sldId id="284"/>
            <p14:sldId id="282"/>
            <p14:sldId id="283"/>
            <p14:sldId id="285"/>
            <p14:sldId id="286"/>
            <p14:sldId id="287"/>
            <p14:sldId id="289"/>
            <p14:sldId id="290"/>
            <p14:sldId id="398"/>
            <p14:sldId id="402"/>
          </p14:sldIdLst>
        </p14:section>
        <p14:section name="Sección predeterminada" id="{C7856114-83E4-4662-B6DE-B46D5AD88CF8}">
          <p14:sldIdLst>
            <p14:sldId id="403"/>
            <p14:sldId id="404"/>
            <p14:sldId id="372"/>
            <p14:sldId id="264"/>
            <p14:sldId id="373"/>
            <p14:sldId id="375"/>
            <p14:sldId id="376"/>
            <p14:sldId id="378"/>
            <p14:sldId id="379"/>
            <p14:sldId id="380"/>
            <p14:sldId id="263"/>
            <p14:sldId id="381"/>
            <p14:sldId id="382"/>
            <p14:sldId id="306"/>
            <p14:sldId id="383"/>
            <p14:sldId id="384"/>
            <p14:sldId id="385"/>
            <p14:sldId id="386"/>
            <p14:sldId id="399"/>
            <p14:sldId id="400"/>
            <p14:sldId id="401"/>
            <p14:sldId id="392"/>
            <p14:sldId id="394"/>
            <p14:sldId id="273"/>
            <p14:sldId id="281"/>
            <p14:sldId id="406"/>
            <p14:sldId id="407"/>
            <p14:sldId id="408"/>
            <p14:sldId id="409"/>
            <p14:sldId id="38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041" autoAdjust="0"/>
    <p:restoredTop sz="94660"/>
  </p:normalViewPr>
  <p:slideViewPr>
    <p:cSldViewPr>
      <p:cViewPr varScale="1">
        <p:scale>
          <a:sx n="104" d="100"/>
          <a:sy n="104" d="100"/>
        </p:scale>
        <p:origin x="1344" y="144"/>
      </p:cViewPr>
      <p:guideLst>
        <p:guide orient="horz" pos="2160"/>
        <p:guide pos="2880"/>
      </p:guideLst>
    </p:cSldViewPr>
  </p:slideViewPr>
  <p:notesTextViewPr>
    <p:cViewPr>
      <p:scale>
        <a:sx n="1" d="1"/>
        <a:sy n="1" d="1"/>
      </p:scale>
      <p:origin x="0" y="0"/>
    </p:cViewPr>
  </p:notesTextViewPr>
  <p:sorterViewPr>
    <p:cViewPr varScale="1">
      <p:scale>
        <a:sx n="1" d="1"/>
        <a:sy n="1" d="1"/>
      </p:scale>
      <p:origin x="0" y="-372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6518AD-BB03-4479-A6E7-78103200964E}" type="datetimeFigureOut">
              <a:rPr lang="es-ES" smtClean="0"/>
              <a:t>19/09/2022</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0A84DE-9FCB-4C56-ADE3-10FFA0774462}" type="slidenum">
              <a:rPr lang="es-ES" smtClean="0"/>
              <a:t>‹Nº›</a:t>
            </a:fld>
            <a:endParaRPr lang="es-ES"/>
          </a:p>
        </p:txBody>
      </p:sp>
    </p:spTree>
    <p:extLst>
      <p:ext uri="{BB962C8B-B14F-4D97-AF65-F5344CB8AC3E}">
        <p14:creationId xmlns:p14="http://schemas.microsoft.com/office/powerpoint/2010/main" val="2303376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40A84DE-9FCB-4C56-ADE3-10FFA0774462}" type="slidenum">
              <a:rPr lang="es-ES" smtClean="0"/>
              <a:t>18</a:t>
            </a:fld>
            <a:endParaRPr lang="es-ES"/>
          </a:p>
        </p:txBody>
      </p:sp>
    </p:spTree>
    <p:extLst>
      <p:ext uri="{BB962C8B-B14F-4D97-AF65-F5344CB8AC3E}">
        <p14:creationId xmlns:p14="http://schemas.microsoft.com/office/powerpoint/2010/main" val="4232688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06B2E335-5DD7-F400-619D-9C728005ED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4CBA671-D0A6-47CC-9E9B-25769CB337F0}" type="slidenum">
              <a:rPr lang="en-US" altLang="es-MX"/>
              <a:pPr eaLnBrk="1" hangingPunct="1"/>
              <a:t>24</a:t>
            </a:fld>
            <a:endParaRPr lang="en-US" altLang="es-MX"/>
          </a:p>
        </p:txBody>
      </p:sp>
      <p:sp>
        <p:nvSpPr>
          <p:cNvPr id="36867" name="Rectangle 2">
            <a:extLst>
              <a:ext uri="{FF2B5EF4-FFF2-40B4-BE49-F238E27FC236}">
                <a16:creationId xmlns:a16="http://schemas.microsoft.com/office/drawing/2014/main" id="{05528C23-0108-7F68-CF73-FFB3F26454FD}"/>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C2543833-7E8A-3D0C-B1F2-52FD33A2A3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AB1BB6D1-D071-4E9D-F249-29806240957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C963D77-9816-463B-A465-FF1EE6F22B39}" type="slidenum">
              <a:rPr lang="en-US" altLang="es-MX"/>
              <a:pPr eaLnBrk="1" hangingPunct="1"/>
              <a:t>25</a:t>
            </a:fld>
            <a:endParaRPr lang="en-US" altLang="es-MX"/>
          </a:p>
        </p:txBody>
      </p:sp>
      <p:sp>
        <p:nvSpPr>
          <p:cNvPr id="37891" name="Rectangle 2">
            <a:extLst>
              <a:ext uri="{FF2B5EF4-FFF2-40B4-BE49-F238E27FC236}">
                <a16:creationId xmlns:a16="http://schemas.microsoft.com/office/drawing/2014/main" id="{93C9CBB7-6782-B980-D0F7-BECE661EBBB5}"/>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2654CA01-CCE0-6F45-ED28-7225A380B10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0B708BE2-F04C-4476-B0B5-D03EAC4C172E}" type="datetimeFigureOut">
              <a:rPr lang="es-ES" smtClean="0"/>
              <a:t>19/09/2022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331BE2D-6967-453F-84FC-31C3D088F6EE}" type="slidenum">
              <a:rPr lang="es-ES" smtClean="0"/>
              <a:t>‹Nº›</a:t>
            </a:fld>
            <a:endParaRPr lang="es-E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0925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B708BE2-F04C-4476-B0B5-D03EAC4C172E}" type="datetimeFigureOut">
              <a:rPr lang="es-ES" smtClean="0"/>
              <a:t>19/09/2022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331BE2D-6967-453F-84FC-31C3D088F6EE}" type="slidenum">
              <a:rPr lang="es-ES" smtClean="0"/>
              <a:t>‹Nº›</a:t>
            </a:fld>
            <a:endParaRPr lang="es-ES"/>
          </a:p>
        </p:txBody>
      </p:sp>
    </p:spTree>
    <p:extLst>
      <p:ext uri="{BB962C8B-B14F-4D97-AF65-F5344CB8AC3E}">
        <p14:creationId xmlns:p14="http://schemas.microsoft.com/office/powerpoint/2010/main" val="3630511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0B708BE2-F04C-4476-B0B5-D03EAC4C172E}" type="datetimeFigureOut">
              <a:rPr lang="es-ES" smtClean="0"/>
              <a:t>19/09/2022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331BE2D-6967-453F-84FC-31C3D088F6EE}" type="slidenum">
              <a:rPr lang="es-ES" smtClean="0"/>
              <a:t>‹Nº›</a:t>
            </a:fld>
            <a:endParaRPr lang="es-E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6991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0B708BE2-F04C-4476-B0B5-D03EAC4C172E}" type="datetimeFigureOut">
              <a:rPr lang="es-ES" smtClean="0"/>
              <a:t>19/09/2022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331BE2D-6967-453F-84FC-31C3D088F6EE}" type="slidenum">
              <a:rPr lang="es-ES" smtClean="0"/>
              <a:t>‹Nº›</a:t>
            </a:fld>
            <a:endParaRPr lang="es-ES"/>
          </a:p>
        </p:txBody>
      </p:sp>
    </p:spTree>
    <p:extLst>
      <p:ext uri="{BB962C8B-B14F-4D97-AF65-F5344CB8AC3E}">
        <p14:creationId xmlns:p14="http://schemas.microsoft.com/office/powerpoint/2010/main" val="3461369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22960" y="2582334"/>
            <a:ext cx="370332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63440" y="2582334"/>
            <a:ext cx="370332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B708BE2-F04C-4476-B0B5-D03EAC4C172E}" type="datetimeFigureOut">
              <a:rPr lang="es-ES" smtClean="0"/>
              <a:t>19/09/2022</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D331BE2D-6967-453F-84FC-31C3D088F6EE}" type="slidenum">
              <a:rPr lang="es-ES" smtClean="0"/>
              <a:t>‹Nº›</a:t>
            </a:fld>
            <a:endParaRPr lang="es-ES"/>
          </a:p>
        </p:txBody>
      </p:sp>
    </p:spTree>
    <p:extLst>
      <p:ext uri="{BB962C8B-B14F-4D97-AF65-F5344CB8AC3E}">
        <p14:creationId xmlns:p14="http://schemas.microsoft.com/office/powerpoint/2010/main" val="899698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0B708BE2-F04C-4476-B0B5-D03EAC4C172E}" type="datetimeFigureOut">
              <a:rPr lang="es-ES" smtClean="0"/>
              <a:t>19/09/2022</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D331BE2D-6967-453F-84FC-31C3D088F6EE}" type="slidenum">
              <a:rPr lang="es-ES" smtClean="0"/>
              <a:t>‹Nº›</a:t>
            </a:fld>
            <a:endParaRPr lang="es-ES"/>
          </a:p>
        </p:txBody>
      </p:sp>
    </p:spTree>
    <p:extLst>
      <p:ext uri="{BB962C8B-B14F-4D97-AF65-F5344CB8AC3E}">
        <p14:creationId xmlns:p14="http://schemas.microsoft.com/office/powerpoint/2010/main" val="4227811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B708BE2-F04C-4476-B0B5-D03EAC4C172E}" type="datetimeFigureOut">
              <a:rPr lang="es-ES" smtClean="0"/>
              <a:t>19/09/2022</a:t>
            </a:fld>
            <a:endParaRPr lang="es-E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s-ES"/>
          </a:p>
        </p:txBody>
      </p:sp>
      <p:sp>
        <p:nvSpPr>
          <p:cNvPr id="9" name="Slide Number Placeholder 8"/>
          <p:cNvSpPr>
            <a:spLocks noGrp="1"/>
          </p:cNvSpPr>
          <p:nvPr>
            <p:ph type="sldNum" sz="quarter" idx="12"/>
          </p:nvPr>
        </p:nvSpPr>
        <p:spPr/>
        <p:txBody>
          <a:bodyPr/>
          <a:lstStyle/>
          <a:p>
            <a:fld id="{D331BE2D-6967-453F-84FC-31C3D088F6EE}" type="slidenum">
              <a:rPr lang="es-ES" smtClean="0"/>
              <a:t>‹Nº›</a:t>
            </a:fld>
            <a:endParaRPr lang="es-ES"/>
          </a:p>
        </p:txBody>
      </p:sp>
    </p:spTree>
    <p:extLst>
      <p:ext uri="{BB962C8B-B14F-4D97-AF65-F5344CB8AC3E}">
        <p14:creationId xmlns:p14="http://schemas.microsoft.com/office/powerpoint/2010/main" val="3657553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0B708BE2-F04C-4476-B0B5-D03EAC4C172E}" type="datetimeFigureOut">
              <a:rPr lang="es-ES" smtClean="0"/>
              <a:t>19/09/2022</a:t>
            </a:fld>
            <a:endParaRPr lang="es-E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s-E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331BE2D-6967-453F-84FC-31C3D088F6EE}" type="slidenum">
              <a:rPr lang="es-ES" smtClean="0"/>
              <a:t>‹Nº›</a:t>
            </a:fld>
            <a:endParaRPr lang="es-ES"/>
          </a:p>
        </p:txBody>
      </p:sp>
    </p:spTree>
    <p:extLst>
      <p:ext uri="{BB962C8B-B14F-4D97-AF65-F5344CB8AC3E}">
        <p14:creationId xmlns:p14="http://schemas.microsoft.com/office/powerpoint/2010/main" val="1762016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B708BE2-F04C-4476-B0B5-D03EAC4C172E}" type="datetimeFigureOut">
              <a:rPr lang="es-ES" smtClean="0"/>
              <a:t>19/09/2022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331BE2D-6967-453F-84FC-31C3D088F6EE}" type="slidenum">
              <a:rPr lang="es-ES" smtClean="0"/>
              <a:t>‹Nº›</a:t>
            </a:fld>
            <a:endParaRPr lang="es-ES"/>
          </a:p>
        </p:txBody>
      </p:sp>
    </p:spTree>
    <p:extLst>
      <p:ext uri="{BB962C8B-B14F-4D97-AF65-F5344CB8AC3E}">
        <p14:creationId xmlns:p14="http://schemas.microsoft.com/office/powerpoint/2010/main" val="3911384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B708BE2-F04C-4476-B0B5-D03EAC4C172E}" type="datetimeFigureOut">
              <a:rPr lang="es-ES" smtClean="0"/>
              <a:t>19/09/2022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331BE2D-6967-453F-84FC-31C3D088F6EE}" type="slidenum">
              <a:rPr lang="es-ES" smtClean="0"/>
              <a:t>‹Nº›</a:t>
            </a:fld>
            <a:endParaRPr lang="es-ES"/>
          </a:p>
        </p:txBody>
      </p:sp>
    </p:spTree>
    <p:extLst>
      <p:ext uri="{BB962C8B-B14F-4D97-AF65-F5344CB8AC3E}">
        <p14:creationId xmlns:p14="http://schemas.microsoft.com/office/powerpoint/2010/main" val="1718663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B708BE2-F04C-4476-B0B5-D03EAC4C172E}" type="datetimeFigureOut">
              <a:rPr lang="es-ES" smtClean="0"/>
              <a:t>19/09/2022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331BE2D-6967-453F-84FC-31C3D088F6EE}" type="slidenum">
              <a:rPr lang="es-ES" smtClean="0"/>
              <a:t>‹Nº›</a:t>
            </a:fld>
            <a:endParaRPr lang="es-ES"/>
          </a:p>
        </p:txBody>
      </p:sp>
    </p:spTree>
    <p:extLst>
      <p:ext uri="{BB962C8B-B14F-4D97-AF65-F5344CB8AC3E}">
        <p14:creationId xmlns:p14="http://schemas.microsoft.com/office/powerpoint/2010/main" val="19002377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388551DA-BDF3-44CD-B360-4F068620CF7D}" type="datetimeFigureOut">
              <a:rPr lang="es-MX" smtClean="0"/>
              <a:t>19/09/2022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BA438DBC-EEC9-45E0-BFBA-183F9B9B6C43}" type="slidenum">
              <a:rPr lang="es-MX" smtClean="0"/>
              <a:t>‹Nº›</a:t>
            </a:fld>
            <a:endParaRPr lang="es-MX"/>
          </a:p>
        </p:txBody>
      </p:sp>
      <p:sp>
        <p:nvSpPr>
          <p:cNvPr id="8" name="Content Placeholder 7"/>
          <p:cNvSpPr>
            <a:spLocks noGrp="1"/>
          </p:cNvSpPr>
          <p:nvPr>
            <p:ph sz="quarter" idx="13"/>
          </p:nvPr>
        </p:nvSpPr>
        <p:spPr>
          <a:xfrm>
            <a:off x="609600" y="1600200"/>
            <a:ext cx="79248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9150843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lipArt Placeholder 2"/>
          <p:cNvSpPr>
            <a:spLocks noGrp="1"/>
          </p:cNvSpPr>
          <p:nvPr>
            <p:ph type="clipArt" sz="half" idx="1"/>
          </p:nvPr>
        </p:nvSpPr>
        <p:spPr>
          <a:xfrm>
            <a:off x="457200" y="1600200"/>
            <a:ext cx="4038600" cy="4495800"/>
          </a:xfrm>
        </p:spPr>
        <p:txBody>
          <a:bodyPr/>
          <a:lstStyle/>
          <a:p>
            <a:pPr lvl="0"/>
            <a:endParaRPr lang="en-US" noProof="0"/>
          </a:p>
        </p:txBody>
      </p:sp>
      <p:sp>
        <p:nvSpPr>
          <p:cNvPr id="4" name="Text Placeholder 3"/>
          <p:cNvSpPr>
            <a:spLocks noGrp="1"/>
          </p:cNvSpPr>
          <p:nvPr>
            <p:ph type="body" sz="half" idx="2"/>
          </p:nvPr>
        </p:nvSpPr>
        <p:spPr>
          <a:xfrm>
            <a:off x="4648200" y="1600200"/>
            <a:ext cx="40386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a:extLst>
              <a:ext uri="{FF2B5EF4-FFF2-40B4-BE49-F238E27FC236}">
                <a16:creationId xmlns:a16="http://schemas.microsoft.com/office/drawing/2014/main" id="{ED3435C5-5AD4-964F-0179-42A64B4F1BA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BABB2E4E-29CE-0571-D2CA-409D3F2AD53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9">
            <a:extLst>
              <a:ext uri="{FF2B5EF4-FFF2-40B4-BE49-F238E27FC236}">
                <a16:creationId xmlns:a16="http://schemas.microsoft.com/office/drawing/2014/main" id="{5EEF3AA7-F188-4700-C9F8-8421A3E8691B}"/>
              </a:ext>
            </a:extLst>
          </p:cNvPr>
          <p:cNvSpPr>
            <a:spLocks noGrp="1" noChangeArrowheads="1"/>
          </p:cNvSpPr>
          <p:nvPr>
            <p:ph type="sldNum" sz="quarter" idx="12"/>
          </p:nvPr>
        </p:nvSpPr>
        <p:spPr>
          <a:ln/>
        </p:spPr>
        <p:txBody>
          <a:bodyPr/>
          <a:lstStyle>
            <a:lvl1pPr>
              <a:defRPr/>
            </a:lvl1pPr>
          </a:lstStyle>
          <a:p>
            <a:fld id="{444E8330-FDB5-439E-B72D-DEAD5E3422A6}" type="slidenum">
              <a:rPr lang="en-US" altLang="es-MX"/>
              <a:pPr/>
              <a:t>‹Nº›</a:t>
            </a:fld>
            <a:endParaRPr lang="en-US" altLang="es-MX"/>
          </a:p>
        </p:txBody>
      </p:sp>
    </p:spTree>
    <p:extLst>
      <p:ext uri="{BB962C8B-B14F-4D97-AF65-F5344CB8AC3E}">
        <p14:creationId xmlns:p14="http://schemas.microsoft.com/office/powerpoint/2010/main" val="38454103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4623242D-8816-582D-3601-0EE59392A637}"/>
              </a:ext>
            </a:extLst>
          </p:cNvPr>
          <p:cNvSpPr>
            <a:spLocks noGrp="1"/>
          </p:cNvSpPr>
          <p:nvPr>
            <p:ph type="dt" sz="half" idx="10"/>
          </p:nvPr>
        </p:nvSpPr>
        <p:spPr/>
        <p:txBody>
          <a:bodyPr/>
          <a:lstStyle>
            <a:lvl1pPr>
              <a:defRPr/>
            </a:lvl1pPr>
          </a:lstStyle>
          <a:p>
            <a:pPr>
              <a:defRPr/>
            </a:pPr>
            <a:endParaRPr lang="en-US"/>
          </a:p>
        </p:txBody>
      </p:sp>
      <p:sp>
        <p:nvSpPr>
          <p:cNvPr id="7" name="Footer Placeholder 6">
            <a:extLst>
              <a:ext uri="{FF2B5EF4-FFF2-40B4-BE49-F238E27FC236}">
                <a16:creationId xmlns:a16="http://schemas.microsoft.com/office/drawing/2014/main" id="{26F2ECEA-00A3-1919-14FB-4EC257234E97}"/>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7">
            <a:extLst>
              <a:ext uri="{FF2B5EF4-FFF2-40B4-BE49-F238E27FC236}">
                <a16:creationId xmlns:a16="http://schemas.microsoft.com/office/drawing/2014/main" id="{D04258CF-1517-329C-C049-044AE848D8BB}"/>
              </a:ext>
            </a:extLst>
          </p:cNvPr>
          <p:cNvSpPr>
            <a:spLocks noGrp="1"/>
          </p:cNvSpPr>
          <p:nvPr>
            <p:ph type="sldNum" sz="quarter" idx="12"/>
          </p:nvPr>
        </p:nvSpPr>
        <p:spPr/>
        <p:txBody>
          <a:bodyPr/>
          <a:lstStyle>
            <a:lvl1pPr>
              <a:defRPr/>
            </a:lvl1pPr>
          </a:lstStyle>
          <a:p>
            <a:fld id="{F9C78F81-E6F0-4878-8ADB-1C4340F98D13}" type="slidenum">
              <a:rPr lang="en-US" altLang="es-MX"/>
              <a:pPr/>
              <a:t>‹Nº›</a:t>
            </a:fld>
            <a:endParaRPr lang="en-US" altLang="es-MX"/>
          </a:p>
        </p:txBody>
      </p:sp>
    </p:spTree>
    <p:extLst>
      <p:ext uri="{BB962C8B-B14F-4D97-AF65-F5344CB8AC3E}">
        <p14:creationId xmlns:p14="http://schemas.microsoft.com/office/powerpoint/2010/main" val="132733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0B708BE2-F04C-4476-B0B5-D03EAC4C172E}" type="datetimeFigureOut">
              <a:rPr lang="es-ES" smtClean="0"/>
              <a:t>19/09/2022</a:t>
            </a:fld>
            <a:endParaRPr lang="es-E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s-E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D331BE2D-6967-453F-84FC-31C3D088F6EE}" type="slidenum">
              <a:rPr lang="es-ES" smtClean="0"/>
              <a:t>‹Nº›</a:t>
            </a:fld>
            <a:endParaRPr lang="es-E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252687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upload.wikimedia.org/wikipedia/commons/6/64/DenglerSW-Stromboli-20040928-1230x800.jpg" TargetMode="External"/><Relationship Id="rId5" Type="http://schemas.openxmlformats.org/officeDocument/2006/relationships/image" Target="../media/image23.png"/><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37.jpeg"/><Relationship Id="rId4" Type="http://schemas.openxmlformats.org/officeDocument/2006/relationships/image" Target="../media/image36.jpeg"/></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39.jpe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6.xml"/><Relationship Id="rId4" Type="http://schemas.openxmlformats.org/officeDocument/2006/relationships/image" Target="../media/image54.png"/></Relationships>
</file>

<file path=ppt/slides/_rels/slide3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62.jpeg"/></Relationships>
</file>

<file path=ppt/slides/_rels/slide4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12.xml"/><Relationship Id="rId4" Type="http://schemas.openxmlformats.org/officeDocument/2006/relationships/image" Target="../media/image69.jpeg"/></Relationships>
</file>

<file path=ppt/slides/_rels/slide4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4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hyperlink" Target="http://redescolar.ilce.edu.mx/redescolar/act_permanentes/geografia/publicaciones/publi_volcanes/sangan_guey%20.htm" TargetMode="Externa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5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723772" y="963997"/>
            <a:ext cx="2441018" cy="4938361"/>
          </a:xfrm>
        </p:spPr>
        <p:txBody>
          <a:bodyPr vert="horz" lIns="91440" tIns="45720" rIns="91440" bIns="45720" rtlCol="0" anchor="ctr">
            <a:normAutofit/>
          </a:bodyPr>
          <a:lstStyle/>
          <a:p>
            <a:pPr algn="r"/>
            <a:r>
              <a:rPr lang="en-US" sz="3800" dirty="0">
                <a:solidFill>
                  <a:schemeClr val="tx1">
                    <a:lumMod val="75000"/>
                    <a:lumOff val="25000"/>
                  </a:schemeClr>
                </a:solidFill>
              </a:rPr>
              <a:t>GEOLOGIA AMBIENTAL</a:t>
            </a:r>
          </a:p>
        </p:txBody>
      </p:sp>
      <p:sp>
        <p:nvSpPr>
          <p:cNvPr id="4" name="Rectangle 3"/>
          <p:cNvSpPr txBox="1">
            <a:spLocks noChangeArrowheads="1"/>
          </p:cNvSpPr>
          <p:nvPr/>
        </p:nvSpPr>
        <p:spPr>
          <a:xfrm>
            <a:off x="3851161" y="963507"/>
            <a:ext cx="4601323" cy="4938851"/>
          </a:xfrm>
          <a:prstGeom prst="rect">
            <a:avLst/>
          </a:prstGeom>
        </p:spPr>
        <p:txBody>
          <a:bodyPr vert="horz" lIns="0" tIns="45720" rIns="0" bIns="45720" rtlCol="0" anchor="ctr">
            <a:normAutofit/>
          </a:bodyPr>
          <a:lstStyle>
            <a:lvl1pPr marL="0" indent="0" algn="l" rtl="0" eaLnBrk="1" latinLnBrk="0" hangingPunct="1">
              <a:spcBef>
                <a:spcPts val="0"/>
              </a:spcBef>
              <a:buClr>
                <a:schemeClr val="accent1"/>
              </a:buClr>
              <a:buSzPct val="80000"/>
              <a:buFont typeface="Wingdings 2"/>
              <a:buNone/>
              <a:defRPr kumimoji="0" sz="2000" kern="1200">
                <a:solidFill>
                  <a:srgbClr val="FFFFFF"/>
                </a:solidFill>
                <a:latin typeface="+mn-lt"/>
                <a:ea typeface="+mn-ea"/>
                <a:cs typeface="+mn-cs"/>
              </a:defRPr>
            </a:lvl1pPr>
            <a:lvl2pPr marL="457200" indent="0" algn="ctr" rtl="0" eaLnBrk="1" latinLnBrk="0" hangingPunct="1">
              <a:spcBef>
                <a:spcPct val="20000"/>
              </a:spcBef>
              <a:buClr>
                <a:schemeClr val="accent2"/>
              </a:buClr>
              <a:buSzPct val="90000"/>
              <a:buFont typeface="Wingdings"/>
              <a:buNone/>
              <a:defRPr kumimoji="0" sz="2800" kern="1200">
                <a:solidFill>
                  <a:schemeClr val="tx1">
                    <a:tint val="75000"/>
                  </a:schemeClr>
                </a:solidFill>
                <a:latin typeface="+mn-lt"/>
                <a:ea typeface="+mn-ea"/>
                <a:cs typeface="+mn-cs"/>
              </a:defRPr>
            </a:lvl2pPr>
            <a:lvl3pPr marL="914400" indent="0" algn="ctr" rtl="0" eaLnBrk="1" latinLnBrk="0" hangingPunct="1">
              <a:spcBef>
                <a:spcPct val="20000"/>
              </a:spcBef>
              <a:buClr>
                <a:schemeClr val="accent3"/>
              </a:buClr>
              <a:buFont typeface="Arial"/>
              <a:buNone/>
              <a:defRPr kumimoji="0" sz="2400" kern="1200">
                <a:solidFill>
                  <a:schemeClr val="tx1">
                    <a:tint val="75000"/>
                  </a:schemeClr>
                </a:solidFill>
                <a:latin typeface="+mn-lt"/>
                <a:ea typeface="+mn-ea"/>
                <a:cs typeface="+mn-cs"/>
              </a:defRPr>
            </a:lvl3pPr>
            <a:lvl4pPr marL="1371600" indent="0" algn="ctr" rtl="0" eaLnBrk="1" latinLnBrk="0" hangingPunct="1">
              <a:spcBef>
                <a:spcPct val="20000"/>
              </a:spcBef>
              <a:buClr>
                <a:schemeClr val="accent4"/>
              </a:buClr>
              <a:buFont typeface="Arial"/>
              <a:buNone/>
              <a:defRPr kumimoji="0" sz="2000" kern="1200">
                <a:solidFill>
                  <a:schemeClr val="tx1">
                    <a:tint val="75000"/>
                  </a:schemeClr>
                </a:solidFill>
                <a:latin typeface="+mn-lt"/>
                <a:ea typeface="+mn-ea"/>
                <a:cs typeface="+mn-cs"/>
              </a:defRPr>
            </a:lvl4pPr>
            <a:lvl5pPr marL="1828800" indent="0" algn="ctr" rtl="0" eaLnBrk="1" latinLnBrk="0" hangingPunct="1">
              <a:spcBef>
                <a:spcPct val="20000"/>
              </a:spcBef>
              <a:buClr>
                <a:schemeClr val="accent5"/>
              </a:buClr>
              <a:buFont typeface="Wingdings 3"/>
              <a:buNone/>
              <a:defRPr kumimoji="0" lang="en-US" sz="2000" kern="1200">
                <a:solidFill>
                  <a:schemeClr val="tx1">
                    <a:tint val="75000"/>
                  </a:schemeClr>
                </a:solidFill>
                <a:latin typeface="+mn-lt"/>
                <a:ea typeface="+mn-ea"/>
                <a:cs typeface="+mn-cs"/>
              </a:defRPr>
            </a:lvl5pPr>
            <a:lvl6pPr marL="2286000" indent="0" algn="ctr" rtl="0" eaLnBrk="1" latinLnBrk="0" hangingPunct="1">
              <a:spcBef>
                <a:spcPct val="20000"/>
              </a:spcBef>
              <a:buClr>
                <a:schemeClr val="accent6"/>
              </a:buClr>
              <a:buSzPct val="100000"/>
              <a:buFont typeface="Wingdings 2"/>
              <a:buNone/>
              <a:defRPr kumimoji="0" sz="2000" kern="1200">
                <a:solidFill>
                  <a:schemeClr val="tx1">
                    <a:tint val="75000"/>
                  </a:schemeClr>
                </a:solidFill>
                <a:latin typeface="+mn-lt"/>
                <a:ea typeface="+mn-ea"/>
                <a:cs typeface="+mn-cs"/>
              </a:defRPr>
            </a:lvl6pPr>
            <a:lvl7pPr marL="2743200" indent="0" algn="ctr" rtl="0" eaLnBrk="1" latinLnBrk="0" hangingPunct="1">
              <a:spcBef>
                <a:spcPct val="20000"/>
              </a:spcBef>
              <a:buClr>
                <a:schemeClr val="accent1"/>
              </a:buClr>
              <a:buSzPct val="100000"/>
              <a:buFont typeface="Wingdings 2"/>
              <a:buNone/>
              <a:defRPr kumimoji="0" sz="1800" kern="1200">
                <a:solidFill>
                  <a:schemeClr val="tx1">
                    <a:tint val="75000"/>
                  </a:schemeClr>
                </a:solidFill>
                <a:latin typeface="+mn-lt"/>
                <a:ea typeface="+mn-ea"/>
                <a:cs typeface="+mn-cs"/>
              </a:defRPr>
            </a:lvl7pPr>
            <a:lvl8pPr marL="3200400" indent="0" algn="ctr" rtl="0" eaLnBrk="1" latinLnBrk="0" hangingPunct="1">
              <a:spcBef>
                <a:spcPct val="20000"/>
              </a:spcBef>
              <a:buClr>
                <a:schemeClr val="accent2"/>
              </a:buClr>
              <a:buFont typeface="Wingdings 2" pitchFamily="18" charset="2"/>
              <a:buNone/>
              <a:defRPr kumimoji="0" sz="1800" kern="1200">
                <a:solidFill>
                  <a:schemeClr val="tx1">
                    <a:tint val="75000"/>
                  </a:schemeClr>
                </a:solidFill>
                <a:latin typeface="+mn-lt"/>
                <a:ea typeface="+mn-ea"/>
                <a:cs typeface="+mn-cs"/>
              </a:defRPr>
            </a:lvl8pPr>
            <a:lvl9pPr marL="3657600" indent="0" algn="ctr" rtl="0" eaLnBrk="1" latinLnBrk="0" hangingPunct="1">
              <a:spcBef>
                <a:spcPct val="20000"/>
              </a:spcBef>
              <a:buClr>
                <a:schemeClr val="accent3"/>
              </a:buClr>
              <a:buFont typeface="Wingdings 2" pitchFamily="18" charset="2"/>
              <a:buNone/>
              <a:defRPr kumimoji="0" sz="1800" kern="1200" baseline="0">
                <a:solidFill>
                  <a:schemeClr val="tx1">
                    <a:tint val="75000"/>
                  </a:schemeClr>
                </a:solidFill>
                <a:latin typeface="+mn-lt"/>
                <a:ea typeface="+mn-ea"/>
                <a:cs typeface="+mn-cs"/>
              </a:defRPr>
            </a:lvl9pPr>
            <a:extLst/>
          </a:lstStyle>
          <a:p>
            <a:pPr defTabSz="914400">
              <a:lnSpc>
                <a:spcPct val="90000"/>
              </a:lnSpc>
              <a:spcAft>
                <a:spcPts val="600"/>
              </a:spcAft>
              <a:buFont typeface="Calibri" panose="020F0502020204030204" pitchFamily="34" charset="0"/>
            </a:pPr>
            <a:r>
              <a:rPr lang="en-US" sz="1600" dirty="0">
                <a:solidFill>
                  <a:schemeClr val="tx1">
                    <a:lumMod val="75000"/>
                    <a:lumOff val="25000"/>
                  </a:schemeClr>
                </a:solidFill>
              </a:rPr>
              <a:t>SEMESTRE 2022-2</a:t>
            </a:r>
          </a:p>
        </p:txBody>
      </p:sp>
    </p:spTree>
    <p:extLst>
      <p:ext uri="{BB962C8B-B14F-4D97-AF65-F5344CB8AC3E}">
        <p14:creationId xmlns:p14="http://schemas.microsoft.com/office/powerpoint/2010/main" val="39894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650" y="253981"/>
            <a:ext cx="7543800" cy="647451"/>
          </a:xfrm>
        </p:spPr>
        <p:txBody>
          <a:bodyPr>
            <a:normAutofit fontScale="90000"/>
          </a:bodyPr>
          <a:lstStyle/>
          <a:p>
            <a:r>
              <a:rPr lang="es-ES" dirty="0"/>
              <a:t>¿Qué es un volcán?</a:t>
            </a:r>
          </a:p>
        </p:txBody>
      </p:sp>
      <p:sp>
        <p:nvSpPr>
          <p:cNvPr id="3" name="2 Marcador de contenido"/>
          <p:cNvSpPr>
            <a:spLocks noGrp="1"/>
          </p:cNvSpPr>
          <p:nvPr>
            <p:ph idx="1"/>
          </p:nvPr>
        </p:nvSpPr>
        <p:spPr>
          <a:xfrm>
            <a:off x="250825" y="1988840"/>
            <a:ext cx="4608512" cy="3600400"/>
          </a:xfrm>
        </p:spPr>
        <p:txBody>
          <a:bodyPr>
            <a:normAutofit/>
          </a:bodyPr>
          <a:lstStyle/>
          <a:p>
            <a:r>
              <a:rPr lang="es-ES" dirty="0"/>
              <a:t>Sitio donde sale material magmático o sus derivados, formando una acumulación que por lo general toma una forma aproximadamente cónica </a:t>
            </a:r>
          </a:p>
          <a:p>
            <a:endParaRPr lang="es-ES" dirty="0"/>
          </a:p>
          <a:p>
            <a:r>
              <a:rPr lang="es-ES" dirty="0"/>
              <a:t>Comúnmente  los volcanes tienen en su cumbre o en sus costados, grandes </a:t>
            </a:r>
            <a:r>
              <a:rPr lang="pt-BR" dirty="0"/>
              <a:t>cavidades de forma aproximadamente circular denominadas </a:t>
            </a:r>
            <a:r>
              <a:rPr lang="pt-BR" b="1" i="1" dirty="0" err="1"/>
              <a:t>cráteres</a:t>
            </a:r>
            <a:r>
              <a:rPr lang="pt-BR" dirty="0"/>
              <a:t>.</a:t>
            </a:r>
            <a:endParaRPr lang="es-ES" dirty="0"/>
          </a:p>
        </p:txBody>
      </p:sp>
      <p:pic>
        <p:nvPicPr>
          <p:cNvPr id="4" name="Picture 7" descr="Imag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825" y="1844824"/>
            <a:ext cx="3816350"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7515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3"/>
          <p:cNvSpPr txBox="1">
            <a:spLocks noChangeArrowheads="1"/>
          </p:cNvSpPr>
          <p:nvPr/>
        </p:nvSpPr>
        <p:spPr bwMode="auto">
          <a:xfrm>
            <a:off x="464343" y="753501"/>
            <a:ext cx="8215313" cy="264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0000CC"/>
                  </a:outerShdw>
                </a:effectLst>
              </a14:hiddenEffects>
            </a:ext>
          </a:extLst>
        </p:spPr>
        <p:txBody>
          <a:bodyPr/>
          <a:lstStyle>
            <a:lvl1pPr eaLnBrk="0" hangingPunct="0">
              <a:defRPr sz="2000" b="1">
                <a:solidFill>
                  <a:srgbClr val="334F26"/>
                </a:solidFill>
                <a:latin typeface="Times New Roman" pitchFamily="18" charset="0"/>
              </a:defRPr>
            </a:lvl1pPr>
            <a:lvl2pPr marL="742950" indent="-285750" eaLnBrk="0" hangingPunct="0">
              <a:defRPr sz="2000" b="1">
                <a:solidFill>
                  <a:srgbClr val="334F26"/>
                </a:solidFill>
                <a:latin typeface="Times New Roman" pitchFamily="18" charset="0"/>
              </a:defRPr>
            </a:lvl2pPr>
            <a:lvl3pPr marL="1143000" indent="-228600" eaLnBrk="0" hangingPunct="0">
              <a:defRPr sz="2000" b="1">
                <a:solidFill>
                  <a:srgbClr val="334F26"/>
                </a:solidFill>
                <a:latin typeface="Times New Roman" pitchFamily="18" charset="0"/>
              </a:defRPr>
            </a:lvl3pPr>
            <a:lvl4pPr marL="1600200" indent="-228600" eaLnBrk="0" hangingPunct="0">
              <a:defRPr sz="2000" b="1">
                <a:solidFill>
                  <a:srgbClr val="334F26"/>
                </a:solidFill>
                <a:latin typeface="Times New Roman" pitchFamily="18" charset="0"/>
              </a:defRPr>
            </a:lvl4pPr>
            <a:lvl5pPr marL="2057400" indent="-228600" eaLnBrk="0" hangingPunct="0">
              <a:defRPr sz="2000" b="1">
                <a:solidFill>
                  <a:srgbClr val="334F26"/>
                </a:solidFill>
                <a:latin typeface="Times New Roman" pitchFamily="18" charset="0"/>
              </a:defRPr>
            </a:lvl5pPr>
            <a:lvl6pPr marL="2514600" indent="-228600" eaLnBrk="0" fontAlgn="base" hangingPunct="0">
              <a:spcBef>
                <a:spcPct val="0"/>
              </a:spcBef>
              <a:spcAft>
                <a:spcPct val="0"/>
              </a:spcAft>
              <a:defRPr sz="2000" b="1">
                <a:solidFill>
                  <a:srgbClr val="334F26"/>
                </a:solidFill>
                <a:latin typeface="Times New Roman" pitchFamily="18" charset="0"/>
              </a:defRPr>
            </a:lvl6pPr>
            <a:lvl7pPr marL="2971800" indent="-228600" eaLnBrk="0" fontAlgn="base" hangingPunct="0">
              <a:spcBef>
                <a:spcPct val="0"/>
              </a:spcBef>
              <a:spcAft>
                <a:spcPct val="0"/>
              </a:spcAft>
              <a:defRPr sz="2000" b="1">
                <a:solidFill>
                  <a:srgbClr val="334F26"/>
                </a:solidFill>
                <a:latin typeface="Times New Roman" pitchFamily="18" charset="0"/>
              </a:defRPr>
            </a:lvl7pPr>
            <a:lvl8pPr marL="3429000" indent="-228600" eaLnBrk="0" fontAlgn="base" hangingPunct="0">
              <a:spcBef>
                <a:spcPct val="0"/>
              </a:spcBef>
              <a:spcAft>
                <a:spcPct val="0"/>
              </a:spcAft>
              <a:defRPr sz="2000" b="1">
                <a:solidFill>
                  <a:srgbClr val="334F26"/>
                </a:solidFill>
                <a:latin typeface="Times New Roman" pitchFamily="18" charset="0"/>
              </a:defRPr>
            </a:lvl8pPr>
            <a:lvl9pPr marL="3886200" indent="-228600" eaLnBrk="0" fontAlgn="base" hangingPunct="0">
              <a:spcBef>
                <a:spcPct val="0"/>
              </a:spcBef>
              <a:spcAft>
                <a:spcPct val="0"/>
              </a:spcAft>
              <a:defRPr sz="2000" b="1">
                <a:solidFill>
                  <a:srgbClr val="334F26"/>
                </a:solidFill>
                <a:latin typeface="Times New Roman" pitchFamily="18" charset="0"/>
              </a:defRPr>
            </a:lvl9pPr>
          </a:lstStyle>
          <a:p>
            <a:pPr marL="342900" indent="-342900" algn="just" eaLnBrk="1" hangingPunct="1">
              <a:buFont typeface="Arial" pitchFamily="34" charset="0"/>
              <a:buChar char="•"/>
            </a:pPr>
            <a:r>
              <a:rPr lang="es-ES" dirty="0">
                <a:solidFill>
                  <a:schemeClr val="tx1"/>
                </a:solidFill>
                <a:latin typeface="Arial" charset="0"/>
              </a:rPr>
              <a:t>Límites de subducción.</a:t>
            </a:r>
          </a:p>
          <a:p>
            <a:pPr marL="342900" indent="-342900" algn="just" eaLnBrk="1" hangingPunct="1">
              <a:buFont typeface="Arial" pitchFamily="34" charset="0"/>
              <a:buChar char="•"/>
            </a:pPr>
            <a:r>
              <a:rPr lang="es-ES" dirty="0">
                <a:solidFill>
                  <a:schemeClr val="tx1"/>
                </a:solidFill>
                <a:latin typeface="Arial" charset="0"/>
              </a:rPr>
              <a:t>Límites de Extensión</a:t>
            </a:r>
          </a:p>
          <a:p>
            <a:pPr marL="342900" indent="-342900" algn="just" eaLnBrk="1" hangingPunct="1">
              <a:buFont typeface="Arial" pitchFamily="34" charset="0"/>
              <a:buChar char="•"/>
            </a:pPr>
            <a:r>
              <a:rPr lang="es-ES" dirty="0">
                <a:solidFill>
                  <a:schemeClr val="tx1"/>
                </a:solidFill>
                <a:latin typeface="Arial" charset="0"/>
              </a:rPr>
              <a:t>Puntos calientes: Plumas del manto que ascienden a la superficie. </a:t>
            </a:r>
          </a:p>
        </p:txBody>
      </p:sp>
      <p:sp>
        <p:nvSpPr>
          <p:cNvPr id="5123" name="Text Box 6"/>
          <p:cNvSpPr txBox="1">
            <a:spLocks noChangeArrowheads="1"/>
          </p:cNvSpPr>
          <p:nvPr/>
        </p:nvSpPr>
        <p:spPr bwMode="auto">
          <a:xfrm>
            <a:off x="1979613" y="37694"/>
            <a:ext cx="6365454"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0000CC"/>
                  </a:outerShdw>
                </a:effectLst>
              </a14:hiddenEffects>
            </a:ext>
          </a:extLst>
        </p:spPr>
        <p:txBody>
          <a:bodyPr/>
          <a:lstStyle>
            <a:lvl1pPr eaLnBrk="0" hangingPunct="0">
              <a:defRPr sz="2000" b="1">
                <a:solidFill>
                  <a:srgbClr val="334F26"/>
                </a:solidFill>
                <a:latin typeface="Times New Roman" pitchFamily="18" charset="0"/>
              </a:defRPr>
            </a:lvl1pPr>
            <a:lvl2pPr marL="742950" indent="-285750" eaLnBrk="0" hangingPunct="0">
              <a:defRPr sz="2000" b="1">
                <a:solidFill>
                  <a:srgbClr val="334F26"/>
                </a:solidFill>
                <a:latin typeface="Times New Roman" pitchFamily="18" charset="0"/>
              </a:defRPr>
            </a:lvl2pPr>
            <a:lvl3pPr marL="1143000" indent="-228600" eaLnBrk="0" hangingPunct="0">
              <a:defRPr sz="2000" b="1">
                <a:solidFill>
                  <a:srgbClr val="334F26"/>
                </a:solidFill>
                <a:latin typeface="Times New Roman" pitchFamily="18" charset="0"/>
              </a:defRPr>
            </a:lvl3pPr>
            <a:lvl4pPr marL="1600200" indent="-228600" eaLnBrk="0" hangingPunct="0">
              <a:defRPr sz="2000" b="1">
                <a:solidFill>
                  <a:srgbClr val="334F26"/>
                </a:solidFill>
                <a:latin typeface="Times New Roman" pitchFamily="18" charset="0"/>
              </a:defRPr>
            </a:lvl4pPr>
            <a:lvl5pPr marL="2057400" indent="-228600" eaLnBrk="0" hangingPunct="0">
              <a:defRPr sz="2000" b="1">
                <a:solidFill>
                  <a:srgbClr val="334F26"/>
                </a:solidFill>
                <a:latin typeface="Times New Roman" pitchFamily="18" charset="0"/>
              </a:defRPr>
            </a:lvl5pPr>
            <a:lvl6pPr marL="2514600" indent="-228600" eaLnBrk="0" fontAlgn="base" hangingPunct="0">
              <a:spcBef>
                <a:spcPct val="0"/>
              </a:spcBef>
              <a:spcAft>
                <a:spcPct val="0"/>
              </a:spcAft>
              <a:defRPr sz="2000" b="1">
                <a:solidFill>
                  <a:srgbClr val="334F26"/>
                </a:solidFill>
                <a:latin typeface="Times New Roman" pitchFamily="18" charset="0"/>
              </a:defRPr>
            </a:lvl6pPr>
            <a:lvl7pPr marL="2971800" indent="-228600" eaLnBrk="0" fontAlgn="base" hangingPunct="0">
              <a:spcBef>
                <a:spcPct val="0"/>
              </a:spcBef>
              <a:spcAft>
                <a:spcPct val="0"/>
              </a:spcAft>
              <a:defRPr sz="2000" b="1">
                <a:solidFill>
                  <a:srgbClr val="334F26"/>
                </a:solidFill>
                <a:latin typeface="Times New Roman" pitchFamily="18" charset="0"/>
              </a:defRPr>
            </a:lvl7pPr>
            <a:lvl8pPr marL="3429000" indent="-228600" eaLnBrk="0" fontAlgn="base" hangingPunct="0">
              <a:spcBef>
                <a:spcPct val="0"/>
              </a:spcBef>
              <a:spcAft>
                <a:spcPct val="0"/>
              </a:spcAft>
              <a:defRPr sz="2000" b="1">
                <a:solidFill>
                  <a:srgbClr val="334F26"/>
                </a:solidFill>
                <a:latin typeface="Times New Roman" pitchFamily="18" charset="0"/>
              </a:defRPr>
            </a:lvl8pPr>
            <a:lvl9pPr marL="3886200" indent="-228600" eaLnBrk="0" fontAlgn="base" hangingPunct="0">
              <a:spcBef>
                <a:spcPct val="0"/>
              </a:spcBef>
              <a:spcAft>
                <a:spcPct val="0"/>
              </a:spcAft>
              <a:defRPr sz="2000" b="1">
                <a:solidFill>
                  <a:srgbClr val="334F26"/>
                </a:solidFill>
                <a:latin typeface="Times New Roman" pitchFamily="18" charset="0"/>
              </a:defRPr>
            </a:lvl9pPr>
          </a:lstStyle>
          <a:p>
            <a:pPr algn="ctr" eaLnBrk="1" hangingPunct="1">
              <a:lnSpc>
                <a:spcPct val="120000"/>
              </a:lnSpc>
            </a:pPr>
            <a:r>
              <a:rPr lang="es-MX" sz="2800" dirty="0">
                <a:solidFill>
                  <a:schemeClr val="tx1"/>
                </a:solidFill>
                <a:latin typeface="Arial" charset="0"/>
              </a:rPr>
              <a:t>Tectónica y Formación de Volcanes</a:t>
            </a:r>
            <a:endParaRPr lang="es-ES" sz="2800" dirty="0">
              <a:solidFill>
                <a:schemeClr val="tx1"/>
              </a:solidFill>
              <a:latin typeface="Arial" charset="0"/>
            </a:endParaRPr>
          </a:p>
        </p:txBody>
      </p:sp>
      <p:pic>
        <p:nvPicPr>
          <p:cNvPr id="2" name="Imagen 1">
            <a:extLst>
              <a:ext uri="{FF2B5EF4-FFF2-40B4-BE49-F238E27FC236}">
                <a16:creationId xmlns:a16="http://schemas.microsoft.com/office/drawing/2014/main" id="{00B40398-D3E7-4C7C-8B11-897211AB4A12}"/>
              </a:ext>
            </a:extLst>
          </p:cNvPr>
          <p:cNvPicPr>
            <a:picLocks noChangeAspect="1"/>
          </p:cNvPicPr>
          <p:nvPr/>
        </p:nvPicPr>
        <p:blipFill>
          <a:blip r:embed="rId2"/>
          <a:stretch>
            <a:fillRect/>
          </a:stretch>
        </p:blipFill>
        <p:spPr>
          <a:xfrm>
            <a:off x="436732" y="2636912"/>
            <a:ext cx="7908335" cy="3644711"/>
          </a:xfrm>
          <a:prstGeom prst="rect">
            <a:avLst/>
          </a:prstGeom>
        </p:spPr>
      </p:pic>
    </p:spTree>
    <p:extLst>
      <p:ext uri="{BB962C8B-B14F-4D97-AF65-F5344CB8AC3E}">
        <p14:creationId xmlns:p14="http://schemas.microsoft.com/office/powerpoint/2010/main" val="91336028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388938" y="188640"/>
            <a:ext cx="4183062"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0000CC"/>
                  </a:outerShdw>
                </a:effectLst>
              </a14:hiddenEffects>
            </a:ext>
          </a:extLst>
        </p:spPr>
        <p:txBody>
          <a:bodyPr/>
          <a:lstStyle>
            <a:lvl1pPr eaLnBrk="0" hangingPunct="0">
              <a:defRPr sz="2000" b="1">
                <a:solidFill>
                  <a:srgbClr val="334F26"/>
                </a:solidFill>
                <a:latin typeface="Times New Roman" pitchFamily="18" charset="0"/>
              </a:defRPr>
            </a:lvl1pPr>
            <a:lvl2pPr marL="742950" indent="-285750" eaLnBrk="0" hangingPunct="0">
              <a:defRPr sz="2000" b="1">
                <a:solidFill>
                  <a:srgbClr val="334F26"/>
                </a:solidFill>
                <a:latin typeface="Times New Roman" pitchFamily="18" charset="0"/>
              </a:defRPr>
            </a:lvl2pPr>
            <a:lvl3pPr marL="1143000" indent="-228600" eaLnBrk="0" hangingPunct="0">
              <a:defRPr sz="2000" b="1">
                <a:solidFill>
                  <a:srgbClr val="334F26"/>
                </a:solidFill>
                <a:latin typeface="Times New Roman" pitchFamily="18" charset="0"/>
              </a:defRPr>
            </a:lvl3pPr>
            <a:lvl4pPr marL="1600200" indent="-228600" eaLnBrk="0" hangingPunct="0">
              <a:defRPr sz="2000" b="1">
                <a:solidFill>
                  <a:srgbClr val="334F26"/>
                </a:solidFill>
                <a:latin typeface="Times New Roman" pitchFamily="18" charset="0"/>
              </a:defRPr>
            </a:lvl4pPr>
            <a:lvl5pPr marL="2057400" indent="-228600" eaLnBrk="0" hangingPunct="0">
              <a:defRPr sz="2000" b="1">
                <a:solidFill>
                  <a:srgbClr val="334F26"/>
                </a:solidFill>
                <a:latin typeface="Times New Roman" pitchFamily="18" charset="0"/>
              </a:defRPr>
            </a:lvl5pPr>
            <a:lvl6pPr marL="2514600" indent="-228600" eaLnBrk="0" fontAlgn="base" hangingPunct="0">
              <a:spcBef>
                <a:spcPct val="0"/>
              </a:spcBef>
              <a:spcAft>
                <a:spcPct val="0"/>
              </a:spcAft>
              <a:defRPr sz="2000" b="1">
                <a:solidFill>
                  <a:srgbClr val="334F26"/>
                </a:solidFill>
                <a:latin typeface="Times New Roman" pitchFamily="18" charset="0"/>
              </a:defRPr>
            </a:lvl6pPr>
            <a:lvl7pPr marL="2971800" indent="-228600" eaLnBrk="0" fontAlgn="base" hangingPunct="0">
              <a:spcBef>
                <a:spcPct val="0"/>
              </a:spcBef>
              <a:spcAft>
                <a:spcPct val="0"/>
              </a:spcAft>
              <a:defRPr sz="2000" b="1">
                <a:solidFill>
                  <a:srgbClr val="334F26"/>
                </a:solidFill>
                <a:latin typeface="Times New Roman" pitchFamily="18" charset="0"/>
              </a:defRPr>
            </a:lvl7pPr>
            <a:lvl8pPr marL="3429000" indent="-228600" eaLnBrk="0" fontAlgn="base" hangingPunct="0">
              <a:spcBef>
                <a:spcPct val="0"/>
              </a:spcBef>
              <a:spcAft>
                <a:spcPct val="0"/>
              </a:spcAft>
              <a:defRPr sz="2000" b="1">
                <a:solidFill>
                  <a:srgbClr val="334F26"/>
                </a:solidFill>
                <a:latin typeface="Times New Roman" pitchFamily="18" charset="0"/>
              </a:defRPr>
            </a:lvl8pPr>
            <a:lvl9pPr marL="3886200" indent="-228600" eaLnBrk="0" fontAlgn="base" hangingPunct="0">
              <a:spcBef>
                <a:spcPct val="0"/>
              </a:spcBef>
              <a:spcAft>
                <a:spcPct val="0"/>
              </a:spcAft>
              <a:defRPr sz="2000" b="1">
                <a:solidFill>
                  <a:srgbClr val="334F26"/>
                </a:solidFill>
                <a:latin typeface="Times New Roman" pitchFamily="18" charset="0"/>
              </a:defRPr>
            </a:lvl9pPr>
          </a:lstStyle>
          <a:p>
            <a:pPr eaLnBrk="1" hangingPunct="1">
              <a:lnSpc>
                <a:spcPct val="120000"/>
              </a:lnSpc>
            </a:pPr>
            <a:r>
              <a:rPr lang="es-ES" sz="3000" dirty="0">
                <a:solidFill>
                  <a:schemeClr val="tx1"/>
                </a:solidFill>
                <a:latin typeface="Arial" charset="0"/>
              </a:rPr>
              <a:t>Zonas Volcánicas </a:t>
            </a:r>
            <a:endParaRPr lang="es-ES" sz="3200" dirty="0">
              <a:solidFill>
                <a:schemeClr val="tx1"/>
              </a:solidFill>
              <a:latin typeface="Arial" charset="0"/>
            </a:endParaRPr>
          </a:p>
        </p:txBody>
      </p:sp>
      <p:sp>
        <p:nvSpPr>
          <p:cNvPr id="6147" name="Text Box 3"/>
          <p:cNvSpPr txBox="1">
            <a:spLocks noChangeArrowheads="1"/>
          </p:cNvSpPr>
          <p:nvPr/>
        </p:nvSpPr>
        <p:spPr bwMode="auto">
          <a:xfrm>
            <a:off x="83751" y="949234"/>
            <a:ext cx="8280400" cy="576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0000CC"/>
                  </a:outerShdw>
                </a:effectLst>
              </a14:hiddenEffects>
            </a:ext>
          </a:extLst>
        </p:spPr>
        <p:txBody>
          <a:bodyPr/>
          <a:lstStyle>
            <a:lvl1pPr marL="457200" indent="-457200" eaLnBrk="0" hangingPunct="0">
              <a:defRPr sz="2000" b="1">
                <a:solidFill>
                  <a:srgbClr val="334F26"/>
                </a:solidFill>
                <a:latin typeface="Times New Roman" pitchFamily="18" charset="0"/>
              </a:defRPr>
            </a:lvl1pPr>
            <a:lvl2pPr marL="742950" indent="-285750" eaLnBrk="0" hangingPunct="0">
              <a:defRPr sz="2000" b="1">
                <a:solidFill>
                  <a:srgbClr val="334F26"/>
                </a:solidFill>
                <a:latin typeface="Times New Roman" pitchFamily="18" charset="0"/>
              </a:defRPr>
            </a:lvl2pPr>
            <a:lvl3pPr marL="1143000" indent="-228600" eaLnBrk="0" hangingPunct="0">
              <a:defRPr sz="2000" b="1">
                <a:solidFill>
                  <a:srgbClr val="334F26"/>
                </a:solidFill>
                <a:latin typeface="Times New Roman" pitchFamily="18" charset="0"/>
              </a:defRPr>
            </a:lvl3pPr>
            <a:lvl4pPr marL="1600200" indent="-228600" eaLnBrk="0" hangingPunct="0">
              <a:defRPr sz="2000" b="1">
                <a:solidFill>
                  <a:srgbClr val="334F26"/>
                </a:solidFill>
                <a:latin typeface="Times New Roman" pitchFamily="18" charset="0"/>
              </a:defRPr>
            </a:lvl4pPr>
            <a:lvl5pPr marL="2057400" indent="-228600" eaLnBrk="0" hangingPunct="0">
              <a:defRPr sz="2000" b="1">
                <a:solidFill>
                  <a:srgbClr val="334F26"/>
                </a:solidFill>
                <a:latin typeface="Times New Roman" pitchFamily="18" charset="0"/>
              </a:defRPr>
            </a:lvl5pPr>
            <a:lvl6pPr marL="2514600" indent="-228600" eaLnBrk="0" fontAlgn="base" hangingPunct="0">
              <a:spcBef>
                <a:spcPct val="0"/>
              </a:spcBef>
              <a:spcAft>
                <a:spcPct val="0"/>
              </a:spcAft>
              <a:defRPr sz="2000" b="1">
                <a:solidFill>
                  <a:srgbClr val="334F26"/>
                </a:solidFill>
                <a:latin typeface="Times New Roman" pitchFamily="18" charset="0"/>
              </a:defRPr>
            </a:lvl6pPr>
            <a:lvl7pPr marL="2971800" indent="-228600" eaLnBrk="0" fontAlgn="base" hangingPunct="0">
              <a:spcBef>
                <a:spcPct val="0"/>
              </a:spcBef>
              <a:spcAft>
                <a:spcPct val="0"/>
              </a:spcAft>
              <a:defRPr sz="2000" b="1">
                <a:solidFill>
                  <a:srgbClr val="334F26"/>
                </a:solidFill>
                <a:latin typeface="Times New Roman" pitchFamily="18" charset="0"/>
              </a:defRPr>
            </a:lvl7pPr>
            <a:lvl8pPr marL="3429000" indent="-228600" eaLnBrk="0" fontAlgn="base" hangingPunct="0">
              <a:spcBef>
                <a:spcPct val="0"/>
              </a:spcBef>
              <a:spcAft>
                <a:spcPct val="0"/>
              </a:spcAft>
              <a:defRPr sz="2000" b="1">
                <a:solidFill>
                  <a:srgbClr val="334F26"/>
                </a:solidFill>
                <a:latin typeface="Times New Roman" pitchFamily="18" charset="0"/>
              </a:defRPr>
            </a:lvl8pPr>
            <a:lvl9pPr marL="3886200" indent="-228600" eaLnBrk="0" fontAlgn="base" hangingPunct="0">
              <a:spcBef>
                <a:spcPct val="0"/>
              </a:spcBef>
              <a:spcAft>
                <a:spcPct val="0"/>
              </a:spcAft>
              <a:defRPr sz="2000" b="1">
                <a:solidFill>
                  <a:srgbClr val="334F26"/>
                </a:solidFill>
                <a:latin typeface="Times New Roman" pitchFamily="18" charset="0"/>
              </a:defRPr>
            </a:lvl9pPr>
          </a:lstStyle>
          <a:p>
            <a:pPr algn="just" eaLnBrk="1" hangingPunct="1">
              <a:lnSpc>
                <a:spcPct val="120000"/>
              </a:lnSpc>
              <a:buFontTx/>
              <a:buAutoNum type="arabicPeriod"/>
            </a:pPr>
            <a:r>
              <a:rPr lang="es-ES" sz="2400" dirty="0">
                <a:solidFill>
                  <a:schemeClr val="tx1"/>
                </a:solidFill>
                <a:latin typeface="Arial" charset="0"/>
              </a:rPr>
              <a:t>Zona </a:t>
            </a:r>
            <a:r>
              <a:rPr lang="es-ES" sz="2400" dirty="0" err="1">
                <a:solidFill>
                  <a:schemeClr val="tx1"/>
                </a:solidFill>
                <a:latin typeface="Arial" charset="0"/>
              </a:rPr>
              <a:t>Circumpacífica</a:t>
            </a:r>
            <a:r>
              <a:rPr lang="es-ES" sz="2400" dirty="0">
                <a:solidFill>
                  <a:schemeClr val="tx1"/>
                </a:solidFill>
                <a:latin typeface="Arial" charset="0"/>
              </a:rPr>
              <a:t>: “Cinturón de Fuego”</a:t>
            </a:r>
          </a:p>
        </p:txBody>
      </p:sp>
      <p:sp>
        <p:nvSpPr>
          <p:cNvPr id="6148" name="Text Box 5"/>
          <p:cNvSpPr txBox="1">
            <a:spLocks noChangeArrowheads="1"/>
          </p:cNvSpPr>
          <p:nvPr/>
        </p:nvSpPr>
        <p:spPr bwMode="auto">
          <a:xfrm>
            <a:off x="57846" y="1571577"/>
            <a:ext cx="5076825"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0000CC"/>
                  </a:outerShdw>
                </a:effectLst>
              </a14:hiddenEffects>
            </a:ext>
          </a:extLst>
        </p:spPr>
        <p:txBody>
          <a:bodyPr/>
          <a:lstStyle>
            <a:lvl1pPr marL="457200" indent="-457200" eaLnBrk="0" hangingPunct="0">
              <a:defRPr sz="2000" b="1">
                <a:solidFill>
                  <a:srgbClr val="334F26"/>
                </a:solidFill>
                <a:latin typeface="Times New Roman" pitchFamily="18" charset="0"/>
              </a:defRPr>
            </a:lvl1pPr>
            <a:lvl2pPr marL="742950" indent="-285750" eaLnBrk="0" hangingPunct="0">
              <a:defRPr sz="2000" b="1">
                <a:solidFill>
                  <a:srgbClr val="334F26"/>
                </a:solidFill>
                <a:latin typeface="Times New Roman" pitchFamily="18" charset="0"/>
              </a:defRPr>
            </a:lvl2pPr>
            <a:lvl3pPr marL="1143000" indent="-228600" eaLnBrk="0" hangingPunct="0">
              <a:defRPr sz="2000" b="1">
                <a:solidFill>
                  <a:srgbClr val="334F26"/>
                </a:solidFill>
                <a:latin typeface="Times New Roman" pitchFamily="18" charset="0"/>
              </a:defRPr>
            </a:lvl3pPr>
            <a:lvl4pPr marL="1600200" indent="-228600" eaLnBrk="0" hangingPunct="0">
              <a:defRPr sz="2000" b="1">
                <a:solidFill>
                  <a:srgbClr val="334F26"/>
                </a:solidFill>
                <a:latin typeface="Times New Roman" pitchFamily="18" charset="0"/>
              </a:defRPr>
            </a:lvl4pPr>
            <a:lvl5pPr marL="2057400" indent="-228600" eaLnBrk="0" hangingPunct="0">
              <a:defRPr sz="2000" b="1">
                <a:solidFill>
                  <a:srgbClr val="334F26"/>
                </a:solidFill>
                <a:latin typeface="Times New Roman" pitchFamily="18" charset="0"/>
              </a:defRPr>
            </a:lvl5pPr>
            <a:lvl6pPr marL="2514600" indent="-228600" eaLnBrk="0" fontAlgn="base" hangingPunct="0">
              <a:spcBef>
                <a:spcPct val="0"/>
              </a:spcBef>
              <a:spcAft>
                <a:spcPct val="0"/>
              </a:spcAft>
              <a:defRPr sz="2000" b="1">
                <a:solidFill>
                  <a:srgbClr val="334F26"/>
                </a:solidFill>
                <a:latin typeface="Times New Roman" pitchFamily="18" charset="0"/>
              </a:defRPr>
            </a:lvl6pPr>
            <a:lvl7pPr marL="2971800" indent="-228600" eaLnBrk="0" fontAlgn="base" hangingPunct="0">
              <a:spcBef>
                <a:spcPct val="0"/>
              </a:spcBef>
              <a:spcAft>
                <a:spcPct val="0"/>
              </a:spcAft>
              <a:defRPr sz="2000" b="1">
                <a:solidFill>
                  <a:srgbClr val="334F26"/>
                </a:solidFill>
                <a:latin typeface="Times New Roman" pitchFamily="18" charset="0"/>
              </a:defRPr>
            </a:lvl7pPr>
            <a:lvl8pPr marL="3429000" indent="-228600" eaLnBrk="0" fontAlgn="base" hangingPunct="0">
              <a:spcBef>
                <a:spcPct val="0"/>
              </a:spcBef>
              <a:spcAft>
                <a:spcPct val="0"/>
              </a:spcAft>
              <a:defRPr sz="2000" b="1">
                <a:solidFill>
                  <a:srgbClr val="334F26"/>
                </a:solidFill>
                <a:latin typeface="Times New Roman" pitchFamily="18" charset="0"/>
              </a:defRPr>
            </a:lvl8pPr>
            <a:lvl9pPr marL="3886200" indent="-228600" eaLnBrk="0" fontAlgn="base" hangingPunct="0">
              <a:spcBef>
                <a:spcPct val="0"/>
              </a:spcBef>
              <a:spcAft>
                <a:spcPct val="0"/>
              </a:spcAft>
              <a:defRPr sz="2000" b="1">
                <a:solidFill>
                  <a:srgbClr val="334F26"/>
                </a:solidFill>
                <a:latin typeface="Times New Roman" pitchFamily="18" charset="0"/>
              </a:defRPr>
            </a:lvl9pPr>
          </a:lstStyle>
          <a:p>
            <a:pPr algn="just" eaLnBrk="1" hangingPunct="1">
              <a:lnSpc>
                <a:spcPct val="120000"/>
              </a:lnSpc>
            </a:pPr>
            <a:r>
              <a:rPr lang="es-ES" sz="2400" dirty="0">
                <a:solidFill>
                  <a:schemeClr val="tx1"/>
                </a:solidFill>
                <a:latin typeface="Arial" charset="0"/>
              </a:rPr>
              <a:t>2.  Zona Asiático- Mediterránea</a:t>
            </a:r>
          </a:p>
        </p:txBody>
      </p:sp>
      <p:sp>
        <p:nvSpPr>
          <p:cNvPr id="6149" name="Text Box 6"/>
          <p:cNvSpPr txBox="1">
            <a:spLocks noChangeArrowheads="1"/>
          </p:cNvSpPr>
          <p:nvPr/>
        </p:nvSpPr>
        <p:spPr bwMode="auto">
          <a:xfrm>
            <a:off x="83751" y="2111491"/>
            <a:ext cx="4032250"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0000CC"/>
                  </a:outerShdw>
                </a:effectLst>
              </a14:hiddenEffects>
            </a:ext>
          </a:extLst>
        </p:spPr>
        <p:txBody>
          <a:bodyPr/>
          <a:lstStyle>
            <a:lvl1pPr marL="457200" indent="-457200" eaLnBrk="0" hangingPunct="0">
              <a:defRPr sz="2000" b="1">
                <a:solidFill>
                  <a:srgbClr val="334F26"/>
                </a:solidFill>
                <a:latin typeface="Times New Roman" pitchFamily="18" charset="0"/>
              </a:defRPr>
            </a:lvl1pPr>
            <a:lvl2pPr marL="742950" indent="-285750" eaLnBrk="0" hangingPunct="0">
              <a:defRPr sz="2000" b="1">
                <a:solidFill>
                  <a:srgbClr val="334F26"/>
                </a:solidFill>
                <a:latin typeface="Times New Roman" pitchFamily="18" charset="0"/>
              </a:defRPr>
            </a:lvl2pPr>
            <a:lvl3pPr marL="1143000" indent="-228600" eaLnBrk="0" hangingPunct="0">
              <a:defRPr sz="2000" b="1">
                <a:solidFill>
                  <a:srgbClr val="334F26"/>
                </a:solidFill>
                <a:latin typeface="Times New Roman" pitchFamily="18" charset="0"/>
              </a:defRPr>
            </a:lvl3pPr>
            <a:lvl4pPr marL="1600200" indent="-228600" eaLnBrk="0" hangingPunct="0">
              <a:defRPr sz="2000" b="1">
                <a:solidFill>
                  <a:srgbClr val="334F26"/>
                </a:solidFill>
                <a:latin typeface="Times New Roman" pitchFamily="18" charset="0"/>
              </a:defRPr>
            </a:lvl4pPr>
            <a:lvl5pPr marL="2057400" indent="-228600" eaLnBrk="0" hangingPunct="0">
              <a:defRPr sz="2000" b="1">
                <a:solidFill>
                  <a:srgbClr val="334F26"/>
                </a:solidFill>
                <a:latin typeface="Times New Roman" pitchFamily="18" charset="0"/>
              </a:defRPr>
            </a:lvl5pPr>
            <a:lvl6pPr marL="2514600" indent="-228600" eaLnBrk="0" fontAlgn="base" hangingPunct="0">
              <a:spcBef>
                <a:spcPct val="0"/>
              </a:spcBef>
              <a:spcAft>
                <a:spcPct val="0"/>
              </a:spcAft>
              <a:defRPr sz="2000" b="1">
                <a:solidFill>
                  <a:srgbClr val="334F26"/>
                </a:solidFill>
                <a:latin typeface="Times New Roman" pitchFamily="18" charset="0"/>
              </a:defRPr>
            </a:lvl6pPr>
            <a:lvl7pPr marL="2971800" indent="-228600" eaLnBrk="0" fontAlgn="base" hangingPunct="0">
              <a:spcBef>
                <a:spcPct val="0"/>
              </a:spcBef>
              <a:spcAft>
                <a:spcPct val="0"/>
              </a:spcAft>
              <a:defRPr sz="2000" b="1">
                <a:solidFill>
                  <a:srgbClr val="334F26"/>
                </a:solidFill>
                <a:latin typeface="Times New Roman" pitchFamily="18" charset="0"/>
              </a:defRPr>
            </a:lvl7pPr>
            <a:lvl8pPr marL="3429000" indent="-228600" eaLnBrk="0" fontAlgn="base" hangingPunct="0">
              <a:spcBef>
                <a:spcPct val="0"/>
              </a:spcBef>
              <a:spcAft>
                <a:spcPct val="0"/>
              </a:spcAft>
              <a:defRPr sz="2000" b="1">
                <a:solidFill>
                  <a:srgbClr val="334F26"/>
                </a:solidFill>
                <a:latin typeface="Times New Roman" pitchFamily="18" charset="0"/>
              </a:defRPr>
            </a:lvl8pPr>
            <a:lvl9pPr marL="3886200" indent="-228600" eaLnBrk="0" fontAlgn="base" hangingPunct="0">
              <a:spcBef>
                <a:spcPct val="0"/>
              </a:spcBef>
              <a:spcAft>
                <a:spcPct val="0"/>
              </a:spcAft>
              <a:defRPr sz="2000" b="1">
                <a:solidFill>
                  <a:srgbClr val="334F26"/>
                </a:solidFill>
                <a:latin typeface="Times New Roman" pitchFamily="18" charset="0"/>
              </a:defRPr>
            </a:lvl9pPr>
          </a:lstStyle>
          <a:p>
            <a:pPr algn="just" eaLnBrk="1" hangingPunct="1">
              <a:lnSpc>
                <a:spcPct val="120000"/>
              </a:lnSpc>
            </a:pPr>
            <a:r>
              <a:rPr lang="es-MX" sz="2400" dirty="0">
                <a:solidFill>
                  <a:schemeClr val="tx1"/>
                </a:solidFill>
                <a:latin typeface="Arial" charset="0"/>
              </a:rPr>
              <a:t>3.  Zona Índica</a:t>
            </a:r>
            <a:endParaRPr lang="es-ES" sz="2400" dirty="0">
              <a:solidFill>
                <a:schemeClr val="tx1"/>
              </a:solidFill>
              <a:latin typeface="Arial" charset="0"/>
            </a:endParaRPr>
          </a:p>
        </p:txBody>
      </p:sp>
      <p:sp>
        <p:nvSpPr>
          <p:cNvPr id="6150" name="Text Box 7"/>
          <p:cNvSpPr txBox="1">
            <a:spLocks noChangeArrowheads="1"/>
          </p:cNvSpPr>
          <p:nvPr/>
        </p:nvSpPr>
        <p:spPr bwMode="auto">
          <a:xfrm>
            <a:off x="83751" y="2615056"/>
            <a:ext cx="4500562"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0000CC"/>
                  </a:outerShdw>
                </a:effectLst>
              </a14:hiddenEffects>
            </a:ext>
          </a:extLst>
        </p:spPr>
        <p:txBody>
          <a:bodyPr/>
          <a:lstStyle>
            <a:lvl1pPr marL="457200" indent="-457200" eaLnBrk="0" hangingPunct="0">
              <a:defRPr sz="2000" b="1">
                <a:solidFill>
                  <a:srgbClr val="334F26"/>
                </a:solidFill>
                <a:latin typeface="Times New Roman" pitchFamily="18" charset="0"/>
              </a:defRPr>
            </a:lvl1pPr>
            <a:lvl2pPr marL="742950" indent="-285750" eaLnBrk="0" hangingPunct="0">
              <a:defRPr sz="2000" b="1">
                <a:solidFill>
                  <a:srgbClr val="334F26"/>
                </a:solidFill>
                <a:latin typeface="Times New Roman" pitchFamily="18" charset="0"/>
              </a:defRPr>
            </a:lvl2pPr>
            <a:lvl3pPr marL="1143000" indent="-228600" eaLnBrk="0" hangingPunct="0">
              <a:defRPr sz="2000" b="1">
                <a:solidFill>
                  <a:srgbClr val="334F26"/>
                </a:solidFill>
                <a:latin typeface="Times New Roman" pitchFamily="18" charset="0"/>
              </a:defRPr>
            </a:lvl3pPr>
            <a:lvl4pPr marL="1600200" indent="-228600" eaLnBrk="0" hangingPunct="0">
              <a:defRPr sz="2000" b="1">
                <a:solidFill>
                  <a:srgbClr val="334F26"/>
                </a:solidFill>
                <a:latin typeface="Times New Roman" pitchFamily="18" charset="0"/>
              </a:defRPr>
            </a:lvl4pPr>
            <a:lvl5pPr marL="2057400" indent="-228600" eaLnBrk="0" hangingPunct="0">
              <a:defRPr sz="2000" b="1">
                <a:solidFill>
                  <a:srgbClr val="334F26"/>
                </a:solidFill>
                <a:latin typeface="Times New Roman" pitchFamily="18" charset="0"/>
              </a:defRPr>
            </a:lvl5pPr>
            <a:lvl6pPr marL="2514600" indent="-228600" eaLnBrk="0" fontAlgn="base" hangingPunct="0">
              <a:spcBef>
                <a:spcPct val="0"/>
              </a:spcBef>
              <a:spcAft>
                <a:spcPct val="0"/>
              </a:spcAft>
              <a:defRPr sz="2000" b="1">
                <a:solidFill>
                  <a:srgbClr val="334F26"/>
                </a:solidFill>
                <a:latin typeface="Times New Roman" pitchFamily="18" charset="0"/>
              </a:defRPr>
            </a:lvl6pPr>
            <a:lvl7pPr marL="2971800" indent="-228600" eaLnBrk="0" fontAlgn="base" hangingPunct="0">
              <a:spcBef>
                <a:spcPct val="0"/>
              </a:spcBef>
              <a:spcAft>
                <a:spcPct val="0"/>
              </a:spcAft>
              <a:defRPr sz="2000" b="1">
                <a:solidFill>
                  <a:srgbClr val="334F26"/>
                </a:solidFill>
                <a:latin typeface="Times New Roman" pitchFamily="18" charset="0"/>
              </a:defRPr>
            </a:lvl7pPr>
            <a:lvl8pPr marL="3429000" indent="-228600" eaLnBrk="0" fontAlgn="base" hangingPunct="0">
              <a:spcBef>
                <a:spcPct val="0"/>
              </a:spcBef>
              <a:spcAft>
                <a:spcPct val="0"/>
              </a:spcAft>
              <a:defRPr sz="2000" b="1">
                <a:solidFill>
                  <a:srgbClr val="334F26"/>
                </a:solidFill>
                <a:latin typeface="Times New Roman" pitchFamily="18" charset="0"/>
              </a:defRPr>
            </a:lvl8pPr>
            <a:lvl9pPr marL="3886200" indent="-228600" eaLnBrk="0" fontAlgn="base" hangingPunct="0">
              <a:spcBef>
                <a:spcPct val="0"/>
              </a:spcBef>
              <a:spcAft>
                <a:spcPct val="0"/>
              </a:spcAft>
              <a:defRPr sz="2000" b="1">
                <a:solidFill>
                  <a:srgbClr val="334F26"/>
                </a:solidFill>
                <a:latin typeface="Times New Roman" pitchFamily="18" charset="0"/>
              </a:defRPr>
            </a:lvl9pPr>
          </a:lstStyle>
          <a:p>
            <a:pPr algn="just" eaLnBrk="1" hangingPunct="1">
              <a:lnSpc>
                <a:spcPct val="120000"/>
              </a:lnSpc>
            </a:pPr>
            <a:r>
              <a:rPr lang="es-ES" sz="2400" dirty="0">
                <a:solidFill>
                  <a:schemeClr val="tx1"/>
                </a:solidFill>
                <a:latin typeface="Arial" charset="0"/>
              </a:rPr>
              <a:t>4.  Zona Atlántica</a:t>
            </a:r>
          </a:p>
        </p:txBody>
      </p:sp>
      <p:sp>
        <p:nvSpPr>
          <p:cNvPr id="6151" name="Text Box 8"/>
          <p:cNvSpPr txBox="1">
            <a:spLocks noChangeArrowheads="1"/>
          </p:cNvSpPr>
          <p:nvPr/>
        </p:nvSpPr>
        <p:spPr bwMode="auto">
          <a:xfrm>
            <a:off x="112345" y="3191319"/>
            <a:ext cx="3708400"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0000CC"/>
                  </a:outerShdw>
                </a:effectLst>
              </a14:hiddenEffects>
            </a:ext>
          </a:extLst>
        </p:spPr>
        <p:txBody>
          <a:bodyPr/>
          <a:lstStyle>
            <a:lvl1pPr marL="457200" indent="-457200" eaLnBrk="0" hangingPunct="0">
              <a:defRPr sz="2000" b="1">
                <a:solidFill>
                  <a:srgbClr val="334F26"/>
                </a:solidFill>
                <a:latin typeface="Times New Roman" pitchFamily="18" charset="0"/>
              </a:defRPr>
            </a:lvl1pPr>
            <a:lvl2pPr marL="742950" indent="-285750" eaLnBrk="0" hangingPunct="0">
              <a:defRPr sz="2000" b="1">
                <a:solidFill>
                  <a:srgbClr val="334F26"/>
                </a:solidFill>
                <a:latin typeface="Times New Roman" pitchFamily="18" charset="0"/>
              </a:defRPr>
            </a:lvl2pPr>
            <a:lvl3pPr marL="1143000" indent="-228600" eaLnBrk="0" hangingPunct="0">
              <a:defRPr sz="2000" b="1">
                <a:solidFill>
                  <a:srgbClr val="334F26"/>
                </a:solidFill>
                <a:latin typeface="Times New Roman" pitchFamily="18" charset="0"/>
              </a:defRPr>
            </a:lvl3pPr>
            <a:lvl4pPr marL="1600200" indent="-228600" eaLnBrk="0" hangingPunct="0">
              <a:defRPr sz="2000" b="1">
                <a:solidFill>
                  <a:srgbClr val="334F26"/>
                </a:solidFill>
                <a:latin typeface="Times New Roman" pitchFamily="18" charset="0"/>
              </a:defRPr>
            </a:lvl4pPr>
            <a:lvl5pPr marL="2057400" indent="-228600" eaLnBrk="0" hangingPunct="0">
              <a:defRPr sz="2000" b="1">
                <a:solidFill>
                  <a:srgbClr val="334F26"/>
                </a:solidFill>
                <a:latin typeface="Times New Roman" pitchFamily="18" charset="0"/>
              </a:defRPr>
            </a:lvl5pPr>
            <a:lvl6pPr marL="2514600" indent="-228600" eaLnBrk="0" fontAlgn="base" hangingPunct="0">
              <a:spcBef>
                <a:spcPct val="0"/>
              </a:spcBef>
              <a:spcAft>
                <a:spcPct val="0"/>
              </a:spcAft>
              <a:defRPr sz="2000" b="1">
                <a:solidFill>
                  <a:srgbClr val="334F26"/>
                </a:solidFill>
                <a:latin typeface="Times New Roman" pitchFamily="18" charset="0"/>
              </a:defRPr>
            </a:lvl6pPr>
            <a:lvl7pPr marL="2971800" indent="-228600" eaLnBrk="0" fontAlgn="base" hangingPunct="0">
              <a:spcBef>
                <a:spcPct val="0"/>
              </a:spcBef>
              <a:spcAft>
                <a:spcPct val="0"/>
              </a:spcAft>
              <a:defRPr sz="2000" b="1">
                <a:solidFill>
                  <a:srgbClr val="334F26"/>
                </a:solidFill>
                <a:latin typeface="Times New Roman" pitchFamily="18" charset="0"/>
              </a:defRPr>
            </a:lvl7pPr>
            <a:lvl8pPr marL="3429000" indent="-228600" eaLnBrk="0" fontAlgn="base" hangingPunct="0">
              <a:spcBef>
                <a:spcPct val="0"/>
              </a:spcBef>
              <a:spcAft>
                <a:spcPct val="0"/>
              </a:spcAft>
              <a:defRPr sz="2000" b="1">
                <a:solidFill>
                  <a:srgbClr val="334F26"/>
                </a:solidFill>
                <a:latin typeface="Times New Roman" pitchFamily="18" charset="0"/>
              </a:defRPr>
            </a:lvl8pPr>
            <a:lvl9pPr marL="3886200" indent="-228600" eaLnBrk="0" fontAlgn="base" hangingPunct="0">
              <a:spcBef>
                <a:spcPct val="0"/>
              </a:spcBef>
              <a:spcAft>
                <a:spcPct val="0"/>
              </a:spcAft>
              <a:defRPr sz="2000" b="1">
                <a:solidFill>
                  <a:srgbClr val="334F26"/>
                </a:solidFill>
                <a:latin typeface="Times New Roman" pitchFamily="18" charset="0"/>
              </a:defRPr>
            </a:lvl9pPr>
          </a:lstStyle>
          <a:p>
            <a:pPr algn="just" eaLnBrk="1" hangingPunct="1">
              <a:lnSpc>
                <a:spcPct val="120000"/>
              </a:lnSpc>
            </a:pPr>
            <a:r>
              <a:rPr lang="es-ES" sz="2400" dirty="0">
                <a:solidFill>
                  <a:schemeClr val="tx1"/>
                </a:solidFill>
                <a:latin typeface="Arial" charset="0"/>
              </a:rPr>
              <a:t>5.  Zona Africana</a:t>
            </a:r>
          </a:p>
        </p:txBody>
      </p:sp>
      <p:pic>
        <p:nvPicPr>
          <p:cNvPr id="2" name="Imagen 1">
            <a:extLst>
              <a:ext uri="{FF2B5EF4-FFF2-40B4-BE49-F238E27FC236}">
                <a16:creationId xmlns:a16="http://schemas.microsoft.com/office/drawing/2014/main" id="{7D867931-E1D4-406E-B030-908FB854437A}"/>
              </a:ext>
            </a:extLst>
          </p:cNvPr>
          <p:cNvPicPr>
            <a:picLocks noChangeAspect="1"/>
          </p:cNvPicPr>
          <p:nvPr/>
        </p:nvPicPr>
        <p:blipFill>
          <a:blip r:embed="rId2"/>
          <a:stretch>
            <a:fillRect/>
          </a:stretch>
        </p:blipFill>
        <p:spPr>
          <a:xfrm>
            <a:off x="3707904" y="2346264"/>
            <a:ext cx="5231912" cy="2957168"/>
          </a:xfrm>
          <a:prstGeom prst="rect">
            <a:avLst/>
          </a:prstGeom>
        </p:spPr>
      </p:pic>
    </p:spTree>
    <p:extLst>
      <p:ext uri="{BB962C8B-B14F-4D97-AF65-F5344CB8AC3E}">
        <p14:creationId xmlns:p14="http://schemas.microsoft.com/office/powerpoint/2010/main" val="390495376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468313" y="116632"/>
            <a:ext cx="4183062"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0000CC"/>
                  </a:outerShdw>
                </a:effectLst>
              </a14:hiddenEffects>
            </a:ext>
          </a:extLst>
        </p:spPr>
        <p:txBody>
          <a:bodyPr/>
          <a:lstStyle>
            <a:lvl1pPr eaLnBrk="0" hangingPunct="0">
              <a:defRPr sz="2000" b="1">
                <a:solidFill>
                  <a:srgbClr val="334F26"/>
                </a:solidFill>
                <a:latin typeface="Times New Roman" pitchFamily="18" charset="0"/>
              </a:defRPr>
            </a:lvl1pPr>
            <a:lvl2pPr marL="742950" indent="-285750" eaLnBrk="0" hangingPunct="0">
              <a:defRPr sz="2000" b="1">
                <a:solidFill>
                  <a:srgbClr val="334F26"/>
                </a:solidFill>
                <a:latin typeface="Times New Roman" pitchFamily="18" charset="0"/>
              </a:defRPr>
            </a:lvl2pPr>
            <a:lvl3pPr marL="1143000" indent="-228600" eaLnBrk="0" hangingPunct="0">
              <a:defRPr sz="2000" b="1">
                <a:solidFill>
                  <a:srgbClr val="334F26"/>
                </a:solidFill>
                <a:latin typeface="Times New Roman" pitchFamily="18" charset="0"/>
              </a:defRPr>
            </a:lvl3pPr>
            <a:lvl4pPr marL="1600200" indent="-228600" eaLnBrk="0" hangingPunct="0">
              <a:defRPr sz="2000" b="1">
                <a:solidFill>
                  <a:srgbClr val="334F26"/>
                </a:solidFill>
                <a:latin typeface="Times New Roman" pitchFamily="18" charset="0"/>
              </a:defRPr>
            </a:lvl4pPr>
            <a:lvl5pPr marL="2057400" indent="-228600" eaLnBrk="0" hangingPunct="0">
              <a:defRPr sz="2000" b="1">
                <a:solidFill>
                  <a:srgbClr val="334F26"/>
                </a:solidFill>
                <a:latin typeface="Times New Roman" pitchFamily="18" charset="0"/>
              </a:defRPr>
            </a:lvl5pPr>
            <a:lvl6pPr marL="2514600" indent="-228600" eaLnBrk="0" fontAlgn="base" hangingPunct="0">
              <a:spcBef>
                <a:spcPct val="0"/>
              </a:spcBef>
              <a:spcAft>
                <a:spcPct val="0"/>
              </a:spcAft>
              <a:defRPr sz="2000" b="1">
                <a:solidFill>
                  <a:srgbClr val="334F26"/>
                </a:solidFill>
                <a:latin typeface="Times New Roman" pitchFamily="18" charset="0"/>
              </a:defRPr>
            </a:lvl6pPr>
            <a:lvl7pPr marL="2971800" indent="-228600" eaLnBrk="0" fontAlgn="base" hangingPunct="0">
              <a:spcBef>
                <a:spcPct val="0"/>
              </a:spcBef>
              <a:spcAft>
                <a:spcPct val="0"/>
              </a:spcAft>
              <a:defRPr sz="2000" b="1">
                <a:solidFill>
                  <a:srgbClr val="334F26"/>
                </a:solidFill>
                <a:latin typeface="Times New Roman" pitchFamily="18" charset="0"/>
              </a:defRPr>
            </a:lvl7pPr>
            <a:lvl8pPr marL="3429000" indent="-228600" eaLnBrk="0" fontAlgn="base" hangingPunct="0">
              <a:spcBef>
                <a:spcPct val="0"/>
              </a:spcBef>
              <a:spcAft>
                <a:spcPct val="0"/>
              </a:spcAft>
              <a:defRPr sz="2000" b="1">
                <a:solidFill>
                  <a:srgbClr val="334F26"/>
                </a:solidFill>
                <a:latin typeface="Times New Roman" pitchFamily="18" charset="0"/>
              </a:defRPr>
            </a:lvl8pPr>
            <a:lvl9pPr marL="3886200" indent="-228600" eaLnBrk="0" fontAlgn="base" hangingPunct="0">
              <a:spcBef>
                <a:spcPct val="0"/>
              </a:spcBef>
              <a:spcAft>
                <a:spcPct val="0"/>
              </a:spcAft>
              <a:defRPr sz="2000" b="1">
                <a:solidFill>
                  <a:srgbClr val="334F26"/>
                </a:solidFill>
                <a:latin typeface="Times New Roman" pitchFamily="18" charset="0"/>
              </a:defRPr>
            </a:lvl9pPr>
          </a:lstStyle>
          <a:p>
            <a:pPr eaLnBrk="1" hangingPunct="1">
              <a:lnSpc>
                <a:spcPct val="120000"/>
              </a:lnSpc>
            </a:pPr>
            <a:r>
              <a:rPr lang="es-ES" sz="3000" dirty="0">
                <a:solidFill>
                  <a:schemeClr val="tx1"/>
                </a:solidFill>
                <a:latin typeface="Arial" charset="0"/>
              </a:rPr>
              <a:t>Cinturón de Fuego</a:t>
            </a:r>
            <a:endParaRPr lang="es-ES" sz="3200" dirty="0">
              <a:solidFill>
                <a:schemeClr val="tx1"/>
              </a:solidFill>
              <a:latin typeface="Arial" charset="0"/>
            </a:endParaRPr>
          </a:p>
        </p:txBody>
      </p:sp>
      <p:sp>
        <p:nvSpPr>
          <p:cNvPr id="8195" name="Text Box 3"/>
          <p:cNvSpPr txBox="1">
            <a:spLocks noChangeArrowheads="1"/>
          </p:cNvSpPr>
          <p:nvPr/>
        </p:nvSpPr>
        <p:spPr bwMode="auto">
          <a:xfrm>
            <a:off x="468313" y="4805363"/>
            <a:ext cx="8280400" cy="1071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0000CC"/>
                  </a:outerShdw>
                </a:effectLst>
              </a14:hiddenEffects>
            </a:ext>
          </a:extLst>
        </p:spPr>
        <p:txBody>
          <a:bodyPr/>
          <a:lstStyle>
            <a:lvl1pPr eaLnBrk="0" hangingPunct="0">
              <a:defRPr sz="2000" b="1">
                <a:solidFill>
                  <a:srgbClr val="334F26"/>
                </a:solidFill>
                <a:latin typeface="Times New Roman" pitchFamily="18" charset="0"/>
              </a:defRPr>
            </a:lvl1pPr>
            <a:lvl2pPr marL="742950" indent="-285750" eaLnBrk="0" hangingPunct="0">
              <a:defRPr sz="2000" b="1">
                <a:solidFill>
                  <a:srgbClr val="334F26"/>
                </a:solidFill>
                <a:latin typeface="Times New Roman" pitchFamily="18" charset="0"/>
              </a:defRPr>
            </a:lvl2pPr>
            <a:lvl3pPr marL="1143000" indent="-228600" eaLnBrk="0" hangingPunct="0">
              <a:defRPr sz="2000" b="1">
                <a:solidFill>
                  <a:srgbClr val="334F26"/>
                </a:solidFill>
                <a:latin typeface="Times New Roman" pitchFamily="18" charset="0"/>
              </a:defRPr>
            </a:lvl3pPr>
            <a:lvl4pPr marL="1600200" indent="-228600" eaLnBrk="0" hangingPunct="0">
              <a:defRPr sz="2000" b="1">
                <a:solidFill>
                  <a:srgbClr val="334F26"/>
                </a:solidFill>
                <a:latin typeface="Times New Roman" pitchFamily="18" charset="0"/>
              </a:defRPr>
            </a:lvl4pPr>
            <a:lvl5pPr marL="2057400" indent="-228600" eaLnBrk="0" hangingPunct="0">
              <a:defRPr sz="2000" b="1">
                <a:solidFill>
                  <a:srgbClr val="334F26"/>
                </a:solidFill>
                <a:latin typeface="Times New Roman" pitchFamily="18" charset="0"/>
              </a:defRPr>
            </a:lvl5pPr>
            <a:lvl6pPr marL="2514600" indent="-228600" eaLnBrk="0" fontAlgn="base" hangingPunct="0">
              <a:spcBef>
                <a:spcPct val="0"/>
              </a:spcBef>
              <a:spcAft>
                <a:spcPct val="0"/>
              </a:spcAft>
              <a:defRPr sz="2000" b="1">
                <a:solidFill>
                  <a:srgbClr val="334F26"/>
                </a:solidFill>
                <a:latin typeface="Times New Roman" pitchFamily="18" charset="0"/>
              </a:defRPr>
            </a:lvl6pPr>
            <a:lvl7pPr marL="2971800" indent="-228600" eaLnBrk="0" fontAlgn="base" hangingPunct="0">
              <a:spcBef>
                <a:spcPct val="0"/>
              </a:spcBef>
              <a:spcAft>
                <a:spcPct val="0"/>
              </a:spcAft>
              <a:defRPr sz="2000" b="1">
                <a:solidFill>
                  <a:srgbClr val="334F26"/>
                </a:solidFill>
                <a:latin typeface="Times New Roman" pitchFamily="18" charset="0"/>
              </a:defRPr>
            </a:lvl7pPr>
            <a:lvl8pPr marL="3429000" indent="-228600" eaLnBrk="0" fontAlgn="base" hangingPunct="0">
              <a:spcBef>
                <a:spcPct val="0"/>
              </a:spcBef>
              <a:spcAft>
                <a:spcPct val="0"/>
              </a:spcAft>
              <a:defRPr sz="2000" b="1">
                <a:solidFill>
                  <a:srgbClr val="334F26"/>
                </a:solidFill>
                <a:latin typeface="Times New Roman" pitchFamily="18" charset="0"/>
              </a:defRPr>
            </a:lvl8pPr>
            <a:lvl9pPr marL="3886200" indent="-228600" eaLnBrk="0" fontAlgn="base" hangingPunct="0">
              <a:spcBef>
                <a:spcPct val="0"/>
              </a:spcBef>
              <a:spcAft>
                <a:spcPct val="0"/>
              </a:spcAft>
              <a:defRPr sz="2000" b="1">
                <a:solidFill>
                  <a:srgbClr val="334F26"/>
                </a:solidFill>
                <a:latin typeface="Times New Roman" pitchFamily="18" charset="0"/>
              </a:defRPr>
            </a:lvl9pPr>
          </a:lstStyle>
          <a:p>
            <a:pPr algn="just" eaLnBrk="1" hangingPunct="1">
              <a:lnSpc>
                <a:spcPct val="120000"/>
              </a:lnSpc>
            </a:pPr>
            <a:r>
              <a:rPr lang="es-ES" sz="2400" dirty="0">
                <a:solidFill>
                  <a:schemeClr val="tx1"/>
                </a:solidFill>
                <a:latin typeface="Arial" charset="0"/>
              </a:rPr>
              <a:t>Se extiende alrededor del Océano Pacífico y las costas de América, Asia y Oceanía. </a:t>
            </a:r>
          </a:p>
        </p:txBody>
      </p:sp>
      <p:pic>
        <p:nvPicPr>
          <p:cNvPr id="2" name="Imagen 1">
            <a:extLst>
              <a:ext uri="{FF2B5EF4-FFF2-40B4-BE49-F238E27FC236}">
                <a16:creationId xmlns:a16="http://schemas.microsoft.com/office/drawing/2014/main" id="{8EEB3DE2-CA2C-4E18-B55F-07781AC81709}"/>
              </a:ext>
            </a:extLst>
          </p:cNvPr>
          <p:cNvPicPr>
            <a:picLocks noChangeAspect="1"/>
          </p:cNvPicPr>
          <p:nvPr/>
        </p:nvPicPr>
        <p:blipFill>
          <a:blip r:embed="rId2"/>
          <a:stretch>
            <a:fillRect/>
          </a:stretch>
        </p:blipFill>
        <p:spPr>
          <a:xfrm>
            <a:off x="2119263" y="827553"/>
            <a:ext cx="5064224" cy="3798168"/>
          </a:xfrm>
          <a:prstGeom prst="rect">
            <a:avLst/>
          </a:prstGeom>
        </p:spPr>
      </p:pic>
    </p:spTree>
    <p:extLst>
      <p:ext uri="{BB962C8B-B14F-4D97-AF65-F5344CB8AC3E}">
        <p14:creationId xmlns:p14="http://schemas.microsoft.com/office/powerpoint/2010/main" val="206190889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23D29488-D1AD-4E2E-859A-F6B23CE31C18}"/>
              </a:ext>
            </a:extLst>
          </p:cNvPr>
          <p:cNvPicPr>
            <a:picLocks noChangeAspect="1"/>
          </p:cNvPicPr>
          <p:nvPr/>
        </p:nvPicPr>
        <p:blipFill>
          <a:blip r:embed="rId2"/>
          <a:stretch>
            <a:fillRect/>
          </a:stretch>
        </p:blipFill>
        <p:spPr>
          <a:xfrm>
            <a:off x="467544" y="116632"/>
            <a:ext cx="5042701" cy="6012942"/>
          </a:xfrm>
          <a:prstGeom prst="rect">
            <a:avLst/>
          </a:prstGeom>
        </p:spPr>
      </p:pic>
      <p:sp>
        <p:nvSpPr>
          <p:cNvPr id="9" name="Título 8">
            <a:extLst>
              <a:ext uri="{FF2B5EF4-FFF2-40B4-BE49-F238E27FC236}">
                <a16:creationId xmlns:a16="http://schemas.microsoft.com/office/drawing/2014/main" id="{36EAA448-7321-450E-AD24-65630B3D14DF}"/>
              </a:ext>
            </a:extLst>
          </p:cNvPr>
          <p:cNvSpPr>
            <a:spLocks noGrp="1"/>
          </p:cNvSpPr>
          <p:nvPr>
            <p:ph type="title"/>
          </p:nvPr>
        </p:nvSpPr>
        <p:spPr>
          <a:xfrm>
            <a:off x="5940152" y="795649"/>
            <a:ext cx="2736304" cy="766132"/>
          </a:xfrm>
        </p:spPr>
        <p:txBody>
          <a:bodyPr>
            <a:noAutofit/>
          </a:bodyPr>
          <a:lstStyle/>
          <a:p>
            <a:r>
              <a:rPr lang="es-MX" sz="4000" dirty="0"/>
              <a:t>Volcanes y </a:t>
            </a:r>
            <a:br>
              <a:rPr lang="es-MX" sz="4000" dirty="0"/>
            </a:br>
            <a:r>
              <a:rPr lang="es-MX" sz="4000" dirty="0"/>
              <a:t>población</a:t>
            </a:r>
          </a:p>
        </p:txBody>
      </p:sp>
    </p:spTree>
    <p:extLst>
      <p:ext uri="{BB962C8B-B14F-4D97-AF65-F5344CB8AC3E}">
        <p14:creationId xmlns:p14="http://schemas.microsoft.com/office/powerpoint/2010/main" val="444718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81E1946-840B-516E-167E-ED40D56755A9}"/>
              </a:ext>
            </a:extLst>
          </p:cNvPr>
          <p:cNvPicPr>
            <a:picLocks noChangeAspect="1"/>
          </p:cNvPicPr>
          <p:nvPr/>
        </p:nvPicPr>
        <p:blipFill rotWithShape="1">
          <a:blip r:embed="rId2"/>
          <a:srcRect r="3685"/>
          <a:stretch/>
        </p:blipFill>
        <p:spPr>
          <a:xfrm>
            <a:off x="427567" y="3429000"/>
            <a:ext cx="7456802" cy="2813715"/>
          </a:xfrm>
          <a:prstGeom prst="rect">
            <a:avLst/>
          </a:prstGeom>
        </p:spPr>
      </p:pic>
      <p:pic>
        <p:nvPicPr>
          <p:cNvPr id="4" name="Imagen 3">
            <a:extLst>
              <a:ext uri="{FF2B5EF4-FFF2-40B4-BE49-F238E27FC236}">
                <a16:creationId xmlns:a16="http://schemas.microsoft.com/office/drawing/2014/main" id="{9EAEEA73-2994-C4DA-162C-43DA34BC96A6}"/>
              </a:ext>
            </a:extLst>
          </p:cNvPr>
          <p:cNvPicPr>
            <a:picLocks noChangeAspect="1"/>
          </p:cNvPicPr>
          <p:nvPr/>
        </p:nvPicPr>
        <p:blipFill>
          <a:blip r:embed="rId3"/>
          <a:stretch>
            <a:fillRect/>
          </a:stretch>
        </p:blipFill>
        <p:spPr>
          <a:xfrm>
            <a:off x="427566" y="188640"/>
            <a:ext cx="4144434" cy="3111228"/>
          </a:xfrm>
          <a:prstGeom prst="rect">
            <a:avLst/>
          </a:prstGeom>
        </p:spPr>
      </p:pic>
      <p:sp>
        <p:nvSpPr>
          <p:cNvPr id="5" name="CuadroTexto 4">
            <a:extLst>
              <a:ext uri="{FF2B5EF4-FFF2-40B4-BE49-F238E27FC236}">
                <a16:creationId xmlns:a16="http://schemas.microsoft.com/office/drawing/2014/main" id="{4783B37B-BD1D-557C-3AFA-05BA011DEBB9}"/>
              </a:ext>
            </a:extLst>
          </p:cNvPr>
          <p:cNvSpPr txBox="1"/>
          <p:nvPr/>
        </p:nvSpPr>
        <p:spPr>
          <a:xfrm>
            <a:off x="4932040" y="515998"/>
            <a:ext cx="3672408" cy="1200329"/>
          </a:xfrm>
          <a:prstGeom prst="rect">
            <a:avLst/>
          </a:prstGeom>
          <a:noFill/>
        </p:spPr>
        <p:txBody>
          <a:bodyPr wrap="square" rtlCol="0">
            <a:spAutoFit/>
          </a:bodyPr>
          <a:lstStyle/>
          <a:p>
            <a:r>
              <a:rPr lang="es-MX" dirty="0"/>
              <a:t>Aproximadamente 260,000 gentes han sido muertos por volcanes en tiempos históricos, la mayoría por unas pocas erupciones.</a:t>
            </a:r>
          </a:p>
        </p:txBody>
      </p:sp>
    </p:spTree>
    <p:extLst>
      <p:ext uri="{BB962C8B-B14F-4D97-AF65-F5344CB8AC3E}">
        <p14:creationId xmlns:p14="http://schemas.microsoft.com/office/powerpoint/2010/main" val="3980946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A8CCF98-116D-4756-8A2B-43474881FF08}"/>
              </a:ext>
            </a:extLst>
          </p:cNvPr>
          <p:cNvSpPr/>
          <p:nvPr/>
        </p:nvSpPr>
        <p:spPr>
          <a:xfrm>
            <a:off x="215516" y="1196752"/>
            <a:ext cx="8712968" cy="4370427"/>
          </a:xfrm>
          <a:prstGeom prst="rect">
            <a:avLst/>
          </a:prstGeom>
        </p:spPr>
        <p:txBody>
          <a:bodyPr wrap="square">
            <a:spAutoFit/>
          </a:bodyPr>
          <a:lstStyle/>
          <a:p>
            <a:endParaRPr lang="es-MX" dirty="0"/>
          </a:p>
          <a:p>
            <a:r>
              <a:rPr lang="es-MX" sz="2000" b="1" dirty="0"/>
              <a:t>    Lago Toba, Sumatra, Indonesia </a:t>
            </a:r>
            <a:r>
              <a:rPr lang="es-MX" sz="2000" dirty="0"/>
              <a:t>- hace 75 000 años (2800 km³). La erupción del lago Toba sumió a la Tierra en un invierno volcánico, expulsando ácido sulfúrico a la atmósfera y originando así la denominada Edad de Hielo milenaria, y erradicando cerca del 90% de la población humana de la época.</a:t>
            </a:r>
          </a:p>
          <a:p>
            <a:endParaRPr lang="es-MX" sz="2000" dirty="0"/>
          </a:p>
          <a:p>
            <a:r>
              <a:rPr lang="es-MX" sz="2000" dirty="0"/>
              <a:t>    </a:t>
            </a:r>
            <a:r>
              <a:rPr lang="es-MX" sz="2000" b="1" dirty="0"/>
              <a:t>Caldera de Yellowstone, Wyoming, Estados Unidos </a:t>
            </a:r>
            <a:r>
              <a:rPr lang="es-MX" sz="2000" dirty="0"/>
              <a:t>- hace 2,2 millones de años (2500 km³) y 640 000 años (1000 km³). </a:t>
            </a:r>
          </a:p>
          <a:p>
            <a:endParaRPr lang="es-MX" sz="2000" dirty="0"/>
          </a:p>
          <a:p>
            <a:r>
              <a:rPr lang="es-MX" sz="2000" dirty="0"/>
              <a:t>    </a:t>
            </a:r>
            <a:r>
              <a:rPr lang="es-MX" sz="2000" b="1" dirty="0"/>
              <a:t>Caldera de La Garita, Colorado, Estados Unidos </a:t>
            </a:r>
            <a:r>
              <a:rPr lang="es-MX" sz="2000" dirty="0"/>
              <a:t>- hace 27 millones de años (5000 km³). La erupción que creó la Caldera de La Garita es la mayor erupción explosiva conocida en la historia de la Tierra.</a:t>
            </a:r>
          </a:p>
          <a:p>
            <a:endParaRPr lang="es-MX" sz="2000" dirty="0"/>
          </a:p>
          <a:p>
            <a:r>
              <a:rPr lang="es-MX" sz="2000" dirty="0"/>
              <a:t>    </a:t>
            </a:r>
            <a:r>
              <a:rPr lang="es-MX" sz="2000" b="1" dirty="0"/>
              <a:t>Volcán Taupo, Isla Norte de Nueva Zelanda - </a:t>
            </a:r>
            <a:r>
              <a:rPr lang="es-MX" sz="2000" dirty="0"/>
              <a:t>hace 26 500 años (1170 km³).</a:t>
            </a:r>
          </a:p>
        </p:txBody>
      </p:sp>
      <p:sp>
        <p:nvSpPr>
          <p:cNvPr id="5" name="Título 4">
            <a:extLst>
              <a:ext uri="{FF2B5EF4-FFF2-40B4-BE49-F238E27FC236}">
                <a16:creationId xmlns:a16="http://schemas.microsoft.com/office/drawing/2014/main" id="{6EEC41BF-ED8E-496D-99D0-DFB2C8EF6879}"/>
              </a:ext>
            </a:extLst>
          </p:cNvPr>
          <p:cNvSpPr>
            <a:spLocks noGrp="1"/>
          </p:cNvSpPr>
          <p:nvPr>
            <p:ph type="title" idx="4294967295"/>
          </p:nvPr>
        </p:nvSpPr>
        <p:spPr>
          <a:xfrm>
            <a:off x="0" y="188913"/>
            <a:ext cx="7543800" cy="576262"/>
          </a:xfrm>
        </p:spPr>
        <p:txBody>
          <a:bodyPr>
            <a:normAutofit fontScale="90000"/>
          </a:bodyPr>
          <a:lstStyle/>
          <a:p>
            <a:r>
              <a:rPr lang="es-MX" dirty="0"/>
              <a:t>Grandes Erupciones Históricas</a:t>
            </a:r>
          </a:p>
        </p:txBody>
      </p:sp>
    </p:spTree>
    <p:extLst>
      <p:ext uri="{BB962C8B-B14F-4D97-AF65-F5344CB8AC3E}">
        <p14:creationId xmlns:p14="http://schemas.microsoft.com/office/powerpoint/2010/main" val="4242228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A0944B2D-3C50-4B3E-BC59-FA50DDF7A74D}"/>
              </a:ext>
            </a:extLst>
          </p:cNvPr>
          <p:cNvGraphicFramePr>
            <a:graphicFrameLocks noGrp="1"/>
          </p:cNvGraphicFramePr>
          <p:nvPr>
            <p:extLst>
              <p:ext uri="{D42A27DB-BD31-4B8C-83A1-F6EECF244321}">
                <p14:modId xmlns:p14="http://schemas.microsoft.com/office/powerpoint/2010/main" val="3296698964"/>
              </p:ext>
            </p:extLst>
          </p:nvPr>
        </p:nvGraphicFramePr>
        <p:xfrm>
          <a:off x="89755" y="0"/>
          <a:ext cx="8964490" cy="6520431"/>
        </p:xfrm>
        <a:graphic>
          <a:graphicData uri="http://schemas.openxmlformats.org/drawingml/2006/table">
            <a:tbl>
              <a:tblPr/>
              <a:tblGrid>
                <a:gridCol w="1792898">
                  <a:extLst>
                    <a:ext uri="{9D8B030D-6E8A-4147-A177-3AD203B41FA5}">
                      <a16:colId xmlns:a16="http://schemas.microsoft.com/office/drawing/2014/main" val="1069670078"/>
                    </a:ext>
                  </a:extLst>
                </a:gridCol>
                <a:gridCol w="1792898">
                  <a:extLst>
                    <a:ext uri="{9D8B030D-6E8A-4147-A177-3AD203B41FA5}">
                      <a16:colId xmlns:a16="http://schemas.microsoft.com/office/drawing/2014/main" val="3461921685"/>
                    </a:ext>
                  </a:extLst>
                </a:gridCol>
                <a:gridCol w="1792898">
                  <a:extLst>
                    <a:ext uri="{9D8B030D-6E8A-4147-A177-3AD203B41FA5}">
                      <a16:colId xmlns:a16="http://schemas.microsoft.com/office/drawing/2014/main" val="1266971403"/>
                    </a:ext>
                  </a:extLst>
                </a:gridCol>
                <a:gridCol w="1792898">
                  <a:extLst>
                    <a:ext uri="{9D8B030D-6E8A-4147-A177-3AD203B41FA5}">
                      <a16:colId xmlns:a16="http://schemas.microsoft.com/office/drawing/2014/main" val="3035842167"/>
                    </a:ext>
                  </a:extLst>
                </a:gridCol>
                <a:gridCol w="1792898">
                  <a:extLst>
                    <a:ext uri="{9D8B030D-6E8A-4147-A177-3AD203B41FA5}">
                      <a16:colId xmlns:a16="http://schemas.microsoft.com/office/drawing/2014/main" val="4115355981"/>
                    </a:ext>
                  </a:extLst>
                </a:gridCol>
              </a:tblGrid>
              <a:tr h="427537">
                <a:tc gridSpan="5">
                  <a:txBody>
                    <a:bodyPr/>
                    <a:lstStyle/>
                    <a:p>
                      <a:pPr algn="ctr"/>
                      <a:r>
                        <a:rPr lang="en-US" sz="2000" b="1" dirty="0"/>
                        <a:t> </a:t>
                      </a:r>
                      <a:r>
                        <a:rPr lang="en-US" sz="2000" b="1" dirty="0" err="1"/>
                        <a:t>Peores</a:t>
                      </a:r>
                      <a:r>
                        <a:rPr lang="en-US" sz="2000" b="1" dirty="0"/>
                        <a:t> </a:t>
                      </a:r>
                      <a:r>
                        <a:rPr lang="en-US" sz="2000" b="1" dirty="0" err="1"/>
                        <a:t>en</a:t>
                      </a:r>
                      <a:r>
                        <a:rPr lang="en-US" sz="2000" b="1" dirty="0"/>
                        <a:t> </a:t>
                      </a:r>
                      <a:r>
                        <a:rPr lang="en-US" sz="2000" b="1" dirty="0" err="1"/>
                        <a:t>eventos</a:t>
                      </a:r>
                      <a:r>
                        <a:rPr lang="en-US" sz="2000" b="1" dirty="0"/>
                        <a:t> </a:t>
                      </a:r>
                      <a:r>
                        <a:rPr lang="en-US" sz="2000" b="1" dirty="0" err="1"/>
                        <a:t>Volcánicos</a:t>
                      </a:r>
                      <a:r>
                        <a:rPr lang="en-US" sz="2000" b="1" dirty="0"/>
                        <a:t> 1900-2009</a:t>
                      </a:r>
                    </a:p>
                  </a:txBody>
                  <a:tcPr marL="28940" marR="28940" marT="14470" marB="14470" anchor="ctr">
                    <a:solidFill>
                      <a:schemeClr val="bg1"/>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4236188940"/>
                  </a:ext>
                </a:extLst>
              </a:tr>
              <a:tr h="253671">
                <a:tc>
                  <a:txBody>
                    <a:bodyPr/>
                    <a:lstStyle/>
                    <a:p>
                      <a:endParaRPr lang="es-MX" sz="1600"/>
                    </a:p>
                  </a:txBody>
                  <a:tcPr marL="28940" marR="28940" marT="14470" marB="14470" anchor="ctr">
                    <a:lnL>
                      <a:noFill/>
                    </a:lnL>
                    <a:lnR>
                      <a:noFill/>
                    </a:lnR>
                    <a:lnB>
                      <a:noFill/>
                    </a:lnB>
                    <a:solidFill>
                      <a:schemeClr val="bg1"/>
                    </a:solidFill>
                  </a:tcPr>
                </a:tc>
                <a:tc>
                  <a:txBody>
                    <a:bodyPr/>
                    <a:lstStyle/>
                    <a:p>
                      <a:r>
                        <a:rPr lang="es-MX" sz="1600" b="1"/>
                        <a:t>Deaths Reported</a:t>
                      </a:r>
                      <a:endParaRPr lang="es-MX" sz="1600"/>
                    </a:p>
                  </a:txBody>
                  <a:tcPr marL="28940" marR="28940" marT="14470" marB="14470" anchor="ctr">
                    <a:lnL>
                      <a:noFill/>
                    </a:lnL>
                    <a:lnR>
                      <a:noFill/>
                    </a:lnR>
                    <a:lnT>
                      <a:noFill/>
                    </a:lnT>
                    <a:lnB>
                      <a:noFill/>
                    </a:lnB>
                    <a:solidFill>
                      <a:schemeClr val="bg1"/>
                    </a:solidFill>
                  </a:tcPr>
                </a:tc>
                <a:tc>
                  <a:txBody>
                    <a:bodyPr/>
                    <a:lstStyle/>
                    <a:p>
                      <a:r>
                        <a:rPr lang="es-MX" sz="1600" b="1"/>
                        <a:t>Percent</a:t>
                      </a:r>
                      <a:endParaRPr lang="es-MX" sz="1600"/>
                    </a:p>
                  </a:txBody>
                  <a:tcPr marL="28940" marR="28940" marT="14470" marB="14470" anchor="ctr">
                    <a:lnL>
                      <a:noFill/>
                    </a:lnL>
                    <a:lnR>
                      <a:noFill/>
                    </a:lnR>
                    <a:lnT>
                      <a:noFill/>
                    </a:lnT>
                    <a:lnB>
                      <a:noFill/>
                    </a:lnB>
                    <a:solidFill>
                      <a:schemeClr val="bg1"/>
                    </a:solidFill>
                  </a:tcPr>
                </a:tc>
                <a:tc>
                  <a:txBody>
                    <a:bodyPr/>
                    <a:lstStyle/>
                    <a:p>
                      <a:r>
                        <a:rPr lang="es-MX" sz="1600" b="1"/>
                        <a:t>Injured</a:t>
                      </a:r>
                      <a:endParaRPr lang="es-MX" sz="1600"/>
                    </a:p>
                  </a:txBody>
                  <a:tcPr marL="28940" marR="28940" marT="14470" marB="14470" anchor="ctr">
                    <a:lnL>
                      <a:noFill/>
                    </a:lnL>
                    <a:lnR>
                      <a:noFill/>
                    </a:lnR>
                    <a:lnT>
                      <a:noFill/>
                    </a:lnT>
                    <a:lnB>
                      <a:noFill/>
                    </a:lnB>
                    <a:solidFill>
                      <a:schemeClr val="bg1"/>
                    </a:solidFill>
                  </a:tcPr>
                </a:tc>
                <a:tc>
                  <a:txBody>
                    <a:bodyPr/>
                    <a:lstStyle/>
                    <a:p>
                      <a:r>
                        <a:rPr lang="es-MX" sz="1600" b="1"/>
                        <a:t>Total Affected</a:t>
                      </a:r>
                      <a:endParaRPr lang="es-MX" sz="1600"/>
                    </a:p>
                  </a:txBody>
                  <a:tcPr marL="28940" marR="28940" marT="14470" marB="14470" anchor="ctr">
                    <a:lnL>
                      <a:noFill/>
                    </a:lnL>
                    <a:lnR>
                      <a:noFill/>
                    </a:lnR>
                    <a:lnT>
                      <a:noFill/>
                    </a:lnT>
                    <a:lnB>
                      <a:noFill/>
                    </a:lnB>
                    <a:solidFill>
                      <a:schemeClr val="bg1"/>
                    </a:solidFill>
                  </a:tcPr>
                </a:tc>
                <a:extLst>
                  <a:ext uri="{0D108BD9-81ED-4DB2-BD59-A6C34878D82A}">
                    <a16:rowId xmlns:a16="http://schemas.microsoft.com/office/drawing/2014/main" val="1552919611"/>
                  </a:ext>
                </a:extLst>
              </a:tr>
              <a:tr h="480429">
                <a:tc>
                  <a:txBody>
                    <a:bodyPr/>
                    <a:lstStyle/>
                    <a:p>
                      <a:r>
                        <a:rPr lang="fr-FR" sz="1600"/>
                        <a:t>1. Mount Pelee (Martinique, 1902)</a:t>
                      </a:r>
                    </a:p>
                  </a:txBody>
                  <a:tcPr marL="28940" marR="28940" marT="14470" marB="14470" anchor="ctr">
                    <a:lnL>
                      <a:noFill/>
                    </a:lnL>
                    <a:lnR>
                      <a:noFill/>
                    </a:lnR>
                    <a:lnT>
                      <a:noFill/>
                    </a:lnT>
                    <a:lnB>
                      <a:noFill/>
                    </a:lnB>
                    <a:solidFill>
                      <a:schemeClr val="bg1"/>
                    </a:solidFill>
                  </a:tcPr>
                </a:tc>
                <a:tc>
                  <a:txBody>
                    <a:bodyPr/>
                    <a:lstStyle/>
                    <a:p>
                      <a:r>
                        <a:rPr lang="es-MX" sz="1600" dirty="0"/>
                        <a:t>30,000</a:t>
                      </a:r>
                    </a:p>
                  </a:txBody>
                  <a:tcPr marL="28940" marR="28940" marT="14470" marB="14470" anchor="ctr">
                    <a:lnL>
                      <a:noFill/>
                    </a:lnL>
                    <a:lnR>
                      <a:noFill/>
                    </a:lnR>
                    <a:lnT>
                      <a:noFill/>
                    </a:lnT>
                    <a:lnB>
                      <a:noFill/>
                    </a:lnB>
                    <a:solidFill>
                      <a:schemeClr val="bg1"/>
                    </a:solidFill>
                  </a:tcPr>
                </a:tc>
                <a:tc>
                  <a:txBody>
                    <a:bodyPr/>
                    <a:lstStyle/>
                    <a:p>
                      <a:r>
                        <a:rPr lang="es-MX" sz="1600"/>
                        <a:t>29.3%</a:t>
                      </a:r>
                    </a:p>
                  </a:txBody>
                  <a:tcPr marL="28940" marR="28940" marT="14470" marB="14470" anchor="ctr">
                    <a:lnL>
                      <a:noFill/>
                    </a:lnL>
                    <a:lnR>
                      <a:noFill/>
                    </a:lnR>
                    <a:lnT>
                      <a:noFill/>
                    </a:lnT>
                    <a:lnB>
                      <a:noFill/>
                    </a:lnB>
                    <a:solidFill>
                      <a:schemeClr val="bg1"/>
                    </a:solidFill>
                  </a:tcPr>
                </a:tc>
                <a:tc>
                  <a:txBody>
                    <a:bodyPr/>
                    <a:lstStyle/>
                    <a:p>
                      <a:r>
                        <a:rPr lang="es-MX" sz="1600"/>
                        <a:t>Not reported</a:t>
                      </a:r>
                    </a:p>
                  </a:txBody>
                  <a:tcPr marL="28940" marR="28940" marT="14470" marB="14470" anchor="ctr">
                    <a:lnL>
                      <a:noFill/>
                    </a:lnL>
                    <a:lnR>
                      <a:noFill/>
                    </a:lnR>
                    <a:lnT>
                      <a:noFill/>
                    </a:lnT>
                    <a:lnB>
                      <a:noFill/>
                    </a:lnB>
                    <a:solidFill>
                      <a:schemeClr val="bg1"/>
                    </a:solidFill>
                  </a:tcPr>
                </a:tc>
                <a:tc>
                  <a:txBody>
                    <a:bodyPr/>
                    <a:lstStyle/>
                    <a:p>
                      <a:r>
                        <a:rPr lang="es-MX" sz="1600"/>
                        <a:t>Not reported</a:t>
                      </a:r>
                    </a:p>
                  </a:txBody>
                  <a:tcPr marL="28940" marR="28940" marT="14470" marB="14470" anchor="ctr">
                    <a:lnL>
                      <a:noFill/>
                    </a:lnL>
                    <a:lnR>
                      <a:noFill/>
                    </a:lnR>
                    <a:lnT>
                      <a:noFill/>
                    </a:lnT>
                    <a:lnB>
                      <a:noFill/>
                    </a:lnB>
                    <a:solidFill>
                      <a:schemeClr val="bg1"/>
                    </a:solidFill>
                  </a:tcPr>
                </a:tc>
                <a:extLst>
                  <a:ext uri="{0D108BD9-81ED-4DB2-BD59-A6C34878D82A}">
                    <a16:rowId xmlns:a16="http://schemas.microsoft.com/office/drawing/2014/main" val="3994989057"/>
                  </a:ext>
                </a:extLst>
              </a:tr>
              <a:tr h="480429">
                <a:tc>
                  <a:txBody>
                    <a:bodyPr/>
                    <a:lstStyle/>
                    <a:p>
                      <a:r>
                        <a:rPr lang="es-MX" sz="1600"/>
                        <a:t>2. Nevado del Ruiz (Colombia, 1985)</a:t>
                      </a:r>
                    </a:p>
                  </a:txBody>
                  <a:tcPr marL="28940" marR="28940" marT="14470" marB="14470" anchor="ctr">
                    <a:lnL>
                      <a:noFill/>
                    </a:lnL>
                    <a:lnR>
                      <a:noFill/>
                    </a:lnR>
                    <a:lnT>
                      <a:noFill/>
                    </a:lnT>
                    <a:lnB>
                      <a:noFill/>
                    </a:lnB>
                    <a:solidFill>
                      <a:schemeClr val="bg1"/>
                    </a:solidFill>
                  </a:tcPr>
                </a:tc>
                <a:tc>
                  <a:txBody>
                    <a:bodyPr/>
                    <a:lstStyle/>
                    <a:p>
                      <a:r>
                        <a:rPr lang="es-MX" sz="1600"/>
                        <a:t>23,080</a:t>
                      </a:r>
                    </a:p>
                  </a:txBody>
                  <a:tcPr marL="28940" marR="28940" marT="14470" marB="14470" anchor="ctr">
                    <a:lnL>
                      <a:noFill/>
                    </a:lnL>
                    <a:lnR>
                      <a:noFill/>
                    </a:lnR>
                    <a:lnT>
                      <a:noFill/>
                    </a:lnT>
                    <a:lnB>
                      <a:noFill/>
                    </a:lnB>
                    <a:solidFill>
                      <a:schemeClr val="bg1"/>
                    </a:solidFill>
                  </a:tcPr>
                </a:tc>
                <a:tc>
                  <a:txBody>
                    <a:bodyPr/>
                    <a:lstStyle/>
                    <a:p>
                      <a:r>
                        <a:rPr lang="es-MX" sz="1600"/>
                        <a:t>22.5%</a:t>
                      </a:r>
                    </a:p>
                  </a:txBody>
                  <a:tcPr marL="28940" marR="28940" marT="14470" marB="14470" anchor="ctr">
                    <a:lnL>
                      <a:noFill/>
                    </a:lnL>
                    <a:lnR>
                      <a:noFill/>
                    </a:lnR>
                    <a:lnT>
                      <a:noFill/>
                    </a:lnT>
                    <a:lnB>
                      <a:noFill/>
                    </a:lnB>
                    <a:solidFill>
                      <a:schemeClr val="bg1"/>
                    </a:solidFill>
                  </a:tcPr>
                </a:tc>
                <a:tc>
                  <a:txBody>
                    <a:bodyPr/>
                    <a:lstStyle/>
                    <a:p>
                      <a:r>
                        <a:rPr lang="es-MX" sz="1600"/>
                        <a:t>10,000</a:t>
                      </a:r>
                    </a:p>
                  </a:txBody>
                  <a:tcPr marL="28940" marR="28940" marT="14470" marB="14470" anchor="ctr">
                    <a:lnL>
                      <a:noFill/>
                    </a:lnL>
                    <a:lnR>
                      <a:noFill/>
                    </a:lnR>
                    <a:lnT>
                      <a:noFill/>
                    </a:lnT>
                    <a:lnB>
                      <a:noFill/>
                    </a:lnB>
                    <a:solidFill>
                      <a:schemeClr val="bg1"/>
                    </a:solidFill>
                  </a:tcPr>
                </a:tc>
                <a:tc>
                  <a:txBody>
                    <a:bodyPr/>
                    <a:lstStyle/>
                    <a:p>
                      <a:r>
                        <a:rPr lang="es-MX" sz="1600"/>
                        <a:t>12,700</a:t>
                      </a:r>
                    </a:p>
                  </a:txBody>
                  <a:tcPr marL="28940" marR="28940" marT="14470" marB="14470" anchor="ctr">
                    <a:lnL>
                      <a:noFill/>
                    </a:lnL>
                    <a:lnR>
                      <a:noFill/>
                    </a:lnR>
                    <a:lnT>
                      <a:noFill/>
                    </a:lnT>
                    <a:lnB>
                      <a:noFill/>
                    </a:lnB>
                    <a:solidFill>
                      <a:schemeClr val="bg1"/>
                    </a:solidFill>
                  </a:tcPr>
                </a:tc>
                <a:extLst>
                  <a:ext uri="{0D108BD9-81ED-4DB2-BD59-A6C34878D82A}">
                    <a16:rowId xmlns:a16="http://schemas.microsoft.com/office/drawing/2014/main" val="3852519132"/>
                  </a:ext>
                </a:extLst>
              </a:tr>
              <a:tr h="480429">
                <a:tc>
                  <a:txBody>
                    <a:bodyPr/>
                    <a:lstStyle/>
                    <a:p>
                      <a:r>
                        <a:rPr lang="pt-BR" sz="1600"/>
                        <a:t>3. Santa Maria (Guatemala, 1902)</a:t>
                      </a:r>
                    </a:p>
                  </a:txBody>
                  <a:tcPr marL="28940" marR="28940" marT="14470" marB="14470" anchor="ctr">
                    <a:lnL>
                      <a:noFill/>
                    </a:lnL>
                    <a:lnR>
                      <a:noFill/>
                    </a:lnR>
                    <a:lnT>
                      <a:noFill/>
                    </a:lnT>
                    <a:lnB>
                      <a:noFill/>
                    </a:lnB>
                    <a:solidFill>
                      <a:schemeClr val="bg1"/>
                    </a:solidFill>
                  </a:tcPr>
                </a:tc>
                <a:tc>
                  <a:txBody>
                    <a:bodyPr/>
                    <a:lstStyle/>
                    <a:p>
                      <a:r>
                        <a:rPr lang="es-MX" sz="1600"/>
                        <a:t>6,000</a:t>
                      </a:r>
                    </a:p>
                  </a:txBody>
                  <a:tcPr marL="28940" marR="28940" marT="14470" marB="14470" anchor="ctr">
                    <a:lnL>
                      <a:noFill/>
                    </a:lnL>
                    <a:lnR>
                      <a:noFill/>
                    </a:lnR>
                    <a:lnT>
                      <a:noFill/>
                    </a:lnT>
                    <a:lnB>
                      <a:noFill/>
                    </a:lnB>
                    <a:solidFill>
                      <a:schemeClr val="bg1"/>
                    </a:solidFill>
                  </a:tcPr>
                </a:tc>
                <a:tc>
                  <a:txBody>
                    <a:bodyPr/>
                    <a:lstStyle/>
                    <a:p>
                      <a:r>
                        <a:rPr lang="es-MX" sz="1600"/>
                        <a:t>5.9%</a:t>
                      </a:r>
                    </a:p>
                  </a:txBody>
                  <a:tcPr marL="28940" marR="28940" marT="14470" marB="14470" anchor="ctr">
                    <a:lnL>
                      <a:noFill/>
                    </a:lnL>
                    <a:lnR>
                      <a:noFill/>
                    </a:lnR>
                    <a:lnT>
                      <a:noFill/>
                    </a:lnT>
                    <a:lnB>
                      <a:noFill/>
                    </a:lnB>
                    <a:solidFill>
                      <a:schemeClr val="bg1"/>
                    </a:solidFill>
                  </a:tcPr>
                </a:tc>
                <a:tc>
                  <a:txBody>
                    <a:bodyPr/>
                    <a:lstStyle/>
                    <a:p>
                      <a:r>
                        <a:rPr lang="es-MX" sz="1600"/>
                        <a:t>Not reported</a:t>
                      </a:r>
                    </a:p>
                  </a:txBody>
                  <a:tcPr marL="28940" marR="28940" marT="14470" marB="14470" anchor="ctr">
                    <a:lnL>
                      <a:noFill/>
                    </a:lnL>
                    <a:lnR>
                      <a:noFill/>
                    </a:lnR>
                    <a:lnT>
                      <a:noFill/>
                    </a:lnT>
                    <a:lnB>
                      <a:noFill/>
                    </a:lnB>
                    <a:solidFill>
                      <a:schemeClr val="bg1"/>
                    </a:solidFill>
                  </a:tcPr>
                </a:tc>
                <a:tc>
                  <a:txBody>
                    <a:bodyPr/>
                    <a:lstStyle/>
                    <a:p>
                      <a:r>
                        <a:rPr lang="es-MX" sz="1600"/>
                        <a:t>Not reported</a:t>
                      </a:r>
                    </a:p>
                  </a:txBody>
                  <a:tcPr marL="28940" marR="28940" marT="14470" marB="14470" anchor="ctr">
                    <a:lnL>
                      <a:noFill/>
                    </a:lnL>
                    <a:lnR>
                      <a:noFill/>
                    </a:lnR>
                    <a:lnT>
                      <a:noFill/>
                    </a:lnT>
                    <a:lnB>
                      <a:noFill/>
                    </a:lnB>
                    <a:solidFill>
                      <a:schemeClr val="bg1"/>
                    </a:solidFill>
                  </a:tcPr>
                </a:tc>
                <a:extLst>
                  <a:ext uri="{0D108BD9-81ED-4DB2-BD59-A6C34878D82A}">
                    <a16:rowId xmlns:a16="http://schemas.microsoft.com/office/drawing/2014/main" val="3944229966"/>
                  </a:ext>
                </a:extLst>
              </a:tr>
              <a:tr h="480429">
                <a:tc>
                  <a:txBody>
                    <a:bodyPr/>
                    <a:lstStyle/>
                    <a:p>
                      <a:r>
                        <a:rPr lang="es-MX" sz="1600"/>
                        <a:t>4. Semeru (Indonesia, 1909)</a:t>
                      </a:r>
                    </a:p>
                  </a:txBody>
                  <a:tcPr marL="28940" marR="28940" marT="14470" marB="14470" anchor="ctr">
                    <a:lnL>
                      <a:noFill/>
                    </a:lnL>
                    <a:lnR>
                      <a:noFill/>
                    </a:lnR>
                    <a:lnT>
                      <a:noFill/>
                    </a:lnT>
                    <a:lnB>
                      <a:noFill/>
                    </a:lnB>
                    <a:solidFill>
                      <a:schemeClr val="bg1"/>
                    </a:solidFill>
                  </a:tcPr>
                </a:tc>
                <a:tc>
                  <a:txBody>
                    <a:bodyPr/>
                    <a:lstStyle/>
                    <a:p>
                      <a:r>
                        <a:rPr lang="es-MX" sz="1600"/>
                        <a:t>5,500</a:t>
                      </a:r>
                    </a:p>
                  </a:txBody>
                  <a:tcPr marL="28940" marR="28940" marT="14470" marB="14470" anchor="ctr">
                    <a:lnL>
                      <a:noFill/>
                    </a:lnL>
                    <a:lnR>
                      <a:noFill/>
                    </a:lnR>
                    <a:lnT>
                      <a:noFill/>
                    </a:lnT>
                    <a:lnB>
                      <a:noFill/>
                    </a:lnB>
                    <a:solidFill>
                      <a:schemeClr val="bg1"/>
                    </a:solidFill>
                  </a:tcPr>
                </a:tc>
                <a:tc>
                  <a:txBody>
                    <a:bodyPr/>
                    <a:lstStyle/>
                    <a:p>
                      <a:r>
                        <a:rPr lang="es-MX" sz="1600"/>
                        <a:t>5.4%</a:t>
                      </a:r>
                    </a:p>
                  </a:txBody>
                  <a:tcPr marL="28940" marR="28940" marT="14470" marB="14470" anchor="ctr">
                    <a:lnL>
                      <a:noFill/>
                    </a:lnL>
                    <a:lnR>
                      <a:noFill/>
                    </a:lnR>
                    <a:lnT>
                      <a:noFill/>
                    </a:lnT>
                    <a:lnB>
                      <a:noFill/>
                    </a:lnB>
                    <a:solidFill>
                      <a:schemeClr val="bg1"/>
                    </a:solidFill>
                  </a:tcPr>
                </a:tc>
                <a:tc>
                  <a:txBody>
                    <a:bodyPr/>
                    <a:lstStyle/>
                    <a:p>
                      <a:r>
                        <a:rPr lang="es-MX" sz="1600"/>
                        <a:t>Not reported</a:t>
                      </a:r>
                    </a:p>
                  </a:txBody>
                  <a:tcPr marL="28940" marR="28940" marT="14470" marB="14470" anchor="ctr">
                    <a:lnL>
                      <a:noFill/>
                    </a:lnL>
                    <a:lnR>
                      <a:noFill/>
                    </a:lnR>
                    <a:lnT>
                      <a:noFill/>
                    </a:lnT>
                    <a:lnB>
                      <a:noFill/>
                    </a:lnB>
                    <a:solidFill>
                      <a:schemeClr val="bg1"/>
                    </a:solidFill>
                  </a:tcPr>
                </a:tc>
                <a:tc>
                  <a:txBody>
                    <a:bodyPr/>
                    <a:lstStyle/>
                    <a:p>
                      <a:r>
                        <a:rPr lang="es-MX" sz="1600"/>
                        <a:t>Not reported</a:t>
                      </a:r>
                    </a:p>
                  </a:txBody>
                  <a:tcPr marL="28940" marR="28940" marT="14470" marB="14470" anchor="ctr">
                    <a:lnL>
                      <a:noFill/>
                    </a:lnL>
                    <a:lnR>
                      <a:noFill/>
                    </a:lnR>
                    <a:lnT>
                      <a:noFill/>
                    </a:lnT>
                    <a:lnB>
                      <a:noFill/>
                    </a:lnB>
                    <a:solidFill>
                      <a:schemeClr val="bg1"/>
                    </a:solidFill>
                  </a:tcPr>
                </a:tc>
                <a:extLst>
                  <a:ext uri="{0D108BD9-81ED-4DB2-BD59-A6C34878D82A}">
                    <a16:rowId xmlns:a16="http://schemas.microsoft.com/office/drawing/2014/main" val="3004750802"/>
                  </a:ext>
                </a:extLst>
              </a:tr>
              <a:tr h="480429">
                <a:tc>
                  <a:txBody>
                    <a:bodyPr/>
                    <a:lstStyle/>
                    <a:p>
                      <a:r>
                        <a:rPr lang="es-MX" sz="1600"/>
                        <a:t>5. Kelut (Indonesia, 1919)</a:t>
                      </a:r>
                    </a:p>
                  </a:txBody>
                  <a:tcPr marL="28940" marR="28940" marT="14470" marB="14470" anchor="ctr">
                    <a:lnL>
                      <a:noFill/>
                    </a:lnL>
                    <a:lnR>
                      <a:noFill/>
                    </a:lnR>
                    <a:lnT>
                      <a:noFill/>
                    </a:lnT>
                    <a:lnB>
                      <a:noFill/>
                    </a:lnB>
                    <a:solidFill>
                      <a:schemeClr val="bg1"/>
                    </a:solidFill>
                  </a:tcPr>
                </a:tc>
                <a:tc>
                  <a:txBody>
                    <a:bodyPr/>
                    <a:lstStyle/>
                    <a:p>
                      <a:r>
                        <a:rPr lang="es-MX" sz="1600"/>
                        <a:t>5,110</a:t>
                      </a:r>
                    </a:p>
                  </a:txBody>
                  <a:tcPr marL="28940" marR="28940" marT="14470" marB="14470" anchor="ctr">
                    <a:lnL>
                      <a:noFill/>
                    </a:lnL>
                    <a:lnR>
                      <a:noFill/>
                    </a:lnR>
                    <a:lnT>
                      <a:noFill/>
                    </a:lnT>
                    <a:lnB>
                      <a:noFill/>
                    </a:lnB>
                    <a:solidFill>
                      <a:schemeClr val="bg1"/>
                    </a:solidFill>
                  </a:tcPr>
                </a:tc>
                <a:tc>
                  <a:txBody>
                    <a:bodyPr/>
                    <a:lstStyle/>
                    <a:p>
                      <a:r>
                        <a:rPr lang="es-MX" sz="1600"/>
                        <a:t>5.0%</a:t>
                      </a:r>
                    </a:p>
                  </a:txBody>
                  <a:tcPr marL="28940" marR="28940" marT="14470" marB="14470" anchor="ctr">
                    <a:lnL>
                      <a:noFill/>
                    </a:lnL>
                    <a:lnR>
                      <a:noFill/>
                    </a:lnR>
                    <a:lnT>
                      <a:noFill/>
                    </a:lnT>
                    <a:lnB>
                      <a:noFill/>
                    </a:lnB>
                    <a:solidFill>
                      <a:schemeClr val="bg1"/>
                    </a:solidFill>
                  </a:tcPr>
                </a:tc>
                <a:tc>
                  <a:txBody>
                    <a:bodyPr/>
                    <a:lstStyle/>
                    <a:p>
                      <a:r>
                        <a:rPr lang="es-MX" sz="1600"/>
                        <a:t>Not reported</a:t>
                      </a:r>
                    </a:p>
                  </a:txBody>
                  <a:tcPr marL="28940" marR="28940" marT="14470" marB="14470" anchor="ctr">
                    <a:lnL>
                      <a:noFill/>
                    </a:lnL>
                    <a:lnR>
                      <a:noFill/>
                    </a:lnR>
                    <a:lnT>
                      <a:noFill/>
                    </a:lnT>
                    <a:lnB>
                      <a:noFill/>
                    </a:lnB>
                    <a:solidFill>
                      <a:schemeClr val="bg1"/>
                    </a:solidFill>
                  </a:tcPr>
                </a:tc>
                <a:tc>
                  <a:txBody>
                    <a:bodyPr/>
                    <a:lstStyle/>
                    <a:p>
                      <a:r>
                        <a:rPr lang="es-MX" sz="1600"/>
                        <a:t>Not reported</a:t>
                      </a:r>
                    </a:p>
                  </a:txBody>
                  <a:tcPr marL="28940" marR="28940" marT="14470" marB="14470" anchor="ctr">
                    <a:lnL>
                      <a:noFill/>
                    </a:lnL>
                    <a:lnR>
                      <a:noFill/>
                    </a:lnR>
                    <a:lnT>
                      <a:noFill/>
                    </a:lnT>
                    <a:lnB>
                      <a:noFill/>
                    </a:lnB>
                    <a:solidFill>
                      <a:schemeClr val="bg1"/>
                    </a:solidFill>
                  </a:tcPr>
                </a:tc>
                <a:extLst>
                  <a:ext uri="{0D108BD9-81ED-4DB2-BD59-A6C34878D82A}">
                    <a16:rowId xmlns:a16="http://schemas.microsoft.com/office/drawing/2014/main" val="3290057303"/>
                  </a:ext>
                </a:extLst>
              </a:tr>
              <a:tr h="480429">
                <a:tc>
                  <a:txBody>
                    <a:bodyPr/>
                    <a:lstStyle/>
                    <a:p>
                      <a:r>
                        <a:rPr lang="pt-BR" sz="1600"/>
                        <a:t>6. Santa Maria (Guatemala, 1929)</a:t>
                      </a:r>
                    </a:p>
                  </a:txBody>
                  <a:tcPr marL="28940" marR="28940" marT="14470" marB="14470" anchor="ctr">
                    <a:lnL>
                      <a:noFill/>
                    </a:lnL>
                    <a:lnR>
                      <a:noFill/>
                    </a:lnR>
                    <a:lnT>
                      <a:noFill/>
                    </a:lnT>
                    <a:lnB>
                      <a:noFill/>
                    </a:lnB>
                    <a:solidFill>
                      <a:schemeClr val="bg1"/>
                    </a:solidFill>
                  </a:tcPr>
                </a:tc>
                <a:tc>
                  <a:txBody>
                    <a:bodyPr/>
                    <a:lstStyle/>
                    <a:p>
                      <a:r>
                        <a:rPr lang="es-MX" sz="1600"/>
                        <a:t>5,000</a:t>
                      </a:r>
                    </a:p>
                  </a:txBody>
                  <a:tcPr marL="28940" marR="28940" marT="14470" marB="14470" anchor="ctr">
                    <a:lnL>
                      <a:noFill/>
                    </a:lnL>
                    <a:lnR>
                      <a:noFill/>
                    </a:lnR>
                    <a:lnT>
                      <a:noFill/>
                    </a:lnT>
                    <a:lnB>
                      <a:noFill/>
                    </a:lnB>
                    <a:solidFill>
                      <a:schemeClr val="bg1"/>
                    </a:solidFill>
                  </a:tcPr>
                </a:tc>
                <a:tc>
                  <a:txBody>
                    <a:bodyPr/>
                    <a:lstStyle/>
                    <a:p>
                      <a:r>
                        <a:rPr lang="es-MX" sz="1600"/>
                        <a:t>4.9%</a:t>
                      </a:r>
                    </a:p>
                  </a:txBody>
                  <a:tcPr marL="28940" marR="28940" marT="14470" marB="14470" anchor="ctr">
                    <a:lnL>
                      <a:noFill/>
                    </a:lnL>
                    <a:lnR>
                      <a:noFill/>
                    </a:lnR>
                    <a:lnT>
                      <a:noFill/>
                    </a:lnT>
                    <a:lnB>
                      <a:noFill/>
                    </a:lnB>
                    <a:solidFill>
                      <a:schemeClr val="bg1"/>
                    </a:solidFill>
                  </a:tcPr>
                </a:tc>
                <a:tc>
                  <a:txBody>
                    <a:bodyPr/>
                    <a:lstStyle/>
                    <a:p>
                      <a:r>
                        <a:rPr lang="es-MX" sz="1600"/>
                        <a:t>Not reported</a:t>
                      </a:r>
                    </a:p>
                  </a:txBody>
                  <a:tcPr marL="28940" marR="28940" marT="14470" marB="14470" anchor="ctr">
                    <a:lnL>
                      <a:noFill/>
                    </a:lnL>
                    <a:lnR>
                      <a:noFill/>
                    </a:lnR>
                    <a:lnT>
                      <a:noFill/>
                    </a:lnT>
                    <a:lnB>
                      <a:noFill/>
                    </a:lnB>
                    <a:solidFill>
                      <a:schemeClr val="bg1"/>
                    </a:solidFill>
                  </a:tcPr>
                </a:tc>
                <a:tc>
                  <a:txBody>
                    <a:bodyPr/>
                    <a:lstStyle/>
                    <a:p>
                      <a:r>
                        <a:rPr lang="es-MX" sz="1600"/>
                        <a:t>Not reported</a:t>
                      </a:r>
                    </a:p>
                  </a:txBody>
                  <a:tcPr marL="28940" marR="28940" marT="14470" marB="14470" anchor="ctr">
                    <a:lnL>
                      <a:noFill/>
                    </a:lnL>
                    <a:lnR>
                      <a:noFill/>
                    </a:lnR>
                    <a:lnT>
                      <a:noFill/>
                    </a:lnT>
                    <a:lnB>
                      <a:noFill/>
                    </a:lnB>
                    <a:solidFill>
                      <a:schemeClr val="bg1"/>
                    </a:solidFill>
                  </a:tcPr>
                </a:tc>
                <a:extLst>
                  <a:ext uri="{0D108BD9-81ED-4DB2-BD59-A6C34878D82A}">
                    <a16:rowId xmlns:a16="http://schemas.microsoft.com/office/drawing/2014/main" val="896231813"/>
                  </a:ext>
                </a:extLst>
              </a:tr>
              <a:tr h="707187">
                <a:tc>
                  <a:txBody>
                    <a:bodyPr/>
                    <a:lstStyle/>
                    <a:p>
                      <a:r>
                        <a:rPr lang="es-MX" sz="1600"/>
                        <a:t>7. Lamington (Papua New Guinea, 1951)</a:t>
                      </a:r>
                    </a:p>
                  </a:txBody>
                  <a:tcPr marL="28940" marR="28940" marT="14470" marB="14470" anchor="ctr">
                    <a:lnL>
                      <a:noFill/>
                    </a:lnL>
                    <a:lnR>
                      <a:noFill/>
                    </a:lnR>
                    <a:lnT>
                      <a:noFill/>
                    </a:lnT>
                    <a:lnB>
                      <a:noFill/>
                    </a:lnB>
                    <a:solidFill>
                      <a:schemeClr val="bg1"/>
                    </a:solidFill>
                  </a:tcPr>
                </a:tc>
                <a:tc>
                  <a:txBody>
                    <a:bodyPr/>
                    <a:lstStyle/>
                    <a:p>
                      <a:r>
                        <a:rPr lang="es-MX" sz="1600"/>
                        <a:t>3,000</a:t>
                      </a:r>
                    </a:p>
                  </a:txBody>
                  <a:tcPr marL="28940" marR="28940" marT="14470" marB="14470" anchor="ctr">
                    <a:lnL>
                      <a:noFill/>
                    </a:lnL>
                    <a:lnR>
                      <a:noFill/>
                    </a:lnR>
                    <a:lnT>
                      <a:noFill/>
                    </a:lnT>
                    <a:lnB>
                      <a:noFill/>
                    </a:lnB>
                    <a:solidFill>
                      <a:schemeClr val="bg1"/>
                    </a:solidFill>
                  </a:tcPr>
                </a:tc>
                <a:tc>
                  <a:txBody>
                    <a:bodyPr/>
                    <a:lstStyle/>
                    <a:p>
                      <a:r>
                        <a:rPr lang="es-MX" sz="1600"/>
                        <a:t>2.9%</a:t>
                      </a:r>
                    </a:p>
                  </a:txBody>
                  <a:tcPr marL="28940" marR="28940" marT="14470" marB="14470" anchor="ctr">
                    <a:lnL>
                      <a:noFill/>
                    </a:lnL>
                    <a:lnR>
                      <a:noFill/>
                    </a:lnR>
                    <a:lnT>
                      <a:noFill/>
                    </a:lnT>
                    <a:lnB>
                      <a:noFill/>
                    </a:lnB>
                    <a:solidFill>
                      <a:schemeClr val="bg1"/>
                    </a:solidFill>
                  </a:tcPr>
                </a:tc>
                <a:tc>
                  <a:txBody>
                    <a:bodyPr/>
                    <a:lstStyle/>
                    <a:p>
                      <a:r>
                        <a:rPr lang="es-MX" sz="1600"/>
                        <a:t>Not reported</a:t>
                      </a:r>
                    </a:p>
                  </a:txBody>
                  <a:tcPr marL="28940" marR="28940" marT="14470" marB="14470" anchor="ctr">
                    <a:lnL>
                      <a:noFill/>
                    </a:lnL>
                    <a:lnR>
                      <a:noFill/>
                    </a:lnR>
                    <a:lnT>
                      <a:noFill/>
                    </a:lnT>
                    <a:lnB>
                      <a:noFill/>
                    </a:lnB>
                    <a:solidFill>
                      <a:schemeClr val="bg1"/>
                    </a:solidFill>
                  </a:tcPr>
                </a:tc>
                <a:tc>
                  <a:txBody>
                    <a:bodyPr/>
                    <a:lstStyle/>
                    <a:p>
                      <a:r>
                        <a:rPr lang="es-MX" sz="1600"/>
                        <a:t>Not reported</a:t>
                      </a:r>
                    </a:p>
                  </a:txBody>
                  <a:tcPr marL="28940" marR="28940" marT="14470" marB="14470" anchor="ctr">
                    <a:lnL>
                      <a:noFill/>
                    </a:lnL>
                    <a:lnR>
                      <a:noFill/>
                    </a:lnR>
                    <a:lnT>
                      <a:noFill/>
                    </a:lnT>
                    <a:lnB>
                      <a:noFill/>
                    </a:lnB>
                    <a:solidFill>
                      <a:schemeClr val="bg1"/>
                    </a:solidFill>
                  </a:tcPr>
                </a:tc>
                <a:extLst>
                  <a:ext uri="{0D108BD9-81ED-4DB2-BD59-A6C34878D82A}">
                    <a16:rowId xmlns:a16="http://schemas.microsoft.com/office/drawing/2014/main" val="402634733"/>
                  </a:ext>
                </a:extLst>
              </a:tr>
              <a:tr h="480429">
                <a:tc>
                  <a:txBody>
                    <a:bodyPr/>
                    <a:lstStyle/>
                    <a:p>
                      <a:r>
                        <a:rPr lang="es-MX" sz="1600"/>
                        <a:t>8. El Chichon (Mexico, 1982)</a:t>
                      </a:r>
                    </a:p>
                  </a:txBody>
                  <a:tcPr marL="28940" marR="28940" marT="14470" marB="14470" anchor="ctr">
                    <a:lnL>
                      <a:noFill/>
                    </a:lnL>
                    <a:lnR>
                      <a:noFill/>
                    </a:lnR>
                    <a:lnT>
                      <a:noFill/>
                    </a:lnT>
                    <a:lnB>
                      <a:noFill/>
                    </a:lnB>
                    <a:solidFill>
                      <a:schemeClr val="bg1"/>
                    </a:solidFill>
                  </a:tcPr>
                </a:tc>
                <a:tc>
                  <a:txBody>
                    <a:bodyPr/>
                    <a:lstStyle/>
                    <a:p>
                      <a:r>
                        <a:rPr lang="es-MX" sz="1600"/>
                        <a:t>1,879</a:t>
                      </a:r>
                    </a:p>
                  </a:txBody>
                  <a:tcPr marL="28940" marR="28940" marT="14470" marB="14470" anchor="ctr">
                    <a:lnL>
                      <a:noFill/>
                    </a:lnL>
                    <a:lnR>
                      <a:noFill/>
                    </a:lnR>
                    <a:lnT>
                      <a:noFill/>
                    </a:lnT>
                    <a:lnB>
                      <a:noFill/>
                    </a:lnB>
                    <a:solidFill>
                      <a:schemeClr val="bg1"/>
                    </a:solidFill>
                  </a:tcPr>
                </a:tc>
                <a:tc>
                  <a:txBody>
                    <a:bodyPr/>
                    <a:lstStyle/>
                    <a:p>
                      <a:r>
                        <a:rPr lang="es-MX" sz="1600"/>
                        <a:t>1.8%</a:t>
                      </a:r>
                    </a:p>
                  </a:txBody>
                  <a:tcPr marL="28940" marR="28940" marT="14470" marB="14470" anchor="ctr">
                    <a:lnL>
                      <a:noFill/>
                    </a:lnL>
                    <a:lnR>
                      <a:noFill/>
                    </a:lnR>
                    <a:lnT>
                      <a:noFill/>
                    </a:lnT>
                    <a:lnB>
                      <a:noFill/>
                    </a:lnB>
                    <a:solidFill>
                      <a:schemeClr val="bg1"/>
                    </a:solidFill>
                  </a:tcPr>
                </a:tc>
                <a:tc>
                  <a:txBody>
                    <a:bodyPr/>
                    <a:lstStyle/>
                    <a:p>
                      <a:r>
                        <a:rPr lang="es-MX" sz="1600"/>
                        <a:t>500</a:t>
                      </a:r>
                    </a:p>
                  </a:txBody>
                  <a:tcPr marL="28940" marR="28940" marT="14470" marB="14470" anchor="ctr">
                    <a:lnL>
                      <a:noFill/>
                    </a:lnL>
                    <a:lnR>
                      <a:noFill/>
                    </a:lnR>
                    <a:lnT>
                      <a:noFill/>
                    </a:lnT>
                    <a:lnB>
                      <a:noFill/>
                    </a:lnB>
                    <a:solidFill>
                      <a:schemeClr val="bg1"/>
                    </a:solidFill>
                  </a:tcPr>
                </a:tc>
                <a:tc>
                  <a:txBody>
                    <a:bodyPr/>
                    <a:lstStyle/>
                    <a:p>
                      <a:r>
                        <a:rPr lang="es-MX" sz="1600"/>
                        <a:t>40,500</a:t>
                      </a:r>
                    </a:p>
                  </a:txBody>
                  <a:tcPr marL="28940" marR="28940" marT="14470" marB="14470" anchor="ctr">
                    <a:lnL>
                      <a:noFill/>
                    </a:lnL>
                    <a:lnR>
                      <a:noFill/>
                    </a:lnR>
                    <a:lnT>
                      <a:noFill/>
                    </a:lnT>
                    <a:lnB>
                      <a:noFill/>
                    </a:lnB>
                    <a:solidFill>
                      <a:schemeClr val="bg1"/>
                    </a:solidFill>
                  </a:tcPr>
                </a:tc>
                <a:extLst>
                  <a:ext uri="{0D108BD9-81ED-4DB2-BD59-A6C34878D82A}">
                    <a16:rowId xmlns:a16="http://schemas.microsoft.com/office/drawing/2014/main" val="2487101485"/>
                  </a:ext>
                </a:extLst>
              </a:tr>
              <a:tr h="707187">
                <a:tc>
                  <a:txBody>
                    <a:bodyPr/>
                    <a:lstStyle/>
                    <a:p>
                      <a:r>
                        <a:rPr lang="en-US" sz="1600"/>
                        <a:t>9. Oku Volcanic Field (Cameroon, 1986)</a:t>
                      </a:r>
                    </a:p>
                  </a:txBody>
                  <a:tcPr marL="28940" marR="28940" marT="14470" marB="14470" anchor="ctr">
                    <a:lnL>
                      <a:noFill/>
                    </a:lnL>
                    <a:lnR>
                      <a:noFill/>
                    </a:lnR>
                    <a:lnT>
                      <a:noFill/>
                    </a:lnT>
                    <a:lnB>
                      <a:noFill/>
                    </a:lnB>
                    <a:solidFill>
                      <a:schemeClr val="bg1"/>
                    </a:solidFill>
                  </a:tcPr>
                </a:tc>
                <a:tc>
                  <a:txBody>
                    <a:bodyPr/>
                    <a:lstStyle/>
                    <a:p>
                      <a:r>
                        <a:rPr lang="es-MX" sz="1600"/>
                        <a:t>1,746</a:t>
                      </a:r>
                    </a:p>
                  </a:txBody>
                  <a:tcPr marL="28940" marR="28940" marT="14470" marB="14470" anchor="ctr">
                    <a:lnL>
                      <a:noFill/>
                    </a:lnL>
                    <a:lnR>
                      <a:noFill/>
                    </a:lnR>
                    <a:lnT>
                      <a:noFill/>
                    </a:lnT>
                    <a:lnB>
                      <a:noFill/>
                    </a:lnB>
                    <a:solidFill>
                      <a:schemeClr val="bg1"/>
                    </a:solidFill>
                  </a:tcPr>
                </a:tc>
                <a:tc>
                  <a:txBody>
                    <a:bodyPr/>
                    <a:lstStyle/>
                    <a:p>
                      <a:r>
                        <a:rPr lang="es-MX" sz="1600"/>
                        <a:t>1.7%</a:t>
                      </a:r>
                    </a:p>
                  </a:txBody>
                  <a:tcPr marL="28940" marR="28940" marT="14470" marB="14470" anchor="ctr">
                    <a:lnL>
                      <a:noFill/>
                    </a:lnL>
                    <a:lnR>
                      <a:noFill/>
                    </a:lnR>
                    <a:lnT>
                      <a:noFill/>
                    </a:lnT>
                    <a:lnB>
                      <a:noFill/>
                    </a:lnB>
                    <a:solidFill>
                      <a:schemeClr val="bg1"/>
                    </a:solidFill>
                  </a:tcPr>
                </a:tc>
                <a:tc>
                  <a:txBody>
                    <a:bodyPr/>
                    <a:lstStyle/>
                    <a:p>
                      <a:r>
                        <a:rPr lang="es-MX" sz="1600"/>
                        <a:t>437</a:t>
                      </a:r>
                    </a:p>
                  </a:txBody>
                  <a:tcPr marL="28940" marR="28940" marT="14470" marB="14470" anchor="ctr">
                    <a:lnL>
                      <a:noFill/>
                    </a:lnL>
                    <a:lnR>
                      <a:noFill/>
                    </a:lnR>
                    <a:lnT>
                      <a:noFill/>
                    </a:lnT>
                    <a:lnB>
                      <a:noFill/>
                    </a:lnB>
                    <a:solidFill>
                      <a:schemeClr val="bg1"/>
                    </a:solidFill>
                  </a:tcPr>
                </a:tc>
                <a:tc>
                  <a:txBody>
                    <a:bodyPr/>
                    <a:lstStyle/>
                    <a:p>
                      <a:r>
                        <a:rPr lang="es-MX" sz="1600"/>
                        <a:t>10,437</a:t>
                      </a:r>
                    </a:p>
                  </a:txBody>
                  <a:tcPr marL="28940" marR="28940" marT="14470" marB="14470" anchor="ctr">
                    <a:lnL>
                      <a:noFill/>
                    </a:lnL>
                    <a:lnR>
                      <a:noFill/>
                    </a:lnR>
                    <a:lnT>
                      <a:noFill/>
                    </a:lnT>
                    <a:lnB>
                      <a:noFill/>
                    </a:lnB>
                    <a:solidFill>
                      <a:schemeClr val="bg1"/>
                    </a:solidFill>
                  </a:tcPr>
                </a:tc>
                <a:extLst>
                  <a:ext uri="{0D108BD9-81ED-4DB2-BD59-A6C34878D82A}">
                    <a16:rowId xmlns:a16="http://schemas.microsoft.com/office/drawing/2014/main" val="1755747688"/>
                  </a:ext>
                </a:extLst>
              </a:tr>
              <a:tr h="480429">
                <a:tc>
                  <a:txBody>
                    <a:bodyPr/>
                    <a:lstStyle/>
                    <a:p>
                      <a:r>
                        <a:rPr lang="en-US" sz="1600"/>
                        <a:t>10. Soufriere Hills (St Vincent, 1902)</a:t>
                      </a:r>
                    </a:p>
                  </a:txBody>
                  <a:tcPr marL="28940" marR="28940" marT="14470" marB="14470" anchor="ctr">
                    <a:lnL>
                      <a:noFill/>
                    </a:lnL>
                    <a:lnR>
                      <a:noFill/>
                    </a:lnR>
                    <a:lnT>
                      <a:noFill/>
                    </a:lnT>
                    <a:lnB>
                      <a:noFill/>
                    </a:lnB>
                    <a:solidFill>
                      <a:schemeClr val="bg1"/>
                    </a:solidFill>
                  </a:tcPr>
                </a:tc>
                <a:tc>
                  <a:txBody>
                    <a:bodyPr/>
                    <a:lstStyle/>
                    <a:p>
                      <a:r>
                        <a:rPr lang="es-MX" sz="1600"/>
                        <a:t>1,680</a:t>
                      </a:r>
                    </a:p>
                  </a:txBody>
                  <a:tcPr marL="28940" marR="28940" marT="14470" marB="14470" anchor="ctr">
                    <a:lnL>
                      <a:noFill/>
                    </a:lnL>
                    <a:lnR>
                      <a:noFill/>
                    </a:lnR>
                    <a:lnT>
                      <a:noFill/>
                    </a:lnT>
                    <a:lnB>
                      <a:noFill/>
                    </a:lnB>
                    <a:solidFill>
                      <a:schemeClr val="bg1"/>
                    </a:solidFill>
                  </a:tcPr>
                </a:tc>
                <a:tc>
                  <a:txBody>
                    <a:bodyPr/>
                    <a:lstStyle/>
                    <a:p>
                      <a:r>
                        <a:rPr lang="es-MX" sz="1600"/>
                        <a:t>1.6%</a:t>
                      </a:r>
                    </a:p>
                  </a:txBody>
                  <a:tcPr marL="28940" marR="28940" marT="14470" marB="14470" anchor="ctr">
                    <a:lnL>
                      <a:noFill/>
                    </a:lnL>
                    <a:lnR>
                      <a:noFill/>
                    </a:lnR>
                    <a:lnT>
                      <a:noFill/>
                    </a:lnT>
                    <a:lnB>
                      <a:noFill/>
                    </a:lnB>
                    <a:solidFill>
                      <a:schemeClr val="bg1"/>
                    </a:solidFill>
                  </a:tcPr>
                </a:tc>
                <a:tc>
                  <a:txBody>
                    <a:bodyPr/>
                    <a:lstStyle/>
                    <a:p>
                      <a:r>
                        <a:rPr lang="es-MX" sz="1600"/>
                        <a:t>Not reported</a:t>
                      </a:r>
                    </a:p>
                  </a:txBody>
                  <a:tcPr marL="28940" marR="28940" marT="14470" marB="14470" anchor="ctr">
                    <a:lnL>
                      <a:noFill/>
                    </a:lnL>
                    <a:lnR>
                      <a:noFill/>
                    </a:lnR>
                    <a:lnT>
                      <a:noFill/>
                    </a:lnT>
                    <a:lnB>
                      <a:noFill/>
                    </a:lnB>
                    <a:solidFill>
                      <a:schemeClr val="bg1"/>
                    </a:solidFill>
                  </a:tcPr>
                </a:tc>
                <a:tc>
                  <a:txBody>
                    <a:bodyPr/>
                    <a:lstStyle/>
                    <a:p>
                      <a:r>
                        <a:rPr lang="es-MX" sz="1600"/>
                        <a:t>Not reported</a:t>
                      </a:r>
                    </a:p>
                  </a:txBody>
                  <a:tcPr marL="28940" marR="28940" marT="14470" marB="14470" anchor="ctr">
                    <a:lnL>
                      <a:noFill/>
                    </a:lnL>
                    <a:lnR>
                      <a:noFill/>
                    </a:lnR>
                    <a:lnT>
                      <a:noFill/>
                    </a:lnT>
                    <a:lnB>
                      <a:noFill/>
                    </a:lnB>
                    <a:solidFill>
                      <a:schemeClr val="bg1"/>
                    </a:solidFill>
                  </a:tcPr>
                </a:tc>
                <a:extLst>
                  <a:ext uri="{0D108BD9-81ED-4DB2-BD59-A6C34878D82A}">
                    <a16:rowId xmlns:a16="http://schemas.microsoft.com/office/drawing/2014/main" val="50231285"/>
                  </a:ext>
                </a:extLst>
              </a:tr>
              <a:tr h="253671">
                <a:tc>
                  <a:txBody>
                    <a:bodyPr/>
                    <a:lstStyle/>
                    <a:p>
                      <a:r>
                        <a:rPr lang="es-MX" sz="1600" b="1"/>
                        <a:t>Total</a:t>
                      </a:r>
                      <a:endParaRPr lang="es-MX" sz="1600"/>
                    </a:p>
                  </a:txBody>
                  <a:tcPr marL="28940" marR="28940" marT="14470" marB="14470" anchor="ctr">
                    <a:lnL>
                      <a:noFill/>
                    </a:lnL>
                    <a:lnR>
                      <a:noFill/>
                    </a:lnR>
                    <a:lnT>
                      <a:noFill/>
                    </a:lnT>
                    <a:lnB>
                      <a:noFill/>
                    </a:lnB>
                    <a:solidFill>
                      <a:schemeClr val="bg1"/>
                    </a:solidFill>
                  </a:tcPr>
                </a:tc>
                <a:tc>
                  <a:txBody>
                    <a:bodyPr/>
                    <a:lstStyle/>
                    <a:p>
                      <a:r>
                        <a:rPr lang="es-MX" sz="1600" b="1"/>
                        <a:t>82,995</a:t>
                      </a:r>
                      <a:endParaRPr lang="es-MX" sz="1600"/>
                    </a:p>
                  </a:txBody>
                  <a:tcPr marL="28940" marR="28940" marT="14470" marB="14470" anchor="ctr">
                    <a:lnL>
                      <a:noFill/>
                    </a:lnL>
                    <a:lnR>
                      <a:noFill/>
                    </a:lnR>
                    <a:lnT>
                      <a:noFill/>
                    </a:lnT>
                    <a:lnB>
                      <a:noFill/>
                    </a:lnB>
                    <a:solidFill>
                      <a:schemeClr val="bg1"/>
                    </a:solidFill>
                  </a:tcPr>
                </a:tc>
                <a:tc>
                  <a:txBody>
                    <a:bodyPr/>
                    <a:lstStyle/>
                    <a:p>
                      <a:r>
                        <a:rPr lang="es-MX" sz="1600" b="1"/>
                        <a:t>81.1%</a:t>
                      </a:r>
                      <a:endParaRPr lang="es-MX" sz="1600"/>
                    </a:p>
                  </a:txBody>
                  <a:tcPr marL="28940" marR="28940" marT="14470" marB="14470" anchor="ctr">
                    <a:lnL>
                      <a:noFill/>
                    </a:lnL>
                    <a:lnR>
                      <a:noFill/>
                    </a:lnR>
                    <a:lnT>
                      <a:noFill/>
                    </a:lnT>
                    <a:lnB>
                      <a:noFill/>
                    </a:lnB>
                    <a:solidFill>
                      <a:schemeClr val="bg1"/>
                    </a:solidFill>
                  </a:tcPr>
                </a:tc>
                <a:tc>
                  <a:txBody>
                    <a:bodyPr/>
                    <a:lstStyle/>
                    <a:p>
                      <a:endParaRPr lang="es-MX" sz="1600"/>
                    </a:p>
                  </a:txBody>
                  <a:tcPr marL="28940" marR="28940" marT="14470" marB="14470" anchor="ctr">
                    <a:lnL>
                      <a:noFill/>
                    </a:lnL>
                    <a:lnR>
                      <a:noFill/>
                    </a:lnR>
                    <a:lnT>
                      <a:noFill/>
                    </a:lnT>
                    <a:lnB>
                      <a:noFill/>
                    </a:lnB>
                    <a:solidFill>
                      <a:schemeClr val="bg1"/>
                    </a:solidFill>
                  </a:tcPr>
                </a:tc>
                <a:tc>
                  <a:txBody>
                    <a:bodyPr/>
                    <a:lstStyle/>
                    <a:p>
                      <a:endParaRPr lang="es-MX" sz="1600" dirty="0"/>
                    </a:p>
                  </a:txBody>
                  <a:tcPr marL="28940" marR="28940" marT="14470" marB="14470" anchor="ctr">
                    <a:lnL>
                      <a:noFill/>
                    </a:lnL>
                    <a:lnR>
                      <a:noFill/>
                    </a:lnR>
                    <a:lnT>
                      <a:noFill/>
                    </a:lnT>
                    <a:lnB>
                      <a:noFill/>
                    </a:lnB>
                    <a:solidFill>
                      <a:schemeClr val="bg1"/>
                    </a:solidFill>
                  </a:tcPr>
                </a:tc>
                <a:extLst>
                  <a:ext uri="{0D108BD9-81ED-4DB2-BD59-A6C34878D82A}">
                    <a16:rowId xmlns:a16="http://schemas.microsoft.com/office/drawing/2014/main" val="1417068245"/>
                  </a:ext>
                </a:extLst>
              </a:tr>
            </a:tbl>
          </a:graphicData>
        </a:graphic>
      </p:graphicFrame>
    </p:spTree>
    <p:extLst>
      <p:ext uri="{BB962C8B-B14F-4D97-AF65-F5344CB8AC3E}">
        <p14:creationId xmlns:p14="http://schemas.microsoft.com/office/powerpoint/2010/main" val="2118155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a:extLst>
              <a:ext uri="{FF2B5EF4-FFF2-40B4-BE49-F238E27FC236}">
                <a16:creationId xmlns:a16="http://schemas.microsoft.com/office/drawing/2014/main" id="{56545F31-889B-4597-B002-AA9927144DB1}"/>
              </a:ext>
            </a:extLst>
          </p:cNvPr>
          <p:cNvSpPr txBox="1">
            <a:spLocks/>
          </p:cNvSpPr>
          <p:nvPr/>
        </p:nvSpPr>
        <p:spPr>
          <a:xfrm>
            <a:off x="900575" y="260648"/>
            <a:ext cx="7543800" cy="83814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s-ES" dirty="0"/>
              <a:t>Volcán Activo</a:t>
            </a:r>
          </a:p>
        </p:txBody>
      </p:sp>
      <p:sp>
        <p:nvSpPr>
          <p:cNvPr id="5" name="2 Marcador de contenido">
            <a:extLst>
              <a:ext uri="{FF2B5EF4-FFF2-40B4-BE49-F238E27FC236}">
                <a16:creationId xmlns:a16="http://schemas.microsoft.com/office/drawing/2014/main" id="{01A72281-1D11-4246-8E45-168908FBDFF6}"/>
              </a:ext>
            </a:extLst>
          </p:cNvPr>
          <p:cNvSpPr txBox="1">
            <a:spLocks/>
          </p:cNvSpPr>
          <p:nvPr/>
        </p:nvSpPr>
        <p:spPr>
          <a:xfrm>
            <a:off x="4571003" y="63968"/>
            <a:ext cx="4572997" cy="1512168"/>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s-ES" dirty="0"/>
          </a:p>
          <a:p>
            <a:r>
              <a:rPr lang="es-ES" dirty="0"/>
              <a:t>Magma fundido en su interior. </a:t>
            </a:r>
          </a:p>
          <a:p>
            <a:r>
              <a:rPr lang="es-ES" dirty="0"/>
              <a:t>Actividad </a:t>
            </a:r>
            <a:r>
              <a:rPr lang="es-ES" sz="2400" dirty="0"/>
              <a:t>eruptiva</a:t>
            </a:r>
            <a:r>
              <a:rPr lang="es-ES" dirty="0"/>
              <a:t> reciente (10 mil años)</a:t>
            </a:r>
          </a:p>
          <a:p>
            <a:endParaRPr lang="es-ES" dirty="0"/>
          </a:p>
        </p:txBody>
      </p:sp>
      <p:sp>
        <p:nvSpPr>
          <p:cNvPr id="2" name="Rectángulo 1">
            <a:extLst>
              <a:ext uri="{FF2B5EF4-FFF2-40B4-BE49-F238E27FC236}">
                <a16:creationId xmlns:a16="http://schemas.microsoft.com/office/drawing/2014/main" id="{262FC0CB-24A6-467C-8C2F-FD0C1DBA01F1}"/>
              </a:ext>
            </a:extLst>
          </p:cNvPr>
          <p:cNvSpPr/>
          <p:nvPr/>
        </p:nvSpPr>
        <p:spPr>
          <a:xfrm>
            <a:off x="286527" y="1839519"/>
            <a:ext cx="8568952" cy="1323439"/>
          </a:xfrm>
          <a:prstGeom prst="rect">
            <a:avLst/>
          </a:prstGeom>
        </p:spPr>
        <p:txBody>
          <a:bodyPr wrap="square">
            <a:spAutoFit/>
          </a:bodyPr>
          <a:lstStyle/>
          <a:p>
            <a:pPr marL="285750" indent="-285750">
              <a:buFont typeface="Arial" panose="020B0604020202020204" pitchFamily="34" charset="0"/>
              <a:buChar char="•"/>
            </a:pPr>
            <a:r>
              <a:rPr lang="es-ES" sz="2000" b="1" dirty="0"/>
              <a:t>1,300 </a:t>
            </a:r>
            <a:r>
              <a:rPr lang="es-ES" sz="2000" dirty="0"/>
              <a:t>volcanes continentales activos, de éstos, </a:t>
            </a:r>
            <a:r>
              <a:rPr lang="es-ES" sz="2000" b="1" dirty="0"/>
              <a:t>550</a:t>
            </a:r>
            <a:r>
              <a:rPr lang="es-ES" sz="2000" dirty="0"/>
              <a:t> han tenido alguna erupción en tiempos históricos.</a:t>
            </a:r>
          </a:p>
          <a:p>
            <a:endParaRPr lang="es-ES" sz="2000" dirty="0"/>
          </a:p>
          <a:p>
            <a:r>
              <a:rPr lang="es-ES" sz="2000" dirty="0"/>
              <a:t>.</a:t>
            </a:r>
          </a:p>
        </p:txBody>
      </p:sp>
      <p:pic>
        <p:nvPicPr>
          <p:cNvPr id="3" name="Imagen 2">
            <a:extLst>
              <a:ext uri="{FF2B5EF4-FFF2-40B4-BE49-F238E27FC236}">
                <a16:creationId xmlns:a16="http://schemas.microsoft.com/office/drawing/2014/main" id="{29CB72EC-406A-D4C0-110F-CC07BC3C931B}"/>
              </a:ext>
            </a:extLst>
          </p:cNvPr>
          <p:cNvPicPr>
            <a:picLocks noChangeAspect="1"/>
          </p:cNvPicPr>
          <p:nvPr/>
        </p:nvPicPr>
        <p:blipFill>
          <a:blip r:embed="rId2"/>
          <a:stretch>
            <a:fillRect/>
          </a:stretch>
        </p:blipFill>
        <p:spPr>
          <a:xfrm>
            <a:off x="2207249" y="2562500"/>
            <a:ext cx="6789027" cy="3818828"/>
          </a:xfrm>
          <a:prstGeom prst="rect">
            <a:avLst/>
          </a:prstGeom>
        </p:spPr>
      </p:pic>
    </p:spTree>
    <p:extLst>
      <p:ext uri="{BB962C8B-B14F-4D97-AF65-F5344CB8AC3E}">
        <p14:creationId xmlns:p14="http://schemas.microsoft.com/office/powerpoint/2010/main" val="981089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2960" y="286605"/>
            <a:ext cx="7543800" cy="766132"/>
          </a:xfrm>
        </p:spPr>
        <p:txBody>
          <a:bodyPr/>
          <a:lstStyle/>
          <a:p>
            <a:r>
              <a:rPr lang="es-ES" dirty="0"/>
              <a:t>Las erupciones volcánicas</a:t>
            </a:r>
          </a:p>
        </p:txBody>
      </p:sp>
      <p:sp>
        <p:nvSpPr>
          <p:cNvPr id="3" name="2 Marcador de contenido"/>
          <p:cNvSpPr>
            <a:spLocks noGrp="1"/>
          </p:cNvSpPr>
          <p:nvPr>
            <p:ph idx="1"/>
          </p:nvPr>
        </p:nvSpPr>
        <p:spPr>
          <a:xfrm>
            <a:off x="1043608" y="1700808"/>
            <a:ext cx="7772400" cy="4498376"/>
          </a:xfrm>
        </p:spPr>
        <p:txBody>
          <a:bodyPr>
            <a:normAutofit/>
          </a:bodyPr>
          <a:lstStyle/>
          <a:p>
            <a:pPr>
              <a:buFont typeface="Arial" panose="020B0604020202020204" pitchFamily="34" charset="0"/>
              <a:buChar char="•"/>
            </a:pPr>
            <a:r>
              <a:rPr lang="es-ES" dirty="0"/>
              <a:t>Las erupciones son emisiones de mezclas de magma (roca fundida rica en materiales volátiles), gases volcánicos que se separan de éste (vapor de agua, bióxido de carbono, bióxido de azufre y otros) y fragmentos de rocas de la corteza</a:t>
            </a:r>
          </a:p>
          <a:p>
            <a:pPr>
              <a:buFont typeface="Arial" panose="020B0604020202020204" pitchFamily="34" charset="0"/>
              <a:buChar char="•"/>
            </a:pPr>
            <a:endParaRPr lang="es-ES" dirty="0"/>
          </a:p>
          <a:p>
            <a:pPr>
              <a:buFont typeface="Arial" panose="020B0604020202020204" pitchFamily="34" charset="0"/>
              <a:buChar char="•"/>
            </a:pPr>
            <a:r>
              <a:rPr lang="es-ES" dirty="0"/>
              <a:t>Cuando la presión dentro del magma se libera a una tasa similar a la que se acumula, es decir, cuando el magma puede liberar los gases en solución con facilidad, el magma puede salir a la superficie sin explotar y se tiene una </a:t>
            </a:r>
            <a:r>
              <a:rPr lang="es-ES" b="1" i="1" dirty="0">
                <a:solidFill>
                  <a:srgbClr val="FFC000"/>
                </a:solidFill>
              </a:rPr>
              <a:t>erupción efusiva</a:t>
            </a:r>
            <a:r>
              <a:rPr lang="es-ES" dirty="0">
                <a:solidFill>
                  <a:srgbClr val="FFC000"/>
                </a:solidFill>
              </a:rPr>
              <a:t>. </a:t>
            </a:r>
          </a:p>
          <a:p>
            <a:pPr>
              <a:buFont typeface="Arial" panose="020B0604020202020204" pitchFamily="34" charset="0"/>
              <a:buChar char="•"/>
            </a:pPr>
            <a:endParaRPr lang="es-ES" dirty="0">
              <a:solidFill>
                <a:srgbClr val="FFC000"/>
              </a:solidFill>
            </a:endParaRPr>
          </a:p>
          <a:p>
            <a:pPr>
              <a:buFont typeface="Arial" panose="020B0604020202020204" pitchFamily="34" charset="0"/>
              <a:buChar char="•"/>
            </a:pPr>
            <a:r>
              <a:rPr lang="es-ES" dirty="0"/>
              <a:t>Si el magma acumula más presión de la que puede liberar, las burbujas en su interior crecen hasta tocarse y el magma se fragmenta violentamente, produciendo una </a:t>
            </a:r>
            <a:r>
              <a:rPr lang="es-ES" b="1" i="1" dirty="0">
                <a:solidFill>
                  <a:srgbClr val="FFC000"/>
                </a:solidFill>
              </a:rPr>
              <a:t>erupción explosiva</a:t>
            </a:r>
            <a:r>
              <a:rPr lang="es-ES" b="1" i="1" dirty="0"/>
              <a:t> </a:t>
            </a:r>
            <a:r>
              <a:rPr lang="es-ES" i="1" dirty="0"/>
              <a:t>(columnas de ceniza de hasta 20 km)</a:t>
            </a:r>
            <a:r>
              <a:rPr lang="es-ES" b="1" i="1" dirty="0"/>
              <a:t>.</a:t>
            </a:r>
            <a:endParaRPr lang="es-ES" dirty="0"/>
          </a:p>
        </p:txBody>
      </p:sp>
    </p:spTree>
    <p:extLst>
      <p:ext uri="{BB962C8B-B14F-4D97-AF65-F5344CB8AC3E}">
        <p14:creationId xmlns:p14="http://schemas.microsoft.com/office/powerpoint/2010/main" val="2087764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0" y="19050"/>
            <a:ext cx="6048375" cy="914400"/>
          </a:xfrm>
        </p:spPr>
        <p:txBody>
          <a:bodyPr/>
          <a:lstStyle/>
          <a:p>
            <a:r>
              <a:rPr lang="es-ES" dirty="0"/>
              <a:t>Tipos de Erupciones</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7780"/>
          <a:stretch/>
        </p:blipFill>
        <p:spPr bwMode="auto">
          <a:xfrm>
            <a:off x="755576" y="1124744"/>
            <a:ext cx="4927648"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2220"/>
          <a:stretch/>
        </p:blipFill>
        <p:spPr bwMode="auto">
          <a:xfrm>
            <a:off x="6300192" y="1628800"/>
            <a:ext cx="2304256" cy="3216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2710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137" t="29167" r="12444" b="14322"/>
          <a:stretch/>
        </p:blipFill>
        <p:spPr bwMode="auto">
          <a:xfrm>
            <a:off x="683568" y="1700808"/>
            <a:ext cx="8378478" cy="4556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1 Título">
            <a:extLst>
              <a:ext uri="{FF2B5EF4-FFF2-40B4-BE49-F238E27FC236}">
                <a16:creationId xmlns:a16="http://schemas.microsoft.com/office/drawing/2014/main" id="{67611DCF-D4A9-49F4-922E-03155939BEFF}"/>
              </a:ext>
            </a:extLst>
          </p:cNvPr>
          <p:cNvSpPr txBox="1">
            <a:spLocks/>
          </p:cNvSpPr>
          <p:nvPr/>
        </p:nvSpPr>
        <p:spPr>
          <a:xfrm>
            <a:off x="2699792" y="600476"/>
            <a:ext cx="6048375" cy="91440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s-ES" dirty="0"/>
              <a:t>Tipos de Erupciones</a:t>
            </a:r>
          </a:p>
        </p:txBody>
      </p:sp>
    </p:spTree>
    <p:extLst>
      <p:ext uri="{BB962C8B-B14F-4D97-AF65-F5344CB8AC3E}">
        <p14:creationId xmlns:p14="http://schemas.microsoft.com/office/powerpoint/2010/main" val="1503309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Tipos de Volcanes</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516" t="37500" r="14371" b="16118"/>
          <a:stretch/>
        </p:blipFill>
        <p:spPr bwMode="auto">
          <a:xfrm>
            <a:off x="594194" y="1988840"/>
            <a:ext cx="8370294"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20285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70B5D5E-8750-4B53-AD41-94FFCC3A05AF}"/>
              </a:ext>
            </a:extLst>
          </p:cNvPr>
          <p:cNvPicPr>
            <a:picLocks noChangeAspect="1"/>
          </p:cNvPicPr>
          <p:nvPr/>
        </p:nvPicPr>
        <p:blipFill>
          <a:blip r:embed="rId2"/>
          <a:stretch>
            <a:fillRect/>
          </a:stretch>
        </p:blipFill>
        <p:spPr>
          <a:xfrm>
            <a:off x="492621" y="384189"/>
            <a:ext cx="3111113" cy="2070980"/>
          </a:xfrm>
          <a:prstGeom prst="rect">
            <a:avLst/>
          </a:prstGeom>
        </p:spPr>
      </p:pic>
      <p:pic>
        <p:nvPicPr>
          <p:cNvPr id="5" name="Imagen 4">
            <a:extLst>
              <a:ext uri="{FF2B5EF4-FFF2-40B4-BE49-F238E27FC236}">
                <a16:creationId xmlns:a16="http://schemas.microsoft.com/office/drawing/2014/main" id="{9F9E00C0-E757-488D-8DF9-FB9E4B3761D8}"/>
              </a:ext>
            </a:extLst>
          </p:cNvPr>
          <p:cNvPicPr>
            <a:picLocks noChangeAspect="1"/>
          </p:cNvPicPr>
          <p:nvPr/>
        </p:nvPicPr>
        <p:blipFill>
          <a:blip r:embed="rId3"/>
          <a:stretch>
            <a:fillRect/>
          </a:stretch>
        </p:blipFill>
        <p:spPr>
          <a:xfrm>
            <a:off x="5148064" y="404664"/>
            <a:ext cx="3170195" cy="2115495"/>
          </a:xfrm>
          <a:prstGeom prst="rect">
            <a:avLst/>
          </a:prstGeom>
        </p:spPr>
      </p:pic>
      <p:pic>
        <p:nvPicPr>
          <p:cNvPr id="6" name="Imagen 5">
            <a:extLst>
              <a:ext uri="{FF2B5EF4-FFF2-40B4-BE49-F238E27FC236}">
                <a16:creationId xmlns:a16="http://schemas.microsoft.com/office/drawing/2014/main" id="{50201509-88BD-4A23-88BF-D99F3DC1B370}"/>
              </a:ext>
            </a:extLst>
          </p:cNvPr>
          <p:cNvPicPr>
            <a:picLocks noChangeAspect="1"/>
          </p:cNvPicPr>
          <p:nvPr/>
        </p:nvPicPr>
        <p:blipFill>
          <a:blip r:embed="rId4"/>
          <a:stretch>
            <a:fillRect/>
          </a:stretch>
        </p:blipFill>
        <p:spPr>
          <a:xfrm>
            <a:off x="1907704" y="3429000"/>
            <a:ext cx="3889585" cy="2615411"/>
          </a:xfrm>
          <a:prstGeom prst="rect">
            <a:avLst/>
          </a:prstGeom>
        </p:spPr>
      </p:pic>
      <p:sp>
        <p:nvSpPr>
          <p:cNvPr id="8" name="1 Título">
            <a:extLst>
              <a:ext uri="{FF2B5EF4-FFF2-40B4-BE49-F238E27FC236}">
                <a16:creationId xmlns:a16="http://schemas.microsoft.com/office/drawing/2014/main" id="{DCE83CCA-DFDB-4E7E-9E31-B97D03A7C14C}"/>
              </a:ext>
            </a:extLst>
          </p:cNvPr>
          <p:cNvSpPr txBox="1">
            <a:spLocks/>
          </p:cNvSpPr>
          <p:nvPr/>
        </p:nvSpPr>
        <p:spPr>
          <a:xfrm>
            <a:off x="479371" y="2608808"/>
            <a:ext cx="4305672" cy="554360"/>
          </a:xfrm>
          <a:prstGeom prst="rect">
            <a:avLst/>
          </a:prstGeom>
        </p:spPr>
        <p:txBody>
          <a:bodyPr>
            <a:normAutofit fontScale="825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s-ES" dirty="0"/>
              <a:t>Volcán escudo</a:t>
            </a:r>
          </a:p>
        </p:txBody>
      </p:sp>
      <p:sp>
        <p:nvSpPr>
          <p:cNvPr id="9" name="1 Título">
            <a:extLst>
              <a:ext uri="{FF2B5EF4-FFF2-40B4-BE49-F238E27FC236}">
                <a16:creationId xmlns:a16="http://schemas.microsoft.com/office/drawing/2014/main" id="{1A45B08B-4135-4798-A2AE-234B526E29EE}"/>
              </a:ext>
            </a:extLst>
          </p:cNvPr>
          <p:cNvSpPr txBox="1">
            <a:spLocks/>
          </p:cNvSpPr>
          <p:nvPr/>
        </p:nvSpPr>
        <p:spPr>
          <a:xfrm>
            <a:off x="5076056" y="2572804"/>
            <a:ext cx="3801616" cy="626368"/>
          </a:xfrm>
          <a:prstGeom prst="rect">
            <a:avLst/>
          </a:prstGeom>
        </p:spPr>
        <p:txBody>
          <a:bodyPr>
            <a:normAutofit fontScale="90000"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s-ES"/>
              <a:t>Cono cinerítico</a:t>
            </a:r>
            <a:endParaRPr lang="es-ES" dirty="0"/>
          </a:p>
        </p:txBody>
      </p:sp>
      <p:sp>
        <p:nvSpPr>
          <p:cNvPr id="10" name="1 Título">
            <a:extLst>
              <a:ext uri="{FF2B5EF4-FFF2-40B4-BE49-F238E27FC236}">
                <a16:creationId xmlns:a16="http://schemas.microsoft.com/office/drawing/2014/main" id="{3E086262-F637-425E-BF36-9D135D55C8E1}"/>
              </a:ext>
            </a:extLst>
          </p:cNvPr>
          <p:cNvSpPr txBox="1">
            <a:spLocks/>
          </p:cNvSpPr>
          <p:nvPr/>
        </p:nvSpPr>
        <p:spPr>
          <a:xfrm>
            <a:off x="5940152" y="4211240"/>
            <a:ext cx="3413670" cy="525465"/>
          </a:xfrm>
          <a:prstGeom prst="rect">
            <a:avLst/>
          </a:prstGeom>
        </p:spPr>
        <p:txBody>
          <a:bodyPr>
            <a:normAutofit fontScale="825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s-ES" dirty="0"/>
              <a:t>Estratovolcán</a:t>
            </a:r>
          </a:p>
        </p:txBody>
      </p:sp>
      <p:sp>
        <p:nvSpPr>
          <p:cNvPr id="11" name="Rectángulo 10">
            <a:extLst>
              <a:ext uri="{FF2B5EF4-FFF2-40B4-BE49-F238E27FC236}">
                <a16:creationId xmlns:a16="http://schemas.microsoft.com/office/drawing/2014/main" id="{E6DBC6F6-8825-42ED-9737-B8DE0220104F}"/>
              </a:ext>
            </a:extLst>
          </p:cNvPr>
          <p:cNvSpPr/>
          <p:nvPr/>
        </p:nvSpPr>
        <p:spPr>
          <a:xfrm>
            <a:off x="1118946" y="35332"/>
            <a:ext cx="1570495" cy="369332"/>
          </a:xfrm>
          <a:prstGeom prst="rect">
            <a:avLst/>
          </a:prstGeom>
        </p:spPr>
        <p:txBody>
          <a:bodyPr wrap="none">
            <a:spAutoFit/>
          </a:bodyPr>
          <a:lstStyle/>
          <a:p>
            <a:r>
              <a:rPr lang="es-ES" dirty="0"/>
              <a:t>La Isla Tortuga </a:t>
            </a:r>
            <a:endParaRPr lang="es-MX" dirty="0"/>
          </a:p>
        </p:txBody>
      </p:sp>
      <p:sp>
        <p:nvSpPr>
          <p:cNvPr id="12" name="Rectángulo 11">
            <a:extLst>
              <a:ext uri="{FF2B5EF4-FFF2-40B4-BE49-F238E27FC236}">
                <a16:creationId xmlns:a16="http://schemas.microsoft.com/office/drawing/2014/main" id="{60511648-4140-41C9-9336-BE141E4D72B8}"/>
              </a:ext>
            </a:extLst>
          </p:cNvPr>
          <p:cNvSpPr/>
          <p:nvPr/>
        </p:nvSpPr>
        <p:spPr>
          <a:xfrm>
            <a:off x="6226515" y="35332"/>
            <a:ext cx="1013291" cy="369332"/>
          </a:xfrm>
          <a:prstGeom prst="rect">
            <a:avLst/>
          </a:prstGeom>
        </p:spPr>
        <p:txBody>
          <a:bodyPr wrap="none">
            <a:spAutoFit/>
          </a:bodyPr>
          <a:lstStyle/>
          <a:p>
            <a:r>
              <a:rPr lang="es-ES" dirty="0"/>
              <a:t>Paricutín</a:t>
            </a:r>
            <a:endParaRPr lang="es-MX" dirty="0"/>
          </a:p>
        </p:txBody>
      </p:sp>
      <p:sp>
        <p:nvSpPr>
          <p:cNvPr id="14" name="6 CuadroTexto">
            <a:extLst>
              <a:ext uri="{FF2B5EF4-FFF2-40B4-BE49-F238E27FC236}">
                <a16:creationId xmlns:a16="http://schemas.microsoft.com/office/drawing/2014/main" id="{D1612ABE-932E-47B9-8FB7-98C6B6655D5F}"/>
              </a:ext>
            </a:extLst>
          </p:cNvPr>
          <p:cNvSpPr txBox="1"/>
          <p:nvPr/>
        </p:nvSpPr>
        <p:spPr>
          <a:xfrm>
            <a:off x="5908038" y="4726545"/>
            <a:ext cx="854721" cy="369332"/>
          </a:xfrm>
          <a:prstGeom prst="rect">
            <a:avLst/>
          </a:prstGeom>
          <a:noFill/>
        </p:spPr>
        <p:txBody>
          <a:bodyPr wrap="none" rtlCol="0">
            <a:spAutoFit/>
          </a:bodyPr>
          <a:lstStyle/>
          <a:p>
            <a:r>
              <a:rPr lang="es-ES" dirty="0"/>
              <a:t>Colima</a:t>
            </a:r>
          </a:p>
        </p:txBody>
      </p:sp>
    </p:spTree>
    <p:extLst>
      <p:ext uri="{BB962C8B-B14F-4D97-AF65-F5344CB8AC3E}">
        <p14:creationId xmlns:p14="http://schemas.microsoft.com/office/powerpoint/2010/main" val="4020030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54B084D-411E-4402-B805-4DA84D7D5DAA}"/>
              </a:ext>
            </a:extLst>
          </p:cNvPr>
          <p:cNvPicPr>
            <a:picLocks noChangeAspect="1"/>
          </p:cNvPicPr>
          <p:nvPr/>
        </p:nvPicPr>
        <p:blipFill>
          <a:blip r:embed="rId2"/>
          <a:stretch>
            <a:fillRect/>
          </a:stretch>
        </p:blipFill>
        <p:spPr>
          <a:xfrm>
            <a:off x="5046932" y="188640"/>
            <a:ext cx="3529890" cy="2645893"/>
          </a:xfrm>
          <a:prstGeom prst="rect">
            <a:avLst/>
          </a:prstGeom>
        </p:spPr>
      </p:pic>
      <p:pic>
        <p:nvPicPr>
          <p:cNvPr id="3" name="Imagen 2">
            <a:extLst>
              <a:ext uri="{FF2B5EF4-FFF2-40B4-BE49-F238E27FC236}">
                <a16:creationId xmlns:a16="http://schemas.microsoft.com/office/drawing/2014/main" id="{ECABE321-EED1-4881-8771-DE1C4031A283}"/>
              </a:ext>
            </a:extLst>
          </p:cNvPr>
          <p:cNvPicPr>
            <a:picLocks noChangeAspect="1"/>
          </p:cNvPicPr>
          <p:nvPr/>
        </p:nvPicPr>
        <p:blipFill>
          <a:blip r:embed="rId3"/>
          <a:stretch>
            <a:fillRect/>
          </a:stretch>
        </p:blipFill>
        <p:spPr>
          <a:xfrm>
            <a:off x="5364088" y="3501008"/>
            <a:ext cx="3240360" cy="2430270"/>
          </a:xfrm>
          <a:prstGeom prst="rect">
            <a:avLst/>
          </a:prstGeom>
        </p:spPr>
      </p:pic>
      <p:sp>
        <p:nvSpPr>
          <p:cNvPr id="5" name="1 Título">
            <a:extLst>
              <a:ext uri="{FF2B5EF4-FFF2-40B4-BE49-F238E27FC236}">
                <a16:creationId xmlns:a16="http://schemas.microsoft.com/office/drawing/2014/main" id="{7486D39F-2A14-47F0-BA17-51C00E2FA7C6}"/>
              </a:ext>
            </a:extLst>
          </p:cNvPr>
          <p:cNvSpPr txBox="1">
            <a:spLocks/>
          </p:cNvSpPr>
          <p:nvPr/>
        </p:nvSpPr>
        <p:spPr>
          <a:xfrm>
            <a:off x="6228184" y="2730624"/>
            <a:ext cx="2232248" cy="626368"/>
          </a:xfrm>
          <a:prstGeom prst="rect">
            <a:avLst/>
          </a:prstGeom>
        </p:spPr>
        <p:txBody>
          <a:bodyPr>
            <a:normAutofit fontScale="90000"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s-ES" b="1" dirty="0" err="1"/>
              <a:t>Maar</a:t>
            </a:r>
            <a:endParaRPr lang="es-ES" dirty="0"/>
          </a:p>
        </p:txBody>
      </p:sp>
      <p:sp>
        <p:nvSpPr>
          <p:cNvPr id="6" name="1 Título">
            <a:extLst>
              <a:ext uri="{FF2B5EF4-FFF2-40B4-BE49-F238E27FC236}">
                <a16:creationId xmlns:a16="http://schemas.microsoft.com/office/drawing/2014/main" id="{13C8E935-0BFA-459F-8379-137A47988B02}"/>
              </a:ext>
            </a:extLst>
          </p:cNvPr>
          <p:cNvSpPr txBox="1">
            <a:spLocks/>
          </p:cNvSpPr>
          <p:nvPr/>
        </p:nvSpPr>
        <p:spPr>
          <a:xfrm>
            <a:off x="6228184" y="5805264"/>
            <a:ext cx="1872208" cy="725760"/>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s-ES" dirty="0"/>
              <a:t>Domo</a:t>
            </a:r>
          </a:p>
        </p:txBody>
      </p:sp>
      <p:pic>
        <p:nvPicPr>
          <p:cNvPr id="7" name="Imagen 6">
            <a:extLst>
              <a:ext uri="{FF2B5EF4-FFF2-40B4-BE49-F238E27FC236}">
                <a16:creationId xmlns:a16="http://schemas.microsoft.com/office/drawing/2014/main" id="{A836C2F8-16B8-4989-884C-3958D9518C2D}"/>
              </a:ext>
            </a:extLst>
          </p:cNvPr>
          <p:cNvPicPr>
            <a:picLocks noChangeAspect="1"/>
          </p:cNvPicPr>
          <p:nvPr/>
        </p:nvPicPr>
        <p:blipFill>
          <a:blip r:embed="rId4"/>
          <a:stretch>
            <a:fillRect/>
          </a:stretch>
        </p:blipFill>
        <p:spPr>
          <a:xfrm>
            <a:off x="482031" y="1772816"/>
            <a:ext cx="4096867" cy="2737341"/>
          </a:xfrm>
          <a:prstGeom prst="rect">
            <a:avLst/>
          </a:prstGeom>
        </p:spPr>
      </p:pic>
      <p:sp>
        <p:nvSpPr>
          <p:cNvPr id="8" name="1 Título">
            <a:extLst>
              <a:ext uri="{FF2B5EF4-FFF2-40B4-BE49-F238E27FC236}">
                <a16:creationId xmlns:a16="http://schemas.microsoft.com/office/drawing/2014/main" id="{DA814F0A-EFA3-4202-8178-6256A65FF32B}"/>
              </a:ext>
            </a:extLst>
          </p:cNvPr>
          <p:cNvSpPr txBox="1">
            <a:spLocks/>
          </p:cNvSpPr>
          <p:nvPr/>
        </p:nvSpPr>
        <p:spPr>
          <a:xfrm>
            <a:off x="1331640" y="4581128"/>
            <a:ext cx="2020848" cy="74588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s-ES" dirty="0"/>
              <a:t>Caldera</a:t>
            </a:r>
          </a:p>
        </p:txBody>
      </p:sp>
      <p:sp>
        <p:nvSpPr>
          <p:cNvPr id="9" name="3 Rectángulo">
            <a:extLst>
              <a:ext uri="{FF2B5EF4-FFF2-40B4-BE49-F238E27FC236}">
                <a16:creationId xmlns:a16="http://schemas.microsoft.com/office/drawing/2014/main" id="{60D31C27-9FE6-4738-824E-2ADE94D7090E}"/>
              </a:ext>
            </a:extLst>
          </p:cNvPr>
          <p:cNvSpPr/>
          <p:nvPr/>
        </p:nvSpPr>
        <p:spPr>
          <a:xfrm>
            <a:off x="-36331" y="1183333"/>
            <a:ext cx="2735942" cy="369332"/>
          </a:xfrm>
          <a:prstGeom prst="rect">
            <a:avLst/>
          </a:prstGeom>
        </p:spPr>
        <p:txBody>
          <a:bodyPr wrap="none">
            <a:spAutoFit/>
          </a:bodyPr>
          <a:lstStyle/>
          <a:p>
            <a:r>
              <a:rPr lang="es-ES" dirty="0"/>
              <a:t>Caldera </a:t>
            </a:r>
            <a:r>
              <a:rPr lang="es-ES" dirty="0" err="1"/>
              <a:t>Aniakchak</a:t>
            </a:r>
            <a:r>
              <a:rPr lang="es-ES" dirty="0"/>
              <a:t>, Alaska.</a:t>
            </a:r>
          </a:p>
        </p:txBody>
      </p:sp>
    </p:spTree>
    <p:extLst>
      <p:ext uri="{BB962C8B-B14F-4D97-AF65-F5344CB8AC3E}">
        <p14:creationId xmlns:p14="http://schemas.microsoft.com/office/powerpoint/2010/main" val="3440698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4330824" cy="490066"/>
          </a:xfrm>
        </p:spPr>
        <p:txBody>
          <a:bodyPr>
            <a:normAutofit fontScale="90000"/>
          </a:bodyPr>
          <a:lstStyle/>
          <a:p>
            <a:r>
              <a:rPr lang="es-ES" dirty="0" err="1"/>
              <a:t>Mauna</a:t>
            </a:r>
            <a:r>
              <a:rPr lang="es-ES" dirty="0"/>
              <a:t> Loa, </a:t>
            </a:r>
            <a:r>
              <a:rPr lang="es-ES" dirty="0" err="1"/>
              <a:t>Hawai</a:t>
            </a:r>
            <a:endParaRPr lang="es-ES" dirty="0"/>
          </a:p>
        </p:txBody>
      </p:sp>
      <p:pic>
        <p:nvPicPr>
          <p:cNvPr id="3074" name="Picture 2" descr="http://upload.wikimedia.org/wikipedia/commons/c/c3/Hawai%27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2336626"/>
            <a:ext cx="4123556" cy="414481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upload.wikimedia.org/wikipedia/commons/9/9e/Mauna_Loa_from_the_ai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140729"/>
            <a:ext cx="3500388" cy="453660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upload.wikimedia.org/wikipedia/commons/2/25/Mauna_Loa_erupting_at_night%2C_198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4048" y="188640"/>
            <a:ext cx="3321564" cy="2075978"/>
          </a:xfrm>
          <a:prstGeom prst="rect">
            <a:avLst/>
          </a:prstGeom>
          <a:noFill/>
          <a:extLst>
            <a:ext uri="{909E8E84-426E-40DD-AFC4-6F175D3DCCD1}">
              <a14:hiddenFill xmlns:a14="http://schemas.microsoft.com/office/drawing/2010/main">
                <a:solidFill>
                  <a:srgbClr val="FFFFFF"/>
                </a:solidFill>
              </a14:hiddenFill>
            </a:ext>
          </a:extLst>
        </p:spPr>
      </p:pic>
      <p:sp>
        <p:nvSpPr>
          <p:cNvPr id="6" name="1 Título">
            <a:extLst>
              <a:ext uri="{FF2B5EF4-FFF2-40B4-BE49-F238E27FC236}">
                <a16:creationId xmlns:a16="http://schemas.microsoft.com/office/drawing/2014/main" id="{5B86B3F5-372F-42C9-AD99-74D7006BEE6A}"/>
              </a:ext>
            </a:extLst>
          </p:cNvPr>
          <p:cNvSpPr txBox="1">
            <a:spLocks/>
          </p:cNvSpPr>
          <p:nvPr/>
        </p:nvSpPr>
        <p:spPr>
          <a:xfrm>
            <a:off x="818388" y="1110439"/>
            <a:ext cx="3100968" cy="440226"/>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s-ES" sz="1600" b="1" dirty="0"/>
              <a:t>Erupción Hawaiana</a:t>
            </a:r>
          </a:p>
          <a:p>
            <a:r>
              <a:rPr lang="es-ES" sz="1600" b="1" dirty="0"/>
              <a:t>Lavas </a:t>
            </a:r>
            <a:r>
              <a:rPr lang="es-ES" sz="1600" b="1" dirty="0" err="1"/>
              <a:t>basalticas</a:t>
            </a:r>
            <a:r>
              <a:rPr lang="es-ES" sz="1600" b="1" dirty="0"/>
              <a:t> de baja viscosidad</a:t>
            </a:r>
          </a:p>
        </p:txBody>
      </p:sp>
    </p:spTree>
    <p:extLst>
      <p:ext uri="{BB962C8B-B14F-4D97-AF65-F5344CB8AC3E}">
        <p14:creationId xmlns:p14="http://schemas.microsoft.com/office/powerpoint/2010/main" val="2346470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2.bp.blogspot.com/-96fuguF62tg/UIOHf3JpOjI/AAAAAAAABlM/vnsbr9hCwvE/s1600/paricutin-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9087" y="0"/>
            <a:ext cx="4629150" cy="3476626"/>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467544" y="2492896"/>
            <a:ext cx="1368152" cy="646331"/>
          </a:xfrm>
          <a:prstGeom prst="rect">
            <a:avLst/>
          </a:prstGeom>
          <a:noFill/>
        </p:spPr>
        <p:txBody>
          <a:bodyPr wrap="square" rtlCol="0">
            <a:spAutoFit/>
          </a:bodyPr>
          <a:lstStyle/>
          <a:p>
            <a:r>
              <a:rPr lang="es-ES" dirty="0" err="1"/>
              <a:t>Paricutín</a:t>
            </a:r>
            <a:r>
              <a:rPr lang="es-ES" dirty="0"/>
              <a:t>, México</a:t>
            </a:r>
          </a:p>
        </p:txBody>
      </p:sp>
      <p:pic>
        <p:nvPicPr>
          <p:cNvPr id="4100" name="Picture 4" descr="http://www.ermaktravel.com/North%20America/mexico/Paricutin%20volcano/397628266_781002a835%5b1%5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6912" y="0"/>
            <a:ext cx="2162175" cy="3476626"/>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605695"/>
            <a:ext cx="2198530" cy="3275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7" descr="File:DenglerSW-Stromboli-20040928-1230x800.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98530" y="3607859"/>
            <a:ext cx="5037766" cy="3274549"/>
          </a:xfrm>
          <a:prstGeom prst="rect">
            <a:avLst/>
          </a:prstGeom>
          <a:noFill/>
          <a:extLst>
            <a:ext uri="{909E8E84-426E-40DD-AFC4-6F175D3DCCD1}">
              <a14:hiddenFill xmlns:a14="http://schemas.microsoft.com/office/drawing/2010/main">
                <a:solidFill>
                  <a:srgbClr val="FFFFFF"/>
                </a:solidFill>
              </a14:hiddenFill>
            </a:ext>
          </a:extLst>
        </p:spPr>
      </p:pic>
      <p:sp>
        <p:nvSpPr>
          <p:cNvPr id="9" name="8 CuadroTexto"/>
          <p:cNvSpPr txBox="1"/>
          <p:nvPr/>
        </p:nvSpPr>
        <p:spPr>
          <a:xfrm>
            <a:off x="7425665" y="4898463"/>
            <a:ext cx="1322799" cy="646331"/>
          </a:xfrm>
          <a:prstGeom prst="rect">
            <a:avLst/>
          </a:prstGeom>
          <a:noFill/>
        </p:spPr>
        <p:txBody>
          <a:bodyPr wrap="square" rtlCol="0">
            <a:spAutoFit/>
          </a:bodyPr>
          <a:lstStyle/>
          <a:p>
            <a:r>
              <a:rPr lang="es-ES" dirty="0" err="1"/>
              <a:t>Estrómboli</a:t>
            </a:r>
            <a:r>
              <a:rPr lang="es-ES" dirty="0"/>
              <a:t>, Italia</a:t>
            </a:r>
          </a:p>
        </p:txBody>
      </p:sp>
      <p:sp>
        <p:nvSpPr>
          <p:cNvPr id="8" name="1 Título">
            <a:extLst>
              <a:ext uri="{FF2B5EF4-FFF2-40B4-BE49-F238E27FC236}">
                <a16:creationId xmlns:a16="http://schemas.microsoft.com/office/drawing/2014/main" id="{4984A255-F243-4FE5-9F23-0BCC90D795DB}"/>
              </a:ext>
            </a:extLst>
          </p:cNvPr>
          <p:cNvSpPr>
            <a:spLocks noGrp="1"/>
          </p:cNvSpPr>
          <p:nvPr>
            <p:ph type="title"/>
          </p:nvPr>
        </p:nvSpPr>
        <p:spPr>
          <a:xfrm>
            <a:off x="28598" y="188640"/>
            <a:ext cx="2743202" cy="702302"/>
          </a:xfrm>
        </p:spPr>
        <p:txBody>
          <a:bodyPr>
            <a:normAutofit fontScale="90000"/>
          </a:bodyPr>
          <a:lstStyle/>
          <a:p>
            <a:r>
              <a:rPr lang="es-ES" sz="3600" dirty="0"/>
              <a:t>Estromboliana</a:t>
            </a:r>
          </a:p>
        </p:txBody>
      </p:sp>
      <p:sp>
        <p:nvSpPr>
          <p:cNvPr id="10" name="3 CuadroTexto">
            <a:extLst>
              <a:ext uri="{FF2B5EF4-FFF2-40B4-BE49-F238E27FC236}">
                <a16:creationId xmlns:a16="http://schemas.microsoft.com/office/drawing/2014/main" id="{B3DFDBD5-5F91-4032-AE10-3D9C1009A77A}"/>
              </a:ext>
            </a:extLst>
          </p:cNvPr>
          <p:cNvSpPr txBox="1"/>
          <p:nvPr/>
        </p:nvSpPr>
        <p:spPr>
          <a:xfrm>
            <a:off x="164704" y="890942"/>
            <a:ext cx="2592288" cy="646331"/>
          </a:xfrm>
          <a:prstGeom prst="rect">
            <a:avLst/>
          </a:prstGeom>
          <a:noFill/>
        </p:spPr>
        <p:txBody>
          <a:bodyPr wrap="square" rtlCol="0">
            <a:spAutoFit/>
          </a:bodyPr>
          <a:lstStyle/>
          <a:p>
            <a:r>
              <a:rPr lang="es-ES" dirty="0"/>
              <a:t>Explosiones intermitentes de lavas </a:t>
            </a:r>
            <a:r>
              <a:rPr lang="es-ES" dirty="0" err="1"/>
              <a:t>basalticas</a:t>
            </a:r>
            <a:endParaRPr lang="es-ES" dirty="0"/>
          </a:p>
        </p:txBody>
      </p:sp>
    </p:spTree>
    <p:extLst>
      <p:ext uri="{BB962C8B-B14F-4D97-AF65-F5344CB8AC3E}">
        <p14:creationId xmlns:p14="http://schemas.microsoft.com/office/powerpoint/2010/main" val="1823003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26809" y="2812738"/>
            <a:ext cx="2260104" cy="807766"/>
          </a:xfrm>
        </p:spPr>
        <p:txBody>
          <a:bodyPr>
            <a:normAutofit/>
          </a:bodyPr>
          <a:lstStyle/>
          <a:p>
            <a:r>
              <a:rPr lang="es-ES" sz="4000" dirty="0"/>
              <a:t>Vesubio</a:t>
            </a:r>
          </a:p>
        </p:txBody>
      </p:sp>
      <p:pic>
        <p:nvPicPr>
          <p:cNvPr id="6146" name="Picture 2" descr="http://medelhi.files.wordpress.com/2010/04/erupcion20del20vesubio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9688" y="692696"/>
            <a:ext cx="3124200" cy="347662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El monte Vesubio, Ital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7192" y="3573016"/>
            <a:ext cx="4328950" cy="303026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www.agenciaciudadana.com.ar/fotos/92651Vesubio,%20destrucci%C3%B3n%20de%20Pompey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4048" y="77329"/>
            <a:ext cx="3525788" cy="2703599"/>
          </a:xfrm>
          <a:prstGeom prst="rect">
            <a:avLst/>
          </a:prstGeom>
          <a:noFill/>
          <a:extLst>
            <a:ext uri="{909E8E84-426E-40DD-AFC4-6F175D3DCCD1}">
              <a14:hiddenFill xmlns:a14="http://schemas.microsoft.com/office/drawing/2010/main">
                <a:solidFill>
                  <a:srgbClr val="FFFFFF"/>
                </a:solidFill>
              </a14:hiddenFill>
            </a:ext>
          </a:extLst>
        </p:spPr>
      </p:pic>
      <p:sp>
        <p:nvSpPr>
          <p:cNvPr id="6" name="1 Título">
            <a:extLst>
              <a:ext uri="{FF2B5EF4-FFF2-40B4-BE49-F238E27FC236}">
                <a16:creationId xmlns:a16="http://schemas.microsoft.com/office/drawing/2014/main" id="{FF22D9F8-7635-4415-B561-748997037A87}"/>
              </a:ext>
            </a:extLst>
          </p:cNvPr>
          <p:cNvSpPr txBox="1">
            <a:spLocks/>
          </p:cNvSpPr>
          <p:nvPr/>
        </p:nvSpPr>
        <p:spPr>
          <a:xfrm>
            <a:off x="683568" y="4314168"/>
            <a:ext cx="2260104" cy="807766"/>
          </a:xfrm>
          <a:prstGeom prst="rect">
            <a:avLst/>
          </a:prstGeom>
        </p:spPr>
        <p:txBody>
          <a:bodyPr vert="horz" lIns="91440" tIns="45720" rIns="91440" bIns="45720" rtlCol="0" anchor="b">
            <a:normAutofit fontScale="550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s-ES" sz="4000" b="1" dirty="0"/>
              <a:t>Erupción explosiva de lavas viscosas</a:t>
            </a:r>
          </a:p>
        </p:txBody>
      </p:sp>
    </p:spTree>
    <p:extLst>
      <p:ext uri="{BB962C8B-B14F-4D97-AF65-F5344CB8AC3E}">
        <p14:creationId xmlns:p14="http://schemas.microsoft.com/office/powerpoint/2010/main" val="40271191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797963" y="1912900"/>
            <a:ext cx="4114800" cy="710952"/>
          </a:xfrm>
        </p:spPr>
        <p:txBody>
          <a:bodyPr>
            <a:normAutofit/>
          </a:bodyPr>
          <a:lstStyle/>
          <a:p>
            <a:r>
              <a:rPr lang="es-ES" sz="3200" dirty="0" err="1"/>
              <a:t>Pinatubo</a:t>
            </a:r>
            <a:r>
              <a:rPr lang="es-ES" sz="3200" dirty="0"/>
              <a:t>, Filipinas</a:t>
            </a:r>
          </a:p>
        </p:txBody>
      </p:sp>
      <p:pic>
        <p:nvPicPr>
          <p:cNvPr id="4" name="Picture 3"/>
          <p:cNvPicPr>
            <a:picLocks noGrp="1" noChangeAspect="1" noChangeArrowheads="1"/>
          </p:cNvPicPr>
          <p:nvPr>
            <p:ph idx="1"/>
          </p:nvPr>
        </p:nvPicPr>
        <p:blipFill>
          <a:blip r:embed="rId2"/>
          <a:srcRect/>
          <a:stretch>
            <a:fillRect/>
          </a:stretch>
        </p:blipFill>
        <p:spPr bwMode="auto">
          <a:xfrm>
            <a:off x="11088" y="0"/>
            <a:ext cx="4780953" cy="3180953"/>
          </a:xfrm>
          <a:prstGeom prst="rect">
            <a:avLst/>
          </a:prstGeom>
          <a:noFill/>
          <a:ln w="9525">
            <a:noFill/>
            <a:miter lim="800000"/>
            <a:headEnd/>
            <a:tailEnd/>
          </a:ln>
          <a:effectLst/>
        </p:spPr>
      </p:pic>
      <p:pic>
        <p:nvPicPr>
          <p:cNvPr id="5" name="Picture 2" descr="C:\My Documents\slide13.jpg"/>
          <p:cNvPicPr>
            <a:picLocks noChangeAspect="1" noChangeArrowheads="1"/>
          </p:cNvPicPr>
          <p:nvPr/>
        </p:nvPicPr>
        <p:blipFill>
          <a:blip r:embed="rId3"/>
          <a:srcRect/>
          <a:stretch>
            <a:fillRect/>
          </a:stretch>
        </p:blipFill>
        <p:spPr bwMode="auto">
          <a:xfrm>
            <a:off x="3163940" y="2852936"/>
            <a:ext cx="5990725" cy="3980284"/>
          </a:xfrm>
          <a:prstGeom prst="rect">
            <a:avLst/>
          </a:prstGeom>
          <a:noFill/>
        </p:spPr>
      </p:pic>
      <p:sp>
        <p:nvSpPr>
          <p:cNvPr id="6" name="1 Título"/>
          <p:cNvSpPr txBox="1">
            <a:spLocks/>
          </p:cNvSpPr>
          <p:nvPr/>
        </p:nvSpPr>
        <p:spPr>
          <a:xfrm>
            <a:off x="11088" y="5517232"/>
            <a:ext cx="3024336"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2800" dirty="0"/>
              <a:t>Santa Helena, USA</a:t>
            </a:r>
          </a:p>
        </p:txBody>
      </p:sp>
      <p:sp>
        <p:nvSpPr>
          <p:cNvPr id="3" name="Rectángulo 2">
            <a:extLst>
              <a:ext uri="{FF2B5EF4-FFF2-40B4-BE49-F238E27FC236}">
                <a16:creationId xmlns:a16="http://schemas.microsoft.com/office/drawing/2014/main" id="{D8C2235D-CDB0-4399-A455-4C0F8F784DE3}"/>
              </a:ext>
            </a:extLst>
          </p:cNvPr>
          <p:cNvSpPr/>
          <p:nvPr/>
        </p:nvSpPr>
        <p:spPr>
          <a:xfrm>
            <a:off x="5102469" y="199806"/>
            <a:ext cx="3303918" cy="584775"/>
          </a:xfrm>
          <a:prstGeom prst="rect">
            <a:avLst/>
          </a:prstGeom>
        </p:spPr>
        <p:txBody>
          <a:bodyPr wrap="none">
            <a:spAutoFit/>
          </a:bodyPr>
          <a:lstStyle/>
          <a:p>
            <a:r>
              <a:rPr lang="es-ES" sz="3200" dirty="0" err="1"/>
              <a:t>Plineana</a:t>
            </a:r>
            <a:r>
              <a:rPr lang="es-ES" sz="3200" dirty="0"/>
              <a:t> y Peleana</a:t>
            </a:r>
            <a:endParaRPr lang="es-MX" sz="3200" dirty="0"/>
          </a:p>
        </p:txBody>
      </p:sp>
      <p:sp>
        <p:nvSpPr>
          <p:cNvPr id="7" name="Rectángulo 6">
            <a:extLst>
              <a:ext uri="{FF2B5EF4-FFF2-40B4-BE49-F238E27FC236}">
                <a16:creationId xmlns:a16="http://schemas.microsoft.com/office/drawing/2014/main" id="{36970A38-59C3-441F-B4E8-03F67F56D986}"/>
              </a:ext>
            </a:extLst>
          </p:cNvPr>
          <p:cNvSpPr/>
          <p:nvPr/>
        </p:nvSpPr>
        <p:spPr>
          <a:xfrm>
            <a:off x="5518628" y="1103303"/>
            <a:ext cx="2887759" cy="707886"/>
          </a:xfrm>
          <a:prstGeom prst="rect">
            <a:avLst/>
          </a:prstGeom>
        </p:spPr>
        <p:txBody>
          <a:bodyPr wrap="square">
            <a:spAutoFit/>
          </a:bodyPr>
          <a:lstStyle/>
          <a:p>
            <a:r>
              <a:rPr lang="es-ES" sz="2000" dirty="0"/>
              <a:t>Erupción explosiva de  lavas viscosas, </a:t>
            </a:r>
            <a:r>
              <a:rPr lang="es-ES" sz="2000" dirty="0" err="1"/>
              <a:t>tefra</a:t>
            </a:r>
            <a:r>
              <a:rPr lang="es-ES" sz="2000" dirty="0"/>
              <a:t> y gas</a:t>
            </a:r>
            <a:endParaRPr lang="es-MX" sz="2000" dirty="0"/>
          </a:p>
        </p:txBody>
      </p:sp>
    </p:spTree>
    <p:extLst>
      <p:ext uri="{BB962C8B-B14F-4D97-AF65-F5344CB8AC3E}">
        <p14:creationId xmlns:p14="http://schemas.microsoft.com/office/powerpoint/2010/main" val="4124656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697" t="46615" r="11567" b="13021"/>
          <a:stretch/>
        </p:blipFill>
        <p:spPr bwMode="auto">
          <a:xfrm>
            <a:off x="0" y="2326"/>
            <a:ext cx="6480720" cy="2906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1 Título">
            <a:extLst>
              <a:ext uri="{FF2B5EF4-FFF2-40B4-BE49-F238E27FC236}">
                <a16:creationId xmlns:a16="http://schemas.microsoft.com/office/drawing/2014/main" id="{2F57EED1-216D-4525-864F-4349B398C186}"/>
              </a:ext>
            </a:extLst>
          </p:cNvPr>
          <p:cNvSpPr>
            <a:spLocks noGrp="1"/>
          </p:cNvSpPr>
          <p:nvPr>
            <p:ph type="title"/>
          </p:nvPr>
        </p:nvSpPr>
        <p:spPr>
          <a:xfrm>
            <a:off x="20381" y="4739034"/>
            <a:ext cx="3720185" cy="573185"/>
          </a:xfrm>
        </p:spPr>
        <p:txBody>
          <a:bodyPr>
            <a:normAutofit fontScale="90000"/>
          </a:bodyPr>
          <a:lstStyle/>
          <a:p>
            <a:r>
              <a:rPr lang="es-ES" dirty="0"/>
              <a:t>Índice de Explosividad Volcánica</a:t>
            </a:r>
          </a:p>
        </p:txBody>
      </p:sp>
      <p:pic>
        <p:nvPicPr>
          <p:cNvPr id="2" name="Imagen 1">
            <a:extLst>
              <a:ext uri="{FF2B5EF4-FFF2-40B4-BE49-F238E27FC236}">
                <a16:creationId xmlns:a16="http://schemas.microsoft.com/office/drawing/2014/main" id="{E8A8E3FD-622E-C84F-2AFD-42E9E123ABB8}"/>
              </a:ext>
            </a:extLst>
          </p:cNvPr>
          <p:cNvPicPr>
            <a:picLocks noChangeAspect="1"/>
          </p:cNvPicPr>
          <p:nvPr/>
        </p:nvPicPr>
        <p:blipFill>
          <a:blip r:embed="rId3"/>
          <a:stretch>
            <a:fillRect/>
          </a:stretch>
        </p:blipFill>
        <p:spPr>
          <a:xfrm>
            <a:off x="3563888" y="2569020"/>
            <a:ext cx="5441867" cy="4286654"/>
          </a:xfrm>
          <a:prstGeom prst="rect">
            <a:avLst/>
          </a:prstGeom>
        </p:spPr>
      </p:pic>
    </p:spTree>
    <p:extLst>
      <p:ext uri="{BB962C8B-B14F-4D97-AF65-F5344CB8AC3E}">
        <p14:creationId xmlns:p14="http://schemas.microsoft.com/office/powerpoint/2010/main" val="5509489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a:spLocks noGrp="1"/>
          </p:cNvSpPr>
          <p:nvPr>
            <p:ph type="title"/>
          </p:nvPr>
        </p:nvSpPr>
        <p:spPr>
          <a:xfrm>
            <a:off x="755576" y="116632"/>
            <a:ext cx="5688632" cy="914400"/>
          </a:xfrm>
        </p:spPr>
        <p:txBody>
          <a:bodyPr/>
          <a:lstStyle/>
          <a:p>
            <a:r>
              <a:rPr lang="es-ES" dirty="0"/>
              <a:t>Peligros Volcánicos</a:t>
            </a:r>
          </a:p>
        </p:txBody>
      </p:sp>
      <p:sp>
        <p:nvSpPr>
          <p:cNvPr id="3" name="2 Marcador de contenido"/>
          <p:cNvSpPr>
            <a:spLocks noGrp="1"/>
          </p:cNvSpPr>
          <p:nvPr>
            <p:ph idx="1"/>
          </p:nvPr>
        </p:nvSpPr>
        <p:spPr>
          <a:xfrm>
            <a:off x="323528" y="1700808"/>
            <a:ext cx="4176464" cy="4896544"/>
          </a:xfrm>
        </p:spPr>
        <p:txBody>
          <a:bodyPr>
            <a:normAutofit/>
          </a:bodyPr>
          <a:lstStyle/>
          <a:p>
            <a:pPr lvl="1"/>
            <a:r>
              <a:rPr lang="es-ES" sz="2800" dirty="0"/>
              <a:t>Cenizas volcánicas</a:t>
            </a:r>
          </a:p>
          <a:p>
            <a:pPr lvl="1"/>
            <a:r>
              <a:rPr lang="es-ES" sz="2800" dirty="0"/>
              <a:t>Flujos </a:t>
            </a:r>
            <a:r>
              <a:rPr lang="es-ES" sz="2800" dirty="0" err="1"/>
              <a:t>Piroclásticos</a:t>
            </a:r>
            <a:endParaRPr lang="es-ES" sz="2800" dirty="0"/>
          </a:p>
          <a:p>
            <a:pPr lvl="1"/>
            <a:r>
              <a:rPr lang="es-ES" sz="2800" dirty="0" err="1"/>
              <a:t>Lahares</a:t>
            </a:r>
            <a:endParaRPr lang="es-ES" sz="2800" dirty="0"/>
          </a:p>
          <a:p>
            <a:pPr lvl="1"/>
            <a:r>
              <a:rPr lang="es-ES" sz="2800" dirty="0"/>
              <a:t>Ondas de presión o de choque</a:t>
            </a:r>
          </a:p>
          <a:p>
            <a:pPr lvl="1"/>
            <a:r>
              <a:rPr lang="es-ES" sz="2800" dirty="0"/>
              <a:t>Derrumbe y avalanchas</a:t>
            </a:r>
          </a:p>
          <a:p>
            <a:pPr lvl="1"/>
            <a:r>
              <a:rPr lang="es-ES" sz="2800" dirty="0"/>
              <a:t>Flujos de lava</a:t>
            </a:r>
          </a:p>
          <a:p>
            <a:pPr lvl="1"/>
            <a:r>
              <a:rPr lang="es-ES" sz="2800" dirty="0"/>
              <a:t>Gases volcánicos</a:t>
            </a:r>
          </a:p>
          <a:p>
            <a:pPr lvl="1"/>
            <a:r>
              <a:rPr lang="es-ES" sz="2800" dirty="0"/>
              <a:t>Sismos volcánicos</a:t>
            </a:r>
          </a:p>
          <a:p>
            <a:pPr lvl="1"/>
            <a:r>
              <a:rPr lang="es-ES" sz="2800" dirty="0"/>
              <a:t>Tsunamis</a:t>
            </a:r>
          </a:p>
        </p:txBody>
      </p:sp>
      <p:pic>
        <p:nvPicPr>
          <p:cNvPr id="4" name="Picture 9" descr="Imagen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8300" y="908720"/>
            <a:ext cx="4755700" cy="557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16600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Cenizas volcánicas</a:t>
            </a:r>
          </a:p>
        </p:txBody>
      </p:sp>
      <p:sp>
        <p:nvSpPr>
          <p:cNvPr id="3" name="2 Marcador de contenido"/>
          <p:cNvSpPr>
            <a:spLocks noGrp="1"/>
          </p:cNvSpPr>
          <p:nvPr>
            <p:ph idx="1"/>
          </p:nvPr>
        </p:nvSpPr>
        <p:spPr>
          <a:xfrm>
            <a:off x="683568" y="1783560"/>
            <a:ext cx="3657600" cy="4572000"/>
          </a:xfrm>
        </p:spPr>
        <p:txBody>
          <a:bodyPr>
            <a:normAutofit/>
          </a:bodyPr>
          <a:lstStyle/>
          <a:p>
            <a:r>
              <a:rPr lang="es-MX" dirty="0"/>
              <a:t>Partículas menores de 2 mm se transportan a grandes distancias.</a:t>
            </a:r>
          </a:p>
          <a:p>
            <a:pPr lvl="0"/>
            <a:r>
              <a:rPr lang="es-ES" dirty="0"/>
              <a:t>Lava que ha sido molida y convertida en polvo o arena por erupciones volcánicas. </a:t>
            </a:r>
          </a:p>
          <a:p>
            <a:endParaRPr lang="es-ES" dirty="0"/>
          </a:p>
        </p:txBody>
      </p:sp>
      <p:pic>
        <p:nvPicPr>
          <p:cNvPr id="4" name="Picture 4" descr="Quito Ecuad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1960" y="2204864"/>
            <a:ext cx="4572000" cy="330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a:extLst>
              <a:ext uri="{FF2B5EF4-FFF2-40B4-BE49-F238E27FC236}">
                <a16:creationId xmlns:a16="http://schemas.microsoft.com/office/drawing/2014/main" id="{AD445848-0A42-3686-C5BB-40E8715F85BC}"/>
              </a:ext>
            </a:extLst>
          </p:cNvPr>
          <p:cNvPicPr>
            <a:picLocks noChangeAspect="1"/>
          </p:cNvPicPr>
          <p:nvPr/>
        </p:nvPicPr>
        <p:blipFill>
          <a:blip r:embed="rId3"/>
          <a:stretch>
            <a:fillRect/>
          </a:stretch>
        </p:blipFill>
        <p:spPr>
          <a:xfrm>
            <a:off x="360040" y="3573016"/>
            <a:ext cx="3755461" cy="2700762"/>
          </a:xfrm>
          <a:prstGeom prst="rect">
            <a:avLst/>
          </a:prstGeom>
        </p:spPr>
      </p:pic>
    </p:spTree>
    <p:extLst>
      <p:ext uri="{BB962C8B-B14F-4D97-AF65-F5344CB8AC3E}">
        <p14:creationId xmlns:p14="http://schemas.microsoft.com/office/powerpoint/2010/main" val="3333179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F:\school pics\Summer 09\Summer_09_0012.JPG">
            <a:extLst>
              <a:ext uri="{FF2B5EF4-FFF2-40B4-BE49-F238E27FC236}">
                <a16:creationId xmlns:a16="http://schemas.microsoft.com/office/drawing/2014/main" id="{B4886219-753D-DFF4-3C85-7D0150E107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2743200"/>
            <a:ext cx="28575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4" name="Rectangle 2">
            <a:extLst>
              <a:ext uri="{FF2B5EF4-FFF2-40B4-BE49-F238E27FC236}">
                <a16:creationId xmlns:a16="http://schemas.microsoft.com/office/drawing/2014/main" id="{EAFD613A-3613-D35C-6283-C7B2A37C5C8B}"/>
              </a:ext>
            </a:extLst>
          </p:cNvPr>
          <p:cNvSpPr>
            <a:spLocks noGrp="1" noChangeArrowheads="1"/>
          </p:cNvSpPr>
          <p:nvPr>
            <p:ph type="title"/>
          </p:nvPr>
        </p:nvSpPr>
        <p:spPr>
          <a:xfrm>
            <a:off x="266700" y="58614"/>
            <a:ext cx="4917232" cy="706090"/>
          </a:xfrm>
        </p:spPr>
        <p:txBody>
          <a:bodyPr>
            <a:normAutofit fontScale="90000"/>
          </a:bodyPr>
          <a:lstStyle/>
          <a:p>
            <a:pPr algn="ctr" eaLnBrk="1" hangingPunct="1">
              <a:defRPr/>
            </a:pPr>
            <a:r>
              <a:rPr lang="en-US" dirty="0"/>
              <a:t>Agua</a:t>
            </a:r>
          </a:p>
        </p:txBody>
      </p:sp>
      <p:pic>
        <p:nvPicPr>
          <p:cNvPr id="19460" name="Content Placeholder 6" descr="Iceland A_0225.JPG">
            <a:extLst>
              <a:ext uri="{FF2B5EF4-FFF2-40B4-BE49-F238E27FC236}">
                <a16:creationId xmlns:a16="http://schemas.microsoft.com/office/drawing/2014/main" id="{97134424-222E-9783-4809-11AEE10A61B8}"/>
              </a:ext>
            </a:extLst>
          </p:cNvPr>
          <p:cNvPicPr>
            <a:picLocks noGrp="1" noChangeAspect="1"/>
          </p:cNvPicPr>
          <p:nvPr>
            <p:ph sz="quarter" idx="2"/>
          </p:nvPr>
        </p:nvPicPr>
        <p:blipFill>
          <a:blip r:embed="rId4">
            <a:extLst>
              <a:ext uri="{28A0092B-C50C-407E-A947-70E740481C1C}">
                <a14:useLocalDpi xmlns:a14="http://schemas.microsoft.com/office/drawing/2010/main" val="0"/>
              </a:ext>
            </a:extLst>
          </a:blip>
          <a:srcRect t="38344" b="9367"/>
          <a:stretch>
            <a:fillRect/>
          </a:stretch>
        </p:blipFill>
        <p:spPr>
          <a:xfrm>
            <a:off x="4842769" y="764704"/>
            <a:ext cx="3752850" cy="2398713"/>
          </a:xfrm>
        </p:spPr>
      </p:pic>
      <p:pic>
        <p:nvPicPr>
          <p:cNvPr id="19461" name="Picture 1" descr="F:\school pics\Summer 09\Summer_09_0038.JPG">
            <a:extLst>
              <a:ext uri="{FF2B5EF4-FFF2-40B4-BE49-F238E27FC236}">
                <a16:creationId xmlns:a16="http://schemas.microsoft.com/office/drawing/2014/main" id="{1FFD0575-AC80-7E31-AEAD-638FCD6392FD}"/>
              </a:ext>
            </a:extLst>
          </p:cNvPr>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t="32439" b="15312"/>
          <a:stretch>
            <a:fillRect/>
          </a:stretch>
        </p:blipFill>
        <p:spPr>
          <a:xfrm>
            <a:off x="3200400" y="4191000"/>
            <a:ext cx="3390900" cy="2362200"/>
          </a:xfrm>
        </p:spPr>
      </p:pic>
      <p:sp>
        <p:nvSpPr>
          <p:cNvPr id="19462" name="Rectangle 3">
            <a:extLst>
              <a:ext uri="{FF2B5EF4-FFF2-40B4-BE49-F238E27FC236}">
                <a16:creationId xmlns:a16="http://schemas.microsoft.com/office/drawing/2014/main" id="{21916E7A-8F3C-69FD-4FE6-CFCEDEC8B912}"/>
              </a:ext>
            </a:extLst>
          </p:cNvPr>
          <p:cNvSpPr>
            <a:spLocks noGrp="1" noChangeArrowheads="1"/>
          </p:cNvSpPr>
          <p:nvPr>
            <p:ph type="body" sz="half" idx="1"/>
          </p:nvPr>
        </p:nvSpPr>
        <p:spPr>
          <a:xfrm>
            <a:off x="266700" y="1166019"/>
            <a:ext cx="4038600" cy="2983062"/>
          </a:xfrm>
        </p:spPr>
        <p:txBody>
          <a:bodyPr/>
          <a:lstStyle/>
          <a:p>
            <a:pPr eaLnBrk="1" hangingPunct="1"/>
            <a:r>
              <a:rPr lang="en-US" altLang="es-MX" sz="2800" dirty="0"/>
              <a:t>El </a:t>
            </a:r>
            <a:r>
              <a:rPr lang="en-US" altLang="es-MX" sz="2800" dirty="0" err="1"/>
              <a:t>agua</a:t>
            </a:r>
            <a:r>
              <a:rPr lang="en-US" altLang="es-MX" sz="2800" dirty="0"/>
              <a:t> </a:t>
            </a:r>
            <a:r>
              <a:rPr lang="en-US" altLang="es-MX" sz="2800" dirty="0" err="1"/>
              <a:t>subterránea</a:t>
            </a:r>
            <a:r>
              <a:rPr lang="en-US" altLang="es-MX" sz="2800" dirty="0"/>
              <a:t> </a:t>
            </a:r>
            <a:r>
              <a:rPr lang="en-US" altLang="es-MX" sz="2800" dirty="0" err="1"/>
              <a:t>puede</a:t>
            </a:r>
            <a:r>
              <a:rPr lang="en-US" altLang="es-MX" sz="2800" dirty="0"/>
              <a:t> </a:t>
            </a:r>
            <a:r>
              <a:rPr lang="en-US" altLang="es-MX" sz="2800" dirty="0" err="1"/>
              <a:t>calentarse</a:t>
            </a:r>
            <a:r>
              <a:rPr lang="en-US" altLang="es-MX" sz="2800" dirty="0"/>
              <a:t> con </a:t>
            </a:r>
            <a:r>
              <a:rPr lang="en-US" altLang="es-MX" sz="2800" dirty="0" err="1"/>
              <a:t>el</a:t>
            </a:r>
            <a:r>
              <a:rPr lang="en-US" altLang="es-MX" sz="2800" dirty="0"/>
              <a:t> magma, </a:t>
            </a:r>
            <a:r>
              <a:rPr lang="en-US" altLang="es-MX" sz="2800" dirty="0" err="1"/>
              <a:t>generando</a:t>
            </a:r>
            <a:r>
              <a:rPr lang="en-US" altLang="es-MX" sz="2800" dirty="0"/>
              <a:t>:</a:t>
            </a:r>
          </a:p>
          <a:p>
            <a:pPr lvl="1" eaLnBrk="1" hangingPunct="1"/>
            <a:r>
              <a:rPr lang="en-US" altLang="es-MX" sz="2400" dirty="0"/>
              <a:t>Geysers</a:t>
            </a:r>
          </a:p>
          <a:p>
            <a:pPr lvl="1" eaLnBrk="1" hangingPunct="1"/>
            <a:r>
              <a:rPr lang="en-US" altLang="es-MX" sz="2400" dirty="0"/>
              <a:t>Fuentes </a:t>
            </a:r>
            <a:r>
              <a:rPr lang="en-US" altLang="es-MX" sz="2400" dirty="0" err="1"/>
              <a:t>termales</a:t>
            </a:r>
            <a:endParaRPr lang="en-US" altLang="es-MX" sz="2400" dirty="0"/>
          </a:p>
          <a:p>
            <a:pPr lvl="1" eaLnBrk="1" hangingPunct="1"/>
            <a:r>
              <a:rPr lang="en-US" altLang="es-MX" sz="2400" dirty="0" err="1"/>
              <a:t>Fumarolas</a:t>
            </a:r>
            <a:endParaRPr lang="en-US" altLang="es-MX" sz="2400" dirty="0"/>
          </a:p>
          <a:p>
            <a:pPr lvl="1" eaLnBrk="1" hangingPunct="1"/>
            <a:r>
              <a:rPr lang="en-US" altLang="es-MX" sz="2400" dirty="0"/>
              <a:t>Fuentes de </a:t>
            </a:r>
            <a:r>
              <a:rPr lang="en-US" altLang="es-MX" sz="2400" dirty="0" err="1"/>
              <a:t>lodo</a:t>
            </a:r>
            <a:endParaRPr lang="en-US" altLang="es-MX"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a:extLst>
              <a:ext uri="{FF2B5EF4-FFF2-40B4-BE49-F238E27FC236}">
                <a16:creationId xmlns:a16="http://schemas.microsoft.com/office/drawing/2014/main" id="{7A7CE4F6-FE97-329A-AAF4-069F72905DF1}"/>
              </a:ext>
            </a:extLst>
          </p:cNvPr>
          <p:cNvSpPr>
            <a:spLocks noGrp="1" noChangeArrowheads="1"/>
          </p:cNvSpPr>
          <p:nvPr>
            <p:ph type="title"/>
          </p:nvPr>
        </p:nvSpPr>
        <p:spPr/>
        <p:txBody>
          <a:bodyPr>
            <a:normAutofit fontScale="90000"/>
          </a:bodyPr>
          <a:lstStyle/>
          <a:p>
            <a:pPr eaLnBrk="1" hangingPunct="1">
              <a:defRPr/>
            </a:pPr>
            <a:r>
              <a:rPr lang="en-US" sz="8800">
                <a:solidFill>
                  <a:srgbClr val="FF3300"/>
                </a:solidFill>
                <a:effectLst>
                  <a:outerShdw blurRad="38100" dist="38100" dir="2700000" algn="tl">
                    <a:srgbClr val="FFFFFF"/>
                  </a:outerShdw>
                </a:effectLst>
              </a:rPr>
              <a:t>Gases</a:t>
            </a:r>
          </a:p>
        </p:txBody>
      </p:sp>
      <p:pic>
        <p:nvPicPr>
          <p:cNvPr id="20483" name="Picture 2" descr="F:\school pics\Hawaii 09\09 Hawaii_0178.JPG">
            <a:extLst>
              <a:ext uri="{FF2B5EF4-FFF2-40B4-BE49-F238E27FC236}">
                <a16:creationId xmlns:a16="http://schemas.microsoft.com/office/drawing/2014/main" id="{7F922CAD-B3D6-849B-8D8A-B918D8655C1B}"/>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3505200" y="1371600"/>
            <a:ext cx="5372100" cy="3581400"/>
          </a:xfrm>
        </p:spPr>
      </p:pic>
      <p:sp>
        <p:nvSpPr>
          <p:cNvPr id="20484" name="Rectangle 8">
            <a:extLst>
              <a:ext uri="{FF2B5EF4-FFF2-40B4-BE49-F238E27FC236}">
                <a16:creationId xmlns:a16="http://schemas.microsoft.com/office/drawing/2014/main" id="{3A16EB6F-B368-215A-5D1D-49DF1F46D62B}"/>
              </a:ext>
            </a:extLst>
          </p:cNvPr>
          <p:cNvSpPr>
            <a:spLocks noGrp="1" noChangeArrowheads="1"/>
          </p:cNvSpPr>
          <p:nvPr>
            <p:ph type="body" sz="half" idx="1"/>
          </p:nvPr>
        </p:nvSpPr>
        <p:spPr>
          <a:xfrm>
            <a:off x="457200" y="1600201"/>
            <a:ext cx="2818656" cy="2332856"/>
          </a:xfrm>
        </p:spPr>
        <p:txBody>
          <a:bodyPr/>
          <a:lstStyle/>
          <a:p>
            <a:pPr lvl="1" eaLnBrk="1" hangingPunct="1"/>
            <a:r>
              <a:rPr lang="en-US" altLang="es-MX" sz="2400" dirty="0" err="1"/>
              <a:t>Puede</a:t>
            </a:r>
            <a:r>
              <a:rPr lang="en-US" altLang="es-MX" sz="2400" dirty="0"/>
              <a:t> </a:t>
            </a:r>
            <a:r>
              <a:rPr lang="en-US" altLang="es-MX" sz="2400" dirty="0" err="1"/>
              <a:t>producirs</a:t>
            </a:r>
            <a:r>
              <a:rPr lang="en-US" altLang="es-MX" sz="2400" dirty="0"/>
              <a:t> </a:t>
            </a:r>
            <a:r>
              <a:rPr lang="en-US" altLang="es-MX" sz="2400" dirty="0" err="1"/>
              <a:t>epor</a:t>
            </a:r>
            <a:r>
              <a:rPr lang="en-US" altLang="es-MX" sz="2400" dirty="0"/>
              <a:t> </a:t>
            </a:r>
            <a:r>
              <a:rPr lang="en-US" altLang="es-MX" sz="2400" dirty="0" err="1"/>
              <a:t>erupciones</a:t>
            </a:r>
            <a:r>
              <a:rPr lang="en-US" altLang="es-MX" sz="2400" dirty="0"/>
              <a:t> </a:t>
            </a:r>
            <a:r>
              <a:rPr lang="en-US" altLang="es-MX" sz="2400" dirty="0" err="1"/>
              <a:t>explosivas</a:t>
            </a:r>
            <a:endParaRPr lang="en-US" altLang="es-MX" sz="2400" dirty="0"/>
          </a:p>
          <a:p>
            <a:pPr lvl="1" eaLnBrk="1" hangingPunct="1"/>
            <a:r>
              <a:rPr lang="en-US" altLang="es-MX" sz="2400" dirty="0" err="1"/>
              <a:t>Pueden</a:t>
            </a:r>
            <a:r>
              <a:rPr lang="en-US" altLang="es-MX" sz="2400" dirty="0"/>
              <a:t> </a:t>
            </a:r>
            <a:r>
              <a:rPr lang="en-US" altLang="es-MX" sz="2400" dirty="0" err="1"/>
              <a:t>envenenar</a:t>
            </a:r>
            <a:r>
              <a:rPr lang="en-US" altLang="es-MX" sz="2400" dirty="0"/>
              <a:t> </a:t>
            </a:r>
            <a:r>
              <a:rPr lang="en-US" altLang="es-MX" sz="2400" dirty="0" err="1"/>
              <a:t>plantas</a:t>
            </a:r>
            <a:r>
              <a:rPr lang="en-US" altLang="es-MX" sz="2400" dirty="0"/>
              <a:t> y animals a la </a:t>
            </a:r>
            <a:r>
              <a:rPr lang="en-US" altLang="es-MX" sz="2400" dirty="0" err="1"/>
              <a:t>supeficie</a:t>
            </a:r>
            <a:r>
              <a:rPr lang="en-US" altLang="es-MX" sz="2400" dirty="0"/>
              <a:t>.</a:t>
            </a:r>
          </a:p>
        </p:txBody>
      </p:sp>
      <p:pic>
        <p:nvPicPr>
          <p:cNvPr id="20485" name="Picture 4" descr="F:\school pics\Hawaii 09\09 Hawaii_0212.JPG">
            <a:extLst>
              <a:ext uri="{FF2B5EF4-FFF2-40B4-BE49-F238E27FC236}">
                <a16:creationId xmlns:a16="http://schemas.microsoft.com/office/drawing/2014/main" id="{08F12E99-7E04-6E02-FA80-F950E769F3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9402" t="7692" r="37607" b="14651"/>
          <a:stretch>
            <a:fillRect/>
          </a:stretch>
        </p:blipFill>
        <p:spPr bwMode="auto">
          <a:xfrm>
            <a:off x="5029200" y="3048000"/>
            <a:ext cx="3665538"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332656"/>
            <a:ext cx="7772400" cy="432048"/>
          </a:xfrm>
        </p:spPr>
        <p:txBody>
          <a:bodyPr>
            <a:normAutofit fontScale="90000"/>
          </a:bodyPr>
          <a:lstStyle/>
          <a:p>
            <a:r>
              <a:rPr lang="es-ES" dirty="0"/>
              <a:t>Flujo </a:t>
            </a:r>
            <a:r>
              <a:rPr lang="es-ES" dirty="0" err="1"/>
              <a:t>Piroclástico</a:t>
            </a:r>
            <a:r>
              <a:rPr lang="es-ES" dirty="0"/>
              <a:t>-Nubes ardientes</a:t>
            </a:r>
          </a:p>
        </p:txBody>
      </p:sp>
      <p:sp>
        <p:nvSpPr>
          <p:cNvPr id="3" name="2 Marcador de contenido"/>
          <p:cNvSpPr>
            <a:spLocks noGrp="1"/>
          </p:cNvSpPr>
          <p:nvPr>
            <p:ph idx="1"/>
          </p:nvPr>
        </p:nvSpPr>
        <p:spPr>
          <a:xfrm>
            <a:off x="572107" y="1140543"/>
            <a:ext cx="4104456" cy="5445224"/>
          </a:xfrm>
        </p:spPr>
        <p:txBody>
          <a:bodyPr>
            <a:normAutofit/>
          </a:bodyPr>
          <a:lstStyle/>
          <a:p>
            <a:pPr>
              <a:buFontTx/>
              <a:buNone/>
            </a:pPr>
            <a:r>
              <a:rPr lang="es-ES" dirty="0"/>
              <a:t>• Mezcla de materiales </a:t>
            </a:r>
            <a:r>
              <a:rPr lang="es-ES" dirty="0" err="1"/>
              <a:t>piroclásticos</a:t>
            </a:r>
            <a:r>
              <a:rPr lang="es-ES" dirty="0"/>
              <a:t> y gases</a:t>
            </a:r>
          </a:p>
          <a:p>
            <a:pPr>
              <a:buFontTx/>
              <a:buNone/>
            </a:pPr>
            <a:r>
              <a:rPr lang="es-ES" dirty="0"/>
              <a:t>• Nubes ardientes/avalanchas ardientes </a:t>
            </a:r>
          </a:p>
          <a:p>
            <a:pPr>
              <a:buFontTx/>
              <a:buNone/>
            </a:pPr>
            <a:r>
              <a:rPr lang="es-ES" dirty="0"/>
              <a:t>• Flujos calientes, venenosos que destruyen todo lo que encuentran a su paso.</a:t>
            </a:r>
          </a:p>
          <a:p>
            <a:endParaRPr lang="es-ES" dirty="0"/>
          </a:p>
        </p:txBody>
      </p:sp>
      <p:pic>
        <p:nvPicPr>
          <p:cNvPr id="4" name="Picture 3"/>
          <p:cNvPicPr>
            <a:picLocks noChangeAspect="1" noChangeArrowheads="1"/>
          </p:cNvPicPr>
          <p:nvPr/>
        </p:nvPicPr>
        <p:blipFill>
          <a:blip r:embed="rId2"/>
          <a:srcRect/>
          <a:stretch>
            <a:fillRect/>
          </a:stretch>
        </p:blipFill>
        <p:spPr bwMode="auto">
          <a:xfrm>
            <a:off x="4665720" y="1835957"/>
            <a:ext cx="4535359" cy="3088655"/>
          </a:xfrm>
          <a:prstGeom prst="rect">
            <a:avLst/>
          </a:prstGeom>
          <a:noFill/>
          <a:ln w="9525">
            <a:noFill/>
            <a:miter lim="800000"/>
            <a:headEnd/>
            <a:tailEnd/>
          </a:ln>
          <a:effectLst/>
        </p:spPr>
      </p:pic>
      <p:sp>
        <p:nvSpPr>
          <p:cNvPr id="5" name="4 Rectángulo"/>
          <p:cNvSpPr/>
          <p:nvPr/>
        </p:nvSpPr>
        <p:spPr>
          <a:xfrm>
            <a:off x="5076056" y="5661248"/>
            <a:ext cx="4572000" cy="646331"/>
          </a:xfrm>
          <a:prstGeom prst="rect">
            <a:avLst/>
          </a:prstGeom>
        </p:spPr>
        <p:txBody>
          <a:bodyPr>
            <a:spAutoFit/>
          </a:bodyPr>
          <a:lstStyle/>
          <a:p>
            <a:r>
              <a:rPr lang="es-ES" dirty="0">
                <a:solidFill>
                  <a:schemeClr val="accent1">
                    <a:lumMod val="60000"/>
                    <a:lumOff val="40000"/>
                  </a:schemeClr>
                </a:solidFill>
              </a:rPr>
              <a:t>Columna de erupción vertical y flujos piroclásticos, </a:t>
            </a:r>
            <a:r>
              <a:rPr lang="es-ES" dirty="0" err="1">
                <a:solidFill>
                  <a:schemeClr val="accent1">
                    <a:lumMod val="60000"/>
                    <a:lumOff val="40000"/>
                  </a:schemeClr>
                </a:solidFill>
              </a:rPr>
              <a:t>Bulusan</a:t>
            </a:r>
            <a:r>
              <a:rPr lang="es-ES" dirty="0">
                <a:solidFill>
                  <a:schemeClr val="accent1">
                    <a:lumMod val="60000"/>
                    <a:lumOff val="40000"/>
                  </a:schemeClr>
                </a:solidFill>
              </a:rPr>
              <a:t>, </a:t>
            </a:r>
            <a:r>
              <a:rPr lang="es-ES" dirty="0" err="1">
                <a:solidFill>
                  <a:schemeClr val="accent1">
                    <a:lumMod val="60000"/>
                    <a:lumOff val="40000"/>
                  </a:schemeClr>
                </a:solidFill>
              </a:rPr>
              <a:t>Philippines</a:t>
            </a:r>
            <a:endParaRPr lang="es-ES" dirty="0">
              <a:solidFill>
                <a:schemeClr val="accent1">
                  <a:lumMod val="60000"/>
                  <a:lumOff val="40000"/>
                </a:schemeClr>
              </a:solidFill>
            </a:endParaRPr>
          </a:p>
        </p:txBody>
      </p:sp>
      <p:pic>
        <p:nvPicPr>
          <p:cNvPr id="6" name="Imagen 5">
            <a:extLst>
              <a:ext uri="{FF2B5EF4-FFF2-40B4-BE49-F238E27FC236}">
                <a16:creationId xmlns:a16="http://schemas.microsoft.com/office/drawing/2014/main" id="{249711CC-0349-423A-8273-0345D1F28B73}"/>
              </a:ext>
            </a:extLst>
          </p:cNvPr>
          <p:cNvPicPr>
            <a:picLocks noChangeAspect="1"/>
          </p:cNvPicPr>
          <p:nvPr/>
        </p:nvPicPr>
        <p:blipFill>
          <a:blip r:embed="rId3"/>
          <a:stretch>
            <a:fillRect/>
          </a:stretch>
        </p:blipFill>
        <p:spPr>
          <a:xfrm>
            <a:off x="-24666" y="3645024"/>
            <a:ext cx="4602879" cy="3078747"/>
          </a:xfrm>
          <a:prstGeom prst="rect">
            <a:avLst/>
          </a:prstGeom>
        </p:spPr>
      </p:pic>
    </p:spTree>
    <p:extLst>
      <p:ext uri="{BB962C8B-B14F-4D97-AF65-F5344CB8AC3E}">
        <p14:creationId xmlns:p14="http://schemas.microsoft.com/office/powerpoint/2010/main" val="8150760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2960" y="286605"/>
            <a:ext cx="7543800" cy="622116"/>
          </a:xfrm>
        </p:spPr>
        <p:txBody>
          <a:bodyPr>
            <a:normAutofit fontScale="90000"/>
          </a:bodyPr>
          <a:lstStyle/>
          <a:p>
            <a:pPr algn="ctr"/>
            <a:r>
              <a:rPr lang="es-ES" dirty="0" err="1"/>
              <a:t>Lahares</a:t>
            </a:r>
            <a:endParaRPr lang="es-ES" dirty="0"/>
          </a:p>
        </p:txBody>
      </p:sp>
      <p:sp>
        <p:nvSpPr>
          <p:cNvPr id="3" name="2 Marcador de contenido"/>
          <p:cNvSpPr>
            <a:spLocks noGrp="1"/>
          </p:cNvSpPr>
          <p:nvPr>
            <p:ph idx="1"/>
          </p:nvPr>
        </p:nvSpPr>
        <p:spPr>
          <a:xfrm>
            <a:off x="539552" y="2187986"/>
            <a:ext cx="3744416" cy="3384376"/>
          </a:xfrm>
        </p:spPr>
        <p:txBody>
          <a:bodyPr>
            <a:normAutofit/>
          </a:bodyPr>
          <a:lstStyle/>
          <a:p>
            <a:pPr lvl="0"/>
            <a:r>
              <a:rPr lang="es-ES" dirty="0"/>
              <a:t>Mezcla de materiales volcánicos, principalmente cenizas, que avanzan a través de corrientes de agua que se mezclan con el material volcánico suelto y se transforman en un flujo muy denso, capaz de alcanzar velocidades de hasta 100 km/</a:t>
            </a:r>
            <a:r>
              <a:rPr lang="es-ES" dirty="0" err="1"/>
              <a:t>hr</a:t>
            </a:r>
            <a:r>
              <a:rPr lang="es-ES" dirty="0"/>
              <a:t> y transportar grandes bloques de roca y otros objetos. </a:t>
            </a:r>
          </a:p>
          <a:p>
            <a:endParaRPr lang="es-ES" dirty="0"/>
          </a:p>
        </p:txBody>
      </p:sp>
      <p:pic>
        <p:nvPicPr>
          <p:cNvPr id="4" name="Picture 4"/>
          <p:cNvPicPr>
            <a:picLocks noChangeAspect="1" noChangeArrowheads="1"/>
          </p:cNvPicPr>
          <p:nvPr/>
        </p:nvPicPr>
        <p:blipFill>
          <a:blip r:embed="rId2"/>
          <a:srcRect/>
          <a:stretch>
            <a:fillRect/>
          </a:stretch>
        </p:blipFill>
        <p:spPr bwMode="auto">
          <a:xfrm>
            <a:off x="4716016" y="908721"/>
            <a:ext cx="4324350" cy="3190875"/>
          </a:xfrm>
          <a:prstGeom prst="rect">
            <a:avLst/>
          </a:prstGeom>
          <a:noFill/>
          <a:ln w="9525">
            <a:noFill/>
            <a:miter lim="800000"/>
            <a:headEnd/>
            <a:tailEnd/>
          </a:ln>
          <a:effectLst/>
        </p:spPr>
      </p:pic>
      <p:sp>
        <p:nvSpPr>
          <p:cNvPr id="5" name="4 CuadroTexto"/>
          <p:cNvSpPr txBox="1"/>
          <p:nvPr/>
        </p:nvSpPr>
        <p:spPr>
          <a:xfrm>
            <a:off x="822960" y="5626113"/>
            <a:ext cx="4104456" cy="646331"/>
          </a:xfrm>
          <a:prstGeom prst="rect">
            <a:avLst/>
          </a:prstGeom>
          <a:noFill/>
        </p:spPr>
        <p:txBody>
          <a:bodyPr wrap="square" rtlCol="0">
            <a:spAutoFit/>
          </a:bodyPr>
          <a:lstStyle/>
          <a:p>
            <a:r>
              <a:rPr lang="es-ES" dirty="0">
                <a:solidFill>
                  <a:schemeClr val="accent1">
                    <a:lumMod val="60000"/>
                    <a:lumOff val="40000"/>
                  </a:schemeClr>
                </a:solidFill>
              </a:rPr>
              <a:t>Amenaza= </a:t>
            </a:r>
            <a:r>
              <a:rPr lang="es-ES" dirty="0" err="1">
                <a:solidFill>
                  <a:schemeClr val="accent1">
                    <a:lumMod val="60000"/>
                    <a:lumOff val="40000"/>
                  </a:schemeClr>
                </a:solidFill>
              </a:rPr>
              <a:t>Sepultamiento</a:t>
            </a:r>
            <a:r>
              <a:rPr lang="es-ES" dirty="0">
                <a:solidFill>
                  <a:schemeClr val="accent1">
                    <a:lumMod val="60000"/>
                    <a:lumOff val="40000"/>
                  </a:schemeClr>
                </a:solidFill>
              </a:rPr>
              <a:t>, inundación, destrucción de edificaciones</a:t>
            </a:r>
          </a:p>
        </p:txBody>
      </p:sp>
      <p:pic>
        <p:nvPicPr>
          <p:cNvPr id="6" name="Imagen 5">
            <a:extLst>
              <a:ext uri="{FF2B5EF4-FFF2-40B4-BE49-F238E27FC236}">
                <a16:creationId xmlns:a16="http://schemas.microsoft.com/office/drawing/2014/main" id="{E9116307-74E1-3670-1B74-E3D99E68C2F1}"/>
              </a:ext>
            </a:extLst>
          </p:cNvPr>
          <p:cNvPicPr>
            <a:picLocks noChangeAspect="1"/>
          </p:cNvPicPr>
          <p:nvPr/>
        </p:nvPicPr>
        <p:blipFill>
          <a:blip r:embed="rId3"/>
          <a:stretch>
            <a:fillRect/>
          </a:stretch>
        </p:blipFill>
        <p:spPr>
          <a:xfrm>
            <a:off x="5009605" y="4293096"/>
            <a:ext cx="3737172" cy="2469094"/>
          </a:xfrm>
          <a:prstGeom prst="rect">
            <a:avLst/>
          </a:prstGeom>
        </p:spPr>
      </p:pic>
    </p:spTree>
    <p:extLst>
      <p:ext uri="{BB962C8B-B14F-4D97-AF65-F5344CB8AC3E}">
        <p14:creationId xmlns:p14="http://schemas.microsoft.com/office/powerpoint/2010/main" val="20844887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116632"/>
            <a:ext cx="7772400" cy="914400"/>
          </a:xfrm>
        </p:spPr>
        <p:txBody>
          <a:bodyPr/>
          <a:lstStyle/>
          <a:p>
            <a:r>
              <a:rPr lang="es-ES" dirty="0"/>
              <a:t>Ondas de Presión</a:t>
            </a:r>
          </a:p>
        </p:txBody>
      </p:sp>
      <p:sp>
        <p:nvSpPr>
          <p:cNvPr id="3" name="2 Marcador de contenido"/>
          <p:cNvSpPr>
            <a:spLocks noGrp="1"/>
          </p:cNvSpPr>
          <p:nvPr>
            <p:ph idx="1"/>
          </p:nvPr>
        </p:nvSpPr>
        <p:spPr>
          <a:xfrm>
            <a:off x="612626" y="2276872"/>
            <a:ext cx="8208912" cy="1008112"/>
          </a:xfrm>
        </p:spPr>
        <p:txBody>
          <a:bodyPr>
            <a:normAutofit/>
          </a:bodyPr>
          <a:lstStyle/>
          <a:p>
            <a:r>
              <a:rPr lang="es-ES" dirty="0"/>
              <a:t>En la erupción del Volcán Tambora en Indonesia, en 1815, se reportó una onda de choque que produjo la ruptura de vidrios de ventanales ubicados a 400 km de distancia.</a:t>
            </a:r>
          </a:p>
        </p:txBody>
      </p:sp>
      <p:pic>
        <p:nvPicPr>
          <p:cNvPr id="2050" name="Picture 2" descr="http://www.marketinghotel.org/wp-content/uploads/2011/09/Teor%C3%ADa-de-los-cristales-roto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9752" y="3789040"/>
            <a:ext cx="3959374" cy="2641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84647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512064"/>
            <a:ext cx="3801616" cy="914400"/>
          </a:xfrm>
        </p:spPr>
        <p:txBody>
          <a:bodyPr>
            <a:normAutofit fontScale="90000"/>
          </a:bodyPr>
          <a:lstStyle/>
          <a:p>
            <a:r>
              <a:rPr lang="es-ES" dirty="0"/>
              <a:t>Derrumbe y avalanchas</a:t>
            </a:r>
          </a:p>
        </p:txBody>
      </p:sp>
      <p:sp>
        <p:nvSpPr>
          <p:cNvPr id="3" name="2 Marcador de contenido"/>
          <p:cNvSpPr>
            <a:spLocks noGrp="1"/>
          </p:cNvSpPr>
          <p:nvPr>
            <p:ph idx="1"/>
          </p:nvPr>
        </p:nvSpPr>
        <p:spPr>
          <a:xfrm>
            <a:off x="611560" y="1882952"/>
            <a:ext cx="3801616" cy="2626168"/>
          </a:xfrm>
        </p:spPr>
        <p:txBody>
          <a:bodyPr>
            <a:normAutofit/>
          </a:bodyPr>
          <a:lstStyle/>
          <a:p>
            <a:pPr>
              <a:buFont typeface="Arial" panose="020B0604020202020204" pitchFamily="34" charset="0"/>
              <a:buChar char="•"/>
            </a:pPr>
            <a:r>
              <a:rPr lang="es-ES" dirty="0"/>
              <a:t>Grandes deslizamientos que pueden ocurrir en un volcán, debido a la inestabilidad de los flancos. </a:t>
            </a:r>
          </a:p>
          <a:p>
            <a:pPr>
              <a:buFont typeface="Arial" panose="020B0604020202020204" pitchFamily="34" charset="0"/>
              <a:buChar char="•"/>
            </a:pPr>
            <a:r>
              <a:rPr lang="es-ES" dirty="0"/>
              <a:t>Puede producirse por una intrusión magmática, un sismo de gran magnitud o el debilitamiento de la estructura del volcán</a:t>
            </a:r>
          </a:p>
        </p:txBody>
      </p:sp>
      <p:pic>
        <p:nvPicPr>
          <p:cNvPr id="4" name="Picture 3"/>
          <p:cNvPicPr>
            <a:picLocks noChangeAspect="1" noChangeArrowheads="1"/>
          </p:cNvPicPr>
          <p:nvPr/>
        </p:nvPicPr>
        <p:blipFill>
          <a:blip r:embed="rId2"/>
          <a:srcRect/>
          <a:stretch>
            <a:fillRect/>
          </a:stretch>
        </p:blipFill>
        <p:spPr bwMode="auto">
          <a:xfrm>
            <a:off x="4716016" y="698996"/>
            <a:ext cx="4078287" cy="5595938"/>
          </a:xfrm>
          <a:prstGeom prst="rect">
            <a:avLst/>
          </a:prstGeom>
          <a:noFill/>
          <a:ln w="9525">
            <a:noFill/>
            <a:miter lim="800000"/>
            <a:headEnd/>
            <a:tailEnd/>
          </a:ln>
          <a:effectLst/>
        </p:spPr>
      </p:pic>
    </p:spTree>
    <p:extLst>
      <p:ext uri="{BB962C8B-B14F-4D97-AF65-F5344CB8AC3E}">
        <p14:creationId xmlns:p14="http://schemas.microsoft.com/office/powerpoint/2010/main" val="1397415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188640"/>
            <a:ext cx="7772400" cy="914400"/>
          </a:xfrm>
        </p:spPr>
        <p:txBody>
          <a:bodyPr/>
          <a:lstStyle/>
          <a:p>
            <a:r>
              <a:rPr lang="es-ES" dirty="0"/>
              <a:t>Flujos de lava</a:t>
            </a:r>
          </a:p>
        </p:txBody>
      </p:sp>
      <p:sp>
        <p:nvSpPr>
          <p:cNvPr id="3" name="2 Marcador de contenido"/>
          <p:cNvSpPr>
            <a:spLocks noGrp="1"/>
          </p:cNvSpPr>
          <p:nvPr>
            <p:ph idx="1"/>
          </p:nvPr>
        </p:nvSpPr>
        <p:spPr>
          <a:xfrm>
            <a:off x="973138" y="2060848"/>
            <a:ext cx="7772400" cy="1285400"/>
          </a:xfrm>
        </p:spPr>
        <p:txBody>
          <a:bodyPr>
            <a:normAutofit/>
          </a:bodyPr>
          <a:lstStyle/>
          <a:p>
            <a:pPr lvl="0"/>
            <a:r>
              <a:rPr lang="es-ES" dirty="0"/>
              <a:t>Derrames de roca fundida, originados en un cráter o en fracturas de los flancos del volcán, que descienden por las laderas y las barrancas del mismo a bajas velocidades, por lo que representan poco peligro para las personas. </a:t>
            </a:r>
          </a:p>
        </p:txBody>
      </p:sp>
      <p:pic>
        <p:nvPicPr>
          <p:cNvPr id="4" name="Picture 8" descr="Imagen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3931245"/>
            <a:ext cx="3794125"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Imagen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3931245"/>
            <a:ext cx="3562350"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1532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116632"/>
            <a:ext cx="7772400" cy="914400"/>
          </a:xfrm>
        </p:spPr>
        <p:txBody>
          <a:bodyPr/>
          <a:lstStyle/>
          <a:p>
            <a:r>
              <a:rPr lang="es-ES" dirty="0"/>
              <a:t>Gases Volcánicos</a:t>
            </a:r>
          </a:p>
        </p:txBody>
      </p:sp>
      <p:sp>
        <p:nvSpPr>
          <p:cNvPr id="3" name="2 Marcador de contenido"/>
          <p:cNvSpPr>
            <a:spLocks noGrp="1"/>
          </p:cNvSpPr>
          <p:nvPr>
            <p:ph idx="1"/>
          </p:nvPr>
        </p:nvSpPr>
        <p:spPr>
          <a:xfrm>
            <a:off x="914400" y="1050998"/>
            <a:ext cx="7772400" cy="2664296"/>
          </a:xfrm>
        </p:spPr>
        <p:txBody>
          <a:bodyPr>
            <a:normAutofit/>
          </a:bodyPr>
          <a:lstStyle/>
          <a:p>
            <a:r>
              <a:rPr lang="es-ES" dirty="0"/>
              <a:t>Los volcanes emiten gases durante las erupciones, incluso si el edificio no está en erupción, las grietas del subsuelo facilitan el movimiento de los gases hacia la superficie a través de pequeñas aberturas por medio de las llamadas fumarolas. </a:t>
            </a:r>
          </a:p>
          <a:p>
            <a:r>
              <a:rPr lang="es-ES" dirty="0"/>
              <a:t>Más del 90% de los gases emitidos es vapor de agua, mientras que el 10% restante está representado por bióxido de carbono (CO</a:t>
            </a:r>
            <a:r>
              <a:rPr lang="es-ES" baseline="-25000" dirty="0"/>
              <a:t>2</a:t>
            </a:r>
            <a:r>
              <a:rPr lang="es-ES" dirty="0"/>
              <a:t>) y bióxido de azufre (SO</a:t>
            </a:r>
            <a:r>
              <a:rPr lang="es-ES" baseline="-25000" dirty="0"/>
              <a:t>2</a:t>
            </a:r>
            <a:r>
              <a:rPr lang="es-ES" dirty="0"/>
              <a:t>); así como, compuestos de cloro (Cl), flúor (F), monóxido de carbono (CO) y nitrógeno (N). </a:t>
            </a:r>
          </a:p>
        </p:txBody>
      </p:sp>
      <p:pic>
        <p:nvPicPr>
          <p:cNvPr id="5123" name="Picture 3" descr="E:\volca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3645490"/>
            <a:ext cx="4110980" cy="30733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agen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088" y="3934758"/>
            <a:ext cx="3602559" cy="2748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54580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Sismos Volcánicos</a:t>
            </a:r>
          </a:p>
        </p:txBody>
      </p:sp>
      <p:sp>
        <p:nvSpPr>
          <p:cNvPr id="3" name="2 Marcador de contenido"/>
          <p:cNvSpPr>
            <a:spLocks noGrp="1"/>
          </p:cNvSpPr>
          <p:nvPr>
            <p:ph idx="1"/>
          </p:nvPr>
        </p:nvSpPr>
        <p:spPr>
          <a:xfrm>
            <a:off x="914400" y="2071592"/>
            <a:ext cx="7772400" cy="3085600"/>
          </a:xfrm>
        </p:spPr>
        <p:txBody>
          <a:bodyPr/>
          <a:lstStyle/>
          <a:p>
            <a:r>
              <a:rPr lang="es-ES" dirty="0"/>
              <a:t>Ocurren por movimientos magmáticos en el interior del volcán, sus magnitudes son pequeñas, su movimiento es rápido y los daños son insignificantes. </a:t>
            </a:r>
          </a:p>
        </p:txBody>
      </p:sp>
      <p:pic>
        <p:nvPicPr>
          <p:cNvPr id="4" name="Imagen 3">
            <a:extLst>
              <a:ext uri="{FF2B5EF4-FFF2-40B4-BE49-F238E27FC236}">
                <a16:creationId xmlns:a16="http://schemas.microsoft.com/office/drawing/2014/main" id="{BFD83494-020C-4EFF-AC5A-D88BFE521B33}"/>
              </a:ext>
            </a:extLst>
          </p:cNvPr>
          <p:cNvPicPr>
            <a:picLocks noChangeAspect="1"/>
          </p:cNvPicPr>
          <p:nvPr/>
        </p:nvPicPr>
        <p:blipFill>
          <a:blip r:embed="rId2"/>
          <a:stretch>
            <a:fillRect/>
          </a:stretch>
        </p:blipFill>
        <p:spPr>
          <a:xfrm>
            <a:off x="3203848" y="2896356"/>
            <a:ext cx="4464496" cy="3177671"/>
          </a:xfrm>
          <a:prstGeom prst="rect">
            <a:avLst/>
          </a:prstGeom>
        </p:spPr>
      </p:pic>
    </p:spTree>
    <p:extLst>
      <p:ext uri="{BB962C8B-B14F-4D97-AF65-F5344CB8AC3E}">
        <p14:creationId xmlns:p14="http://schemas.microsoft.com/office/powerpoint/2010/main" val="38063458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2960" y="286605"/>
            <a:ext cx="7543800" cy="766132"/>
          </a:xfrm>
        </p:spPr>
        <p:txBody>
          <a:bodyPr/>
          <a:lstStyle/>
          <a:p>
            <a:r>
              <a:rPr lang="es-ES" dirty="0"/>
              <a:t>Tsunamis</a:t>
            </a:r>
          </a:p>
        </p:txBody>
      </p:sp>
      <p:sp>
        <p:nvSpPr>
          <p:cNvPr id="3" name="2 Marcador de contenido"/>
          <p:cNvSpPr>
            <a:spLocks noGrp="1"/>
          </p:cNvSpPr>
          <p:nvPr>
            <p:ph idx="1"/>
          </p:nvPr>
        </p:nvSpPr>
        <p:spPr>
          <a:xfrm>
            <a:off x="251521" y="2132856"/>
            <a:ext cx="4104456" cy="3240360"/>
          </a:xfrm>
        </p:spPr>
        <p:txBody>
          <a:bodyPr>
            <a:normAutofit/>
          </a:bodyPr>
          <a:lstStyle/>
          <a:p>
            <a:r>
              <a:rPr lang="es-ES" dirty="0"/>
              <a:t>Producidos por desplazamiento de masas de agua asociados a sismos volcánicos o caída de materiales al  mar</a:t>
            </a:r>
          </a:p>
        </p:txBody>
      </p:sp>
      <p:pic>
        <p:nvPicPr>
          <p:cNvPr id="4" name="Imagen 3">
            <a:extLst>
              <a:ext uri="{FF2B5EF4-FFF2-40B4-BE49-F238E27FC236}">
                <a16:creationId xmlns:a16="http://schemas.microsoft.com/office/drawing/2014/main" id="{59707193-C611-4D93-A6A8-6DDBA3E59374}"/>
              </a:ext>
            </a:extLst>
          </p:cNvPr>
          <p:cNvPicPr>
            <a:picLocks noChangeAspect="1"/>
          </p:cNvPicPr>
          <p:nvPr/>
        </p:nvPicPr>
        <p:blipFill>
          <a:blip r:embed="rId2"/>
          <a:stretch>
            <a:fillRect/>
          </a:stretch>
        </p:blipFill>
        <p:spPr>
          <a:xfrm>
            <a:off x="4355977" y="2348880"/>
            <a:ext cx="4347107" cy="2583185"/>
          </a:xfrm>
          <a:prstGeom prst="rect">
            <a:avLst/>
          </a:prstGeom>
        </p:spPr>
      </p:pic>
    </p:spTree>
    <p:extLst>
      <p:ext uri="{BB962C8B-B14F-4D97-AF65-F5344CB8AC3E}">
        <p14:creationId xmlns:p14="http://schemas.microsoft.com/office/powerpoint/2010/main" val="40899479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B290F4-EBA1-4B63-B036-B31091264FC5}"/>
              </a:ext>
            </a:extLst>
          </p:cNvPr>
          <p:cNvSpPr>
            <a:spLocks noGrp="1"/>
          </p:cNvSpPr>
          <p:nvPr>
            <p:ph type="title"/>
          </p:nvPr>
        </p:nvSpPr>
        <p:spPr/>
        <p:txBody>
          <a:bodyPr/>
          <a:lstStyle/>
          <a:p>
            <a:endParaRPr lang="es-MX"/>
          </a:p>
        </p:txBody>
      </p:sp>
      <p:pic>
        <p:nvPicPr>
          <p:cNvPr id="4" name="Imagen 3">
            <a:extLst>
              <a:ext uri="{FF2B5EF4-FFF2-40B4-BE49-F238E27FC236}">
                <a16:creationId xmlns:a16="http://schemas.microsoft.com/office/drawing/2014/main" id="{61F506CA-0607-9F66-E79A-D5924882AAA3}"/>
              </a:ext>
            </a:extLst>
          </p:cNvPr>
          <p:cNvPicPr>
            <a:picLocks noChangeAspect="1"/>
          </p:cNvPicPr>
          <p:nvPr/>
        </p:nvPicPr>
        <p:blipFill>
          <a:blip r:embed="rId2"/>
          <a:stretch>
            <a:fillRect/>
          </a:stretch>
        </p:blipFill>
        <p:spPr>
          <a:xfrm>
            <a:off x="323528" y="476672"/>
            <a:ext cx="5143500" cy="5715000"/>
          </a:xfrm>
          <a:prstGeom prst="rect">
            <a:avLst/>
          </a:prstGeom>
        </p:spPr>
      </p:pic>
      <p:pic>
        <p:nvPicPr>
          <p:cNvPr id="5" name="Imagen 4">
            <a:extLst>
              <a:ext uri="{FF2B5EF4-FFF2-40B4-BE49-F238E27FC236}">
                <a16:creationId xmlns:a16="http://schemas.microsoft.com/office/drawing/2014/main" id="{D1D6CCD8-5DE5-0D02-ACDA-283592FC310D}"/>
              </a:ext>
            </a:extLst>
          </p:cNvPr>
          <p:cNvPicPr>
            <a:picLocks noChangeAspect="1"/>
          </p:cNvPicPr>
          <p:nvPr/>
        </p:nvPicPr>
        <p:blipFill>
          <a:blip r:embed="rId3"/>
          <a:stretch>
            <a:fillRect/>
          </a:stretch>
        </p:blipFill>
        <p:spPr>
          <a:xfrm>
            <a:off x="5467028" y="806196"/>
            <a:ext cx="3676972" cy="2068297"/>
          </a:xfrm>
          <a:prstGeom prst="rect">
            <a:avLst/>
          </a:prstGeom>
        </p:spPr>
      </p:pic>
      <p:pic>
        <p:nvPicPr>
          <p:cNvPr id="6" name="Imagen 5">
            <a:extLst>
              <a:ext uri="{FF2B5EF4-FFF2-40B4-BE49-F238E27FC236}">
                <a16:creationId xmlns:a16="http://schemas.microsoft.com/office/drawing/2014/main" id="{47A0A92B-FAB3-8D59-AE1C-9A37ECB5CDE9}"/>
              </a:ext>
            </a:extLst>
          </p:cNvPr>
          <p:cNvPicPr>
            <a:picLocks noChangeAspect="1"/>
          </p:cNvPicPr>
          <p:nvPr/>
        </p:nvPicPr>
        <p:blipFill>
          <a:blip r:embed="rId4"/>
          <a:stretch>
            <a:fillRect/>
          </a:stretch>
        </p:blipFill>
        <p:spPr>
          <a:xfrm>
            <a:off x="5466606" y="3064561"/>
            <a:ext cx="3600822" cy="2398612"/>
          </a:xfrm>
          <a:prstGeom prst="rect">
            <a:avLst/>
          </a:prstGeom>
        </p:spPr>
      </p:pic>
    </p:spTree>
    <p:extLst>
      <p:ext uri="{BB962C8B-B14F-4D97-AF65-F5344CB8AC3E}">
        <p14:creationId xmlns:p14="http://schemas.microsoft.com/office/powerpoint/2010/main" val="40650556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4CF37E-D555-7501-6B96-16734937B04E}"/>
              </a:ext>
            </a:extLst>
          </p:cNvPr>
          <p:cNvSpPr>
            <a:spLocks noGrp="1"/>
          </p:cNvSpPr>
          <p:nvPr>
            <p:ph type="title"/>
          </p:nvPr>
        </p:nvSpPr>
        <p:spPr/>
        <p:txBody>
          <a:bodyPr/>
          <a:lstStyle/>
          <a:p>
            <a:r>
              <a:rPr lang="es-MX" dirty="0"/>
              <a:t>PRESGUNTAS?</a:t>
            </a:r>
          </a:p>
        </p:txBody>
      </p:sp>
      <p:pic>
        <p:nvPicPr>
          <p:cNvPr id="3" name="Imagen 2">
            <a:extLst>
              <a:ext uri="{FF2B5EF4-FFF2-40B4-BE49-F238E27FC236}">
                <a16:creationId xmlns:a16="http://schemas.microsoft.com/office/drawing/2014/main" id="{186B3FE2-E124-C2A6-1F54-FD8F61036791}"/>
              </a:ext>
            </a:extLst>
          </p:cNvPr>
          <p:cNvPicPr>
            <a:picLocks noChangeAspect="1"/>
          </p:cNvPicPr>
          <p:nvPr/>
        </p:nvPicPr>
        <p:blipFill>
          <a:blip r:embed="rId2"/>
          <a:stretch>
            <a:fillRect/>
          </a:stretch>
        </p:blipFill>
        <p:spPr>
          <a:xfrm>
            <a:off x="899592" y="1735634"/>
            <a:ext cx="7884368" cy="4431015"/>
          </a:xfrm>
          <a:prstGeom prst="rect">
            <a:avLst/>
          </a:prstGeom>
        </p:spPr>
      </p:pic>
    </p:spTree>
    <p:extLst>
      <p:ext uri="{BB962C8B-B14F-4D97-AF65-F5344CB8AC3E}">
        <p14:creationId xmlns:p14="http://schemas.microsoft.com/office/powerpoint/2010/main" val="27925126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23772" y="963997"/>
            <a:ext cx="2441018" cy="4938361"/>
          </a:xfrm>
        </p:spPr>
        <p:txBody>
          <a:bodyPr vert="horz" lIns="91440" tIns="45720" rIns="91440" bIns="45720" rtlCol="0" anchor="ctr">
            <a:normAutofit/>
          </a:bodyPr>
          <a:lstStyle/>
          <a:p>
            <a:pPr algn="r"/>
            <a:r>
              <a:rPr lang="en-US" sz="3800" dirty="0">
                <a:solidFill>
                  <a:schemeClr val="tx1">
                    <a:lumMod val="75000"/>
                    <a:lumOff val="25000"/>
                  </a:schemeClr>
                </a:solidFill>
              </a:rPr>
              <a:t>GEOLOGIA AMBIENTAL</a:t>
            </a:r>
          </a:p>
        </p:txBody>
      </p:sp>
      <p:sp>
        <p:nvSpPr>
          <p:cNvPr id="4" name="Rectangle 3"/>
          <p:cNvSpPr txBox="1">
            <a:spLocks noChangeArrowheads="1"/>
          </p:cNvSpPr>
          <p:nvPr/>
        </p:nvSpPr>
        <p:spPr>
          <a:xfrm>
            <a:off x="3851161" y="963507"/>
            <a:ext cx="4601323" cy="4938851"/>
          </a:xfrm>
          <a:prstGeom prst="rect">
            <a:avLst/>
          </a:prstGeom>
        </p:spPr>
        <p:txBody>
          <a:bodyPr vert="horz" lIns="0" tIns="45720" rIns="0" bIns="45720" rtlCol="0" anchor="ctr">
            <a:normAutofit/>
          </a:bodyPr>
          <a:lstStyle>
            <a:lvl1pPr marL="0" indent="0" algn="l" rtl="0" eaLnBrk="1" latinLnBrk="0" hangingPunct="1">
              <a:spcBef>
                <a:spcPts val="0"/>
              </a:spcBef>
              <a:buClr>
                <a:schemeClr val="accent1"/>
              </a:buClr>
              <a:buSzPct val="80000"/>
              <a:buFont typeface="Wingdings 2"/>
              <a:buNone/>
              <a:defRPr kumimoji="0" sz="2000" kern="1200">
                <a:solidFill>
                  <a:srgbClr val="FFFFFF"/>
                </a:solidFill>
                <a:latin typeface="+mn-lt"/>
                <a:ea typeface="+mn-ea"/>
                <a:cs typeface="+mn-cs"/>
              </a:defRPr>
            </a:lvl1pPr>
            <a:lvl2pPr marL="457200" indent="0" algn="ctr" rtl="0" eaLnBrk="1" latinLnBrk="0" hangingPunct="1">
              <a:spcBef>
                <a:spcPct val="20000"/>
              </a:spcBef>
              <a:buClr>
                <a:schemeClr val="accent2"/>
              </a:buClr>
              <a:buSzPct val="90000"/>
              <a:buFont typeface="Wingdings"/>
              <a:buNone/>
              <a:defRPr kumimoji="0" sz="2800" kern="1200">
                <a:solidFill>
                  <a:schemeClr val="tx1">
                    <a:tint val="75000"/>
                  </a:schemeClr>
                </a:solidFill>
                <a:latin typeface="+mn-lt"/>
                <a:ea typeface="+mn-ea"/>
                <a:cs typeface="+mn-cs"/>
              </a:defRPr>
            </a:lvl2pPr>
            <a:lvl3pPr marL="914400" indent="0" algn="ctr" rtl="0" eaLnBrk="1" latinLnBrk="0" hangingPunct="1">
              <a:spcBef>
                <a:spcPct val="20000"/>
              </a:spcBef>
              <a:buClr>
                <a:schemeClr val="accent3"/>
              </a:buClr>
              <a:buFont typeface="Arial"/>
              <a:buNone/>
              <a:defRPr kumimoji="0" sz="2400" kern="1200">
                <a:solidFill>
                  <a:schemeClr val="tx1">
                    <a:tint val="75000"/>
                  </a:schemeClr>
                </a:solidFill>
                <a:latin typeface="+mn-lt"/>
                <a:ea typeface="+mn-ea"/>
                <a:cs typeface="+mn-cs"/>
              </a:defRPr>
            </a:lvl3pPr>
            <a:lvl4pPr marL="1371600" indent="0" algn="ctr" rtl="0" eaLnBrk="1" latinLnBrk="0" hangingPunct="1">
              <a:spcBef>
                <a:spcPct val="20000"/>
              </a:spcBef>
              <a:buClr>
                <a:schemeClr val="accent4"/>
              </a:buClr>
              <a:buFont typeface="Arial"/>
              <a:buNone/>
              <a:defRPr kumimoji="0" sz="2000" kern="1200">
                <a:solidFill>
                  <a:schemeClr val="tx1">
                    <a:tint val="75000"/>
                  </a:schemeClr>
                </a:solidFill>
                <a:latin typeface="+mn-lt"/>
                <a:ea typeface="+mn-ea"/>
                <a:cs typeface="+mn-cs"/>
              </a:defRPr>
            </a:lvl4pPr>
            <a:lvl5pPr marL="1828800" indent="0" algn="ctr" rtl="0" eaLnBrk="1" latinLnBrk="0" hangingPunct="1">
              <a:spcBef>
                <a:spcPct val="20000"/>
              </a:spcBef>
              <a:buClr>
                <a:schemeClr val="accent5"/>
              </a:buClr>
              <a:buFont typeface="Wingdings 3"/>
              <a:buNone/>
              <a:defRPr kumimoji="0" lang="en-US" sz="2000" kern="1200">
                <a:solidFill>
                  <a:schemeClr val="tx1">
                    <a:tint val="75000"/>
                  </a:schemeClr>
                </a:solidFill>
                <a:latin typeface="+mn-lt"/>
                <a:ea typeface="+mn-ea"/>
                <a:cs typeface="+mn-cs"/>
              </a:defRPr>
            </a:lvl5pPr>
            <a:lvl6pPr marL="2286000" indent="0" algn="ctr" rtl="0" eaLnBrk="1" latinLnBrk="0" hangingPunct="1">
              <a:spcBef>
                <a:spcPct val="20000"/>
              </a:spcBef>
              <a:buClr>
                <a:schemeClr val="accent6"/>
              </a:buClr>
              <a:buSzPct val="100000"/>
              <a:buFont typeface="Wingdings 2"/>
              <a:buNone/>
              <a:defRPr kumimoji="0" sz="2000" kern="1200">
                <a:solidFill>
                  <a:schemeClr val="tx1">
                    <a:tint val="75000"/>
                  </a:schemeClr>
                </a:solidFill>
                <a:latin typeface="+mn-lt"/>
                <a:ea typeface="+mn-ea"/>
                <a:cs typeface="+mn-cs"/>
              </a:defRPr>
            </a:lvl6pPr>
            <a:lvl7pPr marL="2743200" indent="0" algn="ctr" rtl="0" eaLnBrk="1" latinLnBrk="0" hangingPunct="1">
              <a:spcBef>
                <a:spcPct val="20000"/>
              </a:spcBef>
              <a:buClr>
                <a:schemeClr val="accent1"/>
              </a:buClr>
              <a:buSzPct val="100000"/>
              <a:buFont typeface="Wingdings 2"/>
              <a:buNone/>
              <a:defRPr kumimoji="0" sz="1800" kern="1200">
                <a:solidFill>
                  <a:schemeClr val="tx1">
                    <a:tint val="75000"/>
                  </a:schemeClr>
                </a:solidFill>
                <a:latin typeface="+mn-lt"/>
                <a:ea typeface="+mn-ea"/>
                <a:cs typeface="+mn-cs"/>
              </a:defRPr>
            </a:lvl7pPr>
            <a:lvl8pPr marL="3200400" indent="0" algn="ctr" rtl="0" eaLnBrk="1" latinLnBrk="0" hangingPunct="1">
              <a:spcBef>
                <a:spcPct val="20000"/>
              </a:spcBef>
              <a:buClr>
                <a:schemeClr val="accent2"/>
              </a:buClr>
              <a:buFont typeface="Wingdings 2" pitchFamily="18" charset="2"/>
              <a:buNone/>
              <a:defRPr kumimoji="0" sz="1800" kern="1200">
                <a:solidFill>
                  <a:schemeClr val="tx1">
                    <a:tint val="75000"/>
                  </a:schemeClr>
                </a:solidFill>
                <a:latin typeface="+mn-lt"/>
                <a:ea typeface="+mn-ea"/>
                <a:cs typeface="+mn-cs"/>
              </a:defRPr>
            </a:lvl8pPr>
            <a:lvl9pPr marL="3657600" indent="0" algn="ctr" rtl="0" eaLnBrk="1" latinLnBrk="0" hangingPunct="1">
              <a:spcBef>
                <a:spcPct val="20000"/>
              </a:spcBef>
              <a:buClr>
                <a:schemeClr val="accent3"/>
              </a:buClr>
              <a:buFont typeface="Wingdings 2" pitchFamily="18" charset="2"/>
              <a:buNone/>
              <a:defRPr kumimoji="0" sz="1800" kern="1200" baseline="0">
                <a:solidFill>
                  <a:schemeClr val="tx1">
                    <a:tint val="75000"/>
                  </a:schemeClr>
                </a:solidFill>
                <a:latin typeface="+mn-lt"/>
                <a:ea typeface="+mn-ea"/>
                <a:cs typeface="+mn-cs"/>
              </a:defRPr>
            </a:lvl9pPr>
            <a:extLst/>
          </a:lstStyle>
          <a:p>
            <a:pPr defTabSz="914400">
              <a:lnSpc>
                <a:spcPct val="90000"/>
              </a:lnSpc>
              <a:spcAft>
                <a:spcPts val="600"/>
              </a:spcAft>
              <a:buFont typeface="Calibri" panose="020F0502020204030204" pitchFamily="34" charset="0"/>
            </a:pPr>
            <a:r>
              <a:rPr lang="en-US" sz="1600" dirty="0">
                <a:solidFill>
                  <a:schemeClr val="tx1">
                    <a:lumMod val="75000"/>
                    <a:lumOff val="25000"/>
                  </a:schemeClr>
                </a:solidFill>
              </a:rPr>
              <a:t>SEMESTRE 2022-2</a:t>
            </a:r>
          </a:p>
        </p:txBody>
      </p:sp>
    </p:spTree>
    <p:extLst>
      <p:ext uri="{BB962C8B-B14F-4D97-AF65-F5344CB8AC3E}">
        <p14:creationId xmlns:p14="http://schemas.microsoft.com/office/powerpoint/2010/main" val="39222392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C67C5F-D4F6-FB3E-F2ED-50F4E2B6ECDD}"/>
              </a:ext>
            </a:extLst>
          </p:cNvPr>
          <p:cNvSpPr>
            <a:spLocks noGrp="1"/>
          </p:cNvSpPr>
          <p:nvPr>
            <p:ph type="title"/>
          </p:nvPr>
        </p:nvSpPr>
        <p:spPr/>
        <p:txBody>
          <a:bodyPr/>
          <a:lstStyle/>
          <a:p>
            <a:r>
              <a:rPr lang="es-MX" dirty="0"/>
              <a:t>Volcanes históricos</a:t>
            </a:r>
          </a:p>
        </p:txBody>
      </p:sp>
      <p:pic>
        <p:nvPicPr>
          <p:cNvPr id="3" name="Imagen 2">
            <a:extLst>
              <a:ext uri="{FF2B5EF4-FFF2-40B4-BE49-F238E27FC236}">
                <a16:creationId xmlns:a16="http://schemas.microsoft.com/office/drawing/2014/main" id="{0F733FD2-0320-60BA-755B-BF80F640B659}"/>
              </a:ext>
            </a:extLst>
          </p:cNvPr>
          <p:cNvPicPr>
            <a:picLocks noChangeAspect="1"/>
          </p:cNvPicPr>
          <p:nvPr/>
        </p:nvPicPr>
        <p:blipFill>
          <a:blip r:embed="rId2"/>
          <a:stretch>
            <a:fillRect/>
          </a:stretch>
        </p:blipFill>
        <p:spPr>
          <a:xfrm>
            <a:off x="1547664" y="2132856"/>
            <a:ext cx="5715000" cy="3762375"/>
          </a:xfrm>
          <a:prstGeom prst="rect">
            <a:avLst/>
          </a:prstGeom>
        </p:spPr>
      </p:pic>
    </p:spTree>
    <p:extLst>
      <p:ext uri="{BB962C8B-B14F-4D97-AF65-F5344CB8AC3E}">
        <p14:creationId xmlns:p14="http://schemas.microsoft.com/office/powerpoint/2010/main" val="34778356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7924800" cy="634082"/>
          </a:xfrm>
        </p:spPr>
        <p:txBody>
          <a:bodyPr>
            <a:normAutofit fontScale="90000"/>
          </a:bodyPr>
          <a:lstStyle/>
          <a:p>
            <a:r>
              <a:rPr lang="es-MX" dirty="0"/>
              <a:t>Santorini</a:t>
            </a:r>
          </a:p>
        </p:txBody>
      </p:sp>
      <p:sp>
        <p:nvSpPr>
          <p:cNvPr id="3" name="2 Marcador de contenido"/>
          <p:cNvSpPr>
            <a:spLocks noGrp="1"/>
          </p:cNvSpPr>
          <p:nvPr>
            <p:ph sz="quarter" idx="13"/>
          </p:nvPr>
        </p:nvSpPr>
        <p:spPr>
          <a:xfrm>
            <a:off x="609600" y="908720"/>
            <a:ext cx="7924800" cy="4114800"/>
          </a:xfrm>
        </p:spPr>
        <p:txBody>
          <a:bodyPr/>
          <a:lstStyle/>
          <a:p>
            <a:r>
              <a:rPr lang="es-MX" dirty="0"/>
              <a:t>Isla de Santorini, Grecia. Su erupción en 1650 a.C. produjo olas superiores a los 200 m que golpearon la costa de Creta, causando una violenta devastación y una gran crisis en la civilización minoica</a:t>
            </a:r>
          </a:p>
        </p:txBody>
      </p:sp>
      <p:pic>
        <p:nvPicPr>
          <p:cNvPr id="6146" name="Picture 2" descr="http://noticias2013.files.wordpress.com/2012/09/volcan-santorin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2199552"/>
            <a:ext cx="5769676" cy="3893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79460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0" y="274638"/>
            <a:ext cx="7924800" cy="746790"/>
          </a:xfrm>
        </p:spPr>
        <p:txBody>
          <a:bodyPr/>
          <a:lstStyle/>
          <a:p>
            <a:r>
              <a:rPr lang="es-MX" dirty="0"/>
              <a:t>Vesubio</a:t>
            </a:r>
          </a:p>
        </p:txBody>
      </p:sp>
      <p:sp>
        <p:nvSpPr>
          <p:cNvPr id="3" name="2 Marcador de contenido"/>
          <p:cNvSpPr>
            <a:spLocks noGrp="1"/>
          </p:cNvSpPr>
          <p:nvPr>
            <p:ph sz="quarter" idx="4294967295"/>
          </p:nvPr>
        </p:nvSpPr>
        <p:spPr>
          <a:xfrm>
            <a:off x="609600" y="1417638"/>
            <a:ext cx="7924800" cy="1075258"/>
          </a:xfrm>
        </p:spPr>
        <p:txBody>
          <a:bodyPr>
            <a:normAutofit lnSpcReduction="10000"/>
          </a:bodyPr>
          <a:lstStyle/>
          <a:p>
            <a:pPr algn="just"/>
            <a:r>
              <a:rPr lang="es-MX" dirty="0"/>
              <a:t>Italia. En el año 79 d.C., la erupción del Vesubio cubrió de cenizas la ciudad de Pompeya y de fango las de </a:t>
            </a:r>
            <a:r>
              <a:rPr lang="es-MX" dirty="0" err="1"/>
              <a:t>Herculano</a:t>
            </a:r>
            <a:r>
              <a:rPr lang="es-MX" dirty="0"/>
              <a:t> y </a:t>
            </a:r>
            <a:r>
              <a:rPr lang="es-MX" dirty="0" err="1"/>
              <a:t>Stabias</a:t>
            </a:r>
            <a:r>
              <a:rPr lang="es-MX" dirty="0"/>
              <a:t>. La lluvia de cenizas húmedas formó un sello hermético sobre la ciudad conservando muchas estructuras públicas, templos, teatros, casas privadas y cadáveres.</a:t>
            </a:r>
          </a:p>
        </p:txBody>
      </p:sp>
      <p:pic>
        <p:nvPicPr>
          <p:cNvPr id="7170" name="Picture 2" descr="File:Vesuvius1822scrop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767705"/>
            <a:ext cx="2664296" cy="3127652"/>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i1.ytimg.com/vi/M2oLhd0l0PI/hqdefaul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2852936"/>
            <a:ext cx="3510136" cy="2632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36342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images.travelcube.com/RS/Images/I/ROM/ROMDARK01GTA2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50933"/>
            <a:ext cx="3577544" cy="2325404"/>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s1.trrsf.com/blogs/191/files/image/pompey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3341984"/>
            <a:ext cx="3482632" cy="2488936"/>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La-historia-de-Pompeya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736" y="3331158"/>
            <a:ext cx="3679017" cy="2546114"/>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8" descr="data:image/jpeg;base64,/9j/4AAQSkZJRgABAQAAAQABAAD/2wCEAAkGBxITEhQUEhQVFRQVFRQUGBUWFBcVFRQUFBYXFxUVFRUYHCggGBwlHBQVITEhJSkrLi4uFx8zODMsNygtLisBCgoKDg0OGhAQGiwkHCQsLCwsLCwsLCwsLCwsLCwsLCwsLCwsLCwsLCwsLCwsLCwsLCwsLCwsLCwsLCwsLCwsLP/AABEIALcBEwMBIgACEQEDEQH/xAAbAAABBQEBAAAAAAAAAAAAAAADAAECBAUGB//EADoQAAEDAgQDBQUGBwEBAQAAAAEAAhEDIQQSMUEFUWETInGBkQZSobHwMkJykrLBFCMzgtHh8WIV0v/EABkBAAMBAQEAAAAAAAAAAAAAAAABAgMEBf/EACMRAAMBAAMBAAICAwEAAAAAAAABEQIDEiExQVETIgRxgWH/2gAMAwEAAhEDEQA/AKOHpDK3ujQbDkjtoj3R6BFw1Hut8B8lYZTXrpqHBGVm0B7o9ApjDt91voFbbTUxTRUOFUYdvut9ApDDj3W+gVrInCKBXGHb7g/KFMUG+638oRwphKgVxQZ7rfyhOKLPdb+UKxZJIYDsWe438oS7BvuN/KEeE8I8AAMO33W/lCX8O33W+gR4ShAgIw7fdb6BP/Dt91v5QiwkgAYoN9xv5QpCg33W/lCkldKIKN2Dfdb+UJ+xb7rfyhOCpApQdIdg33W/lCXYt91v5QiAp5RApAUme638oT9kz3W/lClITEpRBSPYs91v5Qm7Fvut/KFLMlmRB0bsm+638oTdiz3W/lCeUxKOqCjGi33W/lCi5jfdb+Uf4UiVFHVBSnVrN0yN/KFXqUs33RHIALRcwJ7JQdMfEkiwYPyhU35j90egXRFoKE+iNgpaKTOE4hSd2ju7y2HIJLa4pT/mu/t/SEli16aJ+G9hmjK38LfkjtYEDDNOVv4R8lZaCukxJBoUhCaCkGoAcpsqk1qmGp0AYaphimGKYal2FARphRyBHypsiOwQFlThqIWJZUUIQyBNCmlKYiCLRwr3glrS4DWPq6jZdR7PVGdmAIkTmE3kk381nycjyqisZ7OHOPwNQCSxwF9Ry1sqzhESCJ0kRPhzXowYAFjcZwzXU3yLiwO4vZYr/J99Ro+H9M5CVZw+Be9pc0WHO0+HNZlas5rrgETFrFdbQxgFNomYABjda8nLEnkjGK/TCGFebBptf6KhUplpINiFutxB+yBElVsU0ODoAn5LJf5LvqLfCvwzJyp8qDVzMNxIRGGQCF050tfDF5a+kwxSFNQBKkHFN0RLskuwSFRP2qn0rwj/AA6Rw6l2qfOlWHgI0FA0FYzqJeisfhWyFQIVlzkN3gigcxxX+q7+39ISU+LD+a63u/pCdYt+mi+G5hWdxv4W/JWAxQwre438LfkjtC1pMI5EsqJlTgIoQGApBETQiig4TwnBUglRkYCeAihqRYlQgEgKJaj5E+RPsEKmRbWB9mXvYXudlMd0RM+KosYJXd4RoexpBOnosuXm0vEVjjT+nn+K4dUY4g38FtcG4Q5mV7nGT90WEbAkG/OF0tbC5u7NtzuqDmCmYJMbTrAWeufWlC1xJOl3MOaz+LMljvCfQoWMx7WFsmx21MRqqGL4y1zHBvKFiaHJcVpkugCZlW8JUcwDnAB3HxVY1JqjlPpIWxRwgJXZjWVn059ZbfgwxMkEa+CPTpXJ+PVDxFAMNlLtRFgsdR/C838gMWW1D10VBjIsrTm3S7Na8MyRyegITwjikl2a27mfUBCki9mmNNHYICTIhpqJYEUUGhKE2XxSyoGIhRLUk0pDOb4v/Vd/b+kJKXF/6rv7f0hJYt+mq+HSYZoyN/C35BFDEPCjuN/C35I4CqiI5FIMUsqWRFCCDVIMTtaiNalRwh2ScUkUNSeYBJS7BCIYnyqqMST0Q6mII0U9h9S7lVnh2CNV0TAAkn9lj0nkm59V1Hs4IzAa21+JU73ENZLAwtNuUZRYzJ581p/xQAsfKUNtAZ5O3zVam0AuLRfWBssGzWGq0nLPnC5b2k421zHUxIfYSD12IV/F8cytM2jUcvVcXxSuH1CdJMp5+iZLH40mJ+1AmOcbLNNR+y3aODZkzkgk7cjuqVYBUtCaM5j3AyrreIkKu9n/ABKmDP2Vf0ktjHlxVlmIZGpBVFtA9ZVvDUo1HqEmgo76m/0UWg/N48kdtFrgo9mBoEv5J4HSmgyiIVepSUqdRNUqKKyoAfABlVO1CfEVdVWpgb6rfiZntFmUxKUqMrcyESolykQolMREuUS4KRCiQmBzfF3fznf2/pCSXF/6rv7f0hJYuU0Xw6TDO7jfwt+QRRUUMK4ZG/hb8giyFSAcVU4qJgnDQjwCYqpxXUISS8D0J/EoNXEzuh1XKs4KHCkmTNTkmlQAUgpKHBV/A8UfTdmF9oPJUCEGpiAHtYA573GAxglxPKNpg3PI8knAO54PxhlX7ZDXA2bNiIF+t5R+Mudk/lzGUiBbx0WXwT2ec8h9al2TQP6ZqZ3OcDq+LAa2m9rC4O7xId2AemmnVY6/8NEec4/FuL++4kaGPdBmDzQ8fxKhTMvexp5au/KLrR4l7NvqG1UAafZMxsLO8fVYHE/ZPs8rn1HVnF7Q1pNQQHOMhhLzJBy7DnsVpmOE6BV/apkDswTqTmBkAbhrddD94aLNfxmrUqMBc5rCZyM7heA2YJEuaDYTP3gYC7jEcAw1OjmFNrjkAlwDnd28yZvPLw0XEmgGmNAeTQAQNDpfzWvHla+Ge3CzQ4q5ju7L2zqZI590nvdOXit/B8Upv0F+R6a+Oi5efof4NlDNH3hz2BPLQ+F1rrjTM1to7ZuJaiNrBctguLDSoRHvj7p5P6f+vXcrdC5dYhstU0m4mNEzsQFn5lEuU9R0vPxgAVCtxFx0F/kpCoApsyq1lE0zuyquMkolPCu3K0W0lMUVfpNK9JkeCOAiMaApFUhMEWqJajFKFfYmFcgpiOislqgQjsEOU4wP5zv7f0hOicY/rO/t/SEyzb9NEvDo8LSGRv4W/JG7NAwz+438LfkEYOKdYREsqbInzFPnKVY4gbqZUCwo+YpKW2OIqlhQzTV1MWpejKgpqTackAamwG5PRKnV7R2SiA925+40aZnHceGukzZbFGlSw7c1ZxLjvFyCQO4BowEtlxgabmFGtQazShhcO01W0ruqEZuzbMNExNSoAQwGOp6HRdL7LeylPC98ntKxBBfGUNnUMaNPG58lz/CPaKjQY9/Yl1es9ziA5u/9Npf91rW5G+RMRE9AziBrNYJZTokaBwzVMurGxGVgi51MaAKGyoa5xRJMRlFp3cenQc9/K9DEVER9QRZUe0nzKQDRdcf7WVHPrNoi2WIObdxjNA3F+ohddWq5bxMbc4XPYfhsxVfDnVHmoTGhJm1p6xsStONpOkaVUNNjZadznzRykAWHlPmVyntJwx1MzlgG4tseR30mOpXZAtpg1CCco+y25cRIHlcH+1cBX4/Ur1sxl7c4cxh292DEE2HMXi4V8VvgtyemZk5f5H14JAC9hO/X6urPE6NRrzmBDnEujK0DaYDP7tttlTcY8jB6c/C66lpM52oOW3kbi4t6j/qucPxppW1p+77vVn/508FRfVAEkgC19N/hspseDcGfkhpPxgnDpaeIa4ZmkEHcfVj0UpXPYfEFh7u+oOh/31WizirLZgWn1H+fgsdcbXw0WkzUYOasNeAsNvFKbnNZTJe9xgABwvfcjofFVOM8VdQqtY4EndrYd94X9NPHqFH5hX4p1XbBN24XN8N47RrENDsryYDHQCTsGnR3z0tdakFNtoEky67E8lH+MPJVRKlmUvQ4GONPJIY48viq5TEpdhwsHGnkFB2Kf09EAuKG6oUuzHDH4tWd2rv7f0hJVeKPPau/t/SE6XozucK3uM/C35BGDVXwru438LfkEcOWpFJhoSyhMHJSiBRQEoCBi8YymJe4DkNz4DdYuO4tVeSxgdT6NGasfLSmPV3KVLcGk2anEOJ0qNnEl3uNu7z90dT5Ssh2LfX+2ezpD7TRB7v/AKJgRzc4taLGyDh+Dd4gtcSDORp73Mmq8yGjxJPIctFlEEhrYcWXhoijTPMF32na94ydYy6HPW/0aLJOti+41rR2VFt4BMVTEBzmkB1YkX78NNu44DMQ0qNStanma0xmIJAIH2ZAMEARYzv0UsrXVYJ70gOdqBJkx4SbuA5wFu/xjPsUxJGwM395zz9dVm2WkVsLhadOLAu5kZs25bB25jfog8TkntMvbFo0qd8Xc0AAGzdyABAg2lHzw/7OYXuDAPTNrFokBWuK0pY1ggkTazWmZkQNBPpCE4xMo1/aAk0yHZWMBLyWkm4E5gZuPO5KBX487tDTBI77icoObs9aeQtuCDkm1+/MCJr/APzHsruYHy3sy7OWtzAiGhs6QMx292VUrB9V4qNPdYQ1xMCW3MC3enJpEjWDYHVJEem/xLj1FjWAPDs5vlOYMaCQ8uI0iD1too0sY81Gsd3KedxDtgJcHOO0mLzIgTZcT7QcPDA19EluYSWvaDlJFmiZu0A3vrY91VsHxyqxjqdMy10ATcsuCfIgFs21nobXHc1EPccOx4nxgtpPgmcghsC0lzXCCImmRcbg7rksJWaxzDmiIMtAJltxF7RCHxDHZqbWiCXhk6hwyhrXEgG7nQ64tE66jKbXMiZsNNxEE6eC04sxMjkfp6F7RNzkjLlc0OdIaSw0yZaRA1l2022tbku2noeZ+EnktDhrazsIHy8mm4GnABOQAaXu27xBtsJkhYWNeA61t+hm+53B9COpJxuXIbV9LtU5RLiMptOgmAS2YF7+eyq1ZHep5TJ5GDPPLv1/yqlSoYg+OxOlrxpf4+Clg2l3dDss7ncnSeQutb+zP/Rew+MDxyO4N4/YjqhVaraejQCAJ7v3Z3A10KDVwJJhjwXZcxzCJBjeTJuLeE7xTdXcAAbFo0+hcWQtJjaaLFXFZXAsFg6Q7bMPsxe99+qse0uOqYus6rluKbAQ1ub7snfQWE9BvZZTHiSRuI+zeRbboPit72dbnqAAnMc0tLYBEbGSJ6GLu10Cjfn9is++HOUn5DLhJERcAtI3kGREWXXez/tRncKdYQTZr5i+wf1Oxt+6wcRwuq0lxioB9rIZc02EFpAcDdo08JWfVpNi0+BE+IAIkeqfm0L3LPV04YuB4d7Q1qLQ3u1qbdjLXtGwDrwPXSAAun4X7RUa1hLH+47XyOh+fRYaw0aLSNjs0jSQ/wCICY11lGXSTmBAqMTurKtVqFUsibMPig/mu8v0hJB4nU/mO8v0hJOBTusK/uN/C35BGD1QZXaym1zyGtDRcmBoFnVOO5nZaLZ2L3SGjwGp110sVdSISbN+riGsEuIA6/IcysXF8eJtThjdO1fpbXK3f467LEzuqd7MXkQS90inBuQ1mrrZRGmuy0aWHynM433LiM4FzDbw0CTYRy0mIezVZCYPCOeQ6+Y61H/1Dr9mR/LGo5wVvYfD06TY0JiSPtOOsDzvfnoViYXHyIaCBAg2vpNvWxGt1doVBvf1/fZYapojRZRz20Z7otJ0lx1Nvl0tep4QREAD4efNZrMa0alEHEt5j63U+jLB4ZQYS9wJPKSB6BZmP4qQIYA1ugDQAB4Roh4vGuf9m6r0MISZeR6yfLYKkv2JlSnxF4Ls2zSfQEACOpaFp47OzsAamSWuMG7nOaQZk7wZsfumxU20WCwFtybl2lp5SB5qtXxtAg06xa+CGukS3N1Pl4DQ8ldpMFX4qHDICZbLS4giXXmbXsBG3jKDhMRLQxpdBPeke/Dc7IOgN7dehWZi6XZf0WOdTz5+6/M8AjKYaQLaAX5zO9WhjwHguBo3LS51EDMbmcwHdP27g7kyVaSnhLZ0vD6lOsHsrAE04DmdRZrh0+0bLm+J+zwbWeQ4MuTTkGCZ+zbpOnI2Wth6bWGe85xGYVBmLQB/6aI05m/gUsQ41A1r+8A8HNG4g3gRPIgppx+fBNX6c7jOH1y9j6kAOE9o27QS65cWwQeogmBtdZuPpua9wJJiQSdTtPp4rd4tWqMLms79IS4yYcyAXSf/ADqfPksapxGnVie66NCLnwI+jC2w2ZbRocI44GljXmAMgJLiAAx2ZsEEQJLyQbGys+1uGBY2u3cw4giHibVGEE2mWyTqI2IGXU4M51HtGnNvAFyAYJ5zO24nlC0OB4ui/DPwtZ2Ql4LHkWbuWuNhqXG9u+bpNJPtn/o65GcvUqG0TbyI5zH1qk3EEb9D4fXzWpiuD9jXDcQHNpnPD2aEFrg17eYDspLdYkRdZWIwzmnWRzF56+H1C1TTM5DUbxJrqlN92vDmjS4M3dPWXA63N5zEi1xrCOLDUdTyloAMz3pNneBm/wANYHMh9wb3XVcM4iHAvcc1QCmw6EljW1ZgXJJ/l3g3kb3z2uvqLy+3jOa7TXqIty5KzwzHvoullxuDBDm7tcDt5fJWOJ8OAGdpA1ttIN4iw356LLoPA10VprSJaeWenmpSFJ9Z3Z1DVa2qxrmgOa0sNi6MroytEXM5iTe/meOd/NfuC4nci51ur1DFd3IXEXc4AFoa7V1zzm2l5151OIVszmukk5QDJObMCZzdVnx46tl7fZAi6IInx05QLm+9k9Z+lhItp4EQDcJYaiXEZY7xiO6IJ5DTyV/E8Ie0Zm35ty7W1Gl4+C1ekiJR8Dx6tT0fmbplqS6P7pDx6kdF0+A4uyrAaYd7h1neNnb6ctFwzyBMW6HbmFMQ4cnayD8Z3SeUwp6EXuUS4rmeGe0b2CKoNRvvAjtG+Mxn84PVdLg8bSq/03tcfd0d+U389Fm/Cl6YfEge0d5fIJI/E2/zXeX6Qks6XCkMaX5XVC57oH/kAaAQNB/nW5TjGg2dvo0TA0M5RqZ8fO0ZFOrlaNYgXJjz5pm8SkkNHzj68VP00OjZirzEaeUafLp5JqnEOZHKBuep1Pl6LnyXH7Rnpt5AWCVPOT0+BHklEP06I8Ya3ceAuUw483ckeUn1XNvYG7EkjWDZCFNxNpTWUxNs6mnx4f7JuiD2jgwGiOeq5JzXSQZ/2iNpTGYgDlmE+kpvOQrOlqe0rtNB5H0EIbvahwFteoWFlG0DmSQT8D8FCGn7JB8Nkog9Noe01UrOx+Oc8EnWACROmn7oMAa/XiiU3HQD5RHOQnUvgQLg+LGkwN90QBGWJJMG5nVEPHHuiYIBmCJ2jdU6lCRzI6yobRAGk6z/AKTqZMaNL/7r7gtGkQScp6FtgqtTighudrXZRZsuyjzmT5zuqL6RvF+m/wAVUde0Bvjb5q0kS20aOI4nVqk5WhrXDKQym242GbLNvFVn03Ad5p8d0FrHzDZNjy0Op8FAYdx2J8L/ACVpwhqmrw/jj6YyknLqIi3kRf1CuNxVGrmLgZMd5pIIPhofiuebSMxF+UH/AArLKLmkAFt9oJ/ZJz8fQVN/BcaqZHUnZa1PTI+xbaxYbxp18lmVqzZtI6GDHgd1VxbHQHZYj7zSfjyVYVijLX1C0vwyzVAOn+ih0apY4EGIIO1iNCNkBpvqpktPMeN/jsrpKR1uDx1CszKX5HlsFpEtn/xfoLTYWgrAx1ABxBBa4TbVp5QVnOBUxiSQA4m2huYChZj8Ler9COJyyZjnHLUddkxJMmTPU6z8loUKQLMpvfNPjH2fQeKr1OHuFwR4HX4IXKqH8bgXBulpBdrzaJnYzK6TBYrO1pcYc0FrjMaak+OWVx5qFsBwg7EWJ8efirH8W53I2EkbxIGYeZ5TKneaVlw1+KVhXMsDTALcuVtjzzanz2HUhY7uH1A77J5909OQRsNWYCCe67np5Aq1Xxccp9LdFC08+IrqteszGtM8uYII8CI8kOm10mAZB8p5grQbip2+uaVaqbQDHOwAVPlf6F/Gv2ZtbilWb1HbauM6DmmT4l5zGw22bySU9h9QZpl8SbgDf6hXaTIsS473Op0P3Z2Czm1NIHyPzTmq7mPJoP7JesupGlmHWfEfvdINGsnx181TZianh8I0+oQqtYnUz1hJZB6NIYrYEHqZ/wByfApqlcRYlx/Db9llNqeHj9eKX8UR/wA+pVdBdzQ7e2/hA/YorSDtA10uecz4rIdizttp/nxUXYlxsTIT6E/yI1n1WGQ0F/Mgw3zMKVN7RMBs9Pqd1lio6LWHSQrFKrAknWB1MXQ8+DWi26o/N3YAOoi/w8UQ1xv8h9fNUe2jQ3+aH2p6X6BLrQ7Qv1MSRcAR1NvQCVWrVyfDyYfW53VUVjKma/QKlmEvVDfxNhIiNxeY5oNQlx66ePgNkF5J+KiAVaUIboRznC0mOU2R8PiABlcLQbix6TzVXsyl2ZT8YlUWKdYaOmeYiRZFbUewg6iLExca6lUhbXRWA+1tFLGmX+IS4W0HIaz8lmKXadYQySUZUQadJtekXnxQcycOVEhGvjorjKbH3nK4ayO4b7kQRaFRDZRqNuZ+CWh5L+FuJEtymLRrrHIrSFYch5/6WO/FjlHXN+/JVK3E26GddrjxWGs36bZ1DoMac9MtB2kAQJIuB6rn3scNQQecEfFIcVHvX5kf6R28QJ0f6EKsf18Fv+xdpua8aSPSDvbb61UHUNg7rBuPQ/4VT/6hbqQfG6A7io9eht5Je0fhqAkalo8GkessI+KkxhO4I8N/gstnFrXv5fC6rP4rUnuiOkk78/8ACljRp4qgMx122I2CdY1TiLiSS1s/XNJTCqGFewnltP7FTZiiNPo/uqIcp5vrktYZ1hzWO/1+yYvQQf8AqQCoQaUNwJTypNJTomhhT/4iZU1tk5KKECE7JggOenbUHMeqQBs31/1PP11QgQpB/gEASB80pTOB5Ks/FDofPdLsh9WWWn61UwVQ/iCfvekBDe6d/j8knsfU0e1bzHqk2oDoRtuFlHXmmP1MJdg6mq+OY9UjVHNZRspNd1R3YdUW3Vx1TfxEbFVcw5pdoEd9B0Rc/iRuD9Ef7UTjQNlUNRMXJdmPqi6cYTpGvqFF2Icd48I/71VXN5BNnSrCIMfGd9VAwh51CUDDZgmFRClIuQAbP9QnaR08FXJSQAbtVE1UJJAEi9JRSQAXtinFc9EkkUBCueicYo9Ekk6whA1nc0u2dpJSSSoDdq7mfUpdoeZ9UkkARlKUkkAJJMkgB5STJIAdKUkkAJJJJACSTJIAdJJJADJ0kkAJJJJACTJJIASSSSAEkkkgBJJJIASSSSAP/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8201"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30296" y="350934"/>
            <a:ext cx="3456384" cy="2325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15968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1965" y="194673"/>
            <a:ext cx="7924800" cy="701675"/>
          </a:xfrm>
        </p:spPr>
        <p:txBody>
          <a:bodyPr>
            <a:normAutofit fontScale="90000"/>
          </a:bodyPr>
          <a:lstStyle/>
          <a:p>
            <a:r>
              <a:rPr lang="es-MX" dirty="0"/>
              <a:t>Tambora</a:t>
            </a:r>
          </a:p>
        </p:txBody>
      </p:sp>
      <p:sp>
        <p:nvSpPr>
          <p:cNvPr id="3" name="2 Marcador de contenido"/>
          <p:cNvSpPr>
            <a:spLocks noGrp="1"/>
          </p:cNvSpPr>
          <p:nvPr>
            <p:ph sz="quarter" idx="4294967295"/>
          </p:nvPr>
        </p:nvSpPr>
        <p:spPr>
          <a:xfrm>
            <a:off x="827584" y="988170"/>
            <a:ext cx="7924800" cy="4114800"/>
          </a:xfrm>
        </p:spPr>
        <p:txBody>
          <a:bodyPr>
            <a:normAutofit/>
          </a:bodyPr>
          <a:lstStyle/>
          <a:p>
            <a:r>
              <a:rPr lang="es-MX" dirty="0"/>
              <a:t>Indonesia. En abril de 1815 el volcán entró en erupción y sus 4330 m de altura sobre el nivel del mar quedaron reducidos a 2850. </a:t>
            </a:r>
          </a:p>
          <a:p>
            <a:r>
              <a:rPr lang="es-MX" dirty="0"/>
              <a:t>La nube de cenizas se expandió a más de 600 km de distancia, la precipitación de cenizas cubrió zonas en un radio de 500.000 km</a:t>
            </a:r>
            <a:r>
              <a:rPr lang="es-MX" baseline="30000" dirty="0"/>
              <a:t>2</a:t>
            </a:r>
            <a:r>
              <a:rPr lang="es-MX" dirty="0"/>
              <a:t> con un espesor de 3 m. </a:t>
            </a:r>
          </a:p>
          <a:p>
            <a:r>
              <a:rPr lang="es-MX" dirty="0"/>
              <a:t>El ruido de la explosión se escuchó a más de 1500 km de distancia, los piroclastos y las nubes de ceniza mataron a 12.000 personas y debido a la hambruna provocada por la devastación de las cosechas murieron más de 49000, en las islas cercanas.</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6906" y="4040346"/>
            <a:ext cx="3606155" cy="2308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206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1219200" y="73025"/>
            <a:ext cx="7924800" cy="1143000"/>
          </a:xfrm>
        </p:spPr>
        <p:txBody>
          <a:bodyPr/>
          <a:lstStyle/>
          <a:p>
            <a:r>
              <a:rPr lang="es-MX" dirty="0"/>
              <a:t>Krakatoa</a:t>
            </a:r>
          </a:p>
        </p:txBody>
      </p:sp>
      <p:sp>
        <p:nvSpPr>
          <p:cNvPr id="3" name="2 Marcador de contenido"/>
          <p:cNvSpPr>
            <a:spLocks noGrp="1"/>
          </p:cNvSpPr>
          <p:nvPr>
            <p:ph sz="quarter" idx="4294967295"/>
          </p:nvPr>
        </p:nvSpPr>
        <p:spPr>
          <a:xfrm>
            <a:off x="743327" y="1348661"/>
            <a:ext cx="7924800" cy="1872555"/>
          </a:xfrm>
        </p:spPr>
        <p:txBody>
          <a:bodyPr>
            <a:normAutofit lnSpcReduction="10000"/>
          </a:bodyPr>
          <a:lstStyle/>
          <a:p>
            <a:pPr algn="just"/>
            <a:r>
              <a:rPr lang="es-MX" dirty="0"/>
              <a:t>Sumatra, Indonesia. El 27 de agosto de 1883, el volcán Krakatoa entra en erupción, provocando la desaparición casi total de la isla situada en el estrecho de Java y Sumatra. El ruido provocado por la explosión se pudo oír a unos 4800 km de distancia. Murieron más de 40.000 personas por los tsunamis de hasta 35 m de altura provocados por la erupción, levanto una columna eruptiva de 40 km, cuyas cenizas giraron varios años en torno a la Tierra.</a:t>
            </a:r>
          </a:p>
        </p:txBody>
      </p:sp>
      <p:pic>
        <p:nvPicPr>
          <p:cNvPr id="2050" name="Picture 2" descr="http://www.elpatiopolitico.com/wp-content/uploads/2012/08/kraktoa_ma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3460817"/>
            <a:ext cx="3579822" cy="3166765"/>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data:image/jpeg;base64,/9j/4AAQSkZJRgABAQAAAQABAAD/2wCEAAkGBhQSEBQUExQUFRUUFBQUFBQVFBQUFBQUFBQVFBQUFBQXHCYeFxkjGRQUHy8gIycpLCwsFR4xNTAqNSYrLCkBCQoKDgwOFA8PGikcHBwpKSkpLCkpLCkpKSkpKSwpKSksKSwpLCwpKSkpKSkpKSwpKSksLCwpLCkpLCwsKSwpLP/AABEIALoBDwMBIgACEQEDEQH/xAAbAAACAwEBAQAAAAAAAAAAAAACBAEDBQYAB//EAD0QAAIBAgIGBggFBAIDAQAAAAABAgMRBCEFEjFBUWEGExRxgZEVIlJTkrHB0RYyofDxQqLS4XKTI2KCQ//EABkBAQEBAQEBAAAAAAAAAAAAAAABAgMEBf/EACARAQEBAQACAgMBAQAAAAAAAAABEQISMQMhE0FRIhT/2gAMAwEAAhEDEQA/AOxhii6GIMqkmN00zvXKVr0Kho4dmFRrWNDC4szVbMGWwFqNVMagc2h6xKmeUAurIqNYrlILVPOBQCkHFg6gUIASyqdO5c0e1QFOzgzww6oBahdTGX2bkU1KRsOBVUoJlnRjGlTIUGaksKgXhzXkziikrIZgsgOoCUCaIqOwlWxw3Km2UvALgWWfsZdSc57FZF1CLSz2mnHB5EwwGeZq9wxnNb7FNSobNTDIQxGC4GZdGZJg6w16PkXxwqib2ISUWX05JB1YFSoMir4VRinMSVJoJTsQYsJIujmZVOsPUqosSU7GgNUqAjDE2Lo4sitWgPUpmLTxg3RxiM2K24SLbiFDEpjHXGGlzYLZTKuiieMRcNOXPJiKxqLI4lDDTh64ssQHGsDTCAkwHVIciA7kAKLLYwAHUBcS55AaxQDgBKBcmSNCmYWsXtIhwQ0xUpkthqmidUaKtQh0y5IJIaYUeHuBLBD1wZDTGdOgkVzaQ1iJGfUi2bjIaldCs64x2JslYA19I4yLLo1MhGNUNVjTm0aVQv7QZPaSHiCYeTXWJCWPsY3aj3ay4vk6ShpRodp6V5nHdsCWPfEeJ5OxekOZTPGHLLST4k9vbHgvm6ZYzmXU8UcvHFSGaWKkPE8nTwxPMbpVbnM0qsjVwdXiYsabsI5FiQvh5J7xxRRzrYIxLLAnrEVLie6tFcpBRkBNgZIKUyvXYQOsC6lg2iHSRRMKhYKPJ5F1NsApOxTLEl0oXF6lEQSsQeliMihxsCqxcQabZbCkDCoWwkBGoDKmGwbXA+SqQcZi9z1zs4mdclMV1z3WAwy4kaov1x7rmVMMqBOohVVglWKYZ1bBKdhVVi6M0VDNPED+HxcTKjFMN07Z3yJVjoqOMiPUsfBWTaTk7Lm+R8txemanWSWahuTdroCpi3Jq05uz2N/U42u0j7Th5o0KVU+X9D9PVOtVKeaey8r2STeT48j6FSrqxn2vppOQLmK9oQPalxJgunVChXKe0xK3jIreXBobT1jMWk+BYtIch40040wrMQ7Y29gccW7DKavlSzDgKPEg9rGGn3IUxOKS2HusvtZTOwkNUTxLYMZhSkiEjaLKc5MYpye8pptlyrGaLlInWF5VuR5O6Ir5Y8OyHQfAdUQlA7uGs54Z8Ct03wNZUyeoKax3EE1qmDYvLBsikj2qPU8G+BesHyLE1lqLCSZqxwKLo4BFNZEZNCemsX/4nHWSk7Wz2czo62FhGLlLJJXbOB0lidaptvdtpbuWZjq/pvifZCurq0ZtvbveZTRxsoXW1b3uzsL4zEJrV33vdLdw472HTwzSVnldbd9/qYdHUdGcTKnVpzk8rrftu2tniz6THSbR8wwUU4pZ8cs7eX7zR2WGx8XaN3F6qspLV5ZE5s37Opf03Z6YKpaV5iXUtk9kbO3jHHaZ9JPiy2niricMAxqjhGhZFmtLCyua1C1jKw1OxpYeaRy6bh2MFwJm1wK1iEDOsjDQZyiA9UGdSInXrJGpEOtK20Wqd5mVMa+J6njHvNeKabmmWUqovGtcsUnwGByEwlIUjVZM8SyYp9zK54hGXVxjFXirjxTXPpFsYkKBKgzq5LIR5DEKfIopQ5jMKfMzWos6pMDsqL4RDTMtYojTRKpFt0FFlFawwawwbkRrAZfSCOrh6louTa1bLNq+V7b0fJ8dipxuvyvefanHmZWnujFPEwvJLXSsp2zS2+JLFlfE5VL52ztYeo4t7Emkllls33vuOl050R6p/wDjilGyV29r+5iYaik5azs1uvaNtnjmStQ/opSnBT6xRbukrZWTt62xm5hK3VwSqPWvdRlF3Sfly2b7HJ1MSsoxtxstvPMKlpJylFZ6sW3l+ZvZntMXnWtx9F0Bpe3qVkopK8ZXVvB71tOhhUi9jPlMsY6llF7Hks34X7z6PoXCy6inrxalqq6e3/XcdON9VjppxqriXwxKFlh0TGj5HTIweWIREsUuIrqPcVzw0uI8YGXjifSBnrDSLY4R7y+MNpzty4AyxKe0TnRkhKvWcd5ZxL6S9Y1IuMv4C7MtxhQxduPiO0dKNb/ky347PTM7lasYWGIyyM6jpS7zs/AfjiUzlZY6S6sTC10U1Kq4oo7SlvJimnCL2pFbwkOAEcdHkW9tgMo5h23BU4lUcQWRxHI1jmahBFsEkKKuHDFEytbDsZktCscYuJPblxGU2GGRrcilYxBrFx4DKbEuryLIK+4Wli48D3pLVLlNh6NNbwKlWKEJaTuBLFX/AIHhU8oz+ks4um7/ANLuru3gfNa9G95K11d34eB2fSrSUdV08rvO63cn4HJymsor1m8kk1sttdkc+vqunH2ysVgp7U7pWzWT8FwOl0No+NGUZSbetFZbLXWd347N5n0IONm4O0t2W/jvROJ0hrTVnlFO7jfKNmklfeZ1rH0fQPVRjaFlJO7ys89/6ms1fZJnzXRHSWKnaKatks3u43y/e0+l4OtGpTjOOSkrr6nTjr+s9QEkyynWZbqgZR3o6awujN8C1T4oWjVi9682G7P+TIOoluuVVqc5bJavcWWT3teBNo8RLhhBwqXs01zTTQricHJ5/pc15SXEGai95ud2M3mVy9aDTKYJ7ro6Sej4veD6NSPRPnmOf46ycNSn7TNKlTmt7f6lqwVtxbHD+By6+TW+eMIYvXa22M2Upp7W/wB8Dp44fjZk9kjwXkOfl8f0XjXO0JuUknfvzHdeCf8AVl3mosHHgiXhIsl+SUnGOWjVjxLY4hHH0NJygrZNc/ozQwuk4zy/K+ezzLz49ftm7HRxxyJeLjxXkZSgydXmdPxT+s+TQliogyxkf2hLVI1DU+PlPI52mPFkxxEfaFFEJC8xNORr87+f3Jc78ELRqNEuoYvK6Zzez6FVTWKJS5IB3LIayekOjtZa+/Y+ZzWAoJOUpSacbpW3Jrb+h2OPnaDvY5HE0rzvHLieT5ZnVen479LuqVRX1pWi83JbfBLuM3SK1ZJtJ8lw7tw1o/FShrWzV7JvdfbYro29frNsm821fM5T6dRdG9D1MRNuL1Ul6zfBvYu8+l4WDpwjCLyirK7TOI0Dj40Z2149W17WeWw3p9JKHvU+5N/JHp+Kc2brh8nluOiWMqcYgzp1Jf1p91kY+GxkZq8JJ932GFN8T1T4/wB844Xr+nFRqRzu/NBS0lNfyvsUU8NUkrpSa42yKpRabTya2prYWc7fvKm56NPTM+CKqmlpv+BfVQUMM5OyTb4JNs348T3E8r/RrSdTj+iCWl6nLyRFXR8oq8oyS5gwox3k347+l3r+tLBY2cvZNCFSXIyaVSnHe/IvWkYre/I8vfO36jrz1/a0XiGtqC68z1pWHPyJWkqb/gx4X+N+U/rRVZHnVEoY+nxSLo4qL2NGfGxdhjWJFnXK5YwYa+UkIrjVyJczIfwulJQ33XB/R7jbwmkoVNm3g9v+zlNYilValdOz2nTnuxi8yu2uTcx8FptOynk+O59/A1VJPNHedS+nGzB3PA3RORuVBIkG6PEE5AyPMWx2NjTjrSaS4v5Li+RjqyT7a5lt+iuOesc/j8bGDcV60tllu73uKtI6elVerTTjHj/U/sL4XDNbvE+fbte7nnI8sPOeb8llYtjorLN+FhunOyD60jRTsC4s88FHmXua4guRUW4Gs6Urxbv+j5Nb0dRo7ScauT9WXDc/+L+hx0pLiFRxO5tcnc6/H8vXHpz7+OdPqWjsXay4GliI0qqV4q7/AKkrS8958+0V0i1fVqZrdLev+XHvOy0fjk4qz5q2/mdOs6/1y5TZ/novjNDSg8rtbnb5oZ0Wk3wa3j6xDe3MXlgkp3jdcXm4rIfkvUzpPDLsM9an6rSa2d6M7FaITd42jy3F6i4vPfvWwOpUaRObeb/lqydT7YeJwji7btxTqGlindW2GbKJ7eO7Z9vN1MqNQjUPNEHVkSiSu8G565AfWPiQ+8HM9cZB84VUJVBZTDTPnPacjIG4uqoXWhlcqpbS0hKH5ZNeOQjOsltdhWppBbsxsizm11uH6T+3G/NZfoP4fT1GTtrare6WX67D51PEykHCg2T89i/gj6JU09QTs6sbrheXyRTPpTh1/U33Ql9UcPTpLf5bw01uSQ/6Oj8HLdx/S2o8qUVBe1L1peC2L9TAxEqlSWtOTm+Ld7d3AO4XXHLrvrr26c8Tn09RxM4vZ35L5h1dKO/5bL9QFU5kTqJ7czDSfSnIoqaSfMKUIvdbubRU8Nbe/IomGPe/MYhjE1sd+AtSpW4+Ibhwy8QLVO7z8i1SQrq8+HmEuRUOKvbeauiOk86Lyd43zg9j5rg/3mc/rO1j3kNSzX17Q+nqddeq7S3xe1fdc0ak8Uktuw+JUMTKDTi2mndNOzR0+j+mzso1ot/+8bX8Y7H4WOnNl9udlnp9B7SmA6pg4LT1Go7QqJvg7pvuTtc0OuO05n6cr1f2Yn63Iq7E98orxv8AIJJsmLbdr/Q1LZ6ZyX2rlgHud/Aj0bO27u/eVxrXte7T7gJ4nkWfJ2ePKMHgUneps4X+di2ejIXum9W+zgt+e0qqY2+4KlCcvLfkZvXXu3Fk59ZpqvSj1bjBKWWSav8AqZHZJ7dWVu5m7g1qq2Xfld/6K6mKd8su/YjPHyXnZPtrriXL6fAqOlYv82TvlvApaZV3rKy3Wzf+jJ6xcjzqc/L7nm869PjGv6XT3M8sdrK90uWxmLKt+7kOXNGfPoyNXtUXe7f3JliIWy/fPMyVLeGlLg/JmWtaVPHKKsv12hPSj3Wz8TM1Xvvf6eJZKm8nZ243v8mTTTXbm9rvv2/QOni3a2XgKwlfd3dx5Ra3S8mXQ1213CWkOX6/MQk1z8MytxfP5Fn2NShpD28nd91lsLZY+PeZGZNmawxpPH8vqCsY2+HmIK4WtYLh7tb5hdoT3iHWfuxPWAw8q9+7xJlW/hqyEusZCmVMaCxC3JeX3CWJ4oQ61kdbchjUjiET164r5fMzOvYdNlMatOpvTXnmbmjelVWm/XbqR4S/N4S/k5VVFtzC6/m/mJ1Z6ZvMvt9RwPSulUstbVfCXq+T2PzNOWIy+p8bWJ5+aVi+GlZx/LOUdmyTXjkztPl/scr8P8r63CtmE6p81odNMTFL1k7e1CLb8bX8Rml06r3zVN8tVr9Uzf5eWPw9R9AjU5eewueknyOFh0+nvpRfdNr5pltLpvB/mpyX/GSl87Dz4vtPDuOy9IP95AvGtr7nJx6ZUda1p6tttle/cnsLH0xoW/r+H/ZqdcJ49o7PH2Y+S+xKoR4R8kHHYEzyO6rqI+yvhX2PKlHgvJB2DiBSqUfZXkj3UReeqvhQwlmDNAULCw9iHwx+x7sUPYh8EfsXp5hMBfsNP3cPgj9gXo+m/wD86b/+I/YZkSkAp6Mpe6p/9cPsQ9E0vdU/+uH2G1s8j1UBP0RR91T/AOuP2Ieh6PuqfwR+w4yWAj6Foe5pfBH7E+g6HuaXwR+w9Eqi/WAV9CYf3NP4ET6Cw/uafwofsC3tBpF6Aw/uafwgvQOH9zTz/wDU0T1PYDWf+HMP7mHkyPw7h/cw8n9zTT2BWBrKXR3D+6j/AHfc9+HMN7qPnNfU1LHtwNZn4cw/uo/FL7g/hzD+7XxT+5pXCQNrKfRnD+7/AL5/5Arovhvd/wB9T/I1wY7gbWX+GMP7v++f+R78NUPYfxz/AMjWsRYG1l/hyh7L+Of3I/DdDhL45fc05bTyBtZX4ZocJfGwZdFqD26/xs2mCgbX/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 name="AutoShape 6" descr="data:image/jpeg;base64,/9j/4AAQSkZJRgABAQAAAQABAAD/2wCEAAkGBhQSEBQUExQUFRUUFBQUFBQVFBQUFBQUFBQVFBQUFBQXHCYeFxkjGRQUHy8gIycpLCwsFR4xNTAqNSYrLCkBCQoKDgwOFA8PGikcHBwpKSkpLCkpLCkpKSkpKSwpKSksKSwpLCwpKSkpKSkpKSwpKSksLCwpLCkpLCwsKSwpLP/AABEIALoBDwMBIgACEQEDEQH/xAAbAAACAwEBAQAAAAAAAAAAAAACBAEDBQYAB//EAD0QAAIBAgIGBggFBAIDAQAAAAABAgMRBCEFEjFBUWEGExRxgZEVIlJTkrHB0RYyofDxQqLS4XKTI2KCQ//EABkBAQEBAQEBAAAAAAAAAAAAAAABAgMEBf/EACARAQEBAQACAgMBAQAAAAAAAAABEQISMQMhE0FRIhT/2gAMAwEAAhEDEQA/AOxhii6GIMqkmN00zvXKVr0Kho4dmFRrWNDC4szVbMGWwFqNVMagc2h6xKmeUAurIqNYrlILVPOBQCkHFg6gUIASyqdO5c0e1QFOzgzww6oBahdTGX2bkU1KRsOBVUoJlnRjGlTIUGaksKgXhzXkziikrIZgsgOoCUCaIqOwlWxw3Km2UvALgWWfsZdSc57FZF1CLSz2mnHB5EwwGeZq9wxnNb7FNSobNTDIQxGC4GZdGZJg6w16PkXxwqib2ISUWX05JB1YFSoMir4VRinMSVJoJTsQYsJIujmZVOsPUqosSU7GgNUqAjDE2Lo4sitWgPUpmLTxg3RxiM2K24SLbiFDEpjHXGGlzYLZTKuiieMRcNOXPJiKxqLI4lDDTh64ssQHGsDTCAkwHVIciA7kAKLLYwAHUBcS55AaxQDgBKBcmSNCmYWsXtIhwQ0xUpkthqmidUaKtQh0y5IJIaYUeHuBLBD1wZDTGdOgkVzaQ1iJGfUi2bjIaldCs64x2JslYA19I4yLLo1MhGNUNVjTm0aVQv7QZPaSHiCYeTXWJCWPsY3aj3ay4vk6ShpRodp6V5nHdsCWPfEeJ5OxekOZTPGHLLST4k9vbHgvm6ZYzmXU8UcvHFSGaWKkPE8nTwxPMbpVbnM0qsjVwdXiYsabsI5FiQvh5J7xxRRzrYIxLLAnrEVLie6tFcpBRkBNgZIKUyvXYQOsC6lg2iHSRRMKhYKPJ5F1NsApOxTLEl0oXF6lEQSsQeliMihxsCqxcQabZbCkDCoWwkBGoDKmGwbXA+SqQcZi9z1zs4mdclMV1z3WAwy4kaov1x7rmVMMqBOohVVglWKYZ1bBKdhVVi6M0VDNPED+HxcTKjFMN07Z3yJVjoqOMiPUsfBWTaTk7Lm+R8txemanWSWahuTdroCpi3Jq05uz2N/U42u0j7Th5o0KVU+X9D9PVOtVKeaey8r2STeT48j6FSrqxn2vppOQLmK9oQPalxJgunVChXKe0xK3jIreXBobT1jMWk+BYtIch40040wrMQ7Y29gccW7DKavlSzDgKPEg9rGGn3IUxOKS2HusvtZTOwkNUTxLYMZhSkiEjaLKc5MYpye8pptlyrGaLlInWF5VuR5O6Ir5Y8OyHQfAdUQlA7uGs54Z8Ct03wNZUyeoKax3EE1qmDYvLBsikj2qPU8G+BesHyLE1lqLCSZqxwKLo4BFNZEZNCemsX/4nHWSk7Wz2czo62FhGLlLJJXbOB0lidaptvdtpbuWZjq/pvifZCurq0ZtvbveZTRxsoXW1b3uzsL4zEJrV33vdLdw472HTwzSVnldbd9/qYdHUdGcTKnVpzk8rrftu2tniz6THSbR8wwUU4pZ8cs7eX7zR2WGx8XaN3F6qspLV5ZE5s37Opf03Z6YKpaV5iXUtk9kbO3jHHaZ9JPiy2niricMAxqjhGhZFmtLCyua1C1jKw1OxpYeaRy6bh2MFwJm1wK1iEDOsjDQZyiA9UGdSInXrJGpEOtK20Wqd5mVMa+J6njHvNeKabmmWUqovGtcsUnwGByEwlIUjVZM8SyYp9zK54hGXVxjFXirjxTXPpFsYkKBKgzq5LIR5DEKfIopQ5jMKfMzWos6pMDsqL4RDTMtYojTRKpFt0FFlFawwawwbkRrAZfSCOrh6louTa1bLNq+V7b0fJ8dipxuvyvefanHmZWnujFPEwvJLXSsp2zS2+JLFlfE5VL52ztYeo4t7Emkllls33vuOl050R6p/wDjilGyV29r+5iYaik5azs1uvaNtnjmStQ/opSnBT6xRbukrZWTt62xm5hK3VwSqPWvdRlF3Sfly2b7HJ1MSsoxtxstvPMKlpJylFZ6sW3l+ZvZntMXnWtx9F0Bpe3qVkopK8ZXVvB71tOhhUi9jPlMsY6llF7Hks34X7z6PoXCy6inrxalqq6e3/XcdON9VjppxqriXwxKFlh0TGj5HTIweWIREsUuIrqPcVzw0uI8YGXjifSBnrDSLY4R7y+MNpzty4AyxKe0TnRkhKvWcd5ZxL6S9Y1IuMv4C7MtxhQxduPiO0dKNb/ky347PTM7lasYWGIyyM6jpS7zs/AfjiUzlZY6S6sTC10U1Kq4oo7SlvJimnCL2pFbwkOAEcdHkW9tgMo5h23BU4lUcQWRxHI1jmahBFsEkKKuHDFEytbDsZktCscYuJPblxGU2GGRrcilYxBrFx4DKbEuryLIK+4Wli48D3pLVLlNh6NNbwKlWKEJaTuBLFX/AIHhU8oz+ks4um7/ANLuru3gfNa9G95K11d34eB2fSrSUdV08rvO63cn4HJymsor1m8kk1sttdkc+vqunH2ysVgp7U7pWzWT8FwOl0No+NGUZSbetFZbLXWd347N5n0IONm4O0t2W/jvROJ0hrTVnlFO7jfKNmklfeZ1rH0fQPVRjaFlJO7ys89/6ms1fZJnzXRHSWKnaKatks3u43y/e0+l4OtGpTjOOSkrr6nTjr+s9QEkyynWZbqgZR3o6awujN8C1T4oWjVi9682G7P+TIOoluuVVqc5bJavcWWT3teBNo8RLhhBwqXs01zTTQricHJ5/pc15SXEGai95ud2M3mVy9aDTKYJ7ro6Sej4veD6NSPRPnmOf46ycNSn7TNKlTmt7f6lqwVtxbHD+By6+TW+eMIYvXa22M2Upp7W/wB8Dp44fjZk9kjwXkOfl8f0XjXO0JuUknfvzHdeCf8AVl3mosHHgiXhIsl+SUnGOWjVjxLY4hHH0NJygrZNc/ozQwuk4zy/K+ezzLz49ftm7HRxxyJeLjxXkZSgydXmdPxT+s+TQliogyxkf2hLVI1DU+PlPI52mPFkxxEfaFFEJC8xNORr87+f3Jc78ELRqNEuoYvK6Zzez6FVTWKJS5IB3LIayekOjtZa+/Y+ZzWAoJOUpSacbpW3Jrb+h2OPnaDvY5HE0rzvHLieT5ZnVen479LuqVRX1pWi83JbfBLuM3SK1ZJtJ8lw7tw1o/FShrWzV7JvdfbYro29frNsm821fM5T6dRdG9D1MRNuL1Ul6zfBvYu8+l4WDpwjCLyirK7TOI0Dj40Z2149W17WeWw3p9JKHvU+5N/JHp+Kc2brh8nluOiWMqcYgzp1Jf1p91kY+GxkZq8JJ932GFN8T1T4/wB844Xr+nFRqRzu/NBS0lNfyvsUU8NUkrpSa42yKpRabTya2prYWc7fvKm56NPTM+CKqmlpv+BfVQUMM5OyTb4JNs348T3E8r/RrSdTj+iCWl6nLyRFXR8oq8oyS5gwox3k347+l3r+tLBY2cvZNCFSXIyaVSnHe/IvWkYre/I8vfO36jrz1/a0XiGtqC68z1pWHPyJWkqb/gx4X+N+U/rRVZHnVEoY+nxSLo4qL2NGfGxdhjWJFnXK5YwYa+UkIrjVyJczIfwulJQ33XB/R7jbwmkoVNm3g9v+zlNYilValdOz2nTnuxi8yu2uTcx8FptOynk+O59/A1VJPNHedS+nGzB3PA3RORuVBIkG6PEE5AyPMWx2NjTjrSaS4v5Li+RjqyT7a5lt+iuOesc/j8bGDcV60tllu73uKtI6elVerTTjHj/U/sL4XDNbvE+fbte7nnI8sPOeb8llYtjorLN+FhunOyD60jRTsC4s88FHmXua4guRUW4Gs6Urxbv+j5Nb0dRo7ScauT9WXDc/+L+hx0pLiFRxO5tcnc6/H8vXHpz7+OdPqWjsXay4GliI0qqV4q7/AKkrS8958+0V0i1fVqZrdLev+XHvOy0fjk4qz5q2/mdOs6/1y5TZ/novjNDSg8rtbnb5oZ0Wk3wa3j6xDe3MXlgkp3jdcXm4rIfkvUzpPDLsM9an6rSa2d6M7FaITd42jy3F6i4vPfvWwOpUaRObeb/lqydT7YeJwji7btxTqGlindW2GbKJ7eO7Z9vN1MqNQjUPNEHVkSiSu8G565AfWPiQ+8HM9cZB84VUJVBZTDTPnPacjIG4uqoXWhlcqpbS0hKH5ZNeOQjOsltdhWppBbsxsizm11uH6T+3G/NZfoP4fT1GTtrare6WX67D51PEykHCg2T89i/gj6JU09QTs6sbrheXyRTPpTh1/U33Ql9UcPTpLf5bw01uSQ/6Oj8HLdx/S2o8qUVBe1L1peC2L9TAxEqlSWtOTm+Ld7d3AO4XXHLrvrr26c8Tn09RxM4vZ35L5h1dKO/5bL9QFU5kTqJ7czDSfSnIoqaSfMKUIvdbubRU8Nbe/IomGPe/MYhjE1sd+AtSpW4+Ibhwy8QLVO7z8i1SQrq8+HmEuRUOKvbeauiOk86Lyd43zg9j5rg/3mc/rO1j3kNSzX17Q+nqddeq7S3xe1fdc0ak8Uktuw+JUMTKDTi2mndNOzR0+j+mzso1ot/+8bX8Y7H4WOnNl9udlnp9B7SmA6pg4LT1Go7QqJvg7pvuTtc0OuO05n6cr1f2Yn63Iq7E98orxv8AIJJsmLbdr/Q1LZ6ZyX2rlgHud/Aj0bO27u/eVxrXte7T7gJ4nkWfJ2ePKMHgUneps4X+di2ejIXum9W+zgt+e0qqY2+4KlCcvLfkZvXXu3Fk59ZpqvSj1bjBKWWSav8AqZHZJ7dWVu5m7g1qq2Xfld/6K6mKd8su/YjPHyXnZPtrriXL6fAqOlYv82TvlvApaZV3rKy3Wzf+jJ6xcjzqc/L7nm869PjGv6XT3M8sdrK90uWxmLKt+7kOXNGfPoyNXtUXe7f3JliIWy/fPMyVLeGlLg/JmWtaVPHKKsv12hPSj3Wz8TM1Xvvf6eJZKm8nZ243v8mTTTXbm9rvv2/QOni3a2XgKwlfd3dx5Ra3S8mXQ1213CWkOX6/MQk1z8MytxfP5Fn2NShpD28nd91lsLZY+PeZGZNmawxpPH8vqCsY2+HmIK4WtYLh7tb5hdoT3iHWfuxPWAw8q9+7xJlW/hqyEusZCmVMaCxC3JeX3CWJ4oQ61kdbchjUjiET164r5fMzOvYdNlMatOpvTXnmbmjelVWm/XbqR4S/N4S/k5VVFtzC6/m/mJ1Z6ZvMvt9RwPSulUstbVfCXq+T2PzNOWIy+p8bWJ5+aVi+GlZx/LOUdmyTXjkztPl/scr8P8r63CtmE6p81odNMTFL1k7e1CLb8bX8Rml06r3zVN8tVr9Uzf5eWPw9R9AjU5eewueknyOFh0+nvpRfdNr5pltLpvB/mpyX/GSl87Dz4vtPDuOy9IP95AvGtr7nJx6ZUda1p6tttle/cnsLH0xoW/r+H/ZqdcJ49o7PH2Y+S+xKoR4R8kHHYEzyO6rqI+yvhX2PKlHgvJB2DiBSqUfZXkj3UReeqvhQwlmDNAULCw9iHwx+x7sUPYh8EfsXp5hMBfsNP3cPgj9gXo+m/wD86b/+I/YZkSkAp6Mpe6p/9cPsQ9E0vdU/+uH2G1s8j1UBP0RR91T/AOuP2Ieh6PuqfwR+w4yWAj6Foe5pfBH7E+g6HuaXwR+w9Eqi/WAV9CYf3NP4ET6Cw/uafwofsC3tBpF6Aw/uafwgvQOH9zTz/wDU0T1PYDWf+HMP7mHkyPw7h/cw8n9zTT2BWBrKXR3D+6j/AHfc9+HMN7qPnNfU1LHtwNZn4cw/uo/FL7g/hzD+7XxT+5pXCQNrKfRnD+7/AL5/5Arovhvd/wB9T/I1wY7gbWX+GMP7v++f+R78NUPYfxz/AMjWsRYG1l/hyh7L+Of3I/DdDhL45fc05bTyBtZX4ZocJfGwZdFqD26/xs2mCgbX/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Tree>
    <p:extLst>
      <p:ext uri="{BB962C8B-B14F-4D97-AF65-F5344CB8AC3E}">
        <p14:creationId xmlns:p14="http://schemas.microsoft.com/office/powerpoint/2010/main" val="34866648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0" y="0"/>
            <a:ext cx="7924800" cy="1143000"/>
          </a:xfrm>
        </p:spPr>
        <p:txBody>
          <a:bodyPr/>
          <a:lstStyle/>
          <a:p>
            <a:r>
              <a:rPr lang="es-MX" dirty="0"/>
              <a:t>Armero Colombia</a:t>
            </a:r>
          </a:p>
        </p:txBody>
      </p:sp>
      <p:sp>
        <p:nvSpPr>
          <p:cNvPr id="3" name="2 Marcador de contenido"/>
          <p:cNvSpPr>
            <a:spLocks noGrp="1"/>
          </p:cNvSpPr>
          <p:nvPr>
            <p:ph sz="quarter" idx="4294967295"/>
          </p:nvPr>
        </p:nvSpPr>
        <p:spPr>
          <a:xfrm>
            <a:off x="0" y="1600200"/>
            <a:ext cx="7924800" cy="4114800"/>
          </a:xfrm>
        </p:spPr>
        <p:txBody>
          <a:bodyPr/>
          <a:lstStyle/>
          <a:p>
            <a:pPr algn="just"/>
            <a:r>
              <a:rPr lang="es-MX" dirty="0"/>
              <a:t>En noviembre de 1985 tuvo lugar la erupción del volcán Nevado del Ruíz, provocando una avalancha de </a:t>
            </a:r>
            <a:r>
              <a:rPr lang="es-MX" dirty="0" err="1"/>
              <a:t>lahar</a:t>
            </a:r>
            <a:r>
              <a:rPr lang="es-MX" dirty="0"/>
              <a:t> (fango volcánico) pues se derritieron las nieves eternas que había en su cumbre. Causó 23.000 víctimas y la desaparición total de la población de Armero arrasada por la avalancha y el desborde de las cuencas del río Lagunillas..</a:t>
            </a:r>
          </a:p>
          <a:p>
            <a:endParaRPr lang="es-MX" dirty="0"/>
          </a:p>
        </p:txBody>
      </p:sp>
      <p:pic>
        <p:nvPicPr>
          <p:cNvPr id="4098" name="Picture 2" descr="http://upload.wikimedia.org/wikipedia/commons/0/0c/Nevado_del_Ruiz_198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5994" y="3657600"/>
            <a:ext cx="4672012" cy="3096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70328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sz="quarter" idx="13"/>
          </p:nvPr>
        </p:nvSpPr>
        <p:spPr/>
        <p:txBody>
          <a:bodyPr/>
          <a:lstStyle/>
          <a:p>
            <a:endParaRPr lang="es-MX"/>
          </a:p>
        </p:txBody>
      </p:sp>
      <p:pic>
        <p:nvPicPr>
          <p:cNvPr id="5122" name="Picture 2" descr="http://manuelcuadros.files.wordpress.com/2011/09/armero-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04665"/>
            <a:ext cx="3324554" cy="229552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blogs.lavanguardia.es/hemeroteca/files/2010/11/lf_volcannevad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404664"/>
            <a:ext cx="3438525" cy="2295526"/>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www.rnw.nl/data/files/images/lead/2012/04/photo_1333933692598-1-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813" y="2843738"/>
            <a:ext cx="4684711" cy="3033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05915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0" y="274638"/>
            <a:ext cx="7924800" cy="660400"/>
          </a:xfrm>
        </p:spPr>
        <p:txBody>
          <a:bodyPr>
            <a:normAutofit fontScale="90000"/>
          </a:bodyPr>
          <a:lstStyle/>
          <a:p>
            <a:r>
              <a:rPr lang="es-MX" dirty="0"/>
              <a:t>Mt. Santa Helena</a:t>
            </a:r>
          </a:p>
        </p:txBody>
      </p:sp>
      <p:sp>
        <p:nvSpPr>
          <p:cNvPr id="3" name="2 Marcador de contenido"/>
          <p:cNvSpPr>
            <a:spLocks noGrp="1"/>
          </p:cNvSpPr>
          <p:nvPr>
            <p:ph sz="quarter" idx="4294967295"/>
          </p:nvPr>
        </p:nvSpPr>
        <p:spPr>
          <a:xfrm>
            <a:off x="539552" y="935038"/>
            <a:ext cx="7924800" cy="1773882"/>
          </a:xfrm>
        </p:spPr>
        <p:txBody>
          <a:bodyPr>
            <a:normAutofit/>
          </a:bodyPr>
          <a:lstStyle/>
          <a:p>
            <a:pPr algn="just"/>
            <a:r>
              <a:rPr lang="es-MX" dirty="0"/>
              <a:t>Washington, EUA, 19 de Mayo de 1980. Una gigantesca explosión arrancó parte de la cumbre de la montaña reduciéndola a fragmentos; la energía liberada fue igual a la de 27.000 bombas nucleares como la de Hiroshima. Al hacer erupción toda la tierra y nieve que había en gran parte de el se deslizó hasta llegar al lago </a:t>
            </a:r>
            <a:r>
              <a:rPr lang="es-MX" dirty="0" err="1"/>
              <a:t>Spirit</a:t>
            </a:r>
            <a:r>
              <a:rPr lang="es-MX" dirty="0"/>
              <a:t> y causo un </a:t>
            </a:r>
            <a:r>
              <a:rPr lang="es-MX" dirty="0" err="1"/>
              <a:t>megatsunami</a:t>
            </a:r>
            <a:r>
              <a:rPr lang="es-MX" dirty="0"/>
              <a:t> de 250 metros de altura, fue el deslizamiento mas grande registrado en la historia.</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3" y="3212976"/>
            <a:ext cx="4541769" cy="3285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16331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sz="quarter" idx="13"/>
          </p:nvPr>
        </p:nvSpPr>
        <p:spPr/>
        <p:txBody>
          <a:bodyPr/>
          <a:lstStyle/>
          <a:p>
            <a:endParaRPr lang="es-MX"/>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836712"/>
            <a:ext cx="5756652"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descr="https://encrypted-tbn3.gstatic.com/images?q=tbn:ANd9GcS_9HEiPelgf02Le9Q0jqSCG2idNRBmr2MHJwUiN_F0QvCZxne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672" y="836712"/>
            <a:ext cx="2952328" cy="496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60656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0" y="274638"/>
            <a:ext cx="7924800" cy="634082"/>
          </a:xfrm>
        </p:spPr>
        <p:txBody>
          <a:bodyPr>
            <a:normAutofit fontScale="90000"/>
          </a:bodyPr>
          <a:lstStyle/>
          <a:p>
            <a:r>
              <a:rPr lang="es-MX" dirty="0"/>
              <a:t>Pinatubo</a:t>
            </a:r>
          </a:p>
        </p:txBody>
      </p:sp>
      <p:sp>
        <p:nvSpPr>
          <p:cNvPr id="3" name="2 Marcador de contenido"/>
          <p:cNvSpPr>
            <a:spLocks noGrp="1"/>
          </p:cNvSpPr>
          <p:nvPr>
            <p:ph sz="quarter" idx="4294967295"/>
          </p:nvPr>
        </p:nvSpPr>
        <p:spPr>
          <a:xfrm>
            <a:off x="107504" y="942685"/>
            <a:ext cx="7924800" cy="2270291"/>
          </a:xfrm>
        </p:spPr>
        <p:txBody>
          <a:bodyPr>
            <a:normAutofit lnSpcReduction="10000"/>
          </a:bodyPr>
          <a:lstStyle/>
          <a:p>
            <a:pPr algn="just"/>
            <a:r>
              <a:rPr lang="es-MX" dirty="0"/>
              <a:t>Monte </a:t>
            </a:r>
            <a:r>
              <a:rPr lang="es-MX" dirty="0" err="1"/>
              <a:t>Pinatubo</a:t>
            </a:r>
            <a:r>
              <a:rPr lang="es-MX" dirty="0"/>
              <a:t> Filipinas, junio de 1991. Una nube ardiente viajo a gran velocidad, con una enorme fuerza destructiva y temperaturas entre 350 </a:t>
            </a:r>
            <a:r>
              <a:rPr lang="es-MX" dirty="0" err="1"/>
              <a:t>Cº</a:t>
            </a:r>
            <a:r>
              <a:rPr lang="es-MX" dirty="0"/>
              <a:t> y 1000 </a:t>
            </a:r>
            <a:r>
              <a:rPr lang="es-MX" dirty="0" err="1"/>
              <a:t>Cº</a:t>
            </a:r>
            <a:r>
              <a:rPr lang="es-MX" dirty="0"/>
              <a:t> arrasó todo lo que encontraba a su paso. Gases venenosos con ondas expansivas de trayectoria y flujos piroclásticos de trayectoria balística que junto a coladas de barro, con temperaturas de 8,000 °C crearon un paisaje. El flujo </a:t>
            </a:r>
            <a:r>
              <a:rPr lang="es-MX" dirty="0" err="1"/>
              <a:t>piroclástico</a:t>
            </a:r>
            <a:r>
              <a:rPr lang="es-MX" dirty="0"/>
              <a:t>, las cenizas y los deslizamientos de tierra y lava provocaron cuantiosos daños materiales y económicos. Aumento del nivel del mar y cambios de temperatura. </a:t>
            </a: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3212976"/>
            <a:ext cx="5210229" cy="321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21347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59" y="260648"/>
            <a:ext cx="4126885"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8444" y="3295830"/>
            <a:ext cx="3938012" cy="2557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1" name="Picture 5" descr="http://www.minoanatlantis.com/pix/Volcanic_Eruption_Pinatub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2200" y="331242"/>
            <a:ext cx="2088232" cy="2805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87806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3"/>
          <p:cNvSpPr txBox="1">
            <a:spLocks noChangeArrowheads="1"/>
          </p:cNvSpPr>
          <p:nvPr/>
        </p:nvSpPr>
        <p:spPr bwMode="auto">
          <a:xfrm>
            <a:off x="2195513" y="723900"/>
            <a:ext cx="4608512"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0000CC"/>
                  </a:outerShdw>
                </a:effectLst>
              </a14:hiddenEffects>
            </a:ext>
          </a:extLst>
        </p:spPr>
        <p:txBody>
          <a:bodyPr/>
          <a:lstStyle>
            <a:lvl1pPr eaLnBrk="0" hangingPunct="0">
              <a:defRPr sz="2000" b="1">
                <a:solidFill>
                  <a:srgbClr val="334F26"/>
                </a:solidFill>
                <a:latin typeface="Times New Roman" pitchFamily="18" charset="0"/>
              </a:defRPr>
            </a:lvl1pPr>
            <a:lvl2pPr marL="742950" indent="-285750" eaLnBrk="0" hangingPunct="0">
              <a:defRPr sz="2000" b="1">
                <a:solidFill>
                  <a:srgbClr val="334F26"/>
                </a:solidFill>
                <a:latin typeface="Times New Roman" pitchFamily="18" charset="0"/>
              </a:defRPr>
            </a:lvl2pPr>
            <a:lvl3pPr marL="1143000" indent="-228600" eaLnBrk="0" hangingPunct="0">
              <a:defRPr sz="2000" b="1">
                <a:solidFill>
                  <a:srgbClr val="334F26"/>
                </a:solidFill>
                <a:latin typeface="Times New Roman" pitchFamily="18" charset="0"/>
              </a:defRPr>
            </a:lvl3pPr>
            <a:lvl4pPr marL="1600200" indent="-228600" eaLnBrk="0" hangingPunct="0">
              <a:defRPr sz="2000" b="1">
                <a:solidFill>
                  <a:srgbClr val="334F26"/>
                </a:solidFill>
                <a:latin typeface="Times New Roman" pitchFamily="18" charset="0"/>
              </a:defRPr>
            </a:lvl4pPr>
            <a:lvl5pPr marL="2057400" indent="-228600" eaLnBrk="0" hangingPunct="0">
              <a:defRPr sz="2000" b="1">
                <a:solidFill>
                  <a:srgbClr val="334F26"/>
                </a:solidFill>
                <a:latin typeface="Times New Roman" pitchFamily="18" charset="0"/>
              </a:defRPr>
            </a:lvl5pPr>
            <a:lvl6pPr marL="2514600" indent="-228600" eaLnBrk="0" fontAlgn="base" hangingPunct="0">
              <a:spcBef>
                <a:spcPct val="0"/>
              </a:spcBef>
              <a:spcAft>
                <a:spcPct val="0"/>
              </a:spcAft>
              <a:defRPr sz="2000" b="1">
                <a:solidFill>
                  <a:srgbClr val="334F26"/>
                </a:solidFill>
                <a:latin typeface="Times New Roman" pitchFamily="18" charset="0"/>
              </a:defRPr>
            </a:lvl6pPr>
            <a:lvl7pPr marL="2971800" indent="-228600" eaLnBrk="0" fontAlgn="base" hangingPunct="0">
              <a:spcBef>
                <a:spcPct val="0"/>
              </a:spcBef>
              <a:spcAft>
                <a:spcPct val="0"/>
              </a:spcAft>
              <a:defRPr sz="2000" b="1">
                <a:solidFill>
                  <a:srgbClr val="334F26"/>
                </a:solidFill>
                <a:latin typeface="Times New Roman" pitchFamily="18" charset="0"/>
              </a:defRPr>
            </a:lvl7pPr>
            <a:lvl8pPr marL="3429000" indent="-228600" eaLnBrk="0" fontAlgn="base" hangingPunct="0">
              <a:spcBef>
                <a:spcPct val="0"/>
              </a:spcBef>
              <a:spcAft>
                <a:spcPct val="0"/>
              </a:spcAft>
              <a:defRPr sz="2000" b="1">
                <a:solidFill>
                  <a:srgbClr val="334F26"/>
                </a:solidFill>
                <a:latin typeface="Times New Roman" pitchFamily="18" charset="0"/>
              </a:defRPr>
            </a:lvl8pPr>
            <a:lvl9pPr marL="3886200" indent="-228600" eaLnBrk="0" fontAlgn="base" hangingPunct="0">
              <a:spcBef>
                <a:spcPct val="0"/>
              </a:spcBef>
              <a:spcAft>
                <a:spcPct val="0"/>
              </a:spcAft>
              <a:defRPr sz="2000" b="1">
                <a:solidFill>
                  <a:srgbClr val="334F26"/>
                </a:solidFill>
                <a:latin typeface="Times New Roman" pitchFamily="18" charset="0"/>
              </a:defRPr>
            </a:lvl9pPr>
          </a:lstStyle>
          <a:p>
            <a:pPr eaLnBrk="1" hangingPunct="1">
              <a:lnSpc>
                <a:spcPct val="120000"/>
              </a:lnSpc>
            </a:pPr>
            <a:r>
              <a:rPr lang="es-ES" sz="2200">
                <a:solidFill>
                  <a:schemeClr val="tx1"/>
                </a:solidFill>
                <a:latin typeface="Arial" charset="0"/>
              </a:rPr>
              <a:t>Principales Volcanes en México</a:t>
            </a:r>
            <a:endParaRPr lang="es-ES" sz="2400">
              <a:solidFill>
                <a:schemeClr val="tx1"/>
              </a:solidFill>
              <a:latin typeface="Arial" charset="0"/>
            </a:endParaRPr>
          </a:p>
        </p:txBody>
      </p:sp>
      <p:pic>
        <p:nvPicPr>
          <p:cNvPr id="10243" name="Picture 21" descr="mexmap">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412875"/>
            <a:ext cx="7632700" cy="519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9703749"/>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0" y="274638"/>
            <a:ext cx="7924800" cy="561975"/>
          </a:xfrm>
        </p:spPr>
        <p:txBody>
          <a:bodyPr>
            <a:normAutofit fontScale="90000"/>
          </a:bodyPr>
          <a:lstStyle/>
          <a:p>
            <a:r>
              <a:rPr lang="es-MX" dirty="0"/>
              <a:t>Popocatépetl</a:t>
            </a:r>
          </a:p>
        </p:txBody>
      </p:sp>
      <p:sp>
        <p:nvSpPr>
          <p:cNvPr id="3" name="2 Marcador de contenido"/>
          <p:cNvSpPr>
            <a:spLocks noGrp="1"/>
          </p:cNvSpPr>
          <p:nvPr>
            <p:ph sz="quarter" idx="4294967295"/>
          </p:nvPr>
        </p:nvSpPr>
        <p:spPr>
          <a:xfrm>
            <a:off x="925463" y="908720"/>
            <a:ext cx="7924800" cy="4114800"/>
          </a:xfrm>
        </p:spPr>
        <p:txBody>
          <a:bodyPr>
            <a:normAutofit/>
          </a:bodyPr>
          <a:lstStyle/>
          <a:p>
            <a:pPr algn="just">
              <a:buFont typeface="Arial" panose="020B0604020202020204" pitchFamily="34" charset="0"/>
              <a:buChar char="•"/>
            </a:pPr>
            <a:r>
              <a:rPr lang="es-MX" dirty="0"/>
              <a:t>. Desde 1354 se han registrado 18 erupciones. </a:t>
            </a:r>
          </a:p>
          <a:p>
            <a:pPr algn="just">
              <a:buFont typeface="Arial" panose="020B0604020202020204" pitchFamily="34" charset="0"/>
              <a:buChar char="•"/>
            </a:pPr>
            <a:r>
              <a:rPr lang="es-MX" dirty="0"/>
              <a:t>En 1947 ocurrió una erupción de consideración, para iniciar así un periodo de actividad. </a:t>
            </a:r>
          </a:p>
          <a:p>
            <a:pPr algn="just">
              <a:buFont typeface="Arial" panose="020B0604020202020204" pitchFamily="34" charset="0"/>
              <a:buChar char="•"/>
            </a:pPr>
            <a:r>
              <a:rPr lang="es-MX" dirty="0"/>
              <a:t>El 21 de diciembre de 1994 registró una explosión que produjo gas y cenizas que fueron transportados por los vientos dominantes a más de 25 km de distancia. </a:t>
            </a:r>
          </a:p>
          <a:p>
            <a:pPr algn="just">
              <a:buFont typeface="Arial" panose="020B0604020202020204" pitchFamily="34" charset="0"/>
              <a:buChar char="•"/>
            </a:pPr>
            <a:r>
              <a:rPr lang="es-MX" dirty="0"/>
              <a:t>La última erupción violenta del volcán se registró en diciembre de 2000. </a:t>
            </a:r>
          </a:p>
          <a:p>
            <a:pPr algn="just">
              <a:buFont typeface="Arial" panose="020B0604020202020204" pitchFamily="34" charset="0"/>
              <a:buChar char="•"/>
            </a:pPr>
            <a:r>
              <a:rPr lang="es-MX" dirty="0"/>
              <a:t>El 25 de diciembre de 2005 se produjo en el cráter del volcán una nueva explosión, que provocó una columna de humo y cenizas de tres kilómetros de altura y la expulsión de lava. </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4859337"/>
            <a:ext cx="2647950" cy="172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38388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descr="http://img.europapress.net/fotoweb/fotonoticia_20130519074531_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60648"/>
            <a:ext cx="4388685" cy="2463150"/>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http://radiotrece.com.mx/wp-content/uploads/2013/09/Popocatepetl-3-600x33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3059591"/>
            <a:ext cx="5015309" cy="2808574"/>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6110A319-85B7-4813-8100-93182CF76962}"/>
              </a:ext>
            </a:extLst>
          </p:cNvPr>
          <p:cNvPicPr>
            <a:picLocks noChangeAspect="1"/>
          </p:cNvPicPr>
          <p:nvPr/>
        </p:nvPicPr>
        <p:blipFill>
          <a:blip r:embed="rId4"/>
          <a:stretch>
            <a:fillRect/>
          </a:stretch>
        </p:blipFill>
        <p:spPr>
          <a:xfrm>
            <a:off x="4572000" y="260648"/>
            <a:ext cx="4334632" cy="2444708"/>
          </a:xfrm>
          <a:prstGeom prst="rect">
            <a:avLst/>
          </a:prstGeom>
        </p:spPr>
      </p:pic>
      <p:sp>
        <p:nvSpPr>
          <p:cNvPr id="7" name="1 Título">
            <a:extLst>
              <a:ext uri="{FF2B5EF4-FFF2-40B4-BE49-F238E27FC236}">
                <a16:creationId xmlns:a16="http://schemas.microsoft.com/office/drawing/2014/main" id="{5468EC74-8213-442F-B754-D199862D3F2B}"/>
              </a:ext>
            </a:extLst>
          </p:cNvPr>
          <p:cNvSpPr txBox="1">
            <a:spLocks/>
          </p:cNvSpPr>
          <p:nvPr/>
        </p:nvSpPr>
        <p:spPr>
          <a:xfrm>
            <a:off x="107504" y="3789040"/>
            <a:ext cx="3240360" cy="561975"/>
          </a:xfrm>
          <a:prstGeom prst="rect">
            <a:avLst/>
          </a:prstGeom>
        </p:spPr>
        <p:txBody>
          <a:bodyPr vert="horz" lIns="91440" tIns="45720" rIns="91440" bIns="45720" rtlCol="0" anchor="b">
            <a:normAutofit fontScale="900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s-MX"/>
              <a:t>Popocatépetl</a:t>
            </a:r>
            <a:endParaRPr lang="es-MX" dirty="0"/>
          </a:p>
        </p:txBody>
      </p:sp>
    </p:spTree>
    <p:extLst>
      <p:ext uri="{BB962C8B-B14F-4D97-AF65-F5344CB8AC3E}">
        <p14:creationId xmlns:p14="http://schemas.microsoft.com/office/powerpoint/2010/main" val="30740239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0" y="274638"/>
            <a:ext cx="7924800" cy="1143000"/>
          </a:xfrm>
        </p:spPr>
        <p:txBody>
          <a:bodyPr/>
          <a:lstStyle/>
          <a:p>
            <a:r>
              <a:rPr lang="es-MX" dirty="0"/>
              <a:t>Volcán de fuego</a:t>
            </a:r>
          </a:p>
        </p:txBody>
      </p:sp>
      <p:sp>
        <p:nvSpPr>
          <p:cNvPr id="3" name="2 Marcador de contenido"/>
          <p:cNvSpPr>
            <a:spLocks noGrp="1"/>
          </p:cNvSpPr>
          <p:nvPr>
            <p:ph sz="quarter" idx="4294967295"/>
          </p:nvPr>
        </p:nvSpPr>
        <p:spPr>
          <a:xfrm>
            <a:off x="0" y="1600200"/>
            <a:ext cx="7924800" cy="4114800"/>
          </a:xfrm>
        </p:spPr>
        <p:txBody>
          <a:bodyPr/>
          <a:lstStyle/>
          <a:p>
            <a:pPr algn="just"/>
            <a:r>
              <a:rPr lang="es-MX" dirty="0"/>
              <a:t>Colima. A lo largo de 500 años el volcán ha tenido más de 40 explosiones desde 1576, de las cuales destacan las de 1585, 1606, 1622, 1690, 1818, 1890, 1903, la más violenta la de 1913, febrero de 1999, 6 de junio del 2005, se produjo una columna eruptiva que alcanzó 4 km sobre el volcán, arrojando cenizas de roca y piroclásticos.</a:t>
            </a: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2996951"/>
            <a:ext cx="4881173" cy="2736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70319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07994"/>
            <a:ext cx="4061311" cy="2727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7699" y="3042586"/>
            <a:ext cx="3812733" cy="2855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1 Título">
            <a:extLst>
              <a:ext uri="{FF2B5EF4-FFF2-40B4-BE49-F238E27FC236}">
                <a16:creationId xmlns:a16="http://schemas.microsoft.com/office/drawing/2014/main" id="{7D57B2E0-0D96-4532-BBAA-44718ED827BF}"/>
              </a:ext>
            </a:extLst>
          </p:cNvPr>
          <p:cNvSpPr txBox="1">
            <a:spLocks/>
          </p:cNvSpPr>
          <p:nvPr/>
        </p:nvSpPr>
        <p:spPr>
          <a:xfrm>
            <a:off x="107504" y="3627258"/>
            <a:ext cx="7924800" cy="114300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s-MX"/>
              <a:t>Volcán de fuego</a:t>
            </a:r>
            <a:endParaRPr lang="es-MX" dirty="0"/>
          </a:p>
        </p:txBody>
      </p:sp>
    </p:spTree>
    <p:extLst>
      <p:ext uri="{BB962C8B-B14F-4D97-AF65-F5344CB8AC3E}">
        <p14:creationId xmlns:p14="http://schemas.microsoft.com/office/powerpoint/2010/main" val="26182375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C35F9-2369-6239-A71C-E3B40260436E}"/>
              </a:ext>
            </a:extLst>
          </p:cNvPr>
          <p:cNvSpPr>
            <a:spLocks noGrp="1"/>
          </p:cNvSpPr>
          <p:nvPr>
            <p:ph type="title"/>
          </p:nvPr>
        </p:nvSpPr>
        <p:spPr/>
        <p:txBody>
          <a:bodyPr/>
          <a:lstStyle/>
          <a:p>
            <a:r>
              <a:rPr lang="es-MX" dirty="0"/>
              <a:t>Tres Vírgenes</a:t>
            </a:r>
          </a:p>
        </p:txBody>
      </p:sp>
      <p:pic>
        <p:nvPicPr>
          <p:cNvPr id="4" name="Imagen 3">
            <a:extLst>
              <a:ext uri="{FF2B5EF4-FFF2-40B4-BE49-F238E27FC236}">
                <a16:creationId xmlns:a16="http://schemas.microsoft.com/office/drawing/2014/main" id="{31DB7B84-6331-5E87-3A88-AFB24641D3BF}"/>
              </a:ext>
            </a:extLst>
          </p:cNvPr>
          <p:cNvPicPr>
            <a:picLocks noChangeAspect="1"/>
          </p:cNvPicPr>
          <p:nvPr/>
        </p:nvPicPr>
        <p:blipFill>
          <a:blip r:embed="rId2"/>
          <a:stretch>
            <a:fillRect/>
          </a:stretch>
        </p:blipFill>
        <p:spPr>
          <a:xfrm>
            <a:off x="179512" y="1988840"/>
            <a:ext cx="3372197" cy="4502057"/>
          </a:xfrm>
          <a:prstGeom prst="rect">
            <a:avLst/>
          </a:prstGeom>
        </p:spPr>
      </p:pic>
      <p:pic>
        <p:nvPicPr>
          <p:cNvPr id="5" name="Imagen 4">
            <a:extLst>
              <a:ext uri="{FF2B5EF4-FFF2-40B4-BE49-F238E27FC236}">
                <a16:creationId xmlns:a16="http://schemas.microsoft.com/office/drawing/2014/main" id="{28D561CD-C242-0B54-F9F9-FFFCA5FF0924}"/>
              </a:ext>
            </a:extLst>
          </p:cNvPr>
          <p:cNvPicPr>
            <a:picLocks noChangeAspect="1"/>
          </p:cNvPicPr>
          <p:nvPr/>
        </p:nvPicPr>
        <p:blipFill>
          <a:blip r:embed="rId3"/>
          <a:stretch>
            <a:fillRect/>
          </a:stretch>
        </p:blipFill>
        <p:spPr>
          <a:xfrm>
            <a:off x="3785218" y="1988840"/>
            <a:ext cx="5179270" cy="3522665"/>
          </a:xfrm>
          <a:prstGeom prst="rect">
            <a:avLst/>
          </a:prstGeom>
        </p:spPr>
      </p:pic>
    </p:spTree>
    <p:extLst>
      <p:ext uri="{BB962C8B-B14F-4D97-AF65-F5344CB8AC3E}">
        <p14:creationId xmlns:p14="http://schemas.microsoft.com/office/powerpoint/2010/main" val="14269737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6E067F-D8D0-854A-D1E8-70E9522BD450}"/>
              </a:ext>
            </a:extLst>
          </p:cNvPr>
          <p:cNvSpPr>
            <a:spLocks noGrp="1"/>
          </p:cNvSpPr>
          <p:nvPr>
            <p:ph type="title"/>
          </p:nvPr>
        </p:nvSpPr>
        <p:spPr/>
        <p:txBody>
          <a:bodyPr/>
          <a:lstStyle/>
          <a:p>
            <a:endParaRPr lang="es-MX"/>
          </a:p>
        </p:txBody>
      </p:sp>
      <p:pic>
        <p:nvPicPr>
          <p:cNvPr id="3" name="Imagen 2">
            <a:extLst>
              <a:ext uri="{FF2B5EF4-FFF2-40B4-BE49-F238E27FC236}">
                <a16:creationId xmlns:a16="http://schemas.microsoft.com/office/drawing/2014/main" id="{13A8A725-2863-C358-07E1-580BA0762C8E}"/>
              </a:ext>
            </a:extLst>
          </p:cNvPr>
          <p:cNvPicPr>
            <a:picLocks noChangeAspect="1"/>
          </p:cNvPicPr>
          <p:nvPr/>
        </p:nvPicPr>
        <p:blipFill>
          <a:blip r:embed="rId2"/>
          <a:stretch>
            <a:fillRect/>
          </a:stretch>
        </p:blipFill>
        <p:spPr>
          <a:xfrm>
            <a:off x="22860" y="286604"/>
            <a:ext cx="9144000" cy="5143500"/>
          </a:xfrm>
          <a:prstGeom prst="rect">
            <a:avLst/>
          </a:prstGeom>
        </p:spPr>
      </p:pic>
      <p:sp>
        <p:nvSpPr>
          <p:cNvPr id="4" name="CuadroTexto 3">
            <a:extLst>
              <a:ext uri="{FF2B5EF4-FFF2-40B4-BE49-F238E27FC236}">
                <a16:creationId xmlns:a16="http://schemas.microsoft.com/office/drawing/2014/main" id="{5087CA64-C771-09ED-91F0-7D416ABA9ADB}"/>
              </a:ext>
            </a:extLst>
          </p:cNvPr>
          <p:cNvSpPr txBox="1"/>
          <p:nvPr/>
        </p:nvSpPr>
        <p:spPr>
          <a:xfrm>
            <a:off x="2051720" y="5805264"/>
            <a:ext cx="2986972" cy="369332"/>
          </a:xfrm>
          <a:prstGeom prst="rect">
            <a:avLst/>
          </a:prstGeom>
          <a:noFill/>
        </p:spPr>
        <p:txBody>
          <a:bodyPr wrap="none" rtlCol="0">
            <a:spAutoFit/>
          </a:bodyPr>
          <a:lstStyle/>
          <a:p>
            <a:r>
              <a:rPr lang="es-MX" dirty="0"/>
              <a:t>Nació en 1943 durante 9 años</a:t>
            </a:r>
          </a:p>
        </p:txBody>
      </p:sp>
    </p:spTree>
    <p:extLst>
      <p:ext uri="{BB962C8B-B14F-4D97-AF65-F5344CB8AC3E}">
        <p14:creationId xmlns:p14="http://schemas.microsoft.com/office/powerpoint/2010/main" val="9180675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6BA0B6-0403-0A31-60A8-B5DCACE2D85A}"/>
              </a:ext>
            </a:extLst>
          </p:cNvPr>
          <p:cNvSpPr>
            <a:spLocks noGrp="1"/>
          </p:cNvSpPr>
          <p:nvPr>
            <p:ph type="title"/>
          </p:nvPr>
        </p:nvSpPr>
        <p:spPr>
          <a:xfrm>
            <a:off x="822960" y="286605"/>
            <a:ext cx="7543800" cy="766132"/>
          </a:xfrm>
        </p:spPr>
        <p:txBody>
          <a:bodyPr>
            <a:normAutofit/>
          </a:bodyPr>
          <a:lstStyle/>
          <a:p>
            <a:r>
              <a:rPr lang="es-MX" sz="3600" b="1" dirty="0"/>
              <a:t>Erupciones de los volcanes de México</a:t>
            </a:r>
          </a:p>
        </p:txBody>
      </p:sp>
      <p:graphicFrame>
        <p:nvGraphicFramePr>
          <p:cNvPr id="3" name="Tabla 3">
            <a:extLst>
              <a:ext uri="{FF2B5EF4-FFF2-40B4-BE49-F238E27FC236}">
                <a16:creationId xmlns:a16="http://schemas.microsoft.com/office/drawing/2014/main" id="{2BB2234F-B668-47B4-8563-BA4C9AF3DF7D}"/>
              </a:ext>
            </a:extLst>
          </p:cNvPr>
          <p:cNvGraphicFramePr>
            <a:graphicFrameLocks noGrp="1"/>
          </p:cNvGraphicFramePr>
          <p:nvPr>
            <p:extLst>
              <p:ext uri="{D42A27DB-BD31-4B8C-83A1-F6EECF244321}">
                <p14:modId xmlns:p14="http://schemas.microsoft.com/office/powerpoint/2010/main" val="1556638018"/>
              </p:ext>
            </p:extLst>
          </p:nvPr>
        </p:nvGraphicFramePr>
        <p:xfrm>
          <a:off x="1187624" y="1556792"/>
          <a:ext cx="5879976" cy="4617720"/>
        </p:xfrm>
        <a:graphic>
          <a:graphicData uri="http://schemas.openxmlformats.org/drawingml/2006/table">
            <a:tbl>
              <a:tblPr firstRow="1" bandRow="1">
                <a:tableStyleId>{5C22544A-7EE6-4342-B048-85BDC9FD1C3A}</a:tableStyleId>
              </a:tblPr>
              <a:tblGrid>
                <a:gridCol w="1815976">
                  <a:extLst>
                    <a:ext uri="{9D8B030D-6E8A-4147-A177-3AD203B41FA5}">
                      <a16:colId xmlns:a16="http://schemas.microsoft.com/office/drawing/2014/main" val="439328443"/>
                    </a:ext>
                  </a:extLst>
                </a:gridCol>
                <a:gridCol w="2032000">
                  <a:extLst>
                    <a:ext uri="{9D8B030D-6E8A-4147-A177-3AD203B41FA5}">
                      <a16:colId xmlns:a16="http://schemas.microsoft.com/office/drawing/2014/main" val="2110729343"/>
                    </a:ext>
                  </a:extLst>
                </a:gridCol>
                <a:gridCol w="2032000">
                  <a:extLst>
                    <a:ext uri="{9D8B030D-6E8A-4147-A177-3AD203B41FA5}">
                      <a16:colId xmlns:a16="http://schemas.microsoft.com/office/drawing/2014/main" val="1459001218"/>
                    </a:ext>
                  </a:extLst>
                </a:gridCol>
              </a:tblGrid>
              <a:tr h="370840">
                <a:tc>
                  <a:txBody>
                    <a:bodyPr/>
                    <a:lstStyle/>
                    <a:p>
                      <a:r>
                        <a:rPr lang="es-MX" dirty="0" err="1"/>
                        <a:t>Volcan</a:t>
                      </a:r>
                      <a:r>
                        <a:rPr lang="es-MX" dirty="0"/>
                        <a:t> </a:t>
                      </a:r>
                    </a:p>
                  </a:txBody>
                  <a:tcPr/>
                </a:tc>
                <a:tc>
                  <a:txBody>
                    <a:bodyPr/>
                    <a:lstStyle/>
                    <a:p>
                      <a:r>
                        <a:rPr lang="es-MX" dirty="0"/>
                        <a:t>Año de última erupción</a:t>
                      </a:r>
                    </a:p>
                  </a:txBody>
                  <a:tcPr/>
                </a:tc>
                <a:tc>
                  <a:txBody>
                    <a:bodyPr/>
                    <a:lstStyle/>
                    <a:p>
                      <a:r>
                        <a:rPr lang="es-MX" dirty="0"/>
                        <a:t>Altura</a:t>
                      </a:r>
                    </a:p>
                  </a:txBody>
                  <a:tcPr/>
                </a:tc>
                <a:extLst>
                  <a:ext uri="{0D108BD9-81ED-4DB2-BD59-A6C34878D82A}">
                    <a16:rowId xmlns:a16="http://schemas.microsoft.com/office/drawing/2014/main" val="2793575919"/>
                  </a:ext>
                </a:extLst>
              </a:tr>
              <a:tr h="370840">
                <a:tc>
                  <a:txBody>
                    <a:bodyPr/>
                    <a:lstStyle/>
                    <a:p>
                      <a:r>
                        <a:rPr lang="es-MX" dirty="0"/>
                        <a:t>Pico de Orizaba</a:t>
                      </a:r>
                    </a:p>
                  </a:txBody>
                  <a:tcPr/>
                </a:tc>
                <a:tc>
                  <a:txBody>
                    <a:bodyPr/>
                    <a:lstStyle/>
                    <a:p>
                      <a:pPr algn="ctr"/>
                      <a:r>
                        <a:rPr lang="es-MX" dirty="0"/>
                        <a:t>1687</a:t>
                      </a:r>
                    </a:p>
                  </a:txBody>
                  <a:tcPr/>
                </a:tc>
                <a:tc>
                  <a:txBody>
                    <a:bodyPr/>
                    <a:lstStyle/>
                    <a:p>
                      <a:pPr algn="ctr"/>
                      <a:r>
                        <a:rPr lang="es-MX" dirty="0"/>
                        <a:t>5747</a:t>
                      </a:r>
                    </a:p>
                  </a:txBody>
                  <a:tcPr/>
                </a:tc>
                <a:extLst>
                  <a:ext uri="{0D108BD9-81ED-4DB2-BD59-A6C34878D82A}">
                    <a16:rowId xmlns:a16="http://schemas.microsoft.com/office/drawing/2014/main" val="521307993"/>
                  </a:ext>
                </a:extLst>
              </a:tr>
              <a:tr h="370840">
                <a:tc>
                  <a:txBody>
                    <a:bodyPr/>
                    <a:lstStyle/>
                    <a:p>
                      <a:r>
                        <a:rPr lang="es-MX" dirty="0" err="1"/>
                        <a:t>Popocatepetl</a:t>
                      </a:r>
                      <a:endParaRPr lang="es-MX" dirty="0"/>
                    </a:p>
                  </a:txBody>
                  <a:tcPr/>
                </a:tc>
                <a:tc>
                  <a:txBody>
                    <a:bodyPr/>
                    <a:lstStyle/>
                    <a:p>
                      <a:pPr algn="ctr"/>
                      <a:r>
                        <a:rPr lang="es-MX" dirty="0"/>
                        <a:t>1994</a:t>
                      </a:r>
                    </a:p>
                  </a:txBody>
                  <a:tcPr/>
                </a:tc>
                <a:tc>
                  <a:txBody>
                    <a:bodyPr/>
                    <a:lstStyle/>
                    <a:p>
                      <a:pPr algn="ctr"/>
                      <a:r>
                        <a:rPr lang="es-MX" dirty="0"/>
                        <a:t>5442</a:t>
                      </a:r>
                    </a:p>
                  </a:txBody>
                  <a:tcPr/>
                </a:tc>
                <a:extLst>
                  <a:ext uri="{0D108BD9-81ED-4DB2-BD59-A6C34878D82A}">
                    <a16:rowId xmlns:a16="http://schemas.microsoft.com/office/drawing/2014/main" val="3911764095"/>
                  </a:ext>
                </a:extLst>
              </a:tr>
              <a:tr h="370840">
                <a:tc>
                  <a:txBody>
                    <a:bodyPr/>
                    <a:lstStyle/>
                    <a:p>
                      <a:r>
                        <a:rPr lang="es-MX" dirty="0" err="1"/>
                        <a:t>Volcan</a:t>
                      </a:r>
                      <a:r>
                        <a:rPr lang="es-MX" dirty="0"/>
                        <a:t> de Fuego</a:t>
                      </a:r>
                    </a:p>
                  </a:txBody>
                  <a:tcPr/>
                </a:tc>
                <a:tc>
                  <a:txBody>
                    <a:bodyPr/>
                    <a:lstStyle/>
                    <a:p>
                      <a:pPr algn="ctr"/>
                      <a:r>
                        <a:rPr lang="es-MX" dirty="0"/>
                        <a:t>2005</a:t>
                      </a:r>
                    </a:p>
                  </a:txBody>
                  <a:tcPr/>
                </a:tc>
                <a:tc>
                  <a:txBody>
                    <a:bodyPr/>
                    <a:lstStyle/>
                    <a:p>
                      <a:pPr algn="ctr"/>
                      <a:r>
                        <a:rPr lang="es-MX" dirty="0"/>
                        <a:t>3860</a:t>
                      </a:r>
                    </a:p>
                  </a:txBody>
                  <a:tcPr/>
                </a:tc>
                <a:extLst>
                  <a:ext uri="{0D108BD9-81ED-4DB2-BD59-A6C34878D82A}">
                    <a16:rowId xmlns:a16="http://schemas.microsoft.com/office/drawing/2014/main" val="4180425487"/>
                  </a:ext>
                </a:extLst>
              </a:tr>
              <a:tr h="370840">
                <a:tc>
                  <a:txBody>
                    <a:bodyPr/>
                    <a:lstStyle/>
                    <a:p>
                      <a:r>
                        <a:rPr lang="es-MX" dirty="0" err="1"/>
                        <a:t>Paricutin</a:t>
                      </a:r>
                      <a:endParaRPr lang="es-MX" dirty="0"/>
                    </a:p>
                  </a:txBody>
                  <a:tcPr/>
                </a:tc>
                <a:tc>
                  <a:txBody>
                    <a:bodyPr/>
                    <a:lstStyle/>
                    <a:p>
                      <a:pPr algn="ctr"/>
                      <a:r>
                        <a:rPr lang="es-MX" dirty="0"/>
                        <a:t>1952</a:t>
                      </a:r>
                    </a:p>
                  </a:txBody>
                  <a:tcPr/>
                </a:tc>
                <a:tc>
                  <a:txBody>
                    <a:bodyPr/>
                    <a:lstStyle/>
                    <a:p>
                      <a:pPr algn="ctr"/>
                      <a:r>
                        <a:rPr lang="es-MX" dirty="0"/>
                        <a:t>2830</a:t>
                      </a:r>
                    </a:p>
                  </a:txBody>
                  <a:tcPr/>
                </a:tc>
                <a:extLst>
                  <a:ext uri="{0D108BD9-81ED-4DB2-BD59-A6C34878D82A}">
                    <a16:rowId xmlns:a16="http://schemas.microsoft.com/office/drawing/2014/main" val="2327230487"/>
                  </a:ext>
                </a:extLst>
              </a:tr>
              <a:tr h="370840">
                <a:tc>
                  <a:txBody>
                    <a:bodyPr/>
                    <a:lstStyle/>
                    <a:p>
                      <a:r>
                        <a:rPr lang="es-MX" dirty="0"/>
                        <a:t>Ceboruco</a:t>
                      </a:r>
                    </a:p>
                  </a:txBody>
                  <a:tcPr/>
                </a:tc>
                <a:tc>
                  <a:txBody>
                    <a:bodyPr/>
                    <a:lstStyle/>
                    <a:p>
                      <a:pPr algn="ctr"/>
                      <a:r>
                        <a:rPr lang="es-MX" dirty="0"/>
                        <a:t>1871</a:t>
                      </a:r>
                    </a:p>
                  </a:txBody>
                  <a:tcPr/>
                </a:tc>
                <a:tc>
                  <a:txBody>
                    <a:bodyPr/>
                    <a:lstStyle/>
                    <a:p>
                      <a:pPr algn="ctr"/>
                      <a:r>
                        <a:rPr lang="es-MX" dirty="0"/>
                        <a:t>2164</a:t>
                      </a:r>
                    </a:p>
                  </a:txBody>
                  <a:tcPr/>
                </a:tc>
                <a:extLst>
                  <a:ext uri="{0D108BD9-81ED-4DB2-BD59-A6C34878D82A}">
                    <a16:rowId xmlns:a16="http://schemas.microsoft.com/office/drawing/2014/main" val="1494045128"/>
                  </a:ext>
                </a:extLst>
              </a:tr>
              <a:tr h="370840">
                <a:tc>
                  <a:txBody>
                    <a:bodyPr/>
                    <a:lstStyle/>
                    <a:p>
                      <a:r>
                        <a:rPr lang="es-MX" dirty="0"/>
                        <a:t>Tacana</a:t>
                      </a:r>
                    </a:p>
                  </a:txBody>
                  <a:tcPr/>
                </a:tc>
                <a:tc>
                  <a:txBody>
                    <a:bodyPr/>
                    <a:lstStyle/>
                    <a:p>
                      <a:pPr algn="ctr"/>
                      <a:r>
                        <a:rPr lang="es-MX" dirty="0"/>
                        <a:t>NA</a:t>
                      </a:r>
                    </a:p>
                  </a:txBody>
                  <a:tcPr/>
                </a:tc>
                <a:tc>
                  <a:txBody>
                    <a:bodyPr/>
                    <a:lstStyle/>
                    <a:p>
                      <a:pPr algn="ctr"/>
                      <a:r>
                        <a:rPr lang="es-MX" dirty="0"/>
                        <a:t>4092</a:t>
                      </a:r>
                    </a:p>
                  </a:txBody>
                  <a:tcPr/>
                </a:tc>
                <a:extLst>
                  <a:ext uri="{0D108BD9-81ED-4DB2-BD59-A6C34878D82A}">
                    <a16:rowId xmlns:a16="http://schemas.microsoft.com/office/drawing/2014/main" val="4003967112"/>
                  </a:ext>
                </a:extLst>
              </a:tr>
              <a:tr h="370840">
                <a:tc>
                  <a:txBody>
                    <a:bodyPr/>
                    <a:lstStyle/>
                    <a:p>
                      <a:r>
                        <a:rPr lang="es-MX" dirty="0"/>
                        <a:t>Chichonal</a:t>
                      </a:r>
                    </a:p>
                  </a:txBody>
                  <a:tcPr/>
                </a:tc>
                <a:tc>
                  <a:txBody>
                    <a:bodyPr/>
                    <a:lstStyle/>
                    <a:p>
                      <a:pPr algn="ctr"/>
                      <a:r>
                        <a:rPr lang="es-MX" dirty="0"/>
                        <a:t>1982</a:t>
                      </a:r>
                    </a:p>
                  </a:txBody>
                  <a:tcPr/>
                </a:tc>
                <a:tc>
                  <a:txBody>
                    <a:bodyPr/>
                    <a:lstStyle/>
                    <a:p>
                      <a:pPr algn="ctr"/>
                      <a:r>
                        <a:rPr lang="es-MX" dirty="0"/>
                        <a:t>1269</a:t>
                      </a:r>
                    </a:p>
                  </a:txBody>
                  <a:tcPr/>
                </a:tc>
                <a:extLst>
                  <a:ext uri="{0D108BD9-81ED-4DB2-BD59-A6C34878D82A}">
                    <a16:rowId xmlns:a16="http://schemas.microsoft.com/office/drawing/2014/main" val="1348452136"/>
                  </a:ext>
                </a:extLst>
              </a:tr>
              <a:tr h="370840">
                <a:tc>
                  <a:txBody>
                    <a:bodyPr/>
                    <a:lstStyle/>
                    <a:p>
                      <a:r>
                        <a:rPr lang="es-MX" dirty="0"/>
                        <a:t>San Andrés</a:t>
                      </a:r>
                    </a:p>
                  </a:txBody>
                  <a:tcPr/>
                </a:tc>
                <a:tc>
                  <a:txBody>
                    <a:bodyPr/>
                    <a:lstStyle/>
                    <a:p>
                      <a:pPr algn="ctr"/>
                      <a:r>
                        <a:rPr lang="es-MX" dirty="0"/>
                        <a:t>1858</a:t>
                      </a:r>
                    </a:p>
                  </a:txBody>
                  <a:tcPr/>
                </a:tc>
                <a:tc>
                  <a:txBody>
                    <a:bodyPr/>
                    <a:lstStyle/>
                    <a:p>
                      <a:pPr algn="ctr"/>
                      <a:r>
                        <a:rPr lang="es-MX" dirty="0"/>
                        <a:t>3960</a:t>
                      </a:r>
                    </a:p>
                  </a:txBody>
                  <a:tcPr/>
                </a:tc>
                <a:extLst>
                  <a:ext uri="{0D108BD9-81ED-4DB2-BD59-A6C34878D82A}">
                    <a16:rowId xmlns:a16="http://schemas.microsoft.com/office/drawing/2014/main" val="1543942926"/>
                  </a:ext>
                </a:extLst>
              </a:tr>
              <a:tr h="370840">
                <a:tc>
                  <a:txBody>
                    <a:bodyPr/>
                    <a:lstStyle/>
                    <a:p>
                      <a:r>
                        <a:rPr lang="es-MX" dirty="0"/>
                        <a:t>Nevado de Toluca</a:t>
                      </a:r>
                    </a:p>
                  </a:txBody>
                  <a:tcPr/>
                </a:tc>
                <a:tc>
                  <a:txBody>
                    <a:bodyPr/>
                    <a:lstStyle/>
                    <a:p>
                      <a:pPr algn="ctr"/>
                      <a:r>
                        <a:rPr lang="es-MX" dirty="0"/>
                        <a:t>1330</a:t>
                      </a:r>
                    </a:p>
                  </a:txBody>
                  <a:tcPr/>
                </a:tc>
                <a:tc>
                  <a:txBody>
                    <a:bodyPr/>
                    <a:lstStyle/>
                    <a:p>
                      <a:pPr algn="ctr"/>
                      <a:r>
                        <a:rPr lang="es-MX" dirty="0"/>
                        <a:t>4690</a:t>
                      </a:r>
                    </a:p>
                  </a:txBody>
                  <a:tcPr/>
                </a:tc>
                <a:extLst>
                  <a:ext uri="{0D108BD9-81ED-4DB2-BD59-A6C34878D82A}">
                    <a16:rowId xmlns:a16="http://schemas.microsoft.com/office/drawing/2014/main" val="406171027"/>
                  </a:ext>
                </a:extLst>
              </a:tr>
              <a:tr h="370840">
                <a:tc>
                  <a:txBody>
                    <a:bodyPr/>
                    <a:lstStyle/>
                    <a:p>
                      <a:r>
                        <a:rPr lang="es-MX" dirty="0"/>
                        <a:t>Tres Vírgenes</a:t>
                      </a:r>
                    </a:p>
                  </a:txBody>
                  <a:tcPr/>
                </a:tc>
                <a:tc>
                  <a:txBody>
                    <a:bodyPr/>
                    <a:lstStyle/>
                    <a:p>
                      <a:pPr algn="ctr"/>
                      <a:r>
                        <a:rPr lang="es-MX" dirty="0"/>
                        <a:t>2001</a:t>
                      </a:r>
                    </a:p>
                  </a:txBody>
                  <a:tcPr/>
                </a:tc>
                <a:tc>
                  <a:txBody>
                    <a:bodyPr/>
                    <a:lstStyle/>
                    <a:p>
                      <a:pPr algn="ctr"/>
                      <a:r>
                        <a:rPr lang="es-MX" dirty="0"/>
                        <a:t>2054</a:t>
                      </a:r>
                    </a:p>
                  </a:txBody>
                  <a:tcPr/>
                </a:tc>
                <a:extLst>
                  <a:ext uri="{0D108BD9-81ED-4DB2-BD59-A6C34878D82A}">
                    <a16:rowId xmlns:a16="http://schemas.microsoft.com/office/drawing/2014/main" val="4218242530"/>
                  </a:ext>
                </a:extLst>
              </a:tr>
            </a:tbl>
          </a:graphicData>
        </a:graphic>
      </p:graphicFrame>
    </p:spTree>
    <p:extLst>
      <p:ext uri="{BB962C8B-B14F-4D97-AF65-F5344CB8AC3E}">
        <p14:creationId xmlns:p14="http://schemas.microsoft.com/office/powerpoint/2010/main" val="2006549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cielo, exterior&#10;&#10;Descripción generada automáticamente">
            <a:extLst>
              <a:ext uri="{FF2B5EF4-FFF2-40B4-BE49-F238E27FC236}">
                <a16:creationId xmlns:a16="http://schemas.microsoft.com/office/drawing/2014/main" id="{5214DF62-40D4-426A-89B4-F87D2766B2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672" y="1340768"/>
            <a:ext cx="4968552" cy="4643461"/>
          </a:xfrm>
          <a:prstGeom prst="rect">
            <a:avLst/>
          </a:prstGeom>
        </p:spPr>
      </p:pic>
      <p:sp>
        <p:nvSpPr>
          <p:cNvPr id="4" name="Título 3">
            <a:extLst>
              <a:ext uri="{FF2B5EF4-FFF2-40B4-BE49-F238E27FC236}">
                <a16:creationId xmlns:a16="http://schemas.microsoft.com/office/drawing/2014/main" id="{5763B7F1-4321-4654-A98D-89399FBA0B0A}"/>
              </a:ext>
            </a:extLst>
          </p:cNvPr>
          <p:cNvSpPr>
            <a:spLocks noGrp="1"/>
          </p:cNvSpPr>
          <p:nvPr>
            <p:ph type="title"/>
          </p:nvPr>
        </p:nvSpPr>
        <p:spPr>
          <a:xfrm>
            <a:off x="822960" y="286605"/>
            <a:ext cx="7543800" cy="694124"/>
          </a:xfrm>
        </p:spPr>
        <p:txBody>
          <a:bodyPr>
            <a:normAutofit fontScale="90000"/>
          </a:bodyPr>
          <a:lstStyle/>
          <a:p>
            <a:r>
              <a:rPr lang="es-MX" dirty="0"/>
              <a:t>Riesgo de Yellowstone</a:t>
            </a:r>
          </a:p>
        </p:txBody>
      </p:sp>
    </p:spTree>
    <p:extLst>
      <p:ext uri="{BB962C8B-B14F-4D97-AF65-F5344CB8AC3E}">
        <p14:creationId xmlns:p14="http://schemas.microsoft.com/office/powerpoint/2010/main" val="31706136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9304656-8495-49E5-9F69-A4FF26D1F651}"/>
              </a:ext>
            </a:extLst>
          </p:cNvPr>
          <p:cNvPicPr>
            <a:picLocks noChangeAspect="1"/>
          </p:cNvPicPr>
          <p:nvPr/>
        </p:nvPicPr>
        <p:blipFill>
          <a:blip r:embed="rId2"/>
          <a:stretch>
            <a:fillRect/>
          </a:stretch>
        </p:blipFill>
        <p:spPr>
          <a:xfrm>
            <a:off x="1187624" y="476672"/>
            <a:ext cx="7138484" cy="5576941"/>
          </a:xfrm>
          <a:prstGeom prst="rect">
            <a:avLst/>
          </a:prstGeom>
        </p:spPr>
      </p:pic>
    </p:spTree>
    <p:extLst>
      <p:ext uri="{BB962C8B-B14F-4D97-AF65-F5344CB8AC3E}">
        <p14:creationId xmlns:p14="http://schemas.microsoft.com/office/powerpoint/2010/main" val="11853398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13C058CD-AE0B-5FE7-D13B-30F5F696AC66}"/>
              </a:ext>
            </a:extLst>
          </p:cNvPr>
          <p:cNvSpPr>
            <a:spLocks noGrp="1" noChangeArrowheads="1"/>
          </p:cNvSpPr>
          <p:nvPr>
            <p:ph type="title"/>
          </p:nvPr>
        </p:nvSpPr>
        <p:spPr>
          <a:xfrm>
            <a:off x="457200" y="188640"/>
            <a:ext cx="8229600" cy="1143000"/>
          </a:xfrm>
        </p:spPr>
        <p:txBody>
          <a:bodyPr>
            <a:normAutofit fontScale="90000"/>
          </a:bodyPr>
          <a:lstStyle/>
          <a:p>
            <a:pPr eaLnBrk="1" hangingPunct="1">
              <a:defRPr/>
            </a:pPr>
            <a:r>
              <a:rPr lang="en-US" dirty="0" err="1"/>
              <a:t>Monitoreo</a:t>
            </a:r>
            <a:r>
              <a:rPr lang="en-US"/>
              <a:t> y </a:t>
            </a:r>
            <a:r>
              <a:rPr lang="en-US" dirty="0" err="1"/>
              <a:t>evaluación</a:t>
            </a:r>
            <a:r>
              <a:rPr lang="en-US" dirty="0"/>
              <a:t> de </a:t>
            </a:r>
            <a:r>
              <a:rPr lang="en-US" dirty="0" err="1"/>
              <a:t>peligro</a:t>
            </a:r>
            <a:endParaRPr lang="en-US" dirty="0"/>
          </a:p>
        </p:txBody>
      </p:sp>
      <p:sp>
        <p:nvSpPr>
          <p:cNvPr id="23555" name="Rectangle 3">
            <a:extLst>
              <a:ext uri="{FF2B5EF4-FFF2-40B4-BE49-F238E27FC236}">
                <a16:creationId xmlns:a16="http://schemas.microsoft.com/office/drawing/2014/main" id="{863AD648-FF3F-A754-638E-3C840D3E31AD}"/>
              </a:ext>
            </a:extLst>
          </p:cNvPr>
          <p:cNvSpPr>
            <a:spLocks noGrp="1" noChangeArrowheads="1"/>
          </p:cNvSpPr>
          <p:nvPr>
            <p:ph type="body" sz="half" idx="2"/>
          </p:nvPr>
        </p:nvSpPr>
        <p:spPr>
          <a:xfrm>
            <a:off x="423661" y="1916832"/>
            <a:ext cx="8004175" cy="841648"/>
          </a:xfrm>
        </p:spPr>
        <p:txBody>
          <a:bodyPr>
            <a:normAutofit lnSpcReduction="10000"/>
          </a:bodyPr>
          <a:lstStyle/>
          <a:p>
            <a:pPr eaLnBrk="1" hangingPunct="1">
              <a:defRPr/>
            </a:pPr>
            <a:r>
              <a:rPr lang="en-US" sz="2800" dirty="0"/>
              <a:t>Las </a:t>
            </a:r>
            <a:r>
              <a:rPr lang="en-US" sz="2800" dirty="0" err="1"/>
              <a:t>erupciones</a:t>
            </a:r>
            <a:r>
              <a:rPr lang="en-US" sz="2800" dirty="0"/>
              <a:t> </a:t>
            </a:r>
            <a:r>
              <a:rPr lang="en-US" sz="2800" dirty="0" err="1"/>
              <a:t>volcánicas</a:t>
            </a:r>
            <a:r>
              <a:rPr lang="en-US" sz="2800" dirty="0"/>
              <a:t> </a:t>
            </a:r>
            <a:r>
              <a:rPr lang="en-US" sz="2800" dirty="0" err="1"/>
              <a:t>pueden</a:t>
            </a:r>
            <a:r>
              <a:rPr lang="en-US" sz="2800" dirty="0"/>
              <a:t> </a:t>
            </a:r>
            <a:r>
              <a:rPr lang="en-US" sz="2800" dirty="0" err="1"/>
              <a:t>predecirse</a:t>
            </a:r>
            <a:r>
              <a:rPr lang="en-US" sz="2800" dirty="0"/>
              <a:t> </a:t>
            </a:r>
            <a:r>
              <a:rPr lang="en-US" sz="2800" dirty="0" err="1"/>
              <a:t>monitoreando</a:t>
            </a:r>
            <a:r>
              <a:rPr lang="en-US" sz="2800" dirty="0"/>
              <a:t> al </a:t>
            </a:r>
            <a:r>
              <a:rPr lang="en-US" sz="2800" dirty="0" err="1"/>
              <a:t>volcán</a:t>
            </a:r>
            <a:endParaRPr lang="en-US" sz="2800" dirty="0"/>
          </a:p>
        </p:txBody>
      </p:sp>
      <p:pic>
        <p:nvPicPr>
          <p:cNvPr id="22532" name="Picture 4" descr="MonTechnqs">
            <a:extLst>
              <a:ext uri="{FF2B5EF4-FFF2-40B4-BE49-F238E27FC236}">
                <a16:creationId xmlns:a16="http://schemas.microsoft.com/office/drawing/2014/main" id="{3938B4E9-A87E-C472-3D6B-C651FF4518CE}"/>
              </a:ext>
            </a:extLst>
          </p:cNvPr>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1219200" y="2819400"/>
            <a:ext cx="6629400" cy="37719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9532" t="38021" r="24597" b="21615"/>
          <a:stretch/>
        </p:blipFill>
        <p:spPr bwMode="auto">
          <a:xfrm>
            <a:off x="868671" y="1196752"/>
            <a:ext cx="762587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3347864" y="3861048"/>
            <a:ext cx="1996059" cy="369332"/>
          </a:xfrm>
          <a:prstGeom prst="rect">
            <a:avLst/>
          </a:prstGeom>
          <a:noFill/>
        </p:spPr>
        <p:txBody>
          <a:bodyPr wrap="none" rtlCol="0">
            <a:spAutoFit/>
          </a:bodyPr>
          <a:lstStyle/>
          <a:p>
            <a:r>
              <a:rPr lang="es-ES" b="1" dirty="0">
                <a:solidFill>
                  <a:srgbClr val="FF0000"/>
                </a:solidFill>
              </a:rPr>
              <a:t>Colapso de Techos</a:t>
            </a:r>
          </a:p>
        </p:txBody>
      </p:sp>
      <p:cxnSp>
        <p:nvCxnSpPr>
          <p:cNvPr id="6" name="5 Conector recto de flecha"/>
          <p:cNvCxnSpPr/>
          <p:nvPr/>
        </p:nvCxnSpPr>
        <p:spPr>
          <a:xfrm flipH="1">
            <a:off x="3059832" y="4230380"/>
            <a:ext cx="576064" cy="350748"/>
          </a:xfrm>
          <a:prstGeom prst="straightConnector1">
            <a:avLst/>
          </a:prstGeom>
          <a:ln w="28575">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8" name="7 CuadroTexto"/>
          <p:cNvSpPr txBox="1"/>
          <p:nvPr/>
        </p:nvSpPr>
        <p:spPr>
          <a:xfrm>
            <a:off x="6780212" y="3861048"/>
            <a:ext cx="1824236" cy="923330"/>
          </a:xfrm>
          <a:prstGeom prst="rect">
            <a:avLst/>
          </a:prstGeom>
          <a:noFill/>
        </p:spPr>
        <p:txBody>
          <a:bodyPr wrap="square" rtlCol="0">
            <a:spAutoFit/>
          </a:bodyPr>
          <a:lstStyle/>
          <a:p>
            <a:r>
              <a:rPr lang="es-ES" b="1" dirty="0">
                <a:solidFill>
                  <a:srgbClr val="FF0000"/>
                </a:solidFill>
              </a:rPr>
              <a:t>Daños a turbinas de aviones</a:t>
            </a:r>
          </a:p>
        </p:txBody>
      </p:sp>
      <p:cxnSp>
        <p:nvCxnSpPr>
          <p:cNvPr id="9" name="8 Conector recto de flecha"/>
          <p:cNvCxnSpPr/>
          <p:nvPr/>
        </p:nvCxnSpPr>
        <p:spPr>
          <a:xfrm flipH="1">
            <a:off x="7380312" y="4733528"/>
            <a:ext cx="576064" cy="350748"/>
          </a:xfrm>
          <a:prstGeom prst="straightConnector1">
            <a:avLst/>
          </a:prstGeom>
          <a:ln w="28575">
            <a:solidFill>
              <a:schemeClr val="accent2"/>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18516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E2DE0A0-BF9C-3AD9-36BB-A2D1F97E7823}"/>
              </a:ext>
            </a:extLst>
          </p:cNvPr>
          <p:cNvPicPr>
            <a:picLocks noChangeAspect="1"/>
          </p:cNvPicPr>
          <p:nvPr/>
        </p:nvPicPr>
        <p:blipFill>
          <a:blip r:embed="rId2"/>
          <a:stretch>
            <a:fillRect/>
          </a:stretch>
        </p:blipFill>
        <p:spPr>
          <a:xfrm>
            <a:off x="179512" y="0"/>
            <a:ext cx="5743575" cy="3686175"/>
          </a:xfrm>
          <a:prstGeom prst="rect">
            <a:avLst/>
          </a:prstGeom>
        </p:spPr>
      </p:pic>
      <p:pic>
        <p:nvPicPr>
          <p:cNvPr id="3" name="Imagen 2">
            <a:extLst>
              <a:ext uri="{FF2B5EF4-FFF2-40B4-BE49-F238E27FC236}">
                <a16:creationId xmlns:a16="http://schemas.microsoft.com/office/drawing/2014/main" id="{C07E3A1B-42AF-F63B-0C32-3AC00750FBE5}"/>
              </a:ext>
            </a:extLst>
          </p:cNvPr>
          <p:cNvPicPr>
            <a:picLocks noChangeAspect="1"/>
          </p:cNvPicPr>
          <p:nvPr/>
        </p:nvPicPr>
        <p:blipFill>
          <a:blip r:embed="rId3"/>
          <a:stretch>
            <a:fillRect/>
          </a:stretch>
        </p:blipFill>
        <p:spPr>
          <a:xfrm>
            <a:off x="3543300" y="3429000"/>
            <a:ext cx="5600700" cy="3571875"/>
          </a:xfrm>
          <a:prstGeom prst="rect">
            <a:avLst/>
          </a:prstGeom>
        </p:spPr>
      </p:pic>
    </p:spTree>
    <p:extLst>
      <p:ext uri="{BB962C8B-B14F-4D97-AF65-F5344CB8AC3E}">
        <p14:creationId xmlns:p14="http://schemas.microsoft.com/office/powerpoint/2010/main" val="41402641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6C5528F-3DBA-107B-AE91-7E00E7813298}"/>
              </a:ext>
            </a:extLst>
          </p:cNvPr>
          <p:cNvPicPr>
            <a:picLocks noChangeAspect="1"/>
          </p:cNvPicPr>
          <p:nvPr/>
        </p:nvPicPr>
        <p:blipFill>
          <a:blip r:embed="rId2"/>
          <a:stretch>
            <a:fillRect/>
          </a:stretch>
        </p:blipFill>
        <p:spPr>
          <a:xfrm>
            <a:off x="251520" y="116632"/>
            <a:ext cx="4933950" cy="3495675"/>
          </a:xfrm>
          <a:prstGeom prst="rect">
            <a:avLst/>
          </a:prstGeom>
        </p:spPr>
      </p:pic>
      <p:pic>
        <p:nvPicPr>
          <p:cNvPr id="3" name="Imagen 2">
            <a:extLst>
              <a:ext uri="{FF2B5EF4-FFF2-40B4-BE49-F238E27FC236}">
                <a16:creationId xmlns:a16="http://schemas.microsoft.com/office/drawing/2014/main" id="{08C4339B-2997-2AB1-4026-3EB3C97C70DC}"/>
              </a:ext>
            </a:extLst>
          </p:cNvPr>
          <p:cNvPicPr>
            <a:picLocks noChangeAspect="1"/>
          </p:cNvPicPr>
          <p:nvPr/>
        </p:nvPicPr>
        <p:blipFill>
          <a:blip r:embed="rId3"/>
          <a:stretch>
            <a:fillRect/>
          </a:stretch>
        </p:blipFill>
        <p:spPr>
          <a:xfrm>
            <a:off x="3923928" y="3398677"/>
            <a:ext cx="5220072" cy="3378180"/>
          </a:xfrm>
          <a:prstGeom prst="rect">
            <a:avLst/>
          </a:prstGeom>
        </p:spPr>
      </p:pic>
    </p:spTree>
    <p:extLst>
      <p:ext uri="{BB962C8B-B14F-4D97-AF65-F5344CB8AC3E}">
        <p14:creationId xmlns:p14="http://schemas.microsoft.com/office/powerpoint/2010/main" val="32917566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003A0C2-2A28-0C62-B1A6-83E1B46D561C}"/>
              </a:ext>
            </a:extLst>
          </p:cNvPr>
          <p:cNvPicPr>
            <a:picLocks noChangeAspect="1"/>
          </p:cNvPicPr>
          <p:nvPr/>
        </p:nvPicPr>
        <p:blipFill>
          <a:blip r:embed="rId2"/>
          <a:stretch>
            <a:fillRect/>
          </a:stretch>
        </p:blipFill>
        <p:spPr>
          <a:xfrm>
            <a:off x="0" y="0"/>
            <a:ext cx="5867400" cy="3609975"/>
          </a:xfrm>
          <a:prstGeom prst="rect">
            <a:avLst/>
          </a:prstGeom>
        </p:spPr>
      </p:pic>
      <p:pic>
        <p:nvPicPr>
          <p:cNvPr id="3" name="Imagen 2">
            <a:extLst>
              <a:ext uri="{FF2B5EF4-FFF2-40B4-BE49-F238E27FC236}">
                <a16:creationId xmlns:a16="http://schemas.microsoft.com/office/drawing/2014/main" id="{7753CA2B-9778-2352-47A0-0B8DA0474591}"/>
              </a:ext>
            </a:extLst>
          </p:cNvPr>
          <p:cNvPicPr>
            <a:picLocks noChangeAspect="1"/>
          </p:cNvPicPr>
          <p:nvPr/>
        </p:nvPicPr>
        <p:blipFill>
          <a:blip r:embed="rId3"/>
          <a:stretch>
            <a:fillRect/>
          </a:stretch>
        </p:blipFill>
        <p:spPr>
          <a:xfrm>
            <a:off x="3635896" y="3685574"/>
            <a:ext cx="5338961" cy="3172426"/>
          </a:xfrm>
          <a:prstGeom prst="rect">
            <a:avLst/>
          </a:prstGeom>
        </p:spPr>
      </p:pic>
    </p:spTree>
    <p:extLst>
      <p:ext uri="{BB962C8B-B14F-4D97-AF65-F5344CB8AC3E}">
        <p14:creationId xmlns:p14="http://schemas.microsoft.com/office/powerpoint/2010/main" val="19186771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4590EC9-EFCD-6BEB-34E0-C99C9899C031}"/>
              </a:ext>
            </a:extLst>
          </p:cNvPr>
          <p:cNvPicPr>
            <a:picLocks noChangeAspect="1"/>
          </p:cNvPicPr>
          <p:nvPr/>
        </p:nvPicPr>
        <p:blipFill>
          <a:blip r:embed="rId2"/>
          <a:stretch>
            <a:fillRect/>
          </a:stretch>
        </p:blipFill>
        <p:spPr>
          <a:xfrm>
            <a:off x="323528" y="260648"/>
            <a:ext cx="5619750" cy="3629025"/>
          </a:xfrm>
          <a:prstGeom prst="rect">
            <a:avLst/>
          </a:prstGeom>
        </p:spPr>
      </p:pic>
      <p:pic>
        <p:nvPicPr>
          <p:cNvPr id="3" name="Imagen 2">
            <a:extLst>
              <a:ext uri="{FF2B5EF4-FFF2-40B4-BE49-F238E27FC236}">
                <a16:creationId xmlns:a16="http://schemas.microsoft.com/office/drawing/2014/main" id="{03A808F1-320F-8B3A-56D7-A1D02267C7D0}"/>
              </a:ext>
            </a:extLst>
          </p:cNvPr>
          <p:cNvPicPr>
            <a:picLocks noChangeAspect="1"/>
          </p:cNvPicPr>
          <p:nvPr/>
        </p:nvPicPr>
        <p:blipFill>
          <a:blip r:embed="rId3"/>
          <a:stretch>
            <a:fillRect/>
          </a:stretch>
        </p:blipFill>
        <p:spPr>
          <a:xfrm>
            <a:off x="4412022" y="3645024"/>
            <a:ext cx="4650842" cy="3147070"/>
          </a:xfrm>
          <a:prstGeom prst="rect">
            <a:avLst/>
          </a:prstGeom>
        </p:spPr>
      </p:pic>
    </p:spTree>
    <p:extLst>
      <p:ext uri="{BB962C8B-B14F-4D97-AF65-F5344CB8AC3E}">
        <p14:creationId xmlns:p14="http://schemas.microsoft.com/office/powerpoint/2010/main" val="6161435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0" y="274638"/>
            <a:ext cx="7924800" cy="1143000"/>
          </a:xfrm>
        </p:spPr>
        <p:txBody>
          <a:bodyPr/>
          <a:lstStyle/>
          <a:p>
            <a:r>
              <a:rPr lang="es-MX" dirty="0"/>
              <a:t>Preguntas ??</a:t>
            </a:r>
          </a:p>
        </p:txBody>
      </p:sp>
      <p:pic>
        <p:nvPicPr>
          <p:cNvPr id="11" name="Imagen 10" descr="Imagen que contiene cielo, exterior, edificio&#10;&#10;Descripción generada automáticamente">
            <a:extLst>
              <a:ext uri="{FF2B5EF4-FFF2-40B4-BE49-F238E27FC236}">
                <a16:creationId xmlns:a16="http://schemas.microsoft.com/office/drawing/2014/main" id="{82D0E8A5-C570-44CC-B778-A99F66981A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3848" y="741040"/>
            <a:ext cx="5375920" cy="5375920"/>
          </a:xfrm>
          <a:prstGeom prst="rect">
            <a:avLst/>
          </a:prstGeom>
        </p:spPr>
      </p:pic>
    </p:spTree>
    <p:extLst>
      <p:ext uri="{BB962C8B-B14F-4D97-AF65-F5344CB8AC3E}">
        <p14:creationId xmlns:p14="http://schemas.microsoft.com/office/powerpoint/2010/main" val="1052473463"/>
      </p:ext>
    </p:extLst>
  </p:cSld>
  <p:clrMapOvr>
    <a:masterClrMapping/>
  </p:clrMapOvr>
</p:sld>
</file>

<file path=ppt/theme/theme1.xml><?xml version="1.0" encoding="utf-8"?>
<a:theme xmlns:a="http://schemas.openxmlformats.org/drawingml/2006/main" name="Retrospección">
  <a:themeElements>
    <a:clrScheme name="Retrospección">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199</TotalTime>
  <Words>2009</Words>
  <Application>Microsoft Office PowerPoint</Application>
  <PresentationFormat>Presentación en pantalla (4:3)</PresentationFormat>
  <Paragraphs>247</Paragraphs>
  <Slides>65</Slides>
  <Notes>3</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65</vt:i4>
      </vt:variant>
    </vt:vector>
  </HeadingPairs>
  <TitlesOfParts>
    <vt:vector size="69" baseType="lpstr">
      <vt:lpstr>Arial</vt:lpstr>
      <vt:lpstr>Calibri</vt:lpstr>
      <vt:lpstr>Calibri Light</vt:lpstr>
      <vt:lpstr>Retrospección</vt:lpstr>
      <vt:lpstr>GEOLOGIA AMBIENTAL</vt:lpstr>
      <vt:lpstr>¿Qué es un volcán?</vt:lpstr>
      <vt:lpstr>Presentación de PowerPoint</vt:lpstr>
      <vt:lpstr>Presentación de PowerPoint</vt:lpstr>
      <vt:lpstr>Presentación de PowerPoint</vt:lpstr>
      <vt:lpstr>Volcanes y  población</vt:lpstr>
      <vt:lpstr>Presentación de PowerPoint</vt:lpstr>
      <vt:lpstr>Grandes Erupciones Históricas</vt:lpstr>
      <vt:lpstr>Presentación de PowerPoint</vt:lpstr>
      <vt:lpstr>Presentación de PowerPoint</vt:lpstr>
      <vt:lpstr>Las erupciones volcánicas</vt:lpstr>
      <vt:lpstr>Tipos de Erupciones</vt:lpstr>
      <vt:lpstr>Presentación de PowerPoint</vt:lpstr>
      <vt:lpstr>Tipos de Volcanes</vt:lpstr>
      <vt:lpstr>Presentación de PowerPoint</vt:lpstr>
      <vt:lpstr>Presentación de PowerPoint</vt:lpstr>
      <vt:lpstr>Mauna Loa, Hawai</vt:lpstr>
      <vt:lpstr>Estromboliana</vt:lpstr>
      <vt:lpstr>Vesubio</vt:lpstr>
      <vt:lpstr>Pinatubo, Filipinas</vt:lpstr>
      <vt:lpstr>Índice de Explosividad Volcánica</vt:lpstr>
      <vt:lpstr>Peligros Volcánicos</vt:lpstr>
      <vt:lpstr>Cenizas volcánicas</vt:lpstr>
      <vt:lpstr>Agua</vt:lpstr>
      <vt:lpstr>Gases</vt:lpstr>
      <vt:lpstr>Flujo Piroclástico-Nubes ardientes</vt:lpstr>
      <vt:lpstr>Lahares</vt:lpstr>
      <vt:lpstr>Ondas de Presión</vt:lpstr>
      <vt:lpstr>Derrumbe y avalanchas</vt:lpstr>
      <vt:lpstr>Flujos de lava</vt:lpstr>
      <vt:lpstr>Gases Volcánicos</vt:lpstr>
      <vt:lpstr>Sismos Volcánicos</vt:lpstr>
      <vt:lpstr>Tsunamis</vt:lpstr>
      <vt:lpstr>Presentación de PowerPoint</vt:lpstr>
      <vt:lpstr>PRESGUNTAS?</vt:lpstr>
      <vt:lpstr>GEOLOGIA AMBIENTAL</vt:lpstr>
      <vt:lpstr>Volcanes históricos</vt:lpstr>
      <vt:lpstr>Santorini</vt:lpstr>
      <vt:lpstr>Vesubio</vt:lpstr>
      <vt:lpstr>Presentación de PowerPoint</vt:lpstr>
      <vt:lpstr>Tambora</vt:lpstr>
      <vt:lpstr>Krakatoa</vt:lpstr>
      <vt:lpstr>Armero Colombia</vt:lpstr>
      <vt:lpstr>Presentación de PowerPoint</vt:lpstr>
      <vt:lpstr>Mt. Santa Helena</vt:lpstr>
      <vt:lpstr>Presentación de PowerPoint</vt:lpstr>
      <vt:lpstr>Pinatubo</vt:lpstr>
      <vt:lpstr>Presentación de PowerPoint</vt:lpstr>
      <vt:lpstr>Presentación de PowerPoint</vt:lpstr>
      <vt:lpstr>Popocatépetl</vt:lpstr>
      <vt:lpstr>Presentación de PowerPoint</vt:lpstr>
      <vt:lpstr>Volcán de fuego</vt:lpstr>
      <vt:lpstr>Presentación de PowerPoint</vt:lpstr>
      <vt:lpstr>Tres Vírgenes</vt:lpstr>
      <vt:lpstr>Presentación de PowerPoint</vt:lpstr>
      <vt:lpstr>Erupciones de los volcanes de México</vt:lpstr>
      <vt:lpstr>Riesgo de Yellowstone</vt:lpstr>
      <vt:lpstr>Presentación de PowerPoint</vt:lpstr>
      <vt:lpstr>Monitoreo y evaluación de peligro</vt:lpstr>
      <vt:lpstr>Presentación de PowerPoint</vt:lpstr>
      <vt:lpstr>Presentación de PowerPoint</vt:lpstr>
      <vt:lpstr>Presentación de PowerPoint</vt:lpstr>
      <vt:lpstr>Presentación de PowerPoint</vt:lpstr>
      <vt:lpstr>Presentación de PowerPoint</vt:lpstr>
      <vt:lpstr>Preguntas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GEOLOGIA AMBIENTAL</dc:title>
  <dc:creator>Ismael Minjarez</dc:creator>
  <cp:lastModifiedBy>JOSE ISMAEL MINJAREZ SOSA</cp:lastModifiedBy>
  <cp:revision>17</cp:revision>
  <dcterms:created xsi:type="dcterms:W3CDTF">2019-09-29T02:41:49Z</dcterms:created>
  <dcterms:modified xsi:type="dcterms:W3CDTF">2022-09-20T05:26:55Z</dcterms:modified>
</cp:coreProperties>
</file>