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0" r:id="rId3"/>
    <p:sldId id="263" r:id="rId4"/>
    <p:sldId id="264" r:id="rId5"/>
    <p:sldId id="256" r:id="rId6"/>
    <p:sldId id="265" r:id="rId7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362" autoAdjust="0"/>
  </p:normalViewPr>
  <p:slideViewPr>
    <p:cSldViewPr>
      <p:cViewPr varScale="1">
        <p:scale>
          <a:sx n="79" d="100"/>
          <a:sy n="79" d="100"/>
        </p:scale>
        <p:origin x="310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3EA41-C8AA-4A0D-80A6-BD7DA74D826F}" type="datetimeFigureOut">
              <a:rPr lang="es-ES" smtClean="0"/>
              <a:t>18/02/2022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37CFC-C019-441B-B889-C5D2DC82D4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3677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B6464-A93F-4F3B-B1AA-4C1EFA1AB98B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18/02/2022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18/02/2022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18/02/2022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18/02/2022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18/02/2022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18/02/2022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18/02/2022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18/02/2022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18/02/2022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18/02/2022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B8A8-8C8B-472F-99E0-FAFE6DDAEFDE}" type="datetimeFigureOut">
              <a:rPr lang="es-ES" smtClean="0"/>
              <a:t>18/02/2022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6B8A8-8C8B-472F-99E0-FAFE6DDAEFDE}" type="datetimeFigureOut">
              <a:rPr lang="es-ES" smtClean="0"/>
              <a:t>18/02/2022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A9408-BA48-45DF-8945-DD79AA794903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4"/>
          <p:cNvSpPr>
            <a:spLocks noChangeShapeType="1"/>
          </p:cNvSpPr>
          <p:nvPr/>
        </p:nvSpPr>
        <p:spPr bwMode="auto">
          <a:xfrm>
            <a:off x="549275" y="0"/>
            <a:ext cx="0" cy="9144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323851"/>
            <a:ext cx="68580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762000" y="2497515"/>
            <a:ext cx="56388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En esta práctica aprenderemos a visualizar información en el programa Google </a:t>
            </a:r>
            <a:r>
              <a:rPr lang="es-ES" sz="2000" dirty="0" err="1"/>
              <a:t>Earth</a:t>
            </a:r>
            <a:r>
              <a:rPr lang="es-ES" sz="2000" dirty="0"/>
              <a:t>, así como a utilizar sus herramientas de digitalización.</a:t>
            </a:r>
          </a:p>
          <a:p>
            <a:endParaRPr lang="es-ES" sz="2000" dirty="0"/>
          </a:p>
          <a:p>
            <a:r>
              <a:rPr lang="es-ES" sz="2000" b="1" dirty="0">
                <a:solidFill>
                  <a:srgbClr val="0000FF"/>
                </a:solidFill>
              </a:rPr>
              <a:t>¿Por qué son útiles estás herramientas?</a:t>
            </a:r>
          </a:p>
          <a:p>
            <a:endParaRPr lang="es-ES" sz="2000" dirty="0"/>
          </a:p>
          <a:p>
            <a:r>
              <a:rPr lang="es-ES" sz="2000" dirty="0"/>
              <a:t>Encontrar o </a:t>
            </a:r>
            <a:r>
              <a:rPr lang="es-ES" sz="2000" dirty="0" err="1"/>
              <a:t>georeferenciar</a:t>
            </a:r>
            <a:r>
              <a:rPr lang="es-ES" sz="2000" dirty="0"/>
              <a:t> una imagen de fondo no siempre es una tarea fácil,  por lo que las herramientas de Google </a:t>
            </a:r>
            <a:r>
              <a:rPr lang="es-ES" sz="2000" dirty="0" err="1"/>
              <a:t>Earth</a:t>
            </a:r>
            <a:r>
              <a:rPr lang="es-ES" sz="2000" dirty="0"/>
              <a:t> resultan de gran ayuda.</a:t>
            </a:r>
          </a:p>
          <a:p>
            <a:endParaRPr lang="es-ES" sz="2000" dirty="0"/>
          </a:p>
          <a:p>
            <a:r>
              <a:rPr lang="es-ES" sz="2000" dirty="0"/>
              <a:t>Google </a:t>
            </a:r>
            <a:r>
              <a:rPr lang="es-ES" sz="2000" dirty="0" err="1"/>
              <a:t>Earth</a:t>
            </a:r>
            <a:r>
              <a:rPr lang="es-ES" sz="2000" dirty="0"/>
              <a:t>  permite dibujar líneas y polígonos que se pueden exportar sin problemas.</a:t>
            </a:r>
          </a:p>
          <a:p>
            <a:endParaRPr lang="es-ES" sz="2000" dirty="0"/>
          </a:p>
          <a:p>
            <a:r>
              <a:rPr lang="es-ES" sz="2000" dirty="0"/>
              <a:t>Por otro lado, se trata de un software gratuito que permitirá una visualización rápida e interactiva de tus datos, muy útil para dar presentaciones.  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28601" y="1905000"/>
            <a:ext cx="4805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srgbClr val="0033CC"/>
                </a:solidFill>
              </a:rPr>
              <a:t>          </a:t>
            </a:r>
            <a:r>
              <a:rPr lang="es-ES" b="1" dirty="0">
                <a:solidFill>
                  <a:srgbClr val="0000FF"/>
                </a:solidFill>
              </a:rPr>
              <a:t>Objetivo</a:t>
            </a:r>
            <a:endParaRPr lang="es-ES" b="1" i="1" u="sng" dirty="0">
              <a:solidFill>
                <a:srgbClr val="0033CC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866900" y="801469"/>
            <a:ext cx="3429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0000FF"/>
                </a:solidFill>
              </a:rPr>
              <a:t>GEODINÁMICA</a:t>
            </a:r>
          </a:p>
          <a:p>
            <a:pPr algn="ctr">
              <a:defRPr/>
            </a:pPr>
            <a:r>
              <a:rPr lang="es-ES" b="1" dirty="0">
                <a:solidFill>
                  <a:srgbClr val="0000FF"/>
                </a:solidFill>
              </a:rPr>
              <a:t>Práctica Google </a:t>
            </a:r>
            <a:r>
              <a:rPr lang="es-ES" b="1" dirty="0" err="1">
                <a:solidFill>
                  <a:srgbClr val="0000FF"/>
                </a:solidFill>
              </a:rPr>
              <a:t>Earth</a:t>
            </a:r>
            <a:endParaRPr lang="es-ES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4"/>
          <p:cNvSpPr>
            <a:spLocks noChangeShapeType="1"/>
          </p:cNvSpPr>
          <p:nvPr/>
        </p:nvSpPr>
        <p:spPr bwMode="auto">
          <a:xfrm>
            <a:off x="549275" y="0"/>
            <a:ext cx="0" cy="9144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323851"/>
            <a:ext cx="68580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228601" y="457200"/>
            <a:ext cx="4805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srgbClr val="0033CC"/>
                </a:solidFill>
              </a:rPr>
              <a:t>         Google </a:t>
            </a:r>
            <a:r>
              <a:rPr lang="es-ES" b="1" dirty="0" err="1">
                <a:solidFill>
                  <a:srgbClr val="0033CC"/>
                </a:solidFill>
              </a:rPr>
              <a:t>Earth</a:t>
            </a:r>
            <a:endParaRPr lang="es-ES" b="1" i="1" u="sng" dirty="0">
              <a:solidFill>
                <a:srgbClr val="0033CC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62000" y="914401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Google </a:t>
            </a:r>
            <a:r>
              <a:rPr lang="es-ES" dirty="0" err="1"/>
              <a:t>Earth</a:t>
            </a:r>
            <a:r>
              <a:rPr lang="es-ES" dirty="0"/>
              <a:t> cuenta con herramientas sencillas de visualización y digitalización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1250" t="5000" r="43750" b="91456"/>
          <a:stretch>
            <a:fillRect/>
          </a:stretch>
        </p:blipFill>
        <p:spPr bwMode="auto">
          <a:xfrm>
            <a:off x="609600" y="4114800"/>
            <a:ext cx="6019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7 Conector recto de flecha"/>
          <p:cNvCxnSpPr/>
          <p:nvPr/>
        </p:nvCxnSpPr>
        <p:spPr>
          <a:xfrm flipH="1" flipV="1">
            <a:off x="1828800" y="4572000"/>
            <a:ext cx="533400" cy="6535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2438400" y="51932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Herramienta para Agregar Polígonos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6250" t="10538" r="56250" b="18000"/>
          <a:stretch>
            <a:fillRect/>
          </a:stretch>
        </p:blipFill>
        <p:spPr bwMode="auto">
          <a:xfrm>
            <a:off x="702396" y="5715000"/>
            <a:ext cx="2726604" cy="3247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11 Conector recto de flecha"/>
          <p:cNvCxnSpPr/>
          <p:nvPr/>
        </p:nvCxnSpPr>
        <p:spPr>
          <a:xfrm>
            <a:off x="1600200" y="6019801"/>
            <a:ext cx="2590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4267200" y="5791201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Indicar nombre del Polígono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 l="6250" t="10000" r="56875" b="55000"/>
          <a:stretch>
            <a:fillRect/>
          </a:stretch>
        </p:blipFill>
        <p:spPr bwMode="auto">
          <a:xfrm>
            <a:off x="3733800" y="7047131"/>
            <a:ext cx="2819400" cy="167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" name="19 Conector recto de flecha"/>
          <p:cNvCxnSpPr/>
          <p:nvPr/>
        </p:nvCxnSpPr>
        <p:spPr>
          <a:xfrm rot="5400000" flipH="1" flipV="1">
            <a:off x="4419600" y="7047130"/>
            <a:ext cx="6858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3733800" y="63246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En la pestaña estilo pueden cambiar  la simbología</a:t>
            </a:r>
          </a:p>
        </p:txBody>
      </p:sp>
      <p:cxnSp>
        <p:nvCxnSpPr>
          <p:cNvPr id="17" name="16 Conector recto de flecha"/>
          <p:cNvCxnSpPr/>
          <p:nvPr/>
        </p:nvCxnSpPr>
        <p:spPr>
          <a:xfrm flipH="1" flipV="1">
            <a:off x="2286001" y="4528067"/>
            <a:ext cx="345281" cy="370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2590800" y="4812268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Herramienta para Agregar Líneas o Rutas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762000" y="1676400"/>
            <a:ext cx="304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Para buscar un lugar específico, utilice la opción «volar a». En esta práctica, volaremos a la ciudad de Hermosillo  como se muestra en la imagen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9" r="81103" b="70232"/>
          <a:stretch/>
        </p:blipFill>
        <p:spPr bwMode="auto">
          <a:xfrm>
            <a:off x="4114801" y="1676400"/>
            <a:ext cx="207847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27 Conector recto de flecha"/>
          <p:cNvCxnSpPr/>
          <p:nvPr/>
        </p:nvCxnSpPr>
        <p:spPr>
          <a:xfrm>
            <a:off x="3429000" y="2536924"/>
            <a:ext cx="762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Elipse"/>
          <p:cNvSpPr/>
          <p:nvPr/>
        </p:nvSpPr>
        <p:spPr>
          <a:xfrm>
            <a:off x="4191000" y="2308324"/>
            <a:ext cx="762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228600" y="3581400"/>
            <a:ext cx="4805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srgbClr val="0033CC"/>
                </a:solidFill>
              </a:rPr>
              <a:t>         Herramientas</a:t>
            </a:r>
            <a:endParaRPr lang="es-ES" b="1" i="1" u="sng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549275" y="0"/>
            <a:ext cx="0" cy="9144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0" y="323851"/>
            <a:ext cx="68580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838200" y="457200"/>
            <a:ext cx="441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Acerquen la ventana  lo más que se pueda al área de estudio,  utilizando las herramientas de Zoom que aparecen en la esquina superior derecha. *Nota: La opción no aparece a simple vista, tendrán que  acercarse con el mouse para que se active 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838200" y="2362200"/>
            <a:ext cx="57531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Agreguen un polígono, indiquen su nombre y sin cerrar la ventana empiecen a digitalizar, dando clic en aceptar al terminar.  Tendrán que repetir el proceso cada vez que quieran hacer un nuevo polígono. En este caso, deberán  digitalizar un polígono q abarque la ciudad de Hermosillo, polígonos  que representen los lomeríos de la zona y uno más para delimitar la presa. </a:t>
            </a:r>
          </a:p>
          <a:p>
            <a:endParaRPr lang="es-ES" dirty="0"/>
          </a:p>
          <a:p>
            <a:r>
              <a:rPr lang="es-ES" dirty="0"/>
              <a:t>El procedimiento para digitalizar líneas es el mismo que el de los polígonos. Utilizando la Herramienta Agregar Ruta escogerán 5 calles  principales de Hermosillo.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65" t="9375" b="41927"/>
          <a:stretch/>
        </p:blipFill>
        <p:spPr bwMode="auto">
          <a:xfrm>
            <a:off x="5667500" y="607590"/>
            <a:ext cx="431615" cy="1754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90"/>
          <a:stretch/>
        </p:blipFill>
        <p:spPr bwMode="auto">
          <a:xfrm>
            <a:off x="685800" y="5672971"/>
            <a:ext cx="6134567" cy="324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5012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54" r="75988" b="5729"/>
          <a:stretch/>
        </p:blipFill>
        <p:spPr bwMode="auto">
          <a:xfrm>
            <a:off x="3695700" y="685294"/>
            <a:ext cx="3094221" cy="3471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Elipse"/>
          <p:cNvSpPr/>
          <p:nvPr/>
        </p:nvSpPr>
        <p:spPr>
          <a:xfrm>
            <a:off x="4648200" y="2724150"/>
            <a:ext cx="2209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609600" y="533400"/>
            <a:ext cx="29337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Para guardar los datos generados deberán hacer clic derecho la ruta o polígono, y seleccionar la opción Guardar lugar como. Con esta opción, generarán un archivo KMZ que podrán desplegar en Google </a:t>
            </a:r>
            <a:r>
              <a:rPr lang="es-MX" dirty="0" err="1"/>
              <a:t>Earth</a:t>
            </a:r>
            <a:r>
              <a:rPr lang="es-MX" dirty="0"/>
              <a:t> cada vez que deseen. Para probar, cierren las ventanas que están utilizando, hagan doble </a:t>
            </a:r>
            <a:r>
              <a:rPr lang="es-MX" dirty="0" err="1"/>
              <a:t>click</a:t>
            </a:r>
            <a:r>
              <a:rPr lang="es-MX" dirty="0"/>
              <a:t> en el archivo KMZ y vuelen a la ciudad de Hermosillo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549275" y="0"/>
            <a:ext cx="0" cy="9144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0" y="323851"/>
            <a:ext cx="68580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t="3000" r="64375" b="68000"/>
          <a:stretch>
            <a:fillRect/>
          </a:stretch>
        </p:blipFill>
        <p:spPr bwMode="auto">
          <a:xfrm>
            <a:off x="1382109" y="5486400"/>
            <a:ext cx="4942491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876300" y="46482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Otra opción para salvar datos, se encuentra en Archivo-Guardar-Guardar lugar como.</a:t>
            </a:r>
          </a:p>
        </p:txBody>
      </p:sp>
      <p:sp>
        <p:nvSpPr>
          <p:cNvPr id="11" name="10 Elipse"/>
          <p:cNvSpPr/>
          <p:nvPr/>
        </p:nvSpPr>
        <p:spPr>
          <a:xfrm>
            <a:off x="3581400" y="6019800"/>
            <a:ext cx="2209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899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203472" y="199553"/>
            <a:ext cx="2619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1. Menú de herramientas</a:t>
            </a:r>
          </a:p>
        </p:txBody>
      </p:sp>
      <p:grpSp>
        <p:nvGrpSpPr>
          <p:cNvPr id="49" name="Grupo 48"/>
          <p:cNvGrpSpPr/>
          <p:nvPr/>
        </p:nvGrpSpPr>
        <p:grpSpPr>
          <a:xfrm>
            <a:off x="221310" y="492446"/>
            <a:ext cx="5785400" cy="1008408"/>
            <a:chOff x="197215" y="1892612"/>
            <a:chExt cx="6279785" cy="1105013"/>
          </a:xfrm>
        </p:grpSpPr>
        <p:grpSp>
          <p:nvGrpSpPr>
            <p:cNvPr id="11" name="Group 7"/>
            <p:cNvGrpSpPr/>
            <p:nvPr/>
          </p:nvGrpSpPr>
          <p:grpSpPr>
            <a:xfrm>
              <a:off x="197215" y="1892612"/>
              <a:ext cx="6279785" cy="568583"/>
              <a:chOff x="0" y="0"/>
              <a:chExt cx="6279785" cy="568583"/>
            </a:xfrm>
          </p:grpSpPr>
          <p:pic>
            <p:nvPicPr>
              <p:cNvPr id="12" name="Picture 2"/>
              <p:cNvPicPr>
                <a:picLocks noChangeAspect="1"/>
              </p:cNvPicPr>
              <p:nvPr/>
            </p:nvPicPr>
            <p:blipFill rotWithShape="1">
              <a:blip r:embed="rId2"/>
              <a:srcRect l="21250" t="5000" r="45751" b="90967"/>
              <a:stretch/>
            </p:blipFill>
            <p:spPr bwMode="auto">
              <a:xfrm>
                <a:off x="0" y="0"/>
                <a:ext cx="6279785" cy="2695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" name="7 Conector recto de flecha"/>
              <p:cNvCxnSpPr/>
              <p:nvPr/>
            </p:nvCxnSpPr>
            <p:spPr>
              <a:xfrm flipH="1" flipV="1">
                <a:off x="951554" y="316296"/>
                <a:ext cx="197249" cy="252287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ED7D31"/>
                </a:solidFill>
                <a:prstDash val="solid"/>
                <a:miter lim="800000"/>
                <a:tailEnd type="arrow"/>
              </a:ln>
              <a:effectLst/>
            </p:spPr>
          </p:cxnSp>
        </p:grpSp>
        <p:cxnSp>
          <p:nvCxnSpPr>
            <p:cNvPr id="15" name="7 Conector recto de flecha"/>
            <p:cNvCxnSpPr/>
            <p:nvPr/>
          </p:nvCxnSpPr>
          <p:spPr>
            <a:xfrm flipH="1" flipV="1">
              <a:off x="1640804" y="2187699"/>
              <a:ext cx="342625" cy="385376"/>
            </a:xfrm>
            <a:prstGeom prst="straightConnector1">
              <a:avLst/>
            </a:prstGeom>
            <a:noFill/>
            <a:ln w="6350" cap="flat" cmpd="sng" algn="ctr">
              <a:solidFill>
                <a:srgbClr val="ED7D31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6" name="7 Conector recto de flecha"/>
            <p:cNvCxnSpPr/>
            <p:nvPr/>
          </p:nvCxnSpPr>
          <p:spPr>
            <a:xfrm flipH="1" flipV="1">
              <a:off x="2090706" y="2187699"/>
              <a:ext cx="709645" cy="315287"/>
            </a:xfrm>
            <a:prstGeom prst="straightConnector1">
              <a:avLst/>
            </a:prstGeom>
            <a:noFill/>
            <a:ln w="6350" cap="flat" cmpd="sng" algn="ctr">
              <a:solidFill>
                <a:srgbClr val="ED7D31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21" name="CuadroTexto 20"/>
            <p:cNvSpPr txBox="1"/>
            <p:nvPr/>
          </p:nvSpPr>
          <p:spPr>
            <a:xfrm>
              <a:off x="882558" y="2449964"/>
              <a:ext cx="14257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/>
                <a:t>Puntos, sitios</a:t>
              </a:r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1579103" y="2597515"/>
              <a:ext cx="14257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/>
                <a:t>Polígonos, área de</a:t>
              </a:r>
            </a:p>
            <a:p>
              <a:r>
                <a:rPr lang="es-MX" sz="1000" dirty="0"/>
                <a:t>trabajo</a:t>
              </a:r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2677988" y="2492532"/>
              <a:ext cx="14257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/>
                <a:t>Líneas, rutas o caminos</a:t>
              </a:r>
            </a:p>
          </p:txBody>
        </p:sp>
      </p:grpSp>
      <p:sp>
        <p:nvSpPr>
          <p:cNvPr id="28" name="CuadroTexto 27"/>
          <p:cNvSpPr txBox="1"/>
          <p:nvPr/>
        </p:nvSpPr>
        <p:spPr>
          <a:xfrm>
            <a:off x="168290" y="1536786"/>
            <a:ext cx="261937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1. Crear un nuevo polígono</a:t>
            </a:r>
          </a:p>
          <a:p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 en icono polígono, ponerle nombre sin cerrar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ventana y empiece a digitalizar, dando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en aceptar al terminar.  Repetir proceso para cada polígono.</a:t>
            </a: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Ej. Digitalizar un polígono que abarque la Presa de Hermosillo.</a:t>
            </a:r>
          </a:p>
          <a:p>
            <a:endParaRPr lang="es-MX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2. El procedimiento para digitalizar líneas es el mismo que el de los polígonos. </a:t>
            </a: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Ej. Utilizando la Herramienta Agregar Ruta escogerán 3 calles  principales de Hermosillo.</a:t>
            </a:r>
            <a:endParaRPr lang="es-MX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Grupo 49"/>
          <p:cNvGrpSpPr/>
          <p:nvPr/>
        </p:nvGrpSpPr>
        <p:grpSpPr>
          <a:xfrm>
            <a:off x="3114010" y="1527181"/>
            <a:ext cx="3055527" cy="2281450"/>
            <a:chOff x="2822848" y="2987674"/>
            <a:chExt cx="3777390" cy="3146426"/>
          </a:xfrm>
        </p:grpSpPr>
        <p:grpSp>
          <p:nvGrpSpPr>
            <p:cNvPr id="29" name="Group 5"/>
            <p:cNvGrpSpPr/>
            <p:nvPr/>
          </p:nvGrpSpPr>
          <p:grpSpPr>
            <a:xfrm>
              <a:off x="2822848" y="2987674"/>
              <a:ext cx="3777390" cy="3146426"/>
              <a:chOff x="1883048" y="-366714"/>
              <a:chExt cx="3777390" cy="2530357"/>
            </a:xfrm>
          </p:grpSpPr>
          <p:pic>
            <p:nvPicPr>
              <p:cNvPr id="30" name="Picture 3"/>
              <p:cNvPicPr>
                <a:picLocks noChangeAspect="1"/>
              </p:cNvPicPr>
              <p:nvPr/>
            </p:nvPicPr>
            <p:blipFill>
              <a:blip r:embed="rId3"/>
              <a:srcRect l="6250" t="10538" r="56250" b="18000"/>
              <a:stretch>
                <a:fillRect/>
              </a:stretch>
            </p:blipFill>
            <p:spPr bwMode="auto">
              <a:xfrm>
                <a:off x="1883048" y="-366714"/>
                <a:ext cx="3777390" cy="25303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31" name="11 Conector recto de flecha"/>
              <p:cNvCxnSpPr/>
              <p:nvPr/>
            </p:nvCxnSpPr>
            <p:spPr>
              <a:xfrm>
                <a:off x="3163946" y="-106839"/>
                <a:ext cx="773054" cy="1965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ED7D31"/>
                </a:solidFill>
                <a:prstDash val="solid"/>
                <a:miter lim="800000"/>
                <a:tailEnd type="arrow"/>
              </a:ln>
              <a:effectLst/>
            </p:spPr>
          </p:cxnSp>
        </p:grpSp>
        <p:sp>
          <p:nvSpPr>
            <p:cNvPr id="33" name="CuadroTexto 32"/>
            <p:cNvSpPr txBox="1"/>
            <p:nvPr/>
          </p:nvSpPr>
          <p:spPr>
            <a:xfrm>
              <a:off x="4876800" y="3185797"/>
              <a:ext cx="14257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/>
                <a:t>Nombre del polígono</a:t>
              </a:r>
            </a:p>
          </p:txBody>
        </p:sp>
        <p:cxnSp>
          <p:nvCxnSpPr>
            <p:cNvPr id="37" name="11 Conector recto de flecha"/>
            <p:cNvCxnSpPr/>
            <p:nvPr/>
          </p:nvCxnSpPr>
          <p:spPr>
            <a:xfrm>
              <a:off x="3829098" y="3638550"/>
              <a:ext cx="0" cy="532921"/>
            </a:xfrm>
            <a:prstGeom prst="straightConnector1">
              <a:avLst/>
            </a:prstGeom>
            <a:noFill/>
            <a:ln w="6350" cap="flat" cmpd="sng" algn="ctr">
              <a:solidFill>
                <a:srgbClr val="ED7D31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40" name="CuadroTexto 39"/>
            <p:cNvSpPr txBox="1"/>
            <p:nvPr/>
          </p:nvSpPr>
          <p:spPr>
            <a:xfrm>
              <a:off x="3285785" y="4188283"/>
              <a:ext cx="14257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dirty="0"/>
                <a:t>Cambio de estilos en simbología</a:t>
              </a:r>
            </a:p>
          </p:txBody>
        </p:sp>
        <p:pic>
          <p:nvPicPr>
            <p:cNvPr id="43" name="Picture 4"/>
            <p:cNvPicPr>
              <a:picLocks noChangeAspect="1"/>
            </p:cNvPicPr>
            <p:nvPr/>
          </p:nvPicPr>
          <p:blipFill>
            <a:blip r:embed="rId4"/>
            <a:srcRect l="6250" t="10000" r="56875" b="55000"/>
            <a:stretch>
              <a:fillRect/>
            </a:stretch>
          </p:blipFill>
          <p:spPr bwMode="auto">
            <a:xfrm>
              <a:off x="3183337" y="4718178"/>
              <a:ext cx="2477292" cy="949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2" name="Picture 14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1118" y="4171471"/>
              <a:ext cx="579120" cy="1584960"/>
            </a:xfrm>
            <a:prstGeom prst="rect">
              <a:avLst/>
            </a:prstGeom>
            <a:noFill/>
          </p:spPr>
        </p:pic>
      </p:grpSp>
      <p:sp>
        <p:nvSpPr>
          <p:cNvPr id="45" name="CuadroTexto 44"/>
          <p:cNvSpPr txBox="1"/>
          <p:nvPr/>
        </p:nvSpPr>
        <p:spPr>
          <a:xfrm>
            <a:off x="153276" y="3782498"/>
            <a:ext cx="6543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3. Guardar datos generados</a:t>
            </a:r>
          </a:p>
          <a:p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 derecho sobre la ruta o polígono, y seleccionar la opción Guardar lugar como... Con esta opción, generarán un archivo KML que podrán desplegar en Google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 cada vez que deseen. Para probar, cierren las ventanas que están utilizando, hagan doble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 en el archivo KMZ y vuelen a la ciudad de Hermosillo.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222341" y="4635191"/>
            <a:ext cx="6608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Práctica 5b-  1.- 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Abra el archivo Excel proporcionado, cheque el formato de él.  Expórtelo a un archivo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csv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. Abra Google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. En la pestaña de tipo de archivo escoja la terminación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csv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 y ábralo.  En la pregunta usar una plantilla aceptar y luego escoger crear una plantilla nueva. Pulsar nombre y escoger por campo, eligiendo la columna de</a:t>
            </a:r>
            <a:r>
              <a:rPr lang="es-MX" sz="1000" i="1" dirty="0">
                <a:latin typeface="Arial" panose="020B0604020202020204" pitchFamily="34" charset="0"/>
                <a:cs typeface="Arial" panose="020B0604020202020204" pitchFamily="34" charset="0"/>
              </a:rPr>
              <a:t> nombre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, asimismo la de color y símbolo.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442" y="5449081"/>
            <a:ext cx="1969179" cy="1322947"/>
          </a:xfrm>
          <a:prstGeom prst="rect">
            <a:avLst/>
          </a:prstGeom>
        </p:spPr>
      </p:pic>
      <p:sp>
        <p:nvSpPr>
          <p:cNvPr id="35" name="CuadroTexto 34"/>
          <p:cNvSpPr txBox="1"/>
          <p:nvPr/>
        </p:nvSpPr>
        <p:spPr>
          <a:xfrm>
            <a:off x="184149" y="6878007"/>
            <a:ext cx="66086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Práctica 5b-  1.-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. En Google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, en la pestaña de tipo de archivo escoja la terminación </a:t>
            </a:r>
            <a:r>
              <a:rPr lang="es-MX" sz="1000" dirty="0" err="1">
                <a:latin typeface="Arial" panose="020B0604020202020204" pitchFamily="34" charset="0"/>
                <a:cs typeface="Arial" panose="020B0604020202020204" pitchFamily="34" charset="0"/>
              </a:rPr>
              <a:t>shp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 y abra el archivo proporcionado. .  En la pregunta usar una plantilla </a:t>
            </a:r>
            <a:r>
              <a:rPr lang="es-MX" sz="1000" i="1" dirty="0">
                <a:latin typeface="Arial" panose="020B0604020202020204" pitchFamily="34" charset="0"/>
                <a:cs typeface="Arial" panose="020B0604020202020204" pitchFamily="34" charset="0"/>
              </a:rPr>
              <a:t>aceptar 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y luego escoger </a:t>
            </a:r>
            <a:r>
              <a:rPr lang="es-MX" sz="1000" i="1" dirty="0">
                <a:latin typeface="Arial" panose="020B0604020202020204" pitchFamily="34" charset="0"/>
                <a:cs typeface="Arial" panose="020B0604020202020204" pitchFamily="34" charset="0"/>
              </a:rPr>
              <a:t>crear una plantilla nueva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. Pulsar nombre y escoger por campo, eligiendo la columna de </a:t>
            </a:r>
            <a:r>
              <a:rPr lang="es-MX" sz="1000" i="1" dirty="0">
                <a:latin typeface="Arial" panose="020B0604020202020204" pitchFamily="34" charset="0"/>
                <a:cs typeface="Arial" panose="020B0604020202020204" pitchFamily="34" charset="0"/>
              </a:rPr>
              <a:t>Clave. </a:t>
            </a:r>
            <a:r>
              <a:rPr lang="es-MX" sz="1000" dirty="0">
                <a:latin typeface="Arial" panose="020B0604020202020204" pitchFamily="34" charset="0"/>
                <a:cs typeface="Arial" panose="020B0604020202020204" pitchFamily="34" charset="0"/>
              </a:rPr>
              <a:t>Para la de color elija </a:t>
            </a:r>
            <a:r>
              <a:rPr lang="es-MX" sz="1000" i="1" dirty="0">
                <a:latin typeface="Arial" panose="020B0604020202020204" pitchFamily="34" charset="0"/>
                <a:cs typeface="Arial" panose="020B0604020202020204" pitchFamily="34" charset="0"/>
              </a:rPr>
              <a:t>Litología. </a:t>
            </a:r>
            <a:endParaRPr lang="es-MX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9006" y="5507693"/>
            <a:ext cx="1993091" cy="1305491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187267E7-91DC-4D59-B56F-A145B19A61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5794" y="7538559"/>
            <a:ext cx="1722462" cy="1255198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4BE82BCB-9FBB-4FCF-A00E-C55F2AB986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0143" y="7537984"/>
            <a:ext cx="1966912" cy="132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20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04FC513-D2EE-4D8A-923E-0E93D041F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30" y="460648"/>
            <a:ext cx="5156040" cy="369332"/>
          </a:xfrm>
        </p:spPr>
        <p:txBody>
          <a:bodyPr>
            <a:normAutofit fontScale="90000"/>
          </a:bodyPr>
          <a:lstStyle/>
          <a:p>
            <a:r>
              <a:rPr lang="es-MX" dirty="0"/>
              <a:t>EJERCICIO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602042B-6D5B-4780-BD53-04B1AB4AF0D1}"/>
              </a:ext>
            </a:extLst>
          </p:cNvPr>
          <p:cNvSpPr txBox="1"/>
          <p:nvPr/>
        </p:nvSpPr>
        <p:spPr>
          <a:xfrm>
            <a:off x="839775" y="1064118"/>
            <a:ext cx="4703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Bajar el Software Google </a:t>
            </a:r>
            <a:r>
              <a:rPr lang="es-MX" dirty="0" err="1"/>
              <a:t>Earth</a:t>
            </a:r>
            <a:r>
              <a:rPr lang="es-MX" dirty="0"/>
              <a:t> Pro en la liga</a:t>
            </a:r>
          </a:p>
          <a:p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A258943-9911-4683-91A3-03D1A599ABF1}"/>
              </a:ext>
            </a:extLst>
          </p:cNvPr>
          <p:cNvSpPr txBox="1"/>
          <p:nvPr/>
        </p:nvSpPr>
        <p:spPr>
          <a:xfrm>
            <a:off x="381000" y="1560910"/>
            <a:ext cx="7021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https://www.google.com/intl/es/earth/download/gep/agree.html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311EB62-FC99-4070-BFAD-95CD21F125EA}"/>
              </a:ext>
            </a:extLst>
          </p:cNvPr>
          <p:cNvSpPr txBox="1"/>
          <p:nvPr/>
        </p:nvSpPr>
        <p:spPr>
          <a:xfrm>
            <a:off x="1128259" y="2476506"/>
            <a:ext cx="552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https://www.youtube.com/watch?v=cNpArN4ZQZg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CC1B24D-9B3A-4E86-85E5-33A8EF5DC469}"/>
              </a:ext>
            </a:extLst>
          </p:cNvPr>
          <p:cNvSpPr txBox="1"/>
          <p:nvPr/>
        </p:nvSpPr>
        <p:spPr>
          <a:xfrm>
            <a:off x="2422814" y="2021624"/>
            <a:ext cx="1656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Video Tutorial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F67B04-506D-40CD-A69C-5F55E4BA68F2}"/>
              </a:ext>
            </a:extLst>
          </p:cNvPr>
          <p:cNvSpPr txBox="1"/>
          <p:nvPr/>
        </p:nvSpPr>
        <p:spPr>
          <a:xfrm>
            <a:off x="839775" y="3088711"/>
            <a:ext cx="552676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dirty="0"/>
              <a:t>Use Google </a:t>
            </a:r>
            <a:r>
              <a:rPr lang="es-MX" dirty="0" err="1"/>
              <a:t>Earth</a:t>
            </a:r>
            <a:r>
              <a:rPr lang="es-MX" dirty="0"/>
              <a:t> para localizar los corrales de la Unión Ganadera en Hermosillo, al SW de la Presa ALR. Coloque un punto señalando el sitio.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Use líneas para describir la posible difusión de contaminantes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Coloque un polígono ubicando la posible área de afectación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Grabe la Imagen y envíela por correo o </a:t>
            </a:r>
            <a:r>
              <a:rPr lang="es-MX" dirty="0" err="1"/>
              <a:t>Teams</a:t>
            </a:r>
            <a:r>
              <a:rPr lang="es-MX" dirty="0"/>
              <a:t> con su nombre.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Abra el archivo puntos.csv proporcionado e impórtelo a Google </a:t>
            </a:r>
            <a:r>
              <a:rPr lang="es-MX" dirty="0" err="1"/>
              <a:t>Earth</a:t>
            </a:r>
            <a:r>
              <a:rPr lang="es-MX" dirty="0"/>
              <a:t> de acuerdo a las instrucciones del ejercicio. Despliéguelo, grábelo y envíelo.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Abra los archivos </a:t>
            </a:r>
            <a:r>
              <a:rPr lang="es-MX" dirty="0" err="1"/>
              <a:t>cuenca.shp</a:t>
            </a:r>
            <a:r>
              <a:rPr lang="es-MX" dirty="0"/>
              <a:t>, </a:t>
            </a:r>
            <a:r>
              <a:rPr lang="es-MX" dirty="0" err="1"/>
              <a:t>cauce.shp</a:t>
            </a:r>
            <a:r>
              <a:rPr lang="es-MX" dirty="0"/>
              <a:t> y </a:t>
            </a:r>
            <a:r>
              <a:rPr lang="es-MX" dirty="0" err="1"/>
              <a:t>corrientes.shp</a:t>
            </a:r>
            <a:r>
              <a:rPr lang="es-MX" dirty="0"/>
              <a:t> de la cuenca El </a:t>
            </a:r>
            <a:r>
              <a:rPr lang="es-MX" dirty="0" err="1"/>
              <a:t>Tapiro</a:t>
            </a:r>
            <a:r>
              <a:rPr lang="es-MX" dirty="0"/>
              <a:t>, proporcionados. Impórtelos a Google </a:t>
            </a:r>
            <a:r>
              <a:rPr lang="es-MX" dirty="0" err="1"/>
              <a:t>Earth</a:t>
            </a:r>
            <a:r>
              <a:rPr lang="es-MX" dirty="0"/>
              <a:t>, despliéguelos, grábelos y envíelos.</a:t>
            </a:r>
          </a:p>
          <a:p>
            <a:pPr marL="342900" indent="-342900">
              <a:buFont typeface="+mj-lt"/>
              <a:buAutoNum type="arabicPeriod"/>
            </a:pP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246291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858</Words>
  <Application>Microsoft Office PowerPoint</Application>
  <PresentationFormat>Presentación en pantalla (4:3)</PresentationFormat>
  <Paragraphs>55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EJERCICIO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 Gis</dc:title>
  <dc:creator>Elia</dc:creator>
  <cp:lastModifiedBy>JOSE ISMAEL MINJAREZ SOSA</cp:lastModifiedBy>
  <cp:revision>12</cp:revision>
  <dcterms:created xsi:type="dcterms:W3CDTF">2010-10-22T16:42:56Z</dcterms:created>
  <dcterms:modified xsi:type="dcterms:W3CDTF">2022-02-18T15:41:43Z</dcterms:modified>
</cp:coreProperties>
</file>