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90" r:id="rId4"/>
    <p:sldId id="268" r:id="rId5"/>
    <p:sldId id="300" r:id="rId6"/>
    <p:sldId id="273" r:id="rId7"/>
    <p:sldId id="301" r:id="rId8"/>
    <p:sldId id="302" r:id="rId9"/>
    <p:sldId id="289" r:id="rId10"/>
    <p:sldId id="258" r:id="rId11"/>
    <p:sldId id="261" r:id="rId12"/>
    <p:sldId id="260" r:id="rId13"/>
    <p:sldId id="288" r:id="rId14"/>
    <p:sldId id="311" r:id="rId15"/>
    <p:sldId id="307" r:id="rId16"/>
    <p:sldId id="308" r:id="rId17"/>
    <p:sldId id="304" r:id="rId18"/>
    <p:sldId id="305" r:id="rId19"/>
    <p:sldId id="303" r:id="rId20"/>
    <p:sldId id="306" r:id="rId21"/>
    <p:sldId id="309" r:id="rId22"/>
    <p:sldId id="310" r:id="rId23"/>
    <p:sldId id="318" r:id="rId24"/>
    <p:sldId id="319" r:id="rId25"/>
    <p:sldId id="323" r:id="rId26"/>
    <p:sldId id="320" r:id="rId27"/>
    <p:sldId id="321" r:id="rId28"/>
    <p:sldId id="274" r:id="rId29"/>
  </p:sldIdLst>
  <p:sldSz cx="12192000" cy="6858000"/>
  <p:notesSz cx="7010400"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17"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SE ISMAEL MINJAREZ SOSA" initials="JIMS" lastIdx="1" clrIdx="0">
    <p:extLst>
      <p:ext uri="{19B8F6BF-5375-455C-9EA6-DF929625EA0E}">
        <p15:presenceInfo xmlns:p15="http://schemas.microsoft.com/office/powerpoint/2012/main" userId="JOSE ISMAEL MINJAREZ SOS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E8034E78-7F5D-4C2E-B375-FC64B27BC917}" styleName="Estilo oscuro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Estilo oscuro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59" autoAdjust="0"/>
    <p:restoredTop sz="94660"/>
  </p:normalViewPr>
  <p:slideViewPr>
    <p:cSldViewPr snapToGrid="0">
      <p:cViewPr varScale="1">
        <p:scale>
          <a:sx n="114" d="100"/>
          <a:sy n="114" d="100"/>
        </p:scale>
        <p:origin x="480" y="102"/>
      </p:cViewPr>
      <p:guideLst>
        <p:guide orient="horz" pos="2160"/>
        <p:guide pos="3817"/>
      </p:guideLst>
    </p:cSldViewPr>
  </p:slideViewPr>
  <p:notesTextViewPr>
    <p:cViewPr>
      <p:scale>
        <a:sx n="1" d="1"/>
        <a:sy n="1" d="1"/>
      </p:scale>
      <p:origin x="0" y="0"/>
    </p:cViewPr>
  </p:notesTextViewPr>
  <p:sorterViewPr>
    <p:cViewPr>
      <p:scale>
        <a:sx n="135" d="100"/>
        <a:sy n="13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8-16T23:19:56.535" idx="1">
    <p:pos x="6653" y="129"/>
    <p:text/>
    <p:extLst>
      <p:ext uri="{C676402C-5697-4E1C-873F-D02D1690AC5C}">
        <p15:threadingInfo xmlns:p15="http://schemas.microsoft.com/office/powerpoint/2012/main" timeZoneBias="420"/>
      </p:ext>
    </p:extLst>
  </p:cm>
</p: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838FA6-0548-4681-8B47-6ECD5F572387}"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25DD8D6A-3A17-43ED-8F62-0543B6B90CB5}">
      <dgm:prSet/>
      <dgm:spPr/>
      <dgm:t>
        <a:bodyPr/>
        <a:lstStyle/>
        <a:p>
          <a:r>
            <a:rPr lang="es-MX" dirty="0"/>
            <a:t>Por promedio.</a:t>
          </a:r>
          <a:endParaRPr lang="en-US" dirty="0"/>
        </a:p>
      </dgm:t>
    </dgm:pt>
    <dgm:pt modelId="{B46B4FF5-C318-4059-8CAF-9F865879C110}" type="parTrans" cxnId="{EC725548-E59C-48C9-9577-688D3300CAD1}">
      <dgm:prSet/>
      <dgm:spPr/>
      <dgm:t>
        <a:bodyPr/>
        <a:lstStyle/>
        <a:p>
          <a:endParaRPr lang="en-US"/>
        </a:p>
      </dgm:t>
    </dgm:pt>
    <dgm:pt modelId="{4E116CFB-EE03-415F-A650-F92544A3371A}" type="sibTrans" cxnId="{EC725548-E59C-48C9-9577-688D3300CAD1}">
      <dgm:prSet/>
      <dgm:spPr/>
      <dgm:t>
        <a:bodyPr/>
        <a:lstStyle/>
        <a:p>
          <a:endParaRPr lang="en-US"/>
        </a:p>
      </dgm:t>
    </dgm:pt>
    <dgm:pt modelId="{9140786A-3156-4D7E-936A-D07E3D103C49}">
      <dgm:prSet/>
      <dgm:spPr/>
      <dgm:t>
        <a:bodyPr/>
        <a:lstStyle/>
        <a:p>
          <a:r>
            <a:rPr lang="es-MX"/>
            <a:t>Tesis profesional.</a:t>
          </a:r>
          <a:endParaRPr lang="en-US"/>
        </a:p>
      </dgm:t>
    </dgm:pt>
    <dgm:pt modelId="{9718470F-0D51-42D5-BFDB-C9C3B73669AD}" type="parTrans" cxnId="{4DEBF508-2694-484D-AA38-4ABF0F26C2BC}">
      <dgm:prSet/>
      <dgm:spPr/>
      <dgm:t>
        <a:bodyPr/>
        <a:lstStyle/>
        <a:p>
          <a:endParaRPr lang="en-US"/>
        </a:p>
      </dgm:t>
    </dgm:pt>
    <dgm:pt modelId="{F7017BD3-3F1B-4231-A370-E8C9E49CC775}" type="sibTrans" cxnId="{4DEBF508-2694-484D-AA38-4ABF0F26C2BC}">
      <dgm:prSet/>
      <dgm:spPr/>
      <dgm:t>
        <a:bodyPr/>
        <a:lstStyle/>
        <a:p>
          <a:endParaRPr lang="en-US"/>
        </a:p>
      </dgm:t>
    </dgm:pt>
    <dgm:pt modelId="{E9561C9C-1B3F-4A97-8F4B-B6DB989C6FA8}">
      <dgm:prSet/>
      <dgm:spPr/>
      <dgm:t>
        <a:bodyPr/>
        <a:lstStyle/>
        <a:p>
          <a:r>
            <a:rPr lang="es-MX"/>
            <a:t>Trabajo profesional.</a:t>
          </a:r>
          <a:endParaRPr lang="en-US"/>
        </a:p>
      </dgm:t>
    </dgm:pt>
    <dgm:pt modelId="{DFBDB8CD-2DD0-45E9-A886-C16DBE63FDB7}" type="parTrans" cxnId="{952E6EDE-F018-489C-B77E-E09E9EE356F2}">
      <dgm:prSet/>
      <dgm:spPr/>
      <dgm:t>
        <a:bodyPr/>
        <a:lstStyle/>
        <a:p>
          <a:endParaRPr lang="en-US"/>
        </a:p>
      </dgm:t>
    </dgm:pt>
    <dgm:pt modelId="{8EC72E05-F9C9-4599-91D7-74360712EFE8}" type="sibTrans" cxnId="{952E6EDE-F018-489C-B77E-E09E9EE356F2}">
      <dgm:prSet/>
      <dgm:spPr/>
      <dgm:t>
        <a:bodyPr/>
        <a:lstStyle/>
        <a:p>
          <a:endParaRPr lang="en-US"/>
        </a:p>
      </dgm:t>
    </dgm:pt>
    <dgm:pt modelId="{E9FC72DD-ACAF-4FEB-A22C-060BDB374D5F}">
      <dgm:prSet/>
      <dgm:spPr/>
      <dgm:t>
        <a:bodyPr/>
        <a:lstStyle/>
        <a:p>
          <a:r>
            <a:rPr lang="es-MX"/>
            <a:t>Servicio Social comunitario.</a:t>
          </a:r>
          <a:endParaRPr lang="en-US"/>
        </a:p>
      </dgm:t>
    </dgm:pt>
    <dgm:pt modelId="{2DD4057A-86A4-4CAB-AC9A-4AC794E09AD6}" type="parTrans" cxnId="{BE31FCFF-EF66-47A1-B9B5-0C0AB5CCAC02}">
      <dgm:prSet/>
      <dgm:spPr/>
      <dgm:t>
        <a:bodyPr/>
        <a:lstStyle/>
        <a:p>
          <a:endParaRPr lang="en-US"/>
        </a:p>
      </dgm:t>
    </dgm:pt>
    <dgm:pt modelId="{E881F56E-804C-48DB-A656-EFB184BFF130}" type="sibTrans" cxnId="{BE31FCFF-EF66-47A1-B9B5-0C0AB5CCAC02}">
      <dgm:prSet/>
      <dgm:spPr/>
      <dgm:t>
        <a:bodyPr/>
        <a:lstStyle/>
        <a:p>
          <a:endParaRPr lang="en-US"/>
        </a:p>
      </dgm:t>
    </dgm:pt>
    <dgm:pt modelId="{36211FA3-6013-4214-B581-A422DCC6ECE1}">
      <dgm:prSet/>
      <dgm:spPr/>
      <dgm:t>
        <a:bodyPr/>
        <a:lstStyle/>
        <a:p>
          <a:r>
            <a:rPr lang="es-MX"/>
            <a:t>Prácticas Profesionales.</a:t>
          </a:r>
          <a:endParaRPr lang="en-US"/>
        </a:p>
      </dgm:t>
    </dgm:pt>
    <dgm:pt modelId="{54AC4309-6D0E-4654-BBE8-8E1ADA9CA36C}" type="parTrans" cxnId="{8521FCC5-28E0-4D10-B7D7-DED7B57527D3}">
      <dgm:prSet/>
      <dgm:spPr/>
      <dgm:t>
        <a:bodyPr/>
        <a:lstStyle/>
        <a:p>
          <a:endParaRPr lang="en-US"/>
        </a:p>
      </dgm:t>
    </dgm:pt>
    <dgm:pt modelId="{35AE7BCD-1F99-49BC-9AD8-DEA52571843D}" type="sibTrans" cxnId="{8521FCC5-28E0-4D10-B7D7-DED7B57527D3}">
      <dgm:prSet/>
      <dgm:spPr/>
      <dgm:t>
        <a:bodyPr/>
        <a:lstStyle/>
        <a:p>
          <a:endParaRPr lang="en-US"/>
        </a:p>
      </dgm:t>
    </dgm:pt>
    <dgm:pt modelId="{89ADAC81-26FB-41AD-B41F-1E3CDDD5EA9C}">
      <dgm:prSet/>
      <dgm:spPr/>
      <dgm:t>
        <a:bodyPr/>
        <a:lstStyle/>
        <a:p>
          <a:r>
            <a:rPr lang="es-MX"/>
            <a:t>Experiencia Profesional.</a:t>
          </a:r>
          <a:endParaRPr lang="en-US"/>
        </a:p>
      </dgm:t>
    </dgm:pt>
    <dgm:pt modelId="{2E5678FB-2CA8-48C4-8943-2684390B3754}" type="parTrans" cxnId="{C265BBD1-E8B9-4907-964F-92AA09F1BE78}">
      <dgm:prSet/>
      <dgm:spPr/>
      <dgm:t>
        <a:bodyPr/>
        <a:lstStyle/>
        <a:p>
          <a:endParaRPr lang="en-US"/>
        </a:p>
      </dgm:t>
    </dgm:pt>
    <dgm:pt modelId="{CBB294A3-51EE-4B13-98A8-7EC86A41575A}" type="sibTrans" cxnId="{C265BBD1-E8B9-4907-964F-92AA09F1BE78}">
      <dgm:prSet/>
      <dgm:spPr/>
      <dgm:t>
        <a:bodyPr/>
        <a:lstStyle/>
        <a:p>
          <a:endParaRPr lang="en-US"/>
        </a:p>
      </dgm:t>
    </dgm:pt>
    <dgm:pt modelId="{B9EF1EC5-C78C-4897-A0B4-645439806DB6}" type="pres">
      <dgm:prSet presAssocID="{56838FA6-0548-4681-8B47-6ECD5F572387}" presName="vert0" presStyleCnt="0">
        <dgm:presLayoutVars>
          <dgm:dir/>
          <dgm:animOne val="branch"/>
          <dgm:animLvl val="lvl"/>
        </dgm:presLayoutVars>
      </dgm:prSet>
      <dgm:spPr/>
    </dgm:pt>
    <dgm:pt modelId="{93E99929-001F-4D41-8277-A595B84ED820}" type="pres">
      <dgm:prSet presAssocID="{25DD8D6A-3A17-43ED-8F62-0543B6B90CB5}" presName="thickLine" presStyleLbl="alignNode1" presStyleIdx="0" presStyleCnt="6"/>
      <dgm:spPr/>
    </dgm:pt>
    <dgm:pt modelId="{DD995FF5-62F0-477D-A7FF-AD693D01B5DE}" type="pres">
      <dgm:prSet presAssocID="{25DD8D6A-3A17-43ED-8F62-0543B6B90CB5}" presName="horz1" presStyleCnt="0"/>
      <dgm:spPr/>
    </dgm:pt>
    <dgm:pt modelId="{C5DE3D20-A547-4860-A6F4-D9A7BB618309}" type="pres">
      <dgm:prSet presAssocID="{25DD8D6A-3A17-43ED-8F62-0543B6B90CB5}" presName="tx1" presStyleLbl="revTx" presStyleIdx="0" presStyleCnt="6"/>
      <dgm:spPr/>
    </dgm:pt>
    <dgm:pt modelId="{13C95615-5A83-4D15-B535-AD2A4552B850}" type="pres">
      <dgm:prSet presAssocID="{25DD8D6A-3A17-43ED-8F62-0543B6B90CB5}" presName="vert1" presStyleCnt="0"/>
      <dgm:spPr/>
    </dgm:pt>
    <dgm:pt modelId="{6199E26B-5483-47C7-BEFB-E91DFDABB4A6}" type="pres">
      <dgm:prSet presAssocID="{9140786A-3156-4D7E-936A-D07E3D103C49}" presName="thickLine" presStyleLbl="alignNode1" presStyleIdx="1" presStyleCnt="6"/>
      <dgm:spPr/>
    </dgm:pt>
    <dgm:pt modelId="{9E1C30AB-41CD-4D71-B52C-F23092764124}" type="pres">
      <dgm:prSet presAssocID="{9140786A-3156-4D7E-936A-D07E3D103C49}" presName="horz1" presStyleCnt="0"/>
      <dgm:spPr/>
    </dgm:pt>
    <dgm:pt modelId="{500084B2-8D6C-43BE-B8A3-6CA562C54554}" type="pres">
      <dgm:prSet presAssocID="{9140786A-3156-4D7E-936A-D07E3D103C49}" presName="tx1" presStyleLbl="revTx" presStyleIdx="1" presStyleCnt="6"/>
      <dgm:spPr/>
    </dgm:pt>
    <dgm:pt modelId="{1DF38C3D-5FFD-4174-8307-4991AA059F47}" type="pres">
      <dgm:prSet presAssocID="{9140786A-3156-4D7E-936A-D07E3D103C49}" presName="vert1" presStyleCnt="0"/>
      <dgm:spPr/>
    </dgm:pt>
    <dgm:pt modelId="{6769E471-4E46-4618-9467-383A60F78B25}" type="pres">
      <dgm:prSet presAssocID="{E9561C9C-1B3F-4A97-8F4B-B6DB989C6FA8}" presName="thickLine" presStyleLbl="alignNode1" presStyleIdx="2" presStyleCnt="6"/>
      <dgm:spPr/>
    </dgm:pt>
    <dgm:pt modelId="{CEAD959F-FE7A-47F4-BF0C-080E5A4ECBFB}" type="pres">
      <dgm:prSet presAssocID="{E9561C9C-1B3F-4A97-8F4B-B6DB989C6FA8}" presName="horz1" presStyleCnt="0"/>
      <dgm:spPr/>
    </dgm:pt>
    <dgm:pt modelId="{E4C97826-FEA7-4015-BB3B-A769AA699982}" type="pres">
      <dgm:prSet presAssocID="{E9561C9C-1B3F-4A97-8F4B-B6DB989C6FA8}" presName="tx1" presStyleLbl="revTx" presStyleIdx="2" presStyleCnt="6"/>
      <dgm:spPr/>
    </dgm:pt>
    <dgm:pt modelId="{C1264680-C36D-472B-AC02-F8E672DB8716}" type="pres">
      <dgm:prSet presAssocID="{E9561C9C-1B3F-4A97-8F4B-B6DB989C6FA8}" presName="vert1" presStyleCnt="0"/>
      <dgm:spPr/>
    </dgm:pt>
    <dgm:pt modelId="{282831C4-D178-4529-B619-A33761A828DC}" type="pres">
      <dgm:prSet presAssocID="{E9FC72DD-ACAF-4FEB-A22C-060BDB374D5F}" presName="thickLine" presStyleLbl="alignNode1" presStyleIdx="3" presStyleCnt="6"/>
      <dgm:spPr/>
    </dgm:pt>
    <dgm:pt modelId="{E64A2C59-87AB-4419-87B6-32C3B9C5C35F}" type="pres">
      <dgm:prSet presAssocID="{E9FC72DD-ACAF-4FEB-A22C-060BDB374D5F}" presName="horz1" presStyleCnt="0"/>
      <dgm:spPr/>
    </dgm:pt>
    <dgm:pt modelId="{7CBE95A6-8C3E-47FF-8627-6582509C3E9A}" type="pres">
      <dgm:prSet presAssocID="{E9FC72DD-ACAF-4FEB-A22C-060BDB374D5F}" presName="tx1" presStyleLbl="revTx" presStyleIdx="3" presStyleCnt="6"/>
      <dgm:spPr/>
    </dgm:pt>
    <dgm:pt modelId="{E1FDF9C1-6CB1-4AD3-B355-E06AAB147965}" type="pres">
      <dgm:prSet presAssocID="{E9FC72DD-ACAF-4FEB-A22C-060BDB374D5F}" presName="vert1" presStyleCnt="0"/>
      <dgm:spPr/>
    </dgm:pt>
    <dgm:pt modelId="{F1721682-7263-443F-A868-261D426C601C}" type="pres">
      <dgm:prSet presAssocID="{36211FA3-6013-4214-B581-A422DCC6ECE1}" presName="thickLine" presStyleLbl="alignNode1" presStyleIdx="4" presStyleCnt="6"/>
      <dgm:spPr/>
    </dgm:pt>
    <dgm:pt modelId="{7CBE0B1C-0A35-47EF-B9F2-7C976FB5C49A}" type="pres">
      <dgm:prSet presAssocID="{36211FA3-6013-4214-B581-A422DCC6ECE1}" presName="horz1" presStyleCnt="0"/>
      <dgm:spPr/>
    </dgm:pt>
    <dgm:pt modelId="{EA0DBC80-CB36-4C39-8B28-4FD4D3F62B40}" type="pres">
      <dgm:prSet presAssocID="{36211FA3-6013-4214-B581-A422DCC6ECE1}" presName="tx1" presStyleLbl="revTx" presStyleIdx="4" presStyleCnt="6"/>
      <dgm:spPr/>
    </dgm:pt>
    <dgm:pt modelId="{41F8894C-853E-44CB-83AB-607DDF5E64A8}" type="pres">
      <dgm:prSet presAssocID="{36211FA3-6013-4214-B581-A422DCC6ECE1}" presName="vert1" presStyleCnt="0"/>
      <dgm:spPr/>
    </dgm:pt>
    <dgm:pt modelId="{7383045D-6A22-48E7-BEF2-B9E0A79C4CCF}" type="pres">
      <dgm:prSet presAssocID="{89ADAC81-26FB-41AD-B41F-1E3CDDD5EA9C}" presName="thickLine" presStyleLbl="alignNode1" presStyleIdx="5" presStyleCnt="6"/>
      <dgm:spPr/>
    </dgm:pt>
    <dgm:pt modelId="{29A23723-AF29-4ED5-8964-B1DC1E5A7FFB}" type="pres">
      <dgm:prSet presAssocID="{89ADAC81-26FB-41AD-B41F-1E3CDDD5EA9C}" presName="horz1" presStyleCnt="0"/>
      <dgm:spPr/>
    </dgm:pt>
    <dgm:pt modelId="{AD8B36B3-A8DA-44BE-B4CD-C7F2EFFA6C39}" type="pres">
      <dgm:prSet presAssocID="{89ADAC81-26FB-41AD-B41F-1E3CDDD5EA9C}" presName="tx1" presStyleLbl="revTx" presStyleIdx="5" presStyleCnt="6"/>
      <dgm:spPr/>
    </dgm:pt>
    <dgm:pt modelId="{2A9ACDA8-2FAC-47D7-9AFC-982003CE70B9}" type="pres">
      <dgm:prSet presAssocID="{89ADAC81-26FB-41AD-B41F-1E3CDDD5EA9C}" presName="vert1" presStyleCnt="0"/>
      <dgm:spPr/>
    </dgm:pt>
  </dgm:ptLst>
  <dgm:cxnLst>
    <dgm:cxn modelId="{4DEBF508-2694-484D-AA38-4ABF0F26C2BC}" srcId="{56838FA6-0548-4681-8B47-6ECD5F572387}" destId="{9140786A-3156-4D7E-936A-D07E3D103C49}" srcOrd="1" destOrd="0" parTransId="{9718470F-0D51-42D5-BFDB-C9C3B73669AD}" sibTransId="{F7017BD3-3F1B-4231-A370-E8C9E49CC775}"/>
    <dgm:cxn modelId="{74193E11-DFDF-4A5A-96D3-437881B8A8F1}" type="presOf" srcId="{E9FC72DD-ACAF-4FEB-A22C-060BDB374D5F}" destId="{7CBE95A6-8C3E-47FF-8627-6582509C3E9A}" srcOrd="0" destOrd="0" presId="urn:microsoft.com/office/officeart/2008/layout/LinedList"/>
    <dgm:cxn modelId="{2D959F37-A6BC-4E6B-B825-2E10F744C81E}" type="presOf" srcId="{25DD8D6A-3A17-43ED-8F62-0543B6B90CB5}" destId="{C5DE3D20-A547-4860-A6F4-D9A7BB618309}" srcOrd="0" destOrd="0" presId="urn:microsoft.com/office/officeart/2008/layout/LinedList"/>
    <dgm:cxn modelId="{EC725548-E59C-48C9-9577-688D3300CAD1}" srcId="{56838FA6-0548-4681-8B47-6ECD5F572387}" destId="{25DD8D6A-3A17-43ED-8F62-0543B6B90CB5}" srcOrd="0" destOrd="0" parTransId="{B46B4FF5-C318-4059-8CAF-9F865879C110}" sibTransId="{4E116CFB-EE03-415F-A650-F92544A3371A}"/>
    <dgm:cxn modelId="{99CE604F-8400-41DE-B0B7-9C49D5E1BBCD}" type="presOf" srcId="{89ADAC81-26FB-41AD-B41F-1E3CDDD5EA9C}" destId="{AD8B36B3-A8DA-44BE-B4CD-C7F2EFFA6C39}" srcOrd="0" destOrd="0" presId="urn:microsoft.com/office/officeart/2008/layout/LinedList"/>
    <dgm:cxn modelId="{4E7C05A7-1477-43E0-967B-4A9EF7663C82}" type="presOf" srcId="{E9561C9C-1B3F-4A97-8F4B-B6DB989C6FA8}" destId="{E4C97826-FEA7-4015-BB3B-A769AA699982}" srcOrd="0" destOrd="0" presId="urn:microsoft.com/office/officeart/2008/layout/LinedList"/>
    <dgm:cxn modelId="{A733B8A9-167B-42B9-9C4E-7381DC7A456D}" type="presOf" srcId="{36211FA3-6013-4214-B581-A422DCC6ECE1}" destId="{EA0DBC80-CB36-4C39-8B28-4FD4D3F62B40}" srcOrd="0" destOrd="0" presId="urn:microsoft.com/office/officeart/2008/layout/LinedList"/>
    <dgm:cxn modelId="{8521FCC5-28E0-4D10-B7D7-DED7B57527D3}" srcId="{56838FA6-0548-4681-8B47-6ECD5F572387}" destId="{36211FA3-6013-4214-B581-A422DCC6ECE1}" srcOrd="4" destOrd="0" parTransId="{54AC4309-6D0E-4654-BBE8-8E1ADA9CA36C}" sibTransId="{35AE7BCD-1F99-49BC-9AD8-DEA52571843D}"/>
    <dgm:cxn modelId="{C265BBD1-E8B9-4907-964F-92AA09F1BE78}" srcId="{56838FA6-0548-4681-8B47-6ECD5F572387}" destId="{89ADAC81-26FB-41AD-B41F-1E3CDDD5EA9C}" srcOrd="5" destOrd="0" parTransId="{2E5678FB-2CA8-48C4-8943-2684390B3754}" sibTransId="{CBB294A3-51EE-4B13-98A8-7EC86A41575A}"/>
    <dgm:cxn modelId="{952E6EDE-F018-489C-B77E-E09E9EE356F2}" srcId="{56838FA6-0548-4681-8B47-6ECD5F572387}" destId="{E9561C9C-1B3F-4A97-8F4B-B6DB989C6FA8}" srcOrd="2" destOrd="0" parTransId="{DFBDB8CD-2DD0-45E9-A886-C16DBE63FDB7}" sibTransId="{8EC72E05-F9C9-4599-91D7-74360712EFE8}"/>
    <dgm:cxn modelId="{790E45E8-E826-482B-BC99-05BD12258CC9}" type="presOf" srcId="{9140786A-3156-4D7E-936A-D07E3D103C49}" destId="{500084B2-8D6C-43BE-B8A3-6CA562C54554}" srcOrd="0" destOrd="0" presId="urn:microsoft.com/office/officeart/2008/layout/LinedList"/>
    <dgm:cxn modelId="{533A33EA-F7D0-4920-8BE2-5495031C828D}" type="presOf" srcId="{56838FA6-0548-4681-8B47-6ECD5F572387}" destId="{B9EF1EC5-C78C-4897-A0B4-645439806DB6}" srcOrd="0" destOrd="0" presId="urn:microsoft.com/office/officeart/2008/layout/LinedList"/>
    <dgm:cxn modelId="{BE31FCFF-EF66-47A1-B9B5-0C0AB5CCAC02}" srcId="{56838FA6-0548-4681-8B47-6ECD5F572387}" destId="{E9FC72DD-ACAF-4FEB-A22C-060BDB374D5F}" srcOrd="3" destOrd="0" parTransId="{2DD4057A-86A4-4CAB-AC9A-4AC794E09AD6}" sibTransId="{E881F56E-804C-48DB-A656-EFB184BFF130}"/>
    <dgm:cxn modelId="{8DA4A999-AFCF-478C-8AE5-E895CE4BF99C}" type="presParOf" srcId="{B9EF1EC5-C78C-4897-A0B4-645439806DB6}" destId="{93E99929-001F-4D41-8277-A595B84ED820}" srcOrd="0" destOrd="0" presId="urn:microsoft.com/office/officeart/2008/layout/LinedList"/>
    <dgm:cxn modelId="{A003B502-7016-4EC1-8694-20835B71FFC1}" type="presParOf" srcId="{B9EF1EC5-C78C-4897-A0B4-645439806DB6}" destId="{DD995FF5-62F0-477D-A7FF-AD693D01B5DE}" srcOrd="1" destOrd="0" presId="urn:microsoft.com/office/officeart/2008/layout/LinedList"/>
    <dgm:cxn modelId="{15EA25A7-BB5C-4F1B-8EDF-18B9487AE76C}" type="presParOf" srcId="{DD995FF5-62F0-477D-A7FF-AD693D01B5DE}" destId="{C5DE3D20-A547-4860-A6F4-D9A7BB618309}" srcOrd="0" destOrd="0" presId="urn:microsoft.com/office/officeart/2008/layout/LinedList"/>
    <dgm:cxn modelId="{456D1674-9CEE-4DD2-8673-5D468CD55002}" type="presParOf" srcId="{DD995FF5-62F0-477D-A7FF-AD693D01B5DE}" destId="{13C95615-5A83-4D15-B535-AD2A4552B850}" srcOrd="1" destOrd="0" presId="urn:microsoft.com/office/officeart/2008/layout/LinedList"/>
    <dgm:cxn modelId="{AF1A199E-E6B7-4C90-9442-A0C07C0A8B84}" type="presParOf" srcId="{B9EF1EC5-C78C-4897-A0B4-645439806DB6}" destId="{6199E26B-5483-47C7-BEFB-E91DFDABB4A6}" srcOrd="2" destOrd="0" presId="urn:microsoft.com/office/officeart/2008/layout/LinedList"/>
    <dgm:cxn modelId="{CB2015F2-888B-4E58-8EE4-601BFF3884DA}" type="presParOf" srcId="{B9EF1EC5-C78C-4897-A0B4-645439806DB6}" destId="{9E1C30AB-41CD-4D71-B52C-F23092764124}" srcOrd="3" destOrd="0" presId="urn:microsoft.com/office/officeart/2008/layout/LinedList"/>
    <dgm:cxn modelId="{AAB9FF37-CA17-4D26-A141-9A3D6027458B}" type="presParOf" srcId="{9E1C30AB-41CD-4D71-B52C-F23092764124}" destId="{500084B2-8D6C-43BE-B8A3-6CA562C54554}" srcOrd="0" destOrd="0" presId="urn:microsoft.com/office/officeart/2008/layout/LinedList"/>
    <dgm:cxn modelId="{1F34B01F-C1FF-4589-8092-0E17D953136A}" type="presParOf" srcId="{9E1C30AB-41CD-4D71-B52C-F23092764124}" destId="{1DF38C3D-5FFD-4174-8307-4991AA059F47}" srcOrd="1" destOrd="0" presId="urn:microsoft.com/office/officeart/2008/layout/LinedList"/>
    <dgm:cxn modelId="{77601596-FA1B-4DC0-B5EB-945EDA051BB4}" type="presParOf" srcId="{B9EF1EC5-C78C-4897-A0B4-645439806DB6}" destId="{6769E471-4E46-4618-9467-383A60F78B25}" srcOrd="4" destOrd="0" presId="urn:microsoft.com/office/officeart/2008/layout/LinedList"/>
    <dgm:cxn modelId="{251DE9FA-5D2E-444C-96CD-D59B363FD54B}" type="presParOf" srcId="{B9EF1EC5-C78C-4897-A0B4-645439806DB6}" destId="{CEAD959F-FE7A-47F4-BF0C-080E5A4ECBFB}" srcOrd="5" destOrd="0" presId="urn:microsoft.com/office/officeart/2008/layout/LinedList"/>
    <dgm:cxn modelId="{9CD052CE-96E0-4C91-9C8F-091CFEE0EAAC}" type="presParOf" srcId="{CEAD959F-FE7A-47F4-BF0C-080E5A4ECBFB}" destId="{E4C97826-FEA7-4015-BB3B-A769AA699982}" srcOrd="0" destOrd="0" presId="urn:microsoft.com/office/officeart/2008/layout/LinedList"/>
    <dgm:cxn modelId="{B4DE9433-649F-400E-8877-60EC85DCC6BA}" type="presParOf" srcId="{CEAD959F-FE7A-47F4-BF0C-080E5A4ECBFB}" destId="{C1264680-C36D-472B-AC02-F8E672DB8716}" srcOrd="1" destOrd="0" presId="urn:microsoft.com/office/officeart/2008/layout/LinedList"/>
    <dgm:cxn modelId="{1C1536A9-5F1E-4EC2-810E-999307858D8B}" type="presParOf" srcId="{B9EF1EC5-C78C-4897-A0B4-645439806DB6}" destId="{282831C4-D178-4529-B619-A33761A828DC}" srcOrd="6" destOrd="0" presId="urn:microsoft.com/office/officeart/2008/layout/LinedList"/>
    <dgm:cxn modelId="{7AB32D2B-8653-4F4F-B1FA-D5A8B9A55B83}" type="presParOf" srcId="{B9EF1EC5-C78C-4897-A0B4-645439806DB6}" destId="{E64A2C59-87AB-4419-87B6-32C3B9C5C35F}" srcOrd="7" destOrd="0" presId="urn:microsoft.com/office/officeart/2008/layout/LinedList"/>
    <dgm:cxn modelId="{E0F158C6-6AF4-4583-92C9-14288B3A1835}" type="presParOf" srcId="{E64A2C59-87AB-4419-87B6-32C3B9C5C35F}" destId="{7CBE95A6-8C3E-47FF-8627-6582509C3E9A}" srcOrd="0" destOrd="0" presId="urn:microsoft.com/office/officeart/2008/layout/LinedList"/>
    <dgm:cxn modelId="{6D049A78-30BF-4E9B-AB4C-049ADEC1C877}" type="presParOf" srcId="{E64A2C59-87AB-4419-87B6-32C3B9C5C35F}" destId="{E1FDF9C1-6CB1-4AD3-B355-E06AAB147965}" srcOrd="1" destOrd="0" presId="urn:microsoft.com/office/officeart/2008/layout/LinedList"/>
    <dgm:cxn modelId="{A9F01E34-4A78-4E80-A03C-CF1CDDAAB30E}" type="presParOf" srcId="{B9EF1EC5-C78C-4897-A0B4-645439806DB6}" destId="{F1721682-7263-443F-A868-261D426C601C}" srcOrd="8" destOrd="0" presId="urn:microsoft.com/office/officeart/2008/layout/LinedList"/>
    <dgm:cxn modelId="{AEF2B5FB-0DAB-4A98-9616-C505AB1650A9}" type="presParOf" srcId="{B9EF1EC5-C78C-4897-A0B4-645439806DB6}" destId="{7CBE0B1C-0A35-47EF-B9F2-7C976FB5C49A}" srcOrd="9" destOrd="0" presId="urn:microsoft.com/office/officeart/2008/layout/LinedList"/>
    <dgm:cxn modelId="{0AA129EF-42EF-419E-A86C-F4B05DC2BEC7}" type="presParOf" srcId="{7CBE0B1C-0A35-47EF-B9F2-7C976FB5C49A}" destId="{EA0DBC80-CB36-4C39-8B28-4FD4D3F62B40}" srcOrd="0" destOrd="0" presId="urn:microsoft.com/office/officeart/2008/layout/LinedList"/>
    <dgm:cxn modelId="{5C907718-A714-46AF-B955-C830F5AF6612}" type="presParOf" srcId="{7CBE0B1C-0A35-47EF-B9F2-7C976FB5C49A}" destId="{41F8894C-853E-44CB-83AB-607DDF5E64A8}" srcOrd="1" destOrd="0" presId="urn:microsoft.com/office/officeart/2008/layout/LinedList"/>
    <dgm:cxn modelId="{7D936E8B-89EB-42CD-80FE-05187F37CBA2}" type="presParOf" srcId="{B9EF1EC5-C78C-4897-A0B4-645439806DB6}" destId="{7383045D-6A22-48E7-BEF2-B9E0A79C4CCF}" srcOrd="10" destOrd="0" presId="urn:microsoft.com/office/officeart/2008/layout/LinedList"/>
    <dgm:cxn modelId="{707CF513-8B84-4C36-93F9-1B395E1048BF}" type="presParOf" srcId="{B9EF1EC5-C78C-4897-A0B4-645439806DB6}" destId="{29A23723-AF29-4ED5-8964-B1DC1E5A7FFB}" srcOrd="11" destOrd="0" presId="urn:microsoft.com/office/officeart/2008/layout/LinedList"/>
    <dgm:cxn modelId="{9419B84E-C06C-4EA6-9C8D-91E3F0FCD698}" type="presParOf" srcId="{29A23723-AF29-4ED5-8964-B1DC1E5A7FFB}" destId="{AD8B36B3-A8DA-44BE-B4CD-C7F2EFFA6C39}" srcOrd="0" destOrd="0" presId="urn:microsoft.com/office/officeart/2008/layout/LinedList"/>
    <dgm:cxn modelId="{3B4204DA-2FBB-4F34-AC70-DA455775E1E2}" type="presParOf" srcId="{29A23723-AF29-4ED5-8964-B1DC1E5A7FFB}" destId="{2A9ACDA8-2FAC-47D7-9AFC-982003CE70B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E99929-001F-4D41-8277-A595B84ED820}">
      <dsp:nvSpPr>
        <dsp:cNvPr id="0" name=""/>
        <dsp:cNvSpPr/>
      </dsp:nvSpPr>
      <dsp:spPr>
        <a:xfrm>
          <a:off x="0" y="2492"/>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DE3D20-A547-4860-A6F4-D9A7BB618309}">
      <dsp:nvSpPr>
        <dsp:cNvPr id="0" name=""/>
        <dsp:cNvSpPr/>
      </dsp:nvSpPr>
      <dsp:spPr>
        <a:xfrm>
          <a:off x="0" y="2492"/>
          <a:ext cx="6492875"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s-MX" sz="3900" kern="1200" dirty="0"/>
            <a:t>Por promedio.</a:t>
          </a:r>
          <a:endParaRPr lang="en-US" sz="3900" kern="1200" dirty="0"/>
        </a:p>
      </dsp:txBody>
      <dsp:txXfrm>
        <a:off x="0" y="2492"/>
        <a:ext cx="6492875" cy="850069"/>
      </dsp:txXfrm>
    </dsp:sp>
    <dsp:sp modelId="{6199E26B-5483-47C7-BEFB-E91DFDABB4A6}">
      <dsp:nvSpPr>
        <dsp:cNvPr id="0" name=""/>
        <dsp:cNvSpPr/>
      </dsp:nvSpPr>
      <dsp:spPr>
        <a:xfrm>
          <a:off x="0" y="852561"/>
          <a:ext cx="6492875"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0084B2-8D6C-43BE-B8A3-6CA562C54554}">
      <dsp:nvSpPr>
        <dsp:cNvPr id="0" name=""/>
        <dsp:cNvSpPr/>
      </dsp:nvSpPr>
      <dsp:spPr>
        <a:xfrm>
          <a:off x="0" y="852561"/>
          <a:ext cx="6492875"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s-MX" sz="3900" kern="1200"/>
            <a:t>Tesis profesional.</a:t>
          </a:r>
          <a:endParaRPr lang="en-US" sz="3900" kern="1200"/>
        </a:p>
      </dsp:txBody>
      <dsp:txXfrm>
        <a:off x="0" y="852561"/>
        <a:ext cx="6492875" cy="850069"/>
      </dsp:txXfrm>
    </dsp:sp>
    <dsp:sp modelId="{6769E471-4E46-4618-9467-383A60F78B25}">
      <dsp:nvSpPr>
        <dsp:cNvPr id="0" name=""/>
        <dsp:cNvSpPr/>
      </dsp:nvSpPr>
      <dsp:spPr>
        <a:xfrm>
          <a:off x="0" y="1702630"/>
          <a:ext cx="6492875"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C97826-FEA7-4015-BB3B-A769AA699982}">
      <dsp:nvSpPr>
        <dsp:cNvPr id="0" name=""/>
        <dsp:cNvSpPr/>
      </dsp:nvSpPr>
      <dsp:spPr>
        <a:xfrm>
          <a:off x="0" y="1702630"/>
          <a:ext cx="6492875"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s-MX" sz="3900" kern="1200"/>
            <a:t>Trabajo profesional.</a:t>
          </a:r>
          <a:endParaRPr lang="en-US" sz="3900" kern="1200"/>
        </a:p>
      </dsp:txBody>
      <dsp:txXfrm>
        <a:off x="0" y="1702630"/>
        <a:ext cx="6492875" cy="850069"/>
      </dsp:txXfrm>
    </dsp:sp>
    <dsp:sp modelId="{282831C4-D178-4529-B619-A33761A828DC}">
      <dsp:nvSpPr>
        <dsp:cNvPr id="0" name=""/>
        <dsp:cNvSpPr/>
      </dsp:nvSpPr>
      <dsp:spPr>
        <a:xfrm>
          <a:off x="0" y="2552699"/>
          <a:ext cx="6492875"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BE95A6-8C3E-47FF-8627-6582509C3E9A}">
      <dsp:nvSpPr>
        <dsp:cNvPr id="0" name=""/>
        <dsp:cNvSpPr/>
      </dsp:nvSpPr>
      <dsp:spPr>
        <a:xfrm>
          <a:off x="0" y="2552699"/>
          <a:ext cx="6492875"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s-MX" sz="3900" kern="1200"/>
            <a:t>Servicio Social comunitario.</a:t>
          </a:r>
          <a:endParaRPr lang="en-US" sz="3900" kern="1200"/>
        </a:p>
      </dsp:txBody>
      <dsp:txXfrm>
        <a:off x="0" y="2552699"/>
        <a:ext cx="6492875" cy="850069"/>
      </dsp:txXfrm>
    </dsp:sp>
    <dsp:sp modelId="{F1721682-7263-443F-A868-261D426C601C}">
      <dsp:nvSpPr>
        <dsp:cNvPr id="0" name=""/>
        <dsp:cNvSpPr/>
      </dsp:nvSpPr>
      <dsp:spPr>
        <a:xfrm>
          <a:off x="0" y="3402769"/>
          <a:ext cx="6492875"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0DBC80-CB36-4C39-8B28-4FD4D3F62B40}">
      <dsp:nvSpPr>
        <dsp:cNvPr id="0" name=""/>
        <dsp:cNvSpPr/>
      </dsp:nvSpPr>
      <dsp:spPr>
        <a:xfrm>
          <a:off x="0" y="3402769"/>
          <a:ext cx="6492875"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s-MX" sz="3900" kern="1200"/>
            <a:t>Prácticas Profesionales.</a:t>
          </a:r>
          <a:endParaRPr lang="en-US" sz="3900" kern="1200"/>
        </a:p>
      </dsp:txBody>
      <dsp:txXfrm>
        <a:off x="0" y="3402769"/>
        <a:ext cx="6492875" cy="850069"/>
      </dsp:txXfrm>
    </dsp:sp>
    <dsp:sp modelId="{7383045D-6A22-48E7-BEF2-B9E0A79C4CCF}">
      <dsp:nvSpPr>
        <dsp:cNvPr id="0" name=""/>
        <dsp:cNvSpPr/>
      </dsp:nvSpPr>
      <dsp:spPr>
        <a:xfrm>
          <a:off x="0" y="4252838"/>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8B36B3-A8DA-44BE-B4CD-C7F2EFFA6C39}">
      <dsp:nvSpPr>
        <dsp:cNvPr id="0" name=""/>
        <dsp:cNvSpPr/>
      </dsp:nvSpPr>
      <dsp:spPr>
        <a:xfrm>
          <a:off x="0" y="4252838"/>
          <a:ext cx="6492875"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s-MX" sz="3900" kern="1200"/>
            <a:t>Experiencia Profesional.</a:t>
          </a:r>
          <a:endParaRPr lang="en-US" sz="3900" kern="1200"/>
        </a:p>
      </dsp:txBody>
      <dsp:txXfrm>
        <a:off x="0" y="4252838"/>
        <a:ext cx="6492875" cy="85006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5FCD48-CFA8-4E43-9D26-DF18C256FFD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809EBBD0-B617-4D81-BF16-73D4E54F2B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EC9715A0-5BA3-44DB-98DB-37B95647CA8F}"/>
              </a:ext>
            </a:extLst>
          </p:cNvPr>
          <p:cNvSpPr>
            <a:spLocks noGrp="1"/>
          </p:cNvSpPr>
          <p:nvPr>
            <p:ph type="dt" sz="half" idx="10"/>
          </p:nvPr>
        </p:nvSpPr>
        <p:spPr/>
        <p:txBody>
          <a:bodyPr/>
          <a:lstStyle/>
          <a:p>
            <a:fld id="{FE883311-F060-4421-809B-B45C6477D7DA}" type="datetimeFigureOut">
              <a:rPr lang="es-MX" smtClean="0"/>
              <a:t>16/08/2021</a:t>
            </a:fld>
            <a:endParaRPr lang="es-MX" dirty="0"/>
          </a:p>
        </p:txBody>
      </p:sp>
      <p:sp>
        <p:nvSpPr>
          <p:cNvPr id="5" name="Marcador de pie de página 4">
            <a:extLst>
              <a:ext uri="{FF2B5EF4-FFF2-40B4-BE49-F238E27FC236}">
                <a16:creationId xmlns:a16="http://schemas.microsoft.com/office/drawing/2014/main" id="{F16AF0A4-01C3-4B97-B053-36E25CB621C3}"/>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94B99B84-90E1-4DA8-ACA2-6F6C78718B37}"/>
              </a:ext>
            </a:extLst>
          </p:cNvPr>
          <p:cNvSpPr>
            <a:spLocks noGrp="1"/>
          </p:cNvSpPr>
          <p:nvPr>
            <p:ph type="sldNum" sz="quarter" idx="12"/>
          </p:nvPr>
        </p:nvSpPr>
        <p:spPr/>
        <p:txBody>
          <a:bodyPr/>
          <a:lstStyle/>
          <a:p>
            <a:fld id="{ACA47ADF-2A1C-49A3-BDD0-BEFF2D64367B}" type="slidenum">
              <a:rPr lang="es-MX" smtClean="0"/>
              <a:t>‹Nº›</a:t>
            </a:fld>
            <a:endParaRPr lang="es-MX" dirty="0"/>
          </a:p>
        </p:txBody>
      </p:sp>
    </p:spTree>
    <p:extLst>
      <p:ext uri="{BB962C8B-B14F-4D97-AF65-F5344CB8AC3E}">
        <p14:creationId xmlns:p14="http://schemas.microsoft.com/office/powerpoint/2010/main" val="1032333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6E4A02-389C-4D85-96FC-97FFEDB91A5D}"/>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30EAA981-3CC9-450B-BC02-3A92A655B26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5D589A70-4D2E-4679-B6C0-B1B4E3EDD330}"/>
              </a:ext>
            </a:extLst>
          </p:cNvPr>
          <p:cNvSpPr>
            <a:spLocks noGrp="1"/>
          </p:cNvSpPr>
          <p:nvPr>
            <p:ph type="dt" sz="half" idx="10"/>
          </p:nvPr>
        </p:nvSpPr>
        <p:spPr/>
        <p:txBody>
          <a:bodyPr/>
          <a:lstStyle/>
          <a:p>
            <a:fld id="{FE883311-F060-4421-809B-B45C6477D7DA}" type="datetimeFigureOut">
              <a:rPr lang="es-MX" smtClean="0"/>
              <a:t>16/08/2021</a:t>
            </a:fld>
            <a:endParaRPr lang="es-MX" dirty="0"/>
          </a:p>
        </p:txBody>
      </p:sp>
      <p:sp>
        <p:nvSpPr>
          <p:cNvPr id="5" name="Marcador de pie de página 4">
            <a:extLst>
              <a:ext uri="{FF2B5EF4-FFF2-40B4-BE49-F238E27FC236}">
                <a16:creationId xmlns:a16="http://schemas.microsoft.com/office/drawing/2014/main" id="{6F5C7B18-C4EA-4087-9A61-108947C26C73}"/>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0095F77F-60C2-4E39-9E3F-116CEAD283EF}"/>
              </a:ext>
            </a:extLst>
          </p:cNvPr>
          <p:cNvSpPr>
            <a:spLocks noGrp="1"/>
          </p:cNvSpPr>
          <p:nvPr>
            <p:ph type="sldNum" sz="quarter" idx="12"/>
          </p:nvPr>
        </p:nvSpPr>
        <p:spPr/>
        <p:txBody>
          <a:bodyPr/>
          <a:lstStyle/>
          <a:p>
            <a:fld id="{ACA47ADF-2A1C-49A3-BDD0-BEFF2D64367B}" type="slidenum">
              <a:rPr lang="es-MX" smtClean="0"/>
              <a:t>‹Nº›</a:t>
            </a:fld>
            <a:endParaRPr lang="es-MX" dirty="0"/>
          </a:p>
        </p:txBody>
      </p:sp>
    </p:spTree>
    <p:extLst>
      <p:ext uri="{BB962C8B-B14F-4D97-AF65-F5344CB8AC3E}">
        <p14:creationId xmlns:p14="http://schemas.microsoft.com/office/powerpoint/2010/main" val="2248959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521ECB-C7E1-4F1F-83F5-4D9D7227AA3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14643510-E256-41DC-9472-A295F5B735F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7A502D6-F2C8-439F-8AEF-4A43876B0233}"/>
              </a:ext>
            </a:extLst>
          </p:cNvPr>
          <p:cNvSpPr>
            <a:spLocks noGrp="1"/>
          </p:cNvSpPr>
          <p:nvPr>
            <p:ph type="dt" sz="half" idx="10"/>
          </p:nvPr>
        </p:nvSpPr>
        <p:spPr/>
        <p:txBody>
          <a:bodyPr/>
          <a:lstStyle/>
          <a:p>
            <a:fld id="{FE883311-F060-4421-809B-B45C6477D7DA}" type="datetimeFigureOut">
              <a:rPr lang="es-MX" smtClean="0"/>
              <a:t>16/08/2021</a:t>
            </a:fld>
            <a:endParaRPr lang="es-MX" dirty="0"/>
          </a:p>
        </p:txBody>
      </p:sp>
      <p:sp>
        <p:nvSpPr>
          <p:cNvPr id="5" name="Marcador de pie de página 4">
            <a:extLst>
              <a:ext uri="{FF2B5EF4-FFF2-40B4-BE49-F238E27FC236}">
                <a16:creationId xmlns:a16="http://schemas.microsoft.com/office/drawing/2014/main" id="{3603AD27-E1A1-447E-8B3B-EE80EDD0F542}"/>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BE85F1B3-57F5-4211-9D25-DBAAFED5532B}"/>
              </a:ext>
            </a:extLst>
          </p:cNvPr>
          <p:cNvSpPr>
            <a:spLocks noGrp="1"/>
          </p:cNvSpPr>
          <p:nvPr>
            <p:ph type="sldNum" sz="quarter" idx="12"/>
          </p:nvPr>
        </p:nvSpPr>
        <p:spPr/>
        <p:txBody>
          <a:bodyPr/>
          <a:lstStyle/>
          <a:p>
            <a:fld id="{ACA47ADF-2A1C-49A3-BDD0-BEFF2D64367B}" type="slidenum">
              <a:rPr lang="es-MX" smtClean="0"/>
              <a:t>‹Nº›</a:t>
            </a:fld>
            <a:endParaRPr lang="es-MX" dirty="0"/>
          </a:p>
        </p:txBody>
      </p:sp>
    </p:spTree>
    <p:extLst>
      <p:ext uri="{BB962C8B-B14F-4D97-AF65-F5344CB8AC3E}">
        <p14:creationId xmlns:p14="http://schemas.microsoft.com/office/powerpoint/2010/main" val="3227146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686FEC-5D14-4EE1-9FC7-285CB2357E73}"/>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349FFC74-6544-4632-9F6C-8F842C1C858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3304AC7C-3042-48BD-BB15-182683E6A37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B2ED4271-FCCB-478D-81A6-5EA10D8CD957}"/>
              </a:ext>
            </a:extLst>
          </p:cNvPr>
          <p:cNvSpPr>
            <a:spLocks noGrp="1"/>
          </p:cNvSpPr>
          <p:nvPr>
            <p:ph type="dt" sz="half" idx="10"/>
          </p:nvPr>
        </p:nvSpPr>
        <p:spPr/>
        <p:txBody>
          <a:bodyPr/>
          <a:lstStyle/>
          <a:p>
            <a:fld id="{FE883311-F060-4421-809B-B45C6477D7DA}" type="datetimeFigureOut">
              <a:rPr lang="es-MX" smtClean="0"/>
              <a:t>16/08/2021</a:t>
            </a:fld>
            <a:endParaRPr lang="es-MX" dirty="0"/>
          </a:p>
        </p:txBody>
      </p:sp>
      <p:sp>
        <p:nvSpPr>
          <p:cNvPr id="6" name="Marcador de pie de página 5">
            <a:extLst>
              <a:ext uri="{FF2B5EF4-FFF2-40B4-BE49-F238E27FC236}">
                <a16:creationId xmlns:a16="http://schemas.microsoft.com/office/drawing/2014/main" id="{E3D0565C-9DDC-470E-8764-FC363BA50E08}"/>
              </a:ext>
            </a:extLst>
          </p:cNvPr>
          <p:cNvSpPr>
            <a:spLocks noGrp="1"/>
          </p:cNvSpPr>
          <p:nvPr>
            <p:ph type="ftr" sz="quarter" idx="11"/>
          </p:nvPr>
        </p:nvSpPr>
        <p:spPr/>
        <p:txBody>
          <a:bodyPr/>
          <a:lstStyle/>
          <a:p>
            <a:endParaRPr lang="es-MX" dirty="0"/>
          </a:p>
        </p:txBody>
      </p:sp>
      <p:sp>
        <p:nvSpPr>
          <p:cNvPr id="7" name="Marcador de número de diapositiva 6">
            <a:extLst>
              <a:ext uri="{FF2B5EF4-FFF2-40B4-BE49-F238E27FC236}">
                <a16:creationId xmlns:a16="http://schemas.microsoft.com/office/drawing/2014/main" id="{B8FE2000-780E-425C-A1AA-6A04735E859D}"/>
              </a:ext>
            </a:extLst>
          </p:cNvPr>
          <p:cNvSpPr>
            <a:spLocks noGrp="1"/>
          </p:cNvSpPr>
          <p:nvPr>
            <p:ph type="sldNum" sz="quarter" idx="12"/>
          </p:nvPr>
        </p:nvSpPr>
        <p:spPr/>
        <p:txBody>
          <a:bodyPr/>
          <a:lstStyle/>
          <a:p>
            <a:fld id="{ACA47ADF-2A1C-49A3-BDD0-BEFF2D64367B}" type="slidenum">
              <a:rPr lang="es-MX" smtClean="0"/>
              <a:t>‹Nº›</a:t>
            </a:fld>
            <a:endParaRPr lang="es-MX" dirty="0"/>
          </a:p>
        </p:txBody>
      </p:sp>
    </p:spTree>
    <p:extLst>
      <p:ext uri="{BB962C8B-B14F-4D97-AF65-F5344CB8AC3E}">
        <p14:creationId xmlns:p14="http://schemas.microsoft.com/office/powerpoint/2010/main" val="1563405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737A2C-42EF-4B06-9707-9D214DF34F49}"/>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66011EE1-2ECE-47D9-A798-505453C849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5E976E5-6E9F-4450-8884-7CEC0325710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B1C0C30E-3FB3-4B3D-940C-E8B8CFFD76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0864E0BE-B984-43F1-BF2A-AE1A6B8950F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DE61C75C-C5E5-409E-9DD2-8B4378EC558A}"/>
              </a:ext>
            </a:extLst>
          </p:cNvPr>
          <p:cNvSpPr>
            <a:spLocks noGrp="1"/>
          </p:cNvSpPr>
          <p:nvPr>
            <p:ph type="dt" sz="half" idx="10"/>
          </p:nvPr>
        </p:nvSpPr>
        <p:spPr/>
        <p:txBody>
          <a:bodyPr/>
          <a:lstStyle/>
          <a:p>
            <a:fld id="{FE883311-F060-4421-809B-B45C6477D7DA}" type="datetimeFigureOut">
              <a:rPr lang="es-MX" smtClean="0"/>
              <a:t>16/08/2021</a:t>
            </a:fld>
            <a:endParaRPr lang="es-MX" dirty="0"/>
          </a:p>
        </p:txBody>
      </p:sp>
      <p:sp>
        <p:nvSpPr>
          <p:cNvPr id="8" name="Marcador de pie de página 7">
            <a:extLst>
              <a:ext uri="{FF2B5EF4-FFF2-40B4-BE49-F238E27FC236}">
                <a16:creationId xmlns:a16="http://schemas.microsoft.com/office/drawing/2014/main" id="{946DDC00-BAA3-40F0-97CE-1E54C0AD1A1F}"/>
              </a:ext>
            </a:extLst>
          </p:cNvPr>
          <p:cNvSpPr>
            <a:spLocks noGrp="1"/>
          </p:cNvSpPr>
          <p:nvPr>
            <p:ph type="ftr" sz="quarter" idx="11"/>
          </p:nvPr>
        </p:nvSpPr>
        <p:spPr/>
        <p:txBody>
          <a:bodyPr/>
          <a:lstStyle/>
          <a:p>
            <a:endParaRPr lang="es-MX" dirty="0"/>
          </a:p>
        </p:txBody>
      </p:sp>
      <p:sp>
        <p:nvSpPr>
          <p:cNvPr id="9" name="Marcador de número de diapositiva 8">
            <a:extLst>
              <a:ext uri="{FF2B5EF4-FFF2-40B4-BE49-F238E27FC236}">
                <a16:creationId xmlns:a16="http://schemas.microsoft.com/office/drawing/2014/main" id="{C7B0EFC1-80D3-4A16-A053-54B02E58CBB3}"/>
              </a:ext>
            </a:extLst>
          </p:cNvPr>
          <p:cNvSpPr>
            <a:spLocks noGrp="1"/>
          </p:cNvSpPr>
          <p:nvPr>
            <p:ph type="sldNum" sz="quarter" idx="12"/>
          </p:nvPr>
        </p:nvSpPr>
        <p:spPr/>
        <p:txBody>
          <a:bodyPr/>
          <a:lstStyle/>
          <a:p>
            <a:fld id="{ACA47ADF-2A1C-49A3-BDD0-BEFF2D64367B}" type="slidenum">
              <a:rPr lang="es-MX" smtClean="0"/>
              <a:t>‹Nº›</a:t>
            </a:fld>
            <a:endParaRPr lang="es-MX" dirty="0"/>
          </a:p>
        </p:txBody>
      </p:sp>
    </p:spTree>
    <p:extLst>
      <p:ext uri="{BB962C8B-B14F-4D97-AF65-F5344CB8AC3E}">
        <p14:creationId xmlns:p14="http://schemas.microsoft.com/office/powerpoint/2010/main" val="2032695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BB9A67-7608-4F32-B263-94E28125A0D1}"/>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A8B190EE-D79C-4E6E-8D26-82B3F0234485}"/>
              </a:ext>
            </a:extLst>
          </p:cNvPr>
          <p:cNvSpPr>
            <a:spLocks noGrp="1"/>
          </p:cNvSpPr>
          <p:nvPr>
            <p:ph type="dt" sz="half" idx="10"/>
          </p:nvPr>
        </p:nvSpPr>
        <p:spPr/>
        <p:txBody>
          <a:bodyPr/>
          <a:lstStyle/>
          <a:p>
            <a:fld id="{FE883311-F060-4421-809B-B45C6477D7DA}" type="datetimeFigureOut">
              <a:rPr lang="es-MX" smtClean="0"/>
              <a:t>16/08/2021</a:t>
            </a:fld>
            <a:endParaRPr lang="es-MX" dirty="0"/>
          </a:p>
        </p:txBody>
      </p:sp>
      <p:sp>
        <p:nvSpPr>
          <p:cNvPr id="4" name="Marcador de pie de página 3">
            <a:extLst>
              <a:ext uri="{FF2B5EF4-FFF2-40B4-BE49-F238E27FC236}">
                <a16:creationId xmlns:a16="http://schemas.microsoft.com/office/drawing/2014/main" id="{10B6DF24-2786-47DD-9235-14F91E5B4080}"/>
              </a:ext>
            </a:extLst>
          </p:cNvPr>
          <p:cNvSpPr>
            <a:spLocks noGrp="1"/>
          </p:cNvSpPr>
          <p:nvPr>
            <p:ph type="ftr" sz="quarter" idx="11"/>
          </p:nvPr>
        </p:nvSpPr>
        <p:spPr/>
        <p:txBody>
          <a:bodyPr/>
          <a:lstStyle/>
          <a:p>
            <a:endParaRPr lang="es-MX" dirty="0"/>
          </a:p>
        </p:txBody>
      </p:sp>
      <p:sp>
        <p:nvSpPr>
          <p:cNvPr id="5" name="Marcador de número de diapositiva 4">
            <a:extLst>
              <a:ext uri="{FF2B5EF4-FFF2-40B4-BE49-F238E27FC236}">
                <a16:creationId xmlns:a16="http://schemas.microsoft.com/office/drawing/2014/main" id="{62BD208C-F3F4-4F84-9071-D08922CC0CA4}"/>
              </a:ext>
            </a:extLst>
          </p:cNvPr>
          <p:cNvSpPr>
            <a:spLocks noGrp="1"/>
          </p:cNvSpPr>
          <p:nvPr>
            <p:ph type="sldNum" sz="quarter" idx="12"/>
          </p:nvPr>
        </p:nvSpPr>
        <p:spPr/>
        <p:txBody>
          <a:bodyPr/>
          <a:lstStyle/>
          <a:p>
            <a:fld id="{ACA47ADF-2A1C-49A3-BDD0-BEFF2D64367B}" type="slidenum">
              <a:rPr lang="es-MX" smtClean="0"/>
              <a:t>‹Nº›</a:t>
            </a:fld>
            <a:endParaRPr lang="es-MX" dirty="0"/>
          </a:p>
        </p:txBody>
      </p:sp>
    </p:spTree>
    <p:extLst>
      <p:ext uri="{BB962C8B-B14F-4D97-AF65-F5344CB8AC3E}">
        <p14:creationId xmlns:p14="http://schemas.microsoft.com/office/powerpoint/2010/main" val="1213822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7955FB6-7023-4293-951D-AD40A6EB6E53}"/>
              </a:ext>
            </a:extLst>
          </p:cNvPr>
          <p:cNvSpPr>
            <a:spLocks noGrp="1"/>
          </p:cNvSpPr>
          <p:nvPr>
            <p:ph type="dt" sz="half" idx="10"/>
          </p:nvPr>
        </p:nvSpPr>
        <p:spPr/>
        <p:txBody>
          <a:bodyPr/>
          <a:lstStyle/>
          <a:p>
            <a:fld id="{FE883311-F060-4421-809B-B45C6477D7DA}" type="datetimeFigureOut">
              <a:rPr lang="es-MX" smtClean="0"/>
              <a:t>16/08/2021</a:t>
            </a:fld>
            <a:endParaRPr lang="es-MX" dirty="0"/>
          </a:p>
        </p:txBody>
      </p:sp>
      <p:sp>
        <p:nvSpPr>
          <p:cNvPr id="3" name="Marcador de pie de página 2">
            <a:extLst>
              <a:ext uri="{FF2B5EF4-FFF2-40B4-BE49-F238E27FC236}">
                <a16:creationId xmlns:a16="http://schemas.microsoft.com/office/drawing/2014/main" id="{5B506218-AD6F-4CDE-B3C1-2D82BC024342}"/>
              </a:ext>
            </a:extLst>
          </p:cNvPr>
          <p:cNvSpPr>
            <a:spLocks noGrp="1"/>
          </p:cNvSpPr>
          <p:nvPr>
            <p:ph type="ftr" sz="quarter" idx="11"/>
          </p:nvPr>
        </p:nvSpPr>
        <p:spPr/>
        <p:txBody>
          <a:bodyPr/>
          <a:lstStyle/>
          <a:p>
            <a:endParaRPr lang="es-MX" dirty="0"/>
          </a:p>
        </p:txBody>
      </p:sp>
      <p:sp>
        <p:nvSpPr>
          <p:cNvPr id="4" name="Marcador de número de diapositiva 3">
            <a:extLst>
              <a:ext uri="{FF2B5EF4-FFF2-40B4-BE49-F238E27FC236}">
                <a16:creationId xmlns:a16="http://schemas.microsoft.com/office/drawing/2014/main" id="{AC2CE097-1A4D-49B9-8EFD-271BC8822840}"/>
              </a:ext>
            </a:extLst>
          </p:cNvPr>
          <p:cNvSpPr>
            <a:spLocks noGrp="1"/>
          </p:cNvSpPr>
          <p:nvPr>
            <p:ph type="sldNum" sz="quarter" idx="12"/>
          </p:nvPr>
        </p:nvSpPr>
        <p:spPr/>
        <p:txBody>
          <a:bodyPr/>
          <a:lstStyle/>
          <a:p>
            <a:fld id="{ACA47ADF-2A1C-49A3-BDD0-BEFF2D64367B}" type="slidenum">
              <a:rPr lang="es-MX" smtClean="0"/>
              <a:t>‹Nº›</a:t>
            </a:fld>
            <a:endParaRPr lang="es-MX" dirty="0"/>
          </a:p>
        </p:txBody>
      </p:sp>
    </p:spTree>
    <p:extLst>
      <p:ext uri="{BB962C8B-B14F-4D97-AF65-F5344CB8AC3E}">
        <p14:creationId xmlns:p14="http://schemas.microsoft.com/office/powerpoint/2010/main" val="3497213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1EFF14-C8FE-43CF-A6F1-ED09FAFC504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D1C68912-FD15-47B8-AD9F-128AF3A8AC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5879EAF8-8C20-427F-BF16-B0E6729B1F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928FF76-E850-4AA1-BFBA-552BE63FC05F}"/>
              </a:ext>
            </a:extLst>
          </p:cNvPr>
          <p:cNvSpPr>
            <a:spLocks noGrp="1"/>
          </p:cNvSpPr>
          <p:nvPr>
            <p:ph type="dt" sz="half" idx="10"/>
          </p:nvPr>
        </p:nvSpPr>
        <p:spPr/>
        <p:txBody>
          <a:bodyPr/>
          <a:lstStyle/>
          <a:p>
            <a:fld id="{FE883311-F060-4421-809B-B45C6477D7DA}" type="datetimeFigureOut">
              <a:rPr lang="es-MX" smtClean="0"/>
              <a:t>16/08/2021</a:t>
            </a:fld>
            <a:endParaRPr lang="es-MX" dirty="0"/>
          </a:p>
        </p:txBody>
      </p:sp>
      <p:sp>
        <p:nvSpPr>
          <p:cNvPr id="6" name="Marcador de pie de página 5">
            <a:extLst>
              <a:ext uri="{FF2B5EF4-FFF2-40B4-BE49-F238E27FC236}">
                <a16:creationId xmlns:a16="http://schemas.microsoft.com/office/drawing/2014/main" id="{6845B203-4193-4CE4-B265-0B2C7E0992E4}"/>
              </a:ext>
            </a:extLst>
          </p:cNvPr>
          <p:cNvSpPr>
            <a:spLocks noGrp="1"/>
          </p:cNvSpPr>
          <p:nvPr>
            <p:ph type="ftr" sz="quarter" idx="11"/>
          </p:nvPr>
        </p:nvSpPr>
        <p:spPr/>
        <p:txBody>
          <a:bodyPr/>
          <a:lstStyle/>
          <a:p>
            <a:endParaRPr lang="es-MX" dirty="0"/>
          </a:p>
        </p:txBody>
      </p:sp>
      <p:sp>
        <p:nvSpPr>
          <p:cNvPr id="7" name="Marcador de número de diapositiva 6">
            <a:extLst>
              <a:ext uri="{FF2B5EF4-FFF2-40B4-BE49-F238E27FC236}">
                <a16:creationId xmlns:a16="http://schemas.microsoft.com/office/drawing/2014/main" id="{D4330AA1-FA63-4CF1-B3A9-A02569101B9D}"/>
              </a:ext>
            </a:extLst>
          </p:cNvPr>
          <p:cNvSpPr>
            <a:spLocks noGrp="1"/>
          </p:cNvSpPr>
          <p:nvPr>
            <p:ph type="sldNum" sz="quarter" idx="12"/>
          </p:nvPr>
        </p:nvSpPr>
        <p:spPr/>
        <p:txBody>
          <a:bodyPr/>
          <a:lstStyle/>
          <a:p>
            <a:fld id="{ACA47ADF-2A1C-49A3-BDD0-BEFF2D64367B}" type="slidenum">
              <a:rPr lang="es-MX" smtClean="0"/>
              <a:t>‹Nº›</a:t>
            </a:fld>
            <a:endParaRPr lang="es-MX" dirty="0"/>
          </a:p>
        </p:txBody>
      </p:sp>
    </p:spTree>
    <p:extLst>
      <p:ext uri="{BB962C8B-B14F-4D97-AF65-F5344CB8AC3E}">
        <p14:creationId xmlns:p14="http://schemas.microsoft.com/office/powerpoint/2010/main" val="441344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240E70-87D9-42E4-B2F9-7A58433DE69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97904269-650D-4B1E-911B-C23960D05E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dirty="0"/>
          </a:p>
        </p:txBody>
      </p:sp>
      <p:sp>
        <p:nvSpPr>
          <p:cNvPr id="4" name="Marcador de texto 3">
            <a:extLst>
              <a:ext uri="{FF2B5EF4-FFF2-40B4-BE49-F238E27FC236}">
                <a16:creationId xmlns:a16="http://schemas.microsoft.com/office/drawing/2014/main" id="{69DDDA51-0317-42D1-9578-452CA1165B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5EA9426-C664-4E04-81EE-A66F05D9A937}"/>
              </a:ext>
            </a:extLst>
          </p:cNvPr>
          <p:cNvSpPr>
            <a:spLocks noGrp="1"/>
          </p:cNvSpPr>
          <p:nvPr>
            <p:ph type="dt" sz="half" idx="10"/>
          </p:nvPr>
        </p:nvSpPr>
        <p:spPr/>
        <p:txBody>
          <a:bodyPr/>
          <a:lstStyle/>
          <a:p>
            <a:fld id="{FE883311-F060-4421-809B-B45C6477D7DA}" type="datetimeFigureOut">
              <a:rPr lang="es-MX" smtClean="0"/>
              <a:t>16/08/2021</a:t>
            </a:fld>
            <a:endParaRPr lang="es-MX" dirty="0"/>
          </a:p>
        </p:txBody>
      </p:sp>
      <p:sp>
        <p:nvSpPr>
          <p:cNvPr id="6" name="Marcador de pie de página 5">
            <a:extLst>
              <a:ext uri="{FF2B5EF4-FFF2-40B4-BE49-F238E27FC236}">
                <a16:creationId xmlns:a16="http://schemas.microsoft.com/office/drawing/2014/main" id="{0ED04E57-7C59-4B70-8AF4-932D0BE298C2}"/>
              </a:ext>
            </a:extLst>
          </p:cNvPr>
          <p:cNvSpPr>
            <a:spLocks noGrp="1"/>
          </p:cNvSpPr>
          <p:nvPr>
            <p:ph type="ftr" sz="quarter" idx="11"/>
          </p:nvPr>
        </p:nvSpPr>
        <p:spPr/>
        <p:txBody>
          <a:bodyPr/>
          <a:lstStyle/>
          <a:p>
            <a:endParaRPr lang="es-MX" dirty="0"/>
          </a:p>
        </p:txBody>
      </p:sp>
      <p:sp>
        <p:nvSpPr>
          <p:cNvPr id="7" name="Marcador de número de diapositiva 6">
            <a:extLst>
              <a:ext uri="{FF2B5EF4-FFF2-40B4-BE49-F238E27FC236}">
                <a16:creationId xmlns:a16="http://schemas.microsoft.com/office/drawing/2014/main" id="{DA9BAF08-1C3F-4D74-A4AA-C7A5A1585101}"/>
              </a:ext>
            </a:extLst>
          </p:cNvPr>
          <p:cNvSpPr>
            <a:spLocks noGrp="1"/>
          </p:cNvSpPr>
          <p:nvPr>
            <p:ph type="sldNum" sz="quarter" idx="12"/>
          </p:nvPr>
        </p:nvSpPr>
        <p:spPr/>
        <p:txBody>
          <a:bodyPr/>
          <a:lstStyle/>
          <a:p>
            <a:fld id="{ACA47ADF-2A1C-49A3-BDD0-BEFF2D64367B}" type="slidenum">
              <a:rPr lang="es-MX" smtClean="0"/>
              <a:t>‹Nº›</a:t>
            </a:fld>
            <a:endParaRPr lang="es-MX" dirty="0"/>
          </a:p>
        </p:txBody>
      </p:sp>
    </p:spTree>
    <p:extLst>
      <p:ext uri="{BB962C8B-B14F-4D97-AF65-F5344CB8AC3E}">
        <p14:creationId xmlns:p14="http://schemas.microsoft.com/office/powerpoint/2010/main" val="424251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789F3B-8827-471B-93A0-04DC739219E9}"/>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7714E98B-2E6A-43F6-9213-B081A75C5828}"/>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E054406D-043C-4D43-853F-D3C013E2D52C}"/>
              </a:ext>
            </a:extLst>
          </p:cNvPr>
          <p:cNvSpPr>
            <a:spLocks noGrp="1"/>
          </p:cNvSpPr>
          <p:nvPr>
            <p:ph type="dt" sz="half" idx="10"/>
          </p:nvPr>
        </p:nvSpPr>
        <p:spPr/>
        <p:txBody>
          <a:bodyPr/>
          <a:lstStyle/>
          <a:p>
            <a:fld id="{FE883311-F060-4421-809B-B45C6477D7DA}" type="datetimeFigureOut">
              <a:rPr lang="es-MX" smtClean="0"/>
              <a:t>16/08/2021</a:t>
            </a:fld>
            <a:endParaRPr lang="es-MX" dirty="0"/>
          </a:p>
        </p:txBody>
      </p:sp>
      <p:sp>
        <p:nvSpPr>
          <p:cNvPr id="5" name="Marcador de pie de página 4">
            <a:extLst>
              <a:ext uri="{FF2B5EF4-FFF2-40B4-BE49-F238E27FC236}">
                <a16:creationId xmlns:a16="http://schemas.microsoft.com/office/drawing/2014/main" id="{60F0F83F-E6F7-46EF-9EDA-12020C8A651B}"/>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27AE02AE-DFC0-4D87-A033-AD0397866FED}"/>
              </a:ext>
            </a:extLst>
          </p:cNvPr>
          <p:cNvSpPr>
            <a:spLocks noGrp="1"/>
          </p:cNvSpPr>
          <p:nvPr>
            <p:ph type="sldNum" sz="quarter" idx="12"/>
          </p:nvPr>
        </p:nvSpPr>
        <p:spPr/>
        <p:txBody>
          <a:bodyPr/>
          <a:lstStyle/>
          <a:p>
            <a:fld id="{ACA47ADF-2A1C-49A3-BDD0-BEFF2D64367B}" type="slidenum">
              <a:rPr lang="es-MX" smtClean="0"/>
              <a:t>‹Nº›</a:t>
            </a:fld>
            <a:endParaRPr lang="es-MX" dirty="0"/>
          </a:p>
        </p:txBody>
      </p:sp>
    </p:spTree>
    <p:extLst>
      <p:ext uri="{BB962C8B-B14F-4D97-AF65-F5344CB8AC3E}">
        <p14:creationId xmlns:p14="http://schemas.microsoft.com/office/powerpoint/2010/main" val="3288754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886CE4F-AA80-49C7-B94B-AE4DB246B7A6}"/>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53E9F704-41AE-43EA-956B-3193819FF7BC}"/>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0F0D4F20-42DB-4724-B661-B8011C596782}"/>
              </a:ext>
            </a:extLst>
          </p:cNvPr>
          <p:cNvSpPr>
            <a:spLocks noGrp="1"/>
          </p:cNvSpPr>
          <p:nvPr>
            <p:ph type="dt" sz="half" idx="10"/>
          </p:nvPr>
        </p:nvSpPr>
        <p:spPr/>
        <p:txBody>
          <a:bodyPr/>
          <a:lstStyle/>
          <a:p>
            <a:fld id="{FE883311-F060-4421-809B-B45C6477D7DA}" type="datetimeFigureOut">
              <a:rPr lang="es-MX" smtClean="0"/>
              <a:t>16/08/2021</a:t>
            </a:fld>
            <a:endParaRPr lang="es-MX" dirty="0"/>
          </a:p>
        </p:txBody>
      </p:sp>
      <p:sp>
        <p:nvSpPr>
          <p:cNvPr id="5" name="Marcador de pie de página 4">
            <a:extLst>
              <a:ext uri="{FF2B5EF4-FFF2-40B4-BE49-F238E27FC236}">
                <a16:creationId xmlns:a16="http://schemas.microsoft.com/office/drawing/2014/main" id="{EC58C3AF-6916-4942-B1DF-F554F21B26E2}"/>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02CB5403-FE18-4E44-90DA-05C2EC94E0B3}"/>
              </a:ext>
            </a:extLst>
          </p:cNvPr>
          <p:cNvSpPr>
            <a:spLocks noGrp="1"/>
          </p:cNvSpPr>
          <p:nvPr>
            <p:ph type="sldNum" sz="quarter" idx="12"/>
          </p:nvPr>
        </p:nvSpPr>
        <p:spPr/>
        <p:txBody>
          <a:bodyPr/>
          <a:lstStyle/>
          <a:p>
            <a:fld id="{ACA47ADF-2A1C-49A3-BDD0-BEFF2D64367B}" type="slidenum">
              <a:rPr lang="es-MX" smtClean="0"/>
              <a:t>‹Nº›</a:t>
            </a:fld>
            <a:endParaRPr lang="es-MX" dirty="0"/>
          </a:p>
        </p:txBody>
      </p:sp>
    </p:spTree>
    <p:extLst>
      <p:ext uri="{BB962C8B-B14F-4D97-AF65-F5344CB8AC3E}">
        <p14:creationId xmlns:p14="http://schemas.microsoft.com/office/powerpoint/2010/main" val="1381479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791B32E-82C1-4FC8-AEBB-5758026637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BF60C652-53C1-4B73-8551-BBE186067E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3C77EB10-E72D-48C2-B844-298D582617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883311-F060-4421-809B-B45C6477D7DA}" type="datetimeFigureOut">
              <a:rPr lang="es-MX" smtClean="0"/>
              <a:t>16/08/2021</a:t>
            </a:fld>
            <a:endParaRPr lang="es-MX" dirty="0"/>
          </a:p>
        </p:txBody>
      </p:sp>
      <p:sp>
        <p:nvSpPr>
          <p:cNvPr id="5" name="Marcador de pie de página 4">
            <a:extLst>
              <a:ext uri="{FF2B5EF4-FFF2-40B4-BE49-F238E27FC236}">
                <a16:creationId xmlns:a16="http://schemas.microsoft.com/office/drawing/2014/main" id="{A865F147-5496-4A21-9BE1-941449F577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dirty="0"/>
          </a:p>
        </p:txBody>
      </p:sp>
      <p:sp>
        <p:nvSpPr>
          <p:cNvPr id="6" name="Marcador de número de diapositiva 5">
            <a:extLst>
              <a:ext uri="{FF2B5EF4-FFF2-40B4-BE49-F238E27FC236}">
                <a16:creationId xmlns:a16="http://schemas.microsoft.com/office/drawing/2014/main" id="{F4CE22A4-F063-4566-B46A-E67254B3E9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A47ADF-2A1C-49A3-BDD0-BEFF2D64367B}" type="slidenum">
              <a:rPr lang="es-MX" smtClean="0"/>
              <a:t>‹Nº›</a:t>
            </a:fld>
            <a:endParaRPr lang="es-MX" dirty="0"/>
          </a:p>
        </p:txBody>
      </p:sp>
    </p:spTree>
    <p:extLst>
      <p:ext uri="{BB962C8B-B14F-4D97-AF65-F5344CB8AC3E}">
        <p14:creationId xmlns:p14="http://schemas.microsoft.com/office/powerpoint/2010/main" val="5789713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BC9EFE1-D8CB-4668-9980-DB108327A7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6271569"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7CBAE1BD-B8E4-4029-8AA2-C77E4FED9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6EF9CD00-8538-41AF-8F7C-CEDCDA7BBAEC}"/>
              </a:ext>
            </a:extLst>
          </p:cNvPr>
          <p:cNvSpPr>
            <a:spLocks noGrp="1"/>
          </p:cNvSpPr>
          <p:nvPr>
            <p:ph type="ctrTitle"/>
          </p:nvPr>
        </p:nvSpPr>
        <p:spPr>
          <a:xfrm>
            <a:off x="6610952" y="1530531"/>
            <a:ext cx="5372041" cy="2076735"/>
          </a:xfrm>
        </p:spPr>
        <p:txBody>
          <a:bodyPr anchor="t">
            <a:normAutofit fontScale="90000"/>
          </a:bodyPr>
          <a:lstStyle/>
          <a:p>
            <a:br>
              <a:rPr lang="es-MX" sz="3100" dirty="0">
                <a:solidFill>
                  <a:srgbClr val="000000"/>
                </a:solidFill>
              </a:rPr>
            </a:br>
            <a:br>
              <a:rPr lang="es-MX" sz="3100" dirty="0">
                <a:solidFill>
                  <a:srgbClr val="000000"/>
                </a:solidFill>
              </a:rPr>
            </a:br>
            <a:br>
              <a:rPr lang="es-MX" sz="3100" dirty="0">
                <a:solidFill>
                  <a:srgbClr val="000000"/>
                </a:solidFill>
              </a:rPr>
            </a:br>
            <a:r>
              <a:rPr lang="es-MX" sz="3100" dirty="0">
                <a:solidFill>
                  <a:srgbClr val="000000"/>
                </a:solidFill>
              </a:rPr>
              <a:t>Introducción a la Ingeniería en Ciencias Ambientales</a:t>
            </a:r>
            <a:br>
              <a:rPr lang="es-MX" sz="3100" dirty="0">
                <a:solidFill>
                  <a:srgbClr val="000000"/>
                </a:solidFill>
              </a:rPr>
            </a:br>
            <a:r>
              <a:rPr lang="es-MX" sz="3100" dirty="0">
                <a:solidFill>
                  <a:srgbClr val="000000"/>
                </a:solidFill>
              </a:rPr>
              <a:t>Presentación</a:t>
            </a:r>
            <a:br>
              <a:rPr lang="es-MX" sz="3100" dirty="0">
                <a:solidFill>
                  <a:srgbClr val="000000"/>
                </a:solidFill>
              </a:rPr>
            </a:br>
            <a:br>
              <a:rPr lang="es-MX" sz="3100" dirty="0">
                <a:solidFill>
                  <a:srgbClr val="000000"/>
                </a:solidFill>
              </a:rPr>
            </a:br>
            <a:br>
              <a:rPr lang="es-MX" sz="3100" dirty="0">
                <a:solidFill>
                  <a:srgbClr val="000000"/>
                </a:solidFill>
              </a:rPr>
            </a:br>
            <a:r>
              <a:rPr lang="es-MX" sz="3100" dirty="0">
                <a:solidFill>
                  <a:srgbClr val="000000"/>
                </a:solidFill>
              </a:rPr>
              <a:t>Prof. Ismael Minjárez Sosa</a:t>
            </a:r>
            <a:br>
              <a:rPr lang="es-MX" sz="3100" dirty="0">
                <a:solidFill>
                  <a:srgbClr val="000000"/>
                </a:solidFill>
              </a:rPr>
            </a:br>
            <a:r>
              <a:rPr lang="es-MX" sz="3100" dirty="0">
                <a:solidFill>
                  <a:srgbClr val="000000"/>
                </a:solidFill>
              </a:rPr>
              <a:t>Semestre 2021-2</a:t>
            </a:r>
            <a:br>
              <a:rPr lang="es-MX" sz="3100" dirty="0">
                <a:solidFill>
                  <a:srgbClr val="000000"/>
                </a:solidFill>
              </a:rPr>
            </a:br>
            <a:br>
              <a:rPr lang="es-MX" sz="3100" dirty="0">
                <a:solidFill>
                  <a:srgbClr val="000000"/>
                </a:solidFill>
              </a:rPr>
            </a:br>
            <a:br>
              <a:rPr lang="es-MX" sz="3100" dirty="0">
                <a:solidFill>
                  <a:srgbClr val="000000"/>
                </a:solidFill>
              </a:rPr>
            </a:br>
            <a:endParaRPr lang="es-MX" sz="3100" dirty="0">
              <a:solidFill>
                <a:srgbClr val="000000"/>
              </a:solidFill>
            </a:endParaRPr>
          </a:p>
        </p:txBody>
      </p:sp>
      <p:sp>
        <p:nvSpPr>
          <p:cNvPr id="13" name="Freeform 49">
            <a:extLst>
              <a:ext uri="{FF2B5EF4-FFF2-40B4-BE49-F238E27FC236}">
                <a16:creationId xmlns:a16="http://schemas.microsoft.com/office/drawing/2014/main" id="{77DA6D33-2D62-458C-BF5D-DBF612FD5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90635"/>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6" name="Imagen 5">
            <a:extLst>
              <a:ext uri="{FF2B5EF4-FFF2-40B4-BE49-F238E27FC236}">
                <a16:creationId xmlns:a16="http://schemas.microsoft.com/office/drawing/2014/main" id="{618C8236-3A18-419C-B48B-D2961CDA8082}"/>
              </a:ext>
            </a:extLst>
          </p:cNvPr>
          <p:cNvPicPr>
            <a:picLocks noChangeAspect="1"/>
          </p:cNvPicPr>
          <p:nvPr/>
        </p:nvPicPr>
        <p:blipFill rotWithShape="1">
          <a:blip r:embed="rId3"/>
          <a:srcRect r="30936"/>
          <a:stretch/>
        </p:blipFill>
        <p:spPr>
          <a:xfrm>
            <a:off x="209006" y="1820733"/>
            <a:ext cx="4725809" cy="3216534"/>
          </a:xfrm>
          <a:prstGeom prst="rect">
            <a:avLst/>
          </a:prstGeom>
        </p:spPr>
      </p:pic>
    </p:spTree>
    <p:extLst>
      <p:ext uri="{BB962C8B-B14F-4D97-AF65-F5344CB8AC3E}">
        <p14:creationId xmlns:p14="http://schemas.microsoft.com/office/powerpoint/2010/main" val="1956703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ítulo 1">
            <a:extLst>
              <a:ext uri="{FF2B5EF4-FFF2-40B4-BE49-F238E27FC236}">
                <a16:creationId xmlns:a16="http://schemas.microsoft.com/office/drawing/2014/main" id="{D0F4BEC5-6E0F-4AF7-A54E-F7990BD3E482}"/>
              </a:ext>
            </a:extLst>
          </p:cNvPr>
          <p:cNvSpPr>
            <a:spLocks noGrp="1"/>
          </p:cNvSpPr>
          <p:nvPr>
            <p:ph type="title"/>
          </p:nvPr>
        </p:nvSpPr>
        <p:spPr>
          <a:xfrm>
            <a:off x="731520" y="731520"/>
            <a:ext cx="6089904" cy="1426464"/>
          </a:xfrm>
        </p:spPr>
        <p:txBody>
          <a:bodyPr>
            <a:normAutofit/>
          </a:bodyPr>
          <a:lstStyle/>
          <a:p>
            <a:r>
              <a:rPr lang="es-MX">
                <a:solidFill>
                  <a:srgbClr val="FFFFFF"/>
                </a:solidFill>
              </a:rPr>
              <a:t>Por qué una carrera en Ciencias Ambientales?</a:t>
            </a:r>
          </a:p>
        </p:txBody>
      </p:sp>
      <p:sp>
        <p:nvSpPr>
          <p:cNvPr id="52" name="Rectangle 51">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4" name="Rectangle 53">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6" name="Rectangle 55">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A8B885C1-62A4-4C77-BB17-CCC4678A8730}"/>
              </a:ext>
            </a:extLst>
          </p:cNvPr>
          <p:cNvSpPr>
            <a:spLocks noGrp="1"/>
          </p:cNvSpPr>
          <p:nvPr>
            <p:ph idx="1"/>
          </p:nvPr>
        </p:nvSpPr>
        <p:spPr>
          <a:xfrm>
            <a:off x="468874" y="2798385"/>
            <a:ext cx="10918311" cy="3283260"/>
          </a:xfrm>
        </p:spPr>
        <p:txBody>
          <a:bodyPr anchor="ctr">
            <a:normAutofit fontScale="92500" lnSpcReduction="20000"/>
          </a:bodyPr>
          <a:lstStyle/>
          <a:p>
            <a:pPr marL="0" indent="0">
              <a:buNone/>
            </a:pPr>
            <a:endParaRPr lang="es-MX" sz="2400" dirty="0"/>
          </a:p>
          <a:p>
            <a:r>
              <a:rPr lang="es-MX" sz="2400" dirty="0"/>
              <a:t>Los pronósticos de crecimiento de la población en la Tierra indican que para el 2050, se alcanzará la cifra de 10 mil millones de habitantes. Con este crecimiento se incrementarán sustancialmente los requerimientos de recursos y se demandará una nueva relación entre el ser humano, la naturaleza y sus recursos. </a:t>
            </a:r>
          </a:p>
          <a:p>
            <a:endParaRPr lang="es-MX" sz="2400" dirty="0"/>
          </a:p>
          <a:p>
            <a:endParaRPr lang="es-MX" sz="2400" dirty="0"/>
          </a:p>
          <a:p>
            <a:r>
              <a:rPr lang="es-MX" sz="2400" dirty="0"/>
              <a:t>Fenómenos globales como: el Cambio Climático, degradación de suelos, sequía, contaminación de suelos y agua y los cada vez más frecuentes desastres naturales  y desastres ambientales, como los ocurridos en los últimos años en la región, demandan una cada vez mayor atención de la Sociedad y el Estado. </a:t>
            </a:r>
          </a:p>
          <a:p>
            <a:endParaRPr lang="es-MX" sz="2400" dirty="0"/>
          </a:p>
        </p:txBody>
      </p:sp>
    </p:spTree>
    <p:extLst>
      <p:ext uri="{BB962C8B-B14F-4D97-AF65-F5344CB8AC3E}">
        <p14:creationId xmlns:p14="http://schemas.microsoft.com/office/powerpoint/2010/main" val="2023656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adroTexto 3">
            <a:extLst>
              <a:ext uri="{FF2B5EF4-FFF2-40B4-BE49-F238E27FC236}">
                <a16:creationId xmlns:a16="http://schemas.microsoft.com/office/drawing/2014/main" id="{27E0909D-6DB1-4F8A-87EC-C21F2552C2FD}"/>
              </a:ext>
            </a:extLst>
          </p:cNvPr>
          <p:cNvSpPr txBox="1"/>
          <p:nvPr/>
        </p:nvSpPr>
        <p:spPr>
          <a:xfrm>
            <a:off x="546351" y="433545"/>
            <a:ext cx="11139854" cy="930447"/>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2600" b="1">
                <a:solidFill>
                  <a:srgbClr val="FFFFFF"/>
                </a:solidFill>
                <a:latin typeface="+mj-lt"/>
                <a:ea typeface="+mj-ea"/>
                <a:cs typeface="+mj-cs"/>
              </a:rPr>
              <a:t>Los Costos ambientales </a:t>
            </a:r>
          </a:p>
          <a:p>
            <a:pPr algn="ctr">
              <a:lnSpc>
                <a:spcPct val="90000"/>
              </a:lnSpc>
              <a:spcBef>
                <a:spcPct val="0"/>
              </a:spcBef>
              <a:spcAft>
                <a:spcPts val="600"/>
              </a:spcAft>
            </a:pPr>
            <a:r>
              <a:rPr lang="en-US" sz="2600" b="1">
                <a:solidFill>
                  <a:srgbClr val="FFFFFF"/>
                </a:solidFill>
                <a:latin typeface="+mj-lt"/>
                <a:ea typeface="+mj-ea"/>
                <a:cs typeface="+mj-cs"/>
              </a:rPr>
              <a:t>para Mexico</a:t>
            </a:r>
          </a:p>
        </p:txBody>
      </p:sp>
      <p:cxnSp>
        <p:nvCxnSpPr>
          <p:cNvPr id="11" name="Straight Connector 10">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2" name="Imagen 1">
            <a:extLst>
              <a:ext uri="{FF2B5EF4-FFF2-40B4-BE49-F238E27FC236}">
                <a16:creationId xmlns:a16="http://schemas.microsoft.com/office/drawing/2014/main" id="{E98C8BD7-77A5-4808-87C3-609A4B09152D}"/>
              </a:ext>
            </a:extLst>
          </p:cNvPr>
          <p:cNvPicPr>
            <a:picLocks noChangeAspect="1"/>
          </p:cNvPicPr>
          <p:nvPr/>
        </p:nvPicPr>
        <p:blipFill rotWithShape="1">
          <a:blip r:embed="rId2"/>
          <a:srcRect r="21047"/>
          <a:stretch/>
        </p:blipFill>
        <p:spPr>
          <a:xfrm>
            <a:off x="331567" y="2947205"/>
            <a:ext cx="5455917" cy="2956862"/>
          </a:xfrm>
          <a:prstGeom prst="rect">
            <a:avLst/>
          </a:prstGeom>
        </p:spPr>
      </p:pic>
      <p:cxnSp>
        <p:nvCxnSpPr>
          <p:cNvPr id="13" name="Straight Connector 12">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3" name="Imagen 2">
            <a:extLst>
              <a:ext uri="{FF2B5EF4-FFF2-40B4-BE49-F238E27FC236}">
                <a16:creationId xmlns:a16="http://schemas.microsoft.com/office/drawing/2014/main" id="{62538504-F45F-4308-8146-24CB5B7809BA}"/>
              </a:ext>
            </a:extLst>
          </p:cNvPr>
          <p:cNvPicPr>
            <a:picLocks noChangeAspect="1"/>
          </p:cNvPicPr>
          <p:nvPr/>
        </p:nvPicPr>
        <p:blipFill rotWithShape="1">
          <a:blip r:embed="rId3"/>
          <a:srcRect l="11789" t="4136" r="35850"/>
          <a:stretch/>
        </p:blipFill>
        <p:spPr>
          <a:xfrm>
            <a:off x="6445073" y="2728565"/>
            <a:ext cx="5455917" cy="3394142"/>
          </a:xfrm>
          <a:prstGeom prst="rect">
            <a:avLst/>
          </a:prstGeom>
        </p:spPr>
      </p:pic>
    </p:spTree>
    <p:extLst>
      <p:ext uri="{BB962C8B-B14F-4D97-AF65-F5344CB8AC3E}">
        <p14:creationId xmlns:p14="http://schemas.microsoft.com/office/powerpoint/2010/main" val="330089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lecha: hacia la izquierda 4">
            <a:extLst>
              <a:ext uri="{FF2B5EF4-FFF2-40B4-BE49-F238E27FC236}">
                <a16:creationId xmlns:a16="http://schemas.microsoft.com/office/drawing/2014/main" id="{DA34221C-0D6F-485B-A98B-ED3B9C5965BC}"/>
              </a:ext>
            </a:extLst>
          </p:cNvPr>
          <p:cNvSpPr/>
          <p:nvPr/>
        </p:nvSpPr>
        <p:spPr>
          <a:xfrm>
            <a:off x="5364770" y="2229394"/>
            <a:ext cx="966361" cy="46943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8" name="Imagen 7">
            <a:extLst>
              <a:ext uri="{FF2B5EF4-FFF2-40B4-BE49-F238E27FC236}">
                <a16:creationId xmlns:a16="http://schemas.microsoft.com/office/drawing/2014/main" id="{4FB6153D-BCED-4A6D-8EF1-8DD8C7DCDB0D}"/>
              </a:ext>
            </a:extLst>
          </p:cNvPr>
          <p:cNvPicPr>
            <a:picLocks noChangeAspect="1"/>
          </p:cNvPicPr>
          <p:nvPr/>
        </p:nvPicPr>
        <p:blipFill rotWithShape="1">
          <a:blip r:embed="rId2"/>
          <a:srcRect l="46638"/>
          <a:stretch/>
        </p:blipFill>
        <p:spPr>
          <a:xfrm>
            <a:off x="505097" y="753938"/>
            <a:ext cx="4772297" cy="5653865"/>
          </a:xfrm>
          <a:prstGeom prst="rect">
            <a:avLst/>
          </a:prstGeom>
        </p:spPr>
      </p:pic>
      <p:sp>
        <p:nvSpPr>
          <p:cNvPr id="2" name="CuadroTexto 1">
            <a:extLst>
              <a:ext uri="{FF2B5EF4-FFF2-40B4-BE49-F238E27FC236}">
                <a16:creationId xmlns:a16="http://schemas.microsoft.com/office/drawing/2014/main" id="{AEE746DD-B710-4585-B624-E8A99185B184}"/>
              </a:ext>
            </a:extLst>
          </p:cNvPr>
          <p:cNvSpPr txBox="1"/>
          <p:nvPr/>
        </p:nvSpPr>
        <p:spPr>
          <a:xfrm>
            <a:off x="6418507" y="638009"/>
            <a:ext cx="5094224" cy="5386090"/>
          </a:xfrm>
          <a:prstGeom prst="rect">
            <a:avLst/>
          </a:prstGeom>
          <a:solidFill>
            <a:schemeClr val="tx2">
              <a:lumMod val="60000"/>
              <a:lumOff val="40000"/>
            </a:schemeClr>
          </a:solidFill>
          <a:ln>
            <a:solidFill>
              <a:srgbClr val="0066FF"/>
            </a:solidFill>
          </a:ln>
          <a:effectLst>
            <a:softEdge rad="31750"/>
          </a:effectLst>
          <a:scene3d>
            <a:camera prst="isometricOffAxis2Left"/>
            <a:lightRig rig="threePt" dir="t"/>
          </a:scene3d>
          <a:sp3d prstMaterial="dkEdge">
            <a:bevelB prst="relaxedInset"/>
          </a:sp3d>
        </p:spPr>
        <p:txBody>
          <a:bodyPr wrap="square" rtlCol="0">
            <a:spAutoFit/>
          </a:bodyPr>
          <a:lstStyle/>
          <a:p>
            <a:r>
              <a:rPr lang="es-MX" i="1" dirty="0">
                <a:solidFill>
                  <a:schemeClr val="bg1"/>
                </a:solidFill>
              </a:rPr>
              <a:t>6: Garantizar la disponibilidad de agua y su gestión sostenible y el saneamiento para todos </a:t>
            </a:r>
          </a:p>
          <a:p>
            <a:endParaRPr lang="es-MX" i="1" dirty="0">
              <a:solidFill>
                <a:schemeClr val="bg1"/>
              </a:solidFill>
            </a:endParaRPr>
          </a:p>
          <a:p>
            <a:r>
              <a:rPr lang="es-MX" i="1" dirty="0">
                <a:solidFill>
                  <a:schemeClr val="bg1"/>
                </a:solidFill>
              </a:rPr>
              <a:t>12: Garantizar modalidades de consumo y producción sostenibles</a:t>
            </a:r>
          </a:p>
          <a:p>
            <a:endParaRPr lang="es-MX" i="1" dirty="0">
              <a:solidFill>
                <a:schemeClr val="bg1"/>
              </a:solidFill>
            </a:endParaRPr>
          </a:p>
          <a:p>
            <a:r>
              <a:rPr lang="es-MX" i="1" dirty="0">
                <a:solidFill>
                  <a:schemeClr val="bg1"/>
                </a:solidFill>
              </a:rPr>
              <a:t>13: Adoptar medidas urgentes para combatir el cambio climático y sus efectos</a:t>
            </a:r>
          </a:p>
          <a:p>
            <a:endParaRPr lang="es-MX" i="1" dirty="0">
              <a:solidFill>
                <a:schemeClr val="bg1"/>
              </a:solidFill>
            </a:endParaRPr>
          </a:p>
          <a:p>
            <a:r>
              <a:rPr lang="es-MX" i="1" dirty="0">
                <a:solidFill>
                  <a:schemeClr val="bg1"/>
                </a:solidFill>
              </a:rPr>
              <a:t>14: Conservar y utilizar en forma sostenible los océanos, los mares y los recursos marinos para el desarrollo sostenible.</a:t>
            </a:r>
          </a:p>
          <a:p>
            <a:endParaRPr lang="es-MX" i="1" dirty="0">
              <a:solidFill>
                <a:schemeClr val="bg1"/>
              </a:solidFill>
            </a:endParaRPr>
          </a:p>
          <a:p>
            <a:r>
              <a:rPr lang="es-MX" i="1" dirty="0">
                <a:solidFill>
                  <a:schemeClr val="bg1"/>
                </a:solidFill>
              </a:rPr>
              <a:t>15: Proteger, restablecer y promover el uso sostenible de los ecosistemas terrestres, gestionar los bosques de forma sostenible, luchar contra la desertificación, detener e invertir la degradación de las tierras y poner freno a la pérdida de la diversidad biológica</a:t>
            </a:r>
            <a:r>
              <a:rPr lang="es-MX" sz="2000" i="1" dirty="0"/>
              <a:t>.</a:t>
            </a:r>
          </a:p>
        </p:txBody>
      </p:sp>
    </p:spTree>
    <p:extLst>
      <p:ext uri="{BB962C8B-B14F-4D97-AF65-F5344CB8AC3E}">
        <p14:creationId xmlns:p14="http://schemas.microsoft.com/office/powerpoint/2010/main" val="215995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ítulo 1">
            <a:extLst>
              <a:ext uri="{FF2B5EF4-FFF2-40B4-BE49-F238E27FC236}">
                <a16:creationId xmlns:a16="http://schemas.microsoft.com/office/drawing/2014/main" id="{10CF121B-AA2C-4DF9-A7A5-9C216C9E9EDB}"/>
              </a:ext>
            </a:extLst>
          </p:cNvPr>
          <p:cNvSpPr>
            <a:spLocks noGrp="1"/>
          </p:cNvSpPr>
          <p:nvPr>
            <p:ph type="title"/>
          </p:nvPr>
        </p:nvSpPr>
        <p:spPr>
          <a:xfrm>
            <a:off x="640080" y="1243013"/>
            <a:ext cx="3855720" cy="4371974"/>
          </a:xfrm>
        </p:spPr>
        <p:txBody>
          <a:bodyPr>
            <a:normAutofit/>
          </a:bodyPr>
          <a:lstStyle/>
          <a:p>
            <a:r>
              <a:rPr lang="es-MX" sz="2300" dirty="0">
                <a:solidFill>
                  <a:schemeClr val="tx2"/>
                </a:solidFill>
                <a:effectLst/>
                <a:latin typeface="Arial" panose="020B0604020202020204" pitchFamily="34" charset="0"/>
                <a:ea typeface="Arial" panose="020B0604020202020204" pitchFamily="34" charset="0"/>
                <a:cs typeface="Times New Roman" panose="02020603050405020304" pitchFamily="18" charset="0"/>
              </a:rPr>
              <a:t>La complejidad creciente de los problemas ambientales ha creado la necesidad de profesionales con una formación rigurosa que usen sus conocimientos para proteger el ambiente y la salud humana, teniendo sólidas bases en economía, sociología y ciencia política.</a:t>
            </a:r>
            <a:endParaRPr lang="es-MX" sz="2300" dirty="0">
              <a:solidFill>
                <a:schemeClr val="tx2"/>
              </a:solidFill>
            </a:endParaRPr>
          </a:p>
        </p:txBody>
      </p:sp>
      <p:sp>
        <p:nvSpPr>
          <p:cNvPr id="3" name="Marcador de contenido 2">
            <a:extLst>
              <a:ext uri="{FF2B5EF4-FFF2-40B4-BE49-F238E27FC236}">
                <a16:creationId xmlns:a16="http://schemas.microsoft.com/office/drawing/2014/main" id="{302EF549-4F8E-4FB5-A6EE-51F2AA13DC8B}"/>
              </a:ext>
            </a:extLst>
          </p:cNvPr>
          <p:cNvSpPr>
            <a:spLocks noGrp="1"/>
          </p:cNvSpPr>
          <p:nvPr>
            <p:ph idx="1"/>
          </p:nvPr>
        </p:nvSpPr>
        <p:spPr>
          <a:xfrm>
            <a:off x="6172200" y="804672"/>
            <a:ext cx="5221224" cy="5230368"/>
          </a:xfrm>
        </p:spPr>
        <p:txBody>
          <a:bodyPr anchor="ctr">
            <a:normAutofit/>
          </a:bodyPr>
          <a:lstStyle/>
          <a:p>
            <a:pPr indent="0">
              <a:spcAft>
                <a:spcPts val="600"/>
              </a:spcAft>
              <a:buNone/>
            </a:pPr>
            <a:r>
              <a:rPr lang="es-MX" sz="1400">
                <a:solidFill>
                  <a:schemeClr val="tx2"/>
                </a:solidFill>
                <a:effectLst/>
                <a:latin typeface="Arial" panose="020B0604020202020204" pitchFamily="34" charset="0"/>
                <a:ea typeface="Arial" panose="020B0604020202020204" pitchFamily="34" charset="0"/>
                <a:cs typeface="Times New Roman" panose="02020603050405020304" pitchFamily="18" charset="0"/>
              </a:rPr>
              <a:t>Tópicos relevantes de estudios de la Ciencia Ambiental, son:</a:t>
            </a:r>
          </a:p>
          <a:p>
            <a:pPr marL="342900" lvl="0" indent="-342900">
              <a:buSzPts val="1100"/>
              <a:buFont typeface="Arial" panose="020B0604020202020204" pitchFamily="34" charset="0"/>
              <a:buAutoNum type="arabicPeriod"/>
            </a:pPr>
            <a:r>
              <a:rPr lang="es-MX" sz="1400">
                <a:solidFill>
                  <a:schemeClr val="tx2"/>
                </a:solidFill>
                <a:effectLst/>
                <a:latin typeface="Arial" panose="020B0604020202020204" pitchFamily="34" charset="0"/>
                <a:ea typeface="Arial" panose="020B0604020202020204" pitchFamily="34" charset="0"/>
                <a:cs typeface="Times New Roman" panose="02020603050405020304" pitchFamily="18" charset="0"/>
              </a:rPr>
              <a:t>Los problemas ambientales globales: Cambio Climático, deterioro de la capa de ozono, lluvia ácida, impactos en la biodiversidad y vida marina.</a:t>
            </a:r>
          </a:p>
          <a:p>
            <a:pPr marL="342900" lvl="0" indent="-342900">
              <a:buSzPts val="1100"/>
              <a:buFont typeface="Arial" panose="020B0604020202020204" pitchFamily="34" charset="0"/>
              <a:buAutoNum type="arabicPeriod"/>
            </a:pPr>
            <a:r>
              <a:rPr lang="es-MX" sz="1400">
                <a:solidFill>
                  <a:schemeClr val="tx2"/>
                </a:solidFill>
                <a:effectLst/>
                <a:latin typeface="Arial" panose="020B0604020202020204" pitchFamily="34" charset="0"/>
                <a:ea typeface="Arial" panose="020B0604020202020204" pitchFamily="34" charset="0"/>
                <a:cs typeface="Times New Roman" panose="02020603050405020304" pitchFamily="18" charset="0"/>
              </a:rPr>
              <a:t>El entendimiento de los impactos del desarrollo en el ambiente: urbanización, sistemas de transporte y comunicaciones, agricultura tecnificada.</a:t>
            </a:r>
          </a:p>
          <a:p>
            <a:pPr marL="342900" lvl="0" indent="-342900">
              <a:buSzPts val="1100"/>
              <a:buFont typeface="Arial" panose="020B0604020202020204" pitchFamily="34" charset="0"/>
              <a:buAutoNum type="arabicPeriod"/>
            </a:pPr>
            <a:r>
              <a:rPr lang="es-MX" sz="1400">
                <a:solidFill>
                  <a:schemeClr val="tx2"/>
                </a:solidFill>
                <a:effectLst/>
                <a:latin typeface="Arial" panose="020B0604020202020204" pitchFamily="34" charset="0"/>
                <a:ea typeface="Arial" panose="020B0604020202020204" pitchFamily="34" charset="0"/>
                <a:cs typeface="Times New Roman" panose="02020603050405020304" pitchFamily="18" charset="0"/>
              </a:rPr>
              <a:t>El descubrimiento de formas sustentables de vida. Esto significa, el uso de los recursos actuales de manera de preservarlos para las generaciones futuras.</a:t>
            </a:r>
          </a:p>
          <a:p>
            <a:pPr marL="342900" lvl="0" indent="-342900">
              <a:buSzPts val="1100"/>
              <a:buFont typeface="Arial" panose="020B0604020202020204" pitchFamily="34" charset="0"/>
              <a:buAutoNum type="arabicPeriod"/>
            </a:pPr>
            <a:r>
              <a:rPr lang="es-MX" sz="1400">
                <a:solidFill>
                  <a:schemeClr val="tx2"/>
                </a:solidFill>
                <a:effectLst/>
                <a:latin typeface="Arial" panose="020B0604020202020204" pitchFamily="34" charset="0"/>
                <a:ea typeface="Arial" panose="020B0604020202020204" pitchFamily="34" charset="0"/>
                <a:cs typeface="Times New Roman" panose="02020603050405020304" pitchFamily="18" charset="0"/>
              </a:rPr>
              <a:t>El uso eficiente de recursos naturales. Estudio de las tecnologías amigables con el ambiente.</a:t>
            </a:r>
          </a:p>
          <a:p>
            <a:pPr marL="342900" lvl="0" indent="-342900">
              <a:buSzPts val="1100"/>
              <a:buFont typeface="Arial" panose="020B0604020202020204" pitchFamily="34" charset="0"/>
              <a:buAutoNum type="arabicPeriod"/>
            </a:pPr>
            <a:r>
              <a:rPr lang="es-MX" sz="1400">
                <a:solidFill>
                  <a:schemeClr val="tx2"/>
                </a:solidFill>
                <a:effectLst/>
                <a:latin typeface="Arial" panose="020B0604020202020204" pitchFamily="34" charset="0"/>
                <a:ea typeface="Arial" panose="020B0604020202020204" pitchFamily="34" charset="0"/>
                <a:cs typeface="Times New Roman" panose="02020603050405020304" pitchFamily="18" charset="0"/>
              </a:rPr>
              <a:t>La conservación de la biodiversidad. Los seres vivos dependen uno del otro. El estudio de estas dependencias y de la conservación de especies es materia de la ciencia ambiental.</a:t>
            </a:r>
          </a:p>
          <a:p>
            <a:pPr marL="342900" lvl="0" indent="-342900">
              <a:spcAft>
                <a:spcPts val="600"/>
              </a:spcAft>
              <a:buSzPts val="1100"/>
              <a:buFont typeface="Arial" panose="020B0604020202020204" pitchFamily="34" charset="0"/>
              <a:buAutoNum type="arabicPeriod"/>
            </a:pPr>
            <a:r>
              <a:rPr lang="es-MX" sz="1400">
                <a:solidFill>
                  <a:schemeClr val="tx2"/>
                </a:solidFill>
                <a:effectLst/>
                <a:latin typeface="Arial" panose="020B0604020202020204" pitchFamily="34" charset="0"/>
                <a:ea typeface="Arial" panose="020B0604020202020204" pitchFamily="34" charset="0"/>
                <a:cs typeface="Times New Roman" panose="02020603050405020304" pitchFamily="18" charset="0"/>
              </a:rPr>
              <a:t>Para establecer alertas sobre problemas ambientales a nivel local, nacional e internacional. El conocimiento de la ciencia ambiental permite el análisis anticipado de posibles problemas ambientales y el alertamiento a la población sobre ellos.</a:t>
            </a:r>
          </a:p>
        </p:txBody>
      </p:sp>
    </p:spTree>
    <p:extLst>
      <p:ext uri="{BB962C8B-B14F-4D97-AF65-F5344CB8AC3E}">
        <p14:creationId xmlns:p14="http://schemas.microsoft.com/office/powerpoint/2010/main" val="4094315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9" name="Rectangle 28">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1" name="Rectangle 30">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Marcador de contenido 2">
            <a:extLst>
              <a:ext uri="{FF2B5EF4-FFF2-40B4-BE49-F238E27FC236}">
                <a16:creationId xmlns:a16="http://schemas.microsoft.com/office/drawing/2014/main" id="{E71C83B7-B662-4A02-B742-BAE4093C40B1}"/>
              </a:ext>
            </a:extLst>
          </p:cNvPr>
          <p:cNvSpPr txBox="1">
            <a:spLocks/>
          </p:cNvSpPr>
          <p:nvPr/>
        </p:nvSpPr>
        <p:spPr>
          <a:xfrm>
            <a:off x="4370044" y="691435"/>
            <a:ext cx="7037591" cy="547512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r>
              <a:rPr lang="en-US" sz="2000" dirty="0"/>
              <a:t>Los </a:t>
            </a:r>
            <a:r>
              <a:rPr lang="en-US" sz="2000" dirty="0" err="1"/>
              <a:t>Ingenieros</a:t>
            </a:r>
            <a:r>
              <a:rPr lang="en-US" sz="2000" dirty="0"/>
              <a:t> </a:t>
            </a:r>
            <a:r>
              <a:rPr lang="en-US" sz="2000" dirty="0" err="1"/>
              <a:t>en</a:t>
            </a:r>
            <a:r>
              <a:rPr lang="en-US" sz="2000" dirty="0"/>
              <a:t> </a:t>
            </a:r>
            <a:r>
              <a:rPr lang="en-US" sz="2000" dirty="0" err="1"/>
              <a:t>Ciencias</a:t>
            </a:r>
            <a:r>
              <a:rPr lang="en-US" sz="2000" dirty="0"/>
              <a:t> </a:t>
            </a:r>
            <a:r>
              <a:rPr lang="en-US" sz="2000" dirty="0" err="1"/>
              <a:t>Ambientales</a:t>
            </a:r>
            <a:r>
              <a:rPr lang="en-US" sz="2000" dirty="0"/>
              <a:t> </a:t>
            </a:r>
            <a:r>
              <a:rPr lang="en-US" sz="2000" dirty="0" err="1"/>
              <a:t>Incidirían</a:t>
            </a:r>
            <a:r>
              <a:rPr lang="en-US" sz="2000" dirty="0"/>
              <a:t> el la </a:t>
            </a:r>
            <a:r>
              <a:rPr lang="en-US" sz="2000" dirty="0" err="1"/>
              <a:t>evaluación</a:t>
            </a:r>
            <a:r>
              <a:rPr lang="en-US" sz="2000" dirty="0"/>
              <a:t> y </a:t>
            </a:r>
            <a:r>
              <a:rPr lang="en-US" sz="2000" dirty="0" err="1"/>
              <a:t>atención</a:t>
            </a:r>
            <a:r>
              <a:rPr lang="en-US" sz="2000" dirty="0"/>
              <a:t> de </a:t>
            </a:r>
            <a:r>
              <a:rPr lang="en-US" sz="2000" dirty="0" err="1"/>
              <a:t>problemáticas</a:t>
            </a:r>
            <a:r>
              <a:rPr lang="en-US" sz="2000" dirty="0"/>
              <a:t> </a:t>
            </a:r>
            <a:r>
              <a:rPr lang="en-US" sz="2000" dirty="0" err="1"/>
              <a:t>regionales</a:t>
            </a:r>
            <a:r>
              <a:rPr lang="en-US" sz="2000" dirty="0"/>
              <a:t> tales </a:t>
            </a:r>
            <a:r>
              <a:rPr lang="en-US" sz="2000" dirty="0" err="1"/>
              <a:t>como</a:t>
            </a:r>
            <a:r>
              <a:rPr lang="en-US" sz="2000" dirty="0"/>
              <a:t>:</a:t>
            </a:r>
          </a:p>
          <a:p>
            <a:pPr marL="0"/>
            <a:endParaRPr lang="en-US" sz="2000" dirty="0"/>
          </a:p>
          <a:p>
            <a:pPr marL="457200" lvl="1"/>
            <a:r>
              <a:rPr lang="en-US" sz="2000" i="1" dirty="0"/>
              <a:t> </a:t>
            </a:r>
            <a:r>
              <a:rPr lang="en-US" sz="2000" i="1" dirty="0" err="1"/>
              <a:t>Evaluación</a:t>
            </a:r>
            <a:r>
              <a:rPr lang="en-US" sz="2000" i="1" dirty="0"/>
              <a:t>, </a:t>
            </a:r>
            <a:r>
              <a:rPr lang="en-US" sz="2000" i="1" dirty="0" err="1"/>
              <a:t>monitoreo</a:t>
            </a:r>
            <a:r>
              <a:rPr lang="en-US" sz="2000" i="1" dirty="0"/>
              <a:t> y </a:t>
            </a:r>
            <a:r>
              <a:rPr lang="en-US" sz="2000" i="1" dirty="0" err="1"/>
              <a:t>propuestas</a:t>
            </a:r>
            <a:r>
              <a:rPr lang="en-US" sz="2000" i="1" dirty="0"/>
              <a:t> de </a:t>
            </a:r>
            <a:r>
              <a:rPr lang="en-US" sz="2000" i="1" dirty="0" err="1"/>
              <a:t>solución</a:t>
            </a:r>
            <a:r>
              <a:rPr lang="en-US" sz="2000" i="1" dirty="0"/>
              <a:t> de </a:t>
            </a:r>
            <a:r>
              <a:rPr lang="en-US" sz="2000" i="1" dirty="0" err="1"/>
              <a:t>problemas</a:t>
            </a:r>
            <a:r>
              <a:rPr lang="en-US" sz="2000" i="1" dirty="0"/>
              <a:t> </a:t>
            </a:r>
            <a:r>
              <a:rPr lang="en-US" sz="2000" i="1" dirty="0" err="1"/>
              <a:t>ambientales</a:t>
            </a:r>
            <a:r>
              <a:rPr lang="en-US" sz="2000" i="1" dirty="0"/>
              <a:t> </a:t>
            </a:r>
            <a:r>
              <a:rPr lang="en-US" sz="2000" i="1" dirty="0" err="1"/>
              <a:t>generados</a:t>
            </a:r>
            <a:r>
              <a:rPr lang="en-US" sz="2000" i="1" dirty="0"/>
              <a:t> por la </a:t>
            </a:r>
            <a:r>
              <a:rPr lang="en-US" sz="2000" i="1" dirty="0" err="1"/>
              <a:t>minería</a:t>
            </a:r>
            <a:r>
              <a:rPr lang="en-US" sz="2000" i="1" dirty="0"/>
              <a:t>, </a:t>
            </a:r>
            <a:r>
              <a:rPr lang="en-US" sz="2000" i="1" dirty="0" err="1"/>
              <a:t>industria</a:t>
            </a:r>
            <a:r>
              <a:rPr lang="en-US" sz="2000" i="1" dirty="0"/>
              <a:t>, </a:t>
            </a:r>
            <a:r>
              <a:rPr lang="en-US" sz="2000" i="1" dirty="0" err="1"/>
              <a:t>agricultura</a:t>
            </a:r>
            <a:r>
              <a:rPr lang="en-US" sz="2000" i="1" dirty="0"/>
              <a:t> y </a:t>
            </a:r>
            <a:r>
              <a:rPr lang="en-US" sz="2000" i="1" dirty="0" err="1"/>
              <a:t>transporte</a:t>
            </a:r>
            <a:r>
              <a:rPr lang="en-US" sz="2000" i="1" dirty="0"/>
              <a:t>.</a:t>
            </a:r>
          </a:p>
          <a:p>
            <a:pPr marL="457200" lvl="1"/>
            <a:r>
              <a:rPr lang="en-US" sz="2000" i="1" dirty="0" err="1"/>
              <a:t>Evaluación</a:t>
            </a:r>
            <a:r>
              <a:rPr lang="en-US" sz="2000" i="1" dirty="0"/>
              <a:t> y </a:t>
            </a:r>
            <a:r>
              <a:rPr lang="en-US" sz="2000" i="1" dirty="0" err="1"/>
              <a:t>propuestas</a:t>
            </a:r>
            <a:r>
              <a:rPr lang="en-US" sz="2000" i="1" dirty="0"/>
              <a:t> de </a:t>
            </a:r>
            <a:r>
              <a:rPr lang="en-US" sz="2000" i="1" dirty="0" err="1"/>
              <a:t>solución</a:t>
            </a:r>
            <a:r>
              <a:rPr lang="en-US" sz="2000" i="1" dirty="0"/>
              <a:t> de </a:t>
            </a:r>
            <a:r>
              <a:rPr lang="en-US" sz="2000" i="1" dirty="0" err="1"/>
              <a:t>problemas</a:t>
            </a:r>
            <a:r>
              <a:rPr lang="en-US" sz="2000" i="1" dirty="0"/>
              <a:t> </a:t>
            </a:r>
            <a:r>
              <a:rPr lang="en-US" sz="2000" i="1" dirty="0" err="1"/>
              <a:t>generados</a:t>
            </a:r>
            <a:r>
              <a:rPr lang="en-US" sz="2000" i="1" dirty="0"/>
              <a:t> por la </a:t>
            </a:r>
            <a:r>
              <a:rPr lang="en-US" sz="2000" i="1" dirty="0" err="1"/>
              <a:t>desertificación</a:t>
            </a:r>
            <a:r>
              <a:rPr lang="en-US" sz="2000" i="1" dirty="0"/>
              <a:t> y </a:t>
            </a:r>
            <a:r>
              <a:rPr lang="en-US" sz="2000" i="1" dirty="0" err="1"/>
              <a:t>crecimiento</a:t>
            </a:r>
            <a:r>
              <a:rPr lang="en-US" sz="2000" i="1" dirty="0"/>
              <a:t> de las </a:t>
            </a:r>
            <a:r>
              <a:rPr lang="en-US" sz="2000" i="1" dirty="0" err="1"/>
              <a:t>ciudades</a:t>
            </a:r>
            <a:r>
              <a:rPr lang="en-US" sz="2000" i="1" dirty="0"/>
              <a:t>.</a:t>
            </a:r>
          </a:p>
          <a:p>
            <a:pPr marL="457200" lvl="1"/>
            <a:r>
              <a:rPr lang="en-US" sz="2000" i="1" dirty="0" err="1"/>
              <a:t>Evaluación</a:t>
            </a:r>
            <a:r>
              <a:rPr lang="en-US" sz="2000" i="1" dirty="0"/>
              <a:t> y </a:t>
            </a:r>
            <a:r>
              <a:rPr lang="en-US" sz="2000" i="1" dirty="0" err="1"/>
              <a:t>propuestas</a:t>
            </a:r>
            <a:r>
              <a:rPr lang="en-US" sz="2000" i="1" dirty="0"/>
              <a:t> de </a:t>
            </a:r>
            <a:r>
              <a:rPr lang="en-US" sz="2000" i="1" dirty="0" err="1"/>
              <a:t>mitigación</a:t>
            </a:r>
            <a:r>
              <a:rPr lang="en-US" sz="2000" i="1" dirty="0"/>
              <a:t> de los </a:t>
            </a:r>
            <a:r>
              <a:rPr lang="en-US" sz="2000" i="1" dirty="0" err="1"/>
              <a:t>Riesgos</a:t>
            </a:r>
            <a:r>
              <a:rPr lang="en-US" sz="2000" i="1" dirty="0"/>
              <a:t> Naturales a los que </a:t>
            </a:r>
            <a:r>
              <a:rPr lang="en-US" sz="2000" i="1" dirty="0" err="1"/>
              <a:t>está</a:t>
            </a:r>
            <a:r>
              <a:rPr lang="en-US" sz="2000" i="1" dirty="0"/>
              <a:t> </a:t>
            </a:r>
            <a:r>
              <a:rPr lang="en-US" sz="2000" i="1" dirty="0" err="1"/>
              <a:t>expuesto</a:t>
            </a:r>
            <a:r>
              <a:rPr lang="en-US" sz="2000" i="1" dirty="0"/>
              <a:t> Sonora.</a:t>
            </a:r>
          </a:p>
          <a:p>
            <a:pPr marL="457200" lvl="1"/>
            <a:r>
              <a:rPr lang="en-US" sz="2000" i="1" dirty="0" err="1"/>
              <a:t>Evaluación</a:t>
            </a:r>
            <a:r>
              <a:rPr lang="en-US" sz="2000" i="1" dirty="0"/>
              <a:t> de los </a:t>
            </a:r>
            <a:r>
              <a:rPr lang="en-US" sz="2000" i="1" dirty="0" err="1"/>
              <a:t>recursos</a:t>
            </a:r>
            <a:r>
              <a:rPr lang="en-US" sz="2000" i="1" dirty="0"/>
              <a:t> </a:t>
            </a:r>
            <a:r>
              <a:rPr lang="en-US" sz="2000" i="1" dirty="0" err="1"/>
              <a:t>hidrológicos</a:t>
            </a:r>
            <a:r>
              <a:rPr lang="en-US" sz="2000" i="1" dirty="0"/>
              <a:t> y </a:t>
            </a:r>
            <a:r>
              <a:rPr lang="en-US" sz="2000" i="1" dirty="0" err="1"/>
              <a:t>propuesta</a:t>
            </a:r>
            <a:r>
              <a:rPr lang="en-US" sz="2000" i="1" dirty="0"/>
              <a:t> de </a:t>
            </a:r>
            <a:r>
              <a:rPr lang="en-US" sz="2000" i="1" dirty="0" err="1"/>
              <a:t>alternativas</a:t>
            </a:r>
            <a:r>
              <a:rPr lang="en-US" sz="2000" i="1" dirty="0"/>
              <a:t> de </a:t>
            </a:r>
            <a:r>
              <a:rPr lang="en-US" sz="2000" i="1" dirty="0" err="1"/>
              <a:t>provisión</a:t>
            </a:r>
            <a:r>
              <a:rPr lang="en-US" sz="2000" i="1" dirty="0"/>
              <a:t> y </a:t>
            </a:r>
            <a:r>
              <a:rPr lang="en-US" sz="2000" i="1" dirty="0" err="1"/>
              <a:t>saneamiento</a:t>
            </a:r>
            <a:r>
              <a:rPr lang="en-US" sz="2000" i="1" dirty="0"/>
              <a:t> de </a:t>
            </a:r>
            <a:r>
              <a:rPr lang="en-US" sz="2000" i="1" dirty="0" err="1"/>
              <a:t>agua</a:t>
            </a:r>
            <a:r>
              <a:rPr lang="en-US" sz="2000" i="1" dirty="0"/>
              <a:t> y </a:t>
            </a:r>
            <a:r>
              <a:rPr lang="en-US" sz="2000" i="1" dirty="0" err="1"/>
              <a:t>residuos</a:t>
            </a:r>
            <a:r>
              <a:rPr lang="en-US" sz="2000" i="1" dirty="0"/>
              <a:t>.</a:t>
            </a:r>
          </a:p>
          <a:p>
            <a:pPr marL="457200" lvl="1"/>
            <a:r>
              <a:rPr lang="en-US" sz="2000" i="1" dirty="0" err="1"/>
              <a:t>Alternativas</a:t>
            </a:r>
            <a:r>
              <a:rPr lang="en-US" sz="2000" i="1" dirty="0"/>
              <a:t> de </a:t>
            </a:r>
            <a:r>
              <a:rPr lang="en-US" sz="2000" i="1" dirty="0" err="1"/>
              <a:t>disposición</a:t>
            </a:r>
            <a:r>
              <a:rPr lang="en-US" sz="2000" i="1" dirty="0"/>
              <a:t> y </a:t>
            </a:r>
            <a:r>
              <a:rPr lang="en-US" sz="2000" i="1" dirty="0" err="1"/>
              <a:t>reciclaje</a:t>
            </a:r>
            <a:r>
              <a:rPr lang="en-US" sz="2000" i="1" dirty="0"/>
              <a:t> de </a:t>
            </a:r>
            <a:r>
              <a:rPr lang="en-US" sz="2000" i="1" dirty="0" err="1"/>
              <a:t>residuos</a:t>
            </a:r>
            <a:r>
              <a:rPr lang="en-US" sz="2000" i="1" dirty="0"/>
              <a:t> </a:t>
            </a:r>
            <a:r>
              <a:rPr lang="en-US" sz="2000" i="1" dirty="0" err="1"/>
              <a:t>sólidos</a:t>
            </a:r>
            <a:r>
              <a:rPr lang="en-US" sz="2000" i="1" dirty="0"/>
              <a:t> y </a:t>
            </a:r>
            <a:r>
              <a:rPr lang="en-US" sz="2000" i="1" dirty="0" err="1"/>
              <a:t>peligrosos</a:t>
            </a:r>
            <a:r>
              <a:rPr lang="en-US" sz="2000" i="1" dirty="0"/>
              <a:t>. </a:t>
            </a:r>
          </a:p>
          <a:p>
            <a:pPr marL="0" lvl="1" indent="0">
              <a:buNone/>
            </a:pPr>
            <a:r>
              <a:rPr lang="en-US" sz="2000" i="1" dirty="0"/>
              <a:t> </a:t>
            </a:r>
          </a:p>
          <a:p>
            <a:pPr marL="457200" lvl="1"/>
            <a:endParaRPr lang="en-US" sz="2000" i="1" dirty="0"/>
          </a:p>
          <a:p>
            <a:pPr marL="0"/>
            <a:endParaRPr lang="en-US" sz="2000" i="1" dirty="0"/>
          </a:p>
        </p:txBody>
      </p:sp>
      <p:sp>
        <p:nvSpPr>
          <p:cNvPr id="2" name="Título 1">
            <a:extLst>
              <a:ext uri="{FF2B5EF4-FFF2-40B4-BE49-F238E27FC236}">
                <a16:creationId xmlns:a16="http://schemas.microsoft.com/office/drawing/2014/main" id="{D49D69D6-9B0D-46A4-A31C-C1B3A7255ED5}"/>
              </a:ext>
            </a:extLst>
          </p:cNvPr>
          <p:cNvSpPr txBox="1">
            <a:spLocks/>
          </p:cNvSpPr>
          <p:nvPr/>
        </p:nvSpPr>
        <p:spPr>
          <a:xfrm>
            <a:off x="838200" y="963877"/>
            <a:ext cx="2348060" cy="3285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spcAft>
                <a:spcPts val="600"/>
              </a:spcAft>
            </a:pPr>
            <a:r>
              <a:rPr lang="es-MX" sz="3600" kern="1200" dirty="0">
                <a:solidFill>
                  <a:schemeClr val="accent1"/>
                </a:solidFill>
                <a:latin typeface="+mj-lt"/>
                <a:ea typeface="+mj-ea"/>
                <a:cs typeface="+mj-cs"/>
              </a:rPr>
              <a:t>Pertinencia Regional</a:t>
            </a:r>
          </a:p>
        </p:txBody>
      </p:sp>
    </p:spTree>
    <p:extLst>
      <p:ext uri="{BB962C8B-B14F-4D97-AF65-F5344CB8AC3E}">
        <p14:creationId xmlns:p14="http://schemas.microsoft.com/office/powerpoint/2010/main" val="2717995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5F41C21-CD56-4054-8948-92880D87C579}"/>
              </a:ext>
            </a:extLst>
          </p:cNvPr>
          <p:cNvPicPr>
            <a:picLocks noChangeAspect="1"/>
          </p:cNvPicPr>
          <p:nvPr/>
        </p:nvPicPr>
        <p:blipFill>
          <a:blip r:embed="rId2"/>
          <a:stretch>
            <a:fillRect/>
          </a:stretch>
        </p:blipFill>
        <p:spPr>
          <a:xfrm>
            <a:off x="419100" y="0"/>
            <a:ext cx="4114800" cy="2717800"/>
          </a:xfrm>
          <a:prstGeom prst="rect">
            <a:avLst/>
          </a:prstGeom>
        </p:spPr>
      </p:pic>
      <p:pic>
        <p:nvPicPr>
          <p:cNvPr id="5" name="Imagen 4">
            <a:extLst>
              <a:ext uri="{FF2B5EF4-FFF2-40B4-BE49-F238E27FC236}">
                <a16:creationId xmlns:a16="http://schemas.microsoft.com/office/drawing/2014/main" id="{C4F3F8AA-0493-4C51-B69B-0C81CB891058}"/>
              </a:ext>
            </a:extLst>
          </p:cNvPr>
          <p:cNvPicPr>
            <a:picLocks noChangeAspect="1"/>
          </p:cNvPicPr>
          <p:nvPr/>
        </p:nvPicPr>
        <p:blipFill>
          <a:blip r:embed="rId3"/>
          <a:stretch>
            <a:fillRect/>
          </a:stretch>
        </p:blipFill>
        <p:spPr>
          <a:xfrm>
            <a:off x="419100" y="2794000"/>
            <a:ext cx="4114800" cy="2578100"/>
          </a:xfrm>
          <a:prstGeom prst="rect">
            <a:avLst/>
          </a:prstGeom>
        </p:spPr>
      </p:pic>
      <p:pic>
        <p:nvPicPr>
          <p:cNvPr id="6" name="Imagen 5">
            <a:extLst>
              <a:ext uri="{FF2B5EF4-FFF2-40B4-BE49-F238E27FC236}">
                <a16:creationId xmlns:a16="http://schemas.microsoft.com/office/drawing/2014/main" id="{F70BEFE5-EF22-4EB2-88D3-847A7B03E08A}"/>
              </a:ext>
            </a:extLst>
          </p:cNvPr>
          <p:cNvPicPr>
            <a:picLocks noChangeAspect="1"/>
          </p:cNvPicPr>
          <p:nvPr/>
        </p:nvPicPr>
        <p:blipFill>
          <a:blip r:embed="rId4"/>
          <a:stretch>
            <a:fillRect/>
          </a:stretch>
        </p:blipFill>
        <p:spPr>
          <a:xfrm>
            <a:off x="4610100" y="0"/>
            <a:ext cx="7150100" cy="5372100"/>
          </a:xfrm>
          <a:prstGeom prst="rect">
            <a:avLst/>
          </a:prstGeom>
        </p:spPr>
      </p:pic>
      <p:sp>
        <p:nvSpPr>
          <p:cNvPr id="2" name="Título 1">
            <a:extLst>
              <a:ext uri="{FF2B5EF4-FFF2-40B4-BE49-F238E27FC236}">
                <a16:creationId xmlns:a16="http://schemas.microsoft.com/office/drawing/2014/main" id="{29A35975-B8C3-44E2-B83A-EEC41A0E528C}"/>
              </a:ext>
            </a:extLst>
          </p:cNvPr>
          <p:cNvSpPr>
            <a:spLocks noGrp="1"/>
          </p:cNvSpPr>
          <p:nvPr>
            <p:ph type="title"/>
          </p:nvPr>
        </p:nvSpPr>
        <p:spPr>
          <a:xfrm>
            <a:off x="838200" y="5534025"/>
            <a:ext cx="10515600" cy="822326"/>
          </a:xfrm>
        </p:spPr>
        <p:txBody>
          <a:bodyPr>
            <a:normAutofit/>
          </a:bodyPr>
          <a:lstStyle/>
          <a:p>
            <a:pPr algn="ctr"/>
            <a:r>
              <a:rPr lang="es-MX" dirty="0"/>
              <a:t>Problemática ambiental en  Sonora</a:t>
            </a:r>
            <a:endParaRPr lang="es-MX"/>
          </a:p>
        </p:txBody>
      </p:sp>
    </p:spTree>
    <p:extLst>
      <p:ext uri="{BB962C8B-B14F-4D97-AF65-F5344CB8AC3E}">
        <p14:creationId xmlns:p14="http://schemas.microsoft.com/office/powerpoint/2010/main" val="967008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F8F7898-D061-42F3-ABB6-5DFBA127F445}"/>
              </a:ext>
            </a:extLst>
          </p:cNvPr>
          <p:cNvPicPr>
            <a:picLocks noChangeAspect="1"/>
          </p:cNvPicPr>
          <p:nvPr/>
        </p:nvPicPr>
        <p:blipFill rotWithShape="1">
          <a:blip r:embed="rId2"/>
          <a:srcRect t="9800" r="2" b="1707"/>
          <a:stretch/>
        </p:blipFill>
        <p:spPr>
          <a:xfrm>
            <a:off x="6887045" y="10"/>
            <a:ext cx="4661488" cy="3104198"/>
          </a:xfrm>
          <a:prstGeom prst="rect">
            <a:avLst/>
          </a:prstGeom>
        </p:spPr>
      </p:pic>
      <p:pic>
        <p:nvPicPr>
          <p:cNvPr id="2" name="Imagen 1">
            <a:extLst>
              <a:ext uri="{FF2B5EF4-FFF2-40B4-BE49-F238E27FC236}">
                <a16:creationId xmlns:a16="http://schemas.microsoft.com/office/drawing/2014/main" id="{26181D5C-3344-4B25-9597-F51426DFC3C1}"/>
              </a:ext>
            </a:extLst>
          </p:cNvPr>
          <p:cNvPicPr>
            <a:picLocks noChangeAspect="1"/>
          </p:cNvPicPr>
          <p:nvPr/>
        </p:nvPicPr>
        <p:blipFill rotWithShape="1">
          <a:blip r:embed="rId3"/>
          <a:srcRect t="6209" r="-1" b="-1"/>
          <a:stretch/>
        </p:blipFill>
        <p:spPr>
          <a:xfrm>
            <a:off x="5419264" y="3265080"/>
            <a:ext cx="6129269" cy="3592925"/>
          </a:xfrm>
          <a:prstGeom prst="rect">
            <a:avLst/>
          </a:prstGeom>
        </p:spPr>
      </p:pic>
      <p:pic>
        <p:nvPicPr>
          <p:cNvPr id="3" name="Imagen 2">
            <a:extLst>
              <a:ext uri="{FF2B5EF4-FFF2-40B4-BE49-F238E27FC236}">
                <a16:creationId xmlns:a16="http://schemas.microsoft.com/office/drawing/2014/main" id="{556A8AF2-BE7B-453C-BBBD-EECC6625568C}"/>
              </a:ext>
            </a:extLst>
          </p:cNvPr>
          <p:cNvPicPr>
            <a:picLocks noChangeAspect="1"/>
          </p:cNvPicPr>
          <p:nvPr/>
        </p:nvPicPr>
        <p:blipFill rotWithShape="1">
          <a:blip r:embed="rId4"/>
          <a:srcRect t="2877" r="1" b="11197"/>
          <a:stretch/>
        </p:blipFill>
        <p:spPr>
          <a:xfrm>
            <a:off x="643467" y="-5"/>
            <a:ext cx="6082711" cy="3920044"/>
          </a:xfrm>
          <a:custGeom>
            <a:avLst/>
            <a:gdLst/>
            <a:ahLst/>
            <a:cxnLst/>
            <a:rect l="l" t="t" r="r" b="b"/>
            <a:pathLst>
              <a:path w="6082711" h="3920044">
                <a:moveTo>
                  <a:pt x="0" y="0"/>
                </a:moveTo>
                <a:lnTo>
                  <a:pt x="6082711" y="0"/>
                </a:lnTo>
                <a:lnTo>
                  <a:pt x="6082711" y="3103225"/>
                </a:lnTo>
                <a:lnTo>
                  <a:pt x="4614930" y="3103225"/>
                </a:lnTo>
                <a:lnTo>
                  <a:pt x="4614930" y="3920044"/>
                </a:lnTo>
                <a:lnTo>
                  <a:pt x="0" y="3920044"/>
                </a:lnTo>
                <a:close/>
              </a:path>
            </a:pathLst>
          </a:custGeom>
        </p:spPr>
      </p:pic>
      <p:sp>
        <p:nvSpPr>
          <p:cNvPr id="9" name="Rectangle 8">
            <a:extLst>
              <a:ext uri="{FF2B5EF4-FFF2-40B4-BE49-F238E27FC236}">
                <a16:creationId xmlns:a16="http://schemas.microsoft.com/office/drawing/2014/main" id="{749FA6A2-2239-4EF2-9EB3-B1DC295FE1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8" y="4080063"/>
            <a:ext cx="4614930" cy="2156145"/>
          </a:xfrm>
          <a:prstGeom prst="rect">
            <a:avLst/>
          </a:pr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5882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921BCC05-DB01-43C2-A4B5-E4881B974D98}"/>
              </a:ext>
            </a:extLst>
          </p:cNvPr>
          <p:cNvGraphicFramePr>
            <a:graphicFrameLocks noGrp="1"/>
          </p:cNvGraphicFramePr>
          <p:nvPr>
            <p:extLst>
              <p:ext uri="{D42A27DB-BD31-4B8C-83A1-F6EECF244321}">
                <p14:modId xmlns:p14="http://schemas.microsoft.com/office/powerpoint/2010/main" val="1129266217"/>
              </p:ext>
            </p:extLst>
          </p:nvPr>
        </p:nvGraphicFramePr>
        <p:xfrm>
          <a:off x="643466" y="1609331"/>
          <a:ext cx="10905068" cy="5015291"/>
        </p:xfrm>
        <a:graphic>
          <a:graphicData uri="http://schemas.openxmlformats.org/drawingml/2006/table">
            <a:tbl>
              <a:tblPr firstRow="1" firstCol="1" bandRow="1"/>
              <a:tblGrid>
                <a:gridCol w="3597712">
                  <a:extLst>
                    <a:ext uri="{9D8B030D-6E8A-4147-A177-3AD203B41FA5}">
                      <a16:colId xmlns:a16="http://schemas.microsoft.com/office/drawing/2014/main" val="973832745"/>
                    </a:ext>
                  </a:extLst>
                </a:gridCol>
                <a:gridCol w="2169909">
                  <a:extLst>
                    <a:ext uri="{9D8B030D-6E8A-4147-A177-3AD203B41FA5}">
                      <a16:colId xmlns:a16="http://schemas.microsoft.com/office/drawing/2014/main" val="1757127994"/>
                    </a:ext>
                  </a:extLst>
                </a:gridCol>
                <a:gridCol w="5137447">
                  <a:extLst>
                    <a:ext uri="{9D8B030D-6E8A-4147-A177-3AD203B41FA5}">
                      <a16:colId xmlns:a16="http://schemas.microsoft.com/office/drawing/2014/main" val="2078839695"/>
                    </a:ext>
                  </a:extLst>
                </a:gridCol>
              </a:tblGrid>
              <a:tr h="698566">
                <a:tc>
                  <a:txBody>
                    <a:bodyPr/>
                    <a:lstStyle/>
                    <a:p>
                      <a:pPr indent="182880" algn="ctr" fontAlgn="t">
                        <a:lnSpc>
                          <a:spcPct val="150000"/>
                        </a:lnSpc>
                        <a:spcBef>
                          <a:spcPts val="0"/>
                        </a:spcBef>
                        <a:spcAft>
                          <a:spcPts val="0"/>
                        </a:spcAft>
                      </a:pPr>
                      <a:br>
                        <a:rPr lang="es-MX" sz="1400" b="0" i="0" u="none" strike="noStrike">
                          <a:effectLst/>
                          <a:latin typeface="Arial" panose="020B0604020202020204" pitchFamily="34" charset="0"/>
                          <a:ea typeface="Arial" panose="020B0604020202020204" pitchFamily="34" charset="0"/>
                          <a:cs typeface="Times New Roman" panose="02020603050405020304" pitchFamily="18" charset="0"/>
                        </a:rPr>
                      </a:br>
                      <a:r>
                        <a:rPr lang="es-MX" sz="1400" b="1" i="0" u="none" strike="noStrike">
                          <a:effectLst/>
                          <a:latin typeface="Arial" panose="020B0604020202020204" pitchFamily="34" charset="0"/>
                          <a:ea typeface="Arial" panose="020B0604020202020204" pitchFamily="34" charset="0"/>
                          <a:cs typeface="Times New Roman" panose="02020603050405020304" pitchFamily="18" charset="0"/>
                        </a:rPr>
                        <a:t>Ciencia Ambiental</a:t>
                      </a:r>
                      <a:endParaRPr lang="es-MX" sz="2500" b="0" i="0" u="none" strike="noStrike">
                        <a:effectLst/>
                        <a:latin typeface="Arial" panose="020B0604020202020204" pitchFamily="34" charset="0"/>
                      </a:endParaRPr>
                    </a:p>
                  </a:txBody>
                  <a:tcPr marL="95187" marR="95187" marT="132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2880" algn="ctr" fontAlgn="t">
                        <a:lnSpc>
                          <a:spcPct val="150000"/>
                        </a:lnSpc>
                        <a:spcBef>
                          <a:spcPts val="0"/>
                        </a:spcBef>
                        <a:spcAft>
                          <a:spcPts val="0"/>
                        </a:spcAft>
                      </a:pPr>
                      <a:r>
                        <a:rPr lang="es-MX" sz="1400" b="1" i="0" u="none" strike="noStrike">
                          <a:effectLst/>
                          <a:latin typeface="Arial" panose="020B0604020202020204" pitchFamily="34" charset="0"/>
                          <a:ea typeface="Arial" panose="020B0604020202020204" pitchFamily="34" charset="0"/>
                          <a:cs typeface="Times New Roman" panose="02020603050405020304" pitchFamily="18" charset="0"/>
                        </a:rPr>
                        <a:t>Aspecto</a:t>
                      </a:r>
                      <a:endParaRPr lang="es-MX" sz="2500" b="0" i="0" u="none" strike="noStrike">
                        <a:effectLst/>
                        <a:latin typeface="Arial" panose="020B0604020202020204" pitchFamily="34" charset="0"/>
                      </a:endParaRPr>
                    </a:p>
                  </a:txBody>
                  <a:tcPr marL="95187" marR="95187" marT="132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2880" algn="ctr" fontAlgn="t">
                        <a:lnSpc>
                          <a:spcPct val="150000"/>
                        </a:lnSpc>
                        <a:spcBef>
                          <a:spcPts val="0"/>
                        </a:spcBef>
                        <a:spcAft>
                          <a:spcPts val="0"/>
                        </a:spcAft>
                      </a:pPr>
                      <a:r>
                        <a:rPr lang="es-MX" sz="1400" b="1" i="0" u="none" strike="noStrike">
                          <a:effectLst/>
                          <a:latin typeface="Arial" panose="020B0604020202020204" pitchFamily="34" charset="0"/>
                          <a:ea typeface="Arial" panose="020B0604020202020204" pitchFamily="34" charset="0"/>
                          <a:cs typeface="Times New Roman" panose="02020603050405020304" pitchFamily="18" charset="0"/>
                        </a:rPr>
                        <a:t>Ingeniería Ambiental</a:t>
                      </a:r>
                      <a:endParaRPr lang="es-MX" sz="2500" b="0" i="0" u="none" strike="noStrike">
                        <a:effectLst/>
                        <a:latin typeface="Arial" panose="020B0604020202020204" pitchFamily="34" charset="0"/>
                      </a:endParaRPr>
                    </a:p>
                  </a:txBody>
                  <a:tcPr marL="95187" marR="95187" marT="132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2395915"/>
                  </a:ext>
                </a:extLst>
              </a:tr>
              <a:tr h="1333145">
                <a:tc>
                  <a:txBody>
                    <a:bodyPr/>
                    <a:lstStyle/>
                    <a:p>
                      <a:pPr indent="182880" algn="just" fontAlgn="t">
                        <a:lnSpc>
                          <a:spcPct val="150000"/>
                        </a:lnSpc>
                        <a:spcBef>
                          <a:spcPts val="0"/>
                        </a:spcBef>
                        <a:spcAft>
                          <a:spcPts val="0"/>
                        </a:spcAft>
                      </a:pPr>
                      <a:r>
                        <a:rPr lang="es-MX" sz="1400" b="0" i="0" u="none" strike="noStrike">
                          <a:effectLst/>
                          <a:latin typeface="Arial" panose="020B0604020202020204" pitchFamily="34" charset="0"/>
                          <a:ea typeface="Arial" panose="020B0604020202020204" pitchFamily="34" charset="0"/>
                          <a:cs typeface="Times New Roman" panose="02020603050405020304" pitchFamily="18" charset="0"/>
                        </a:rPr>
                        <a:t>Análisis de Sistemas Ambientales</a:t>
                      </a:r>
                      <a:endParaRPr lang="es-MX" sz="2500" b="0" i="0" u="none" strike="noStrike">
                        <a:effectLst/>
                        <a:latin typeface="Arial" panose="020B0604020202020204" pitchFamily="34" charset="0"/>
                      </a:endParaRPr>
                    </a:p>
                    <a:p>
                      <a:pPr indent="182880" algn="just" fontAlgn="t">
                        <a:lnSpc>
                          <a:spcPct val="150000"/>
                        </a:lnSpc>
                        <a:spcBef>
                          <a:spcPts val="0"/>
                        </a:spcBef>
                        <a:spcAft>
                          <a:spcPts val="0"/>
                        </a:spcAft>
                      </a:pPr>
                      <a:r>
                        <a:rPr lang="es-MX" sz="1400" b="0" i="0" u="none" strike="noStrike">
                          <a:effectLst/>
                          <a:latin typeface="Arial" panose="020B0604020202020204" pitchFamily="34" charset="0"/>
                          <a:ea typeface="Arial" panose="020B0604020202020204" pitchFamily="34" charset="0"/>
                          <a:cs typeface="Times New Roman" panose="02020603050405020304" pitchFamily="18" charset="0"/>
                        </a:rPr>
                        <a:t>Desarrollo conceptual de soluciones</a:t>
                      </a:r>
                      <a:endParaRPr lang="es-MX" sz="2500" b="0" i="0" u="none" strike="noStrike">
                        <a:effectLst/>
                        <a:latin typeface="Arial" panose="020B0604020202020204" pitchFamily="34" charset="0"/>
                      </a:endParaRPr>
                    </a:p>
                    <a:p>
                      <a:pPr indent="182880" algn="just" fontAlgn="t">
                        <a:lnSpc>
                          <a:spcPct val="150000"/>
                        </a:lnSpc>
                        <a:spcBef>
                          <a:spcPts val="0"/>
                        </a:spcBef>
                        <a:spcAft>
                          <a:spcPts val="0"/>
                        </a:spcAft>
                      </a:pPr>
                      <a:r>
                        <a:rPr lang="es-MX" sz="1400" b="0" i="0" u="none" strike="noStrike">
                          <a:effectLst/>
                          <a:latin typeface="Arial" panose="020B0604020202020204" pitchFamily="34" charset="0"/>
                          <a:ea typeface="Arial" panose="020B0604020202020204" pitchFamily="34" charset="0"/>
                          <a:cs typeface="Times New Roman" panose="02020603050405020304" pitchFamily="18" charset="0"/>
                        </a:rPr>
                        <a:t>Conservación de Sistemas Naturales</a:t>
                      </a:r>
                      <a:endParaRPr lang="es-MX" sz="2500" b="0" i="0" u="none" strike="noStrike">
                        <a:effectLst/>
                        <a:latin typeface="Arial" panose="020B0604020202020204" pitchFamily="34" charset="0"/>
                      </a:endParaRPr>
                    </a:p>
                    <a:p>
                      <a:pPr indent="182880" algn="just" fontAlgn="t">
                        <a:lnSpc>
                          <a:spcPct val="150000"/>
                        </a:lnSpc>
                        <a:spcBef>
                          <a:spcPts val="0"/>
                        </a:spcBef>
                        <a:spcAft>
                          <a:spcPts val="0"/>
                        </a:spcAft>
                      </a:pPr>
                      <a:r>
                        <a:rPr lang="es-MX" sz="1400" b="0" i="0" u="none" strike="noStrike">
                          <a:effectLst/>
                          <a:latin typeface="Arial" panose="020B0604020202020204" pitchFamily="34" charset="0"/>
                          <a:ea typeface="Arial" panose="020B0604020202020204" pitchFamily="34" charset="0"/>
                          <a:cs typeface="Times New Roman" panose="02020603050405020304" pitchFamily="18" charset="0"/>
                        </a:rPr>
                        <a:t>Interacción Humano Ambiente</a:t>
                      </a:r>
                      <a:endParaRPr lang="es-MX" sz="2500" b="0" i="0" u="none" strike="noStrike">
                        <a:effectLst/>
                        <a:latin typeface="Arial" panose="020B0604020202020204" pitchFamily="34" charset="0"/>
                      </a:endParaRPr>
                    </a:p>
                  </a:txBody>
                  <a:tcPr marL="95187" marR="95187" marT="132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2880" algn="ctr" fontAlgn="t">
                        <a:lnSpc>
                          <a:spcPct val="150000"/>
                        </a:lnSpc>
                        <a:spcBef>
                          <a:spcPts val="0"/>
                        </a:spcBef>
                        <a:spcAft>
                          <a:spcPts val="0"/>
                        </a:spcAft>
                      </a:pPr>
                      <a:r>
                        <a:rPr lang="es-MX" sz="1400" b="1" i="0" u="none" strike="noStrike">
                          <a:effectLst/>
                          <a:latin typeface="Arial" panose="020B0604020202020204" pitchFamily="34" charset="0"/>
                          <a:ea typeface="Arial" panose="020B0604020202020204" pitchFamily="34" charset="0"/>
                          <a:cs typeface="Times New Roman" panose="02020603050405020304" pitchFamily="18" charset="0"/>
                        </a:rPr>
                        <a:t>Objetivos Generales</a:t>
                      </a:r>
                      <a:endParaRPr lang="es-MX" sz="2500" b="0" i="0" u="none" strike="noStrike">
                        <a:effectLst/>
                        <a:latin typeface="Arial" panose="020B0604020202020204" pitchFamily="34" charset="0"/>
                      </a:endParaRPr>
                    </a:p>
                  </a:txBody>
                  <a:tcPr marL="95187" marR="95187" marT="132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2880" algn="just" fontAlgn="t">
                        <a:lnSpc>
                          <a:spcPct val="150000"/>
                        </a:lnSpc>
                        <a:spcBef>
                          <a:spcPts val="0"/>
                        </a:spcBef>
                        <a:spcAft>
                          <a:spcPts val="0"/>
                        </a:spcAft>
                      </a:pPr>
                      <a:r>
                        <a:rPr lang="es-MX" sz="1400" b="0" i="0" u="none" strike="noStrike">
                          <a:effectLst/>
                          <a:latin typeface="Arial" panose="020B0604020202020204" pitchFamily="34" charset="0"/>
                          <a:ea typeface="Arial" panose="020B0604020202020204" pitchFamily="34" charset="0"/>
                          <a:cs typeface="Times New Roman" panose="02020603050405020304" pitchFamily="18" charset="0"/>
                        </a:rPr>
                        <a:t>Búsqueda de soluciones de Ingeniería</a:t>
                      </a:r>
                      <a:endParaRPr lang="es-MX" sz="2500" b="0" i="0" u="none" strike="noStrike">
                        <a:effectLst/>
                        <a:latin typeface="Arial" panose="020B0604020202020204" pitchFamily="34" charset="0"/>
                      </a:endParaRPr>
                    </a:p>
                    <a:p>
                      <a:pPr indent="182880" algn="just" fontAlgn="t">
                        <a:lnSpc>
                          <a:spcPct val="150000"/>
                        </a:lnSpc>
                        <a:spcBef>
                          <a:spcPts val="0"/>
                        </a:spcBef>
                        <a:spcAft>
                          <a:spcPts val="0"/>
                        </a:spcAft>
                      </a:pPr>
                      <a:r>
                        <a:rPr lang="es-MX" sz="1400" b="0" i="0" u="none" strike="noStrike">
                          <a:effectLst/>
                          <a:latin typeface="Arial" panose="020B0604020202020204" pitchFamily="34" charset="0"/>
                          <a:ea typeface="Arial" panose="020B0604020202020204" pitchFamily="34" charset="0"/>
                          <a:cs typeface="Times New Roman" panose="02020603050405020304" pitchFamily="18" charset="0"/>
                        </a:rPr>
                        <a:t>Uso óptimo de recursos a través de gestión, remediación y mitigación de riesgos</a:t>
                      </a:r>
                      <a:endParaRPr lang="es-MX" sz="2500" b="0" i="0" u="none" strike="noStrike">
                        <a:effectLst/>
                        <a:latin typeface="Arial" panose="020B0604020202020204" pitchFamily="34" charset="0"/>
                      </a:endParaRPr>
                    </a:p>
                    <a:p>
                      <a:pPr indent="182880" algn="just" fontAlgn="t">
                        <a:lnSpc>
                          <a:spcPct val="150000"/>
                        </a:lnSpc>
                        <a:spcBef>
                          <a:spcPts val="0"/>
                        </a:spcBef>
                        <a:spcAft>
                          <a:spcPts val="0"/>
                        </a:spcAft>
                      </a:pPr>
                      <a:r>
                        <a:rPr lang="es-MX" sz="1400" b="0" i="0" u="none" strike="noStrike">
                          <a:effectLst/>
                          <a:latin typeface="Arial" panose="020B0604020202020204" pitchFamily="34" charset="0"/>
                          <a:ea typeface="Arial" panose="020B0604020202020204" pitchFamily="34" charset="0"/>
                          <a:cs typeface="Times New Roman" panose="02020603050405020304" pitchFamily="18" charset="0"/>
                        </a:rPr>
                        <a:t>Diseño Ecológico de productos y procesos</a:t>
                      </a:r>
                      <a:endParaRPr lang="es-MX" sz="2500" b="0" i="0" u="none" strike="noStrike">
                        <a:effectLst/>
                        <a:latin typeface="Arial" panose="020B0604020202020204" pitchFamily="34" charset="0"/>
                      </a:endParaRPr>
                    </a:p>
                  </a:txBody>
                  <a:tcPr marL="95187" marR="95187" marT="132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8326311"/>
                  </a:ext>
                </a:extLst>
              </a:tr>
              <a:tr h="1650435">
                <a:tc>
                  <a:txBody>
                    <a:bodyPr/>
                    <a:lstStyle/>
                    <a:p>
                      <a:pPr indent="182880" algn="just" fontAlgn="t">
                        <a:lnSpc>
                          <a:spcPct val="150000"/>
                        </a:lnSpc>
                        <a:spcBef>
                          <a:spcPts val="0"/>
                        </a:spcBef>
                        <a:spcAft>
                          <a:spcPts val="0"/>
                        </a:spcAft>
                      </a:pPr>
                      <a:r>
                        <a:rPr lang="es-MX" sz="1400" b="0" i="0" u="none" strike="noStrike" dirty="0">
                          <a:effectLst/>
                          <a:latin typeface="Arial" panose="020B0604020202020204" pitchFamily="34" charset="0"/>
                          <a:ea typeface="Arial" panose="020B0604020202020204" pitchFamily="34" charset="0"/>
                          <a:cs typeface="Times New Roman" panose="02020603050405020304" pitchFamily="18" charset="0"/>
                        </a:rPr>
                        <a:t>Atmósfera y Clima</a:t>
                      </a:r>
                      <a:endParaRPr lang="es-MX" sz="2500" b="0" i="0" u="none" strike="noStrike" dirty="0">
                        <a:effectLst/>
                        <a:latin typeface="Arial" panose="020B0604020202020204" pitchFamily="34" charset="0"/>
                      </a:endParaRPr>
                    </a:p>
                    <a:p>
                      <a:pPr indent="182880" algn="just" fontAlgn="t">
                        <a:lnSpc>
                          <a:spcPct val="150000"/>
                        </a:lnSpc>
                        <a:spcBef>
                          <a:spcPts val="0"/>
                        </a:spcBef>
                        <a:spcAft>
                          <a:spcPts val="0"/>
                        </a:spcAft>
                      </a:pPr>
                      <a:r>
                        <a:rPr lang="es-MX" sz="1400" b="0" i="0" u="none" strike="noStrike" dirty="0">
                          <a:effectLst/>
                          <a:latin typeface="Arial" panose="020B0604020202020204" pitchFamily="34" charset="0"/>
                          <a:ea typeface="Arial" panose="020B0604020202020204" pitchFamily="34" charset="0"/>
                          <a:cs typeface="Times New Roman" panose="02020603050405020304" pitchFamily="18" charset="0"/>
                        </a:rPr>
                        <a:t>Biogeoquímica y Biología Ambiental</a:t>
                      </a:r>
                      <a:endParaRPr lang="es-MX" sz="2500" b="0" i="0" u="none" strike="noStrike" dirty="0">
                        <a:effectLst/>
                        <a:latin typeface="Arial" panose="020B0604020202020204" pitchFamily="34" charset="0"/>
                      </a:endParaRPr>
                    </a:p>
                    <a:p>
                      <a:pPr indent="182880" algn="just" fontAlgn="t">
                        <a:lnSpc>
                          <a:spcPct val="150000"/>
                        </a:lnSpc>
                        <a:spcBef>
                          <a:spcPts val="0"/>
                        </a:spcBef>
                        <a:spcAft>
                          <a:spcPts val="0"/>
                        </a:spcAft>
                      </a:pPr>
                      <a:r>
                        <a:rPr lang="es-MX" sz="1400" b="0" i="0" u="none" strike="noStrike" dirty="0">
                          <a:effectLst/>
                          <a:latin typeface="Arial" panose="020B0604020202020204" pitchFamily="34" charset="0"/>
                          <a:ea typeface="Arial" panose="020B0604020202020204" pitchFamily="34" charset="0"/>
                          <a:cs typeface="Times New Roman" panose="02020603050405020304" pitchFamily="18" charset="0"/>
                        </a:rPr>
                        <a:t>Bosque y Paisaje</a:t>
                      </a:r>
                      <a:endParaRPr lang="es-MX" sz="2500" b="0" i="0" u="none" strike="noStrike" dirty="0">
                        <a:effectLst/>
                        <a:latin typeface="Arial" panose="020B0604020202020204" pitchFamily="34" charset="0"/>
                      </a:endParaRPr>
                    </a:p>
                    <a:p>
                      <a:pPr indent="182880" algn="just" fontAlgn="t">
                        <a:lnSpc>
                          <a:spcPct val="150000"/>
                        </a:lnSpc>
                        <a:spcBef>
                          <a:spcPts val="0"/>
                        </a:spcBef>
                        <a:spcAft>
                          <a:spcPts val="0"/>
                        </a:spcAft>
                      </a:pPr>
                      <a:r>
                        <a:rPr lang="es-MX" sz="1400" b="0" i="0" u="none" strike="noStrike" dirty="0">
                          <a:effectLst/>
                          <a:latin typeface="Arial" panose="020B0604020202020204" pitchFamily="34" charset="0"/>
                          <a:ea typeface="Arial" panose="020B0604020202020204" pitchFamily="34" charset="0"/>
                          <a:cs typeface="Times New Roman" panose="02020603050405020304" pitchFamily="18" charset="0"/>
                        </a:rPr>
                        <a:t>Estudio de Riesgos</a:t>
                      </a:r>
                      <a:endParaRPr lang="es-MX" sz="2500" b="0" i="0" u="none" strike="noStrike" dirty="0">
                        <a:effectLst/>
                        <a:latin typeface="Arial" panose="020B0604020202020204" pitchFamily="34" charset="0"/>
                      </a:endParaRPr>
                    </a:p>
                  </a:txBody>
                  <a:tcPr marL="95187" marR="95187" marT="132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2880" algn="ctr" fontAlgn="t">
                        <a:lnSpc>
                          <a:spcPct val="150000"/>
                        </a:lnSpc>
                        <a:spcBef>
                          <a:spcPts val="0"/>
                        </a:spcBef>
                        <a:spcAft>
                          <a:spcPts val="0"/>
                        </a:spcAft>
                      </a:pPr>
                      <a:r>
                        <a:rPr lang="es-MX" sz="1400" b="1" i="0" u="none" strike="noStrike">
                          <a:effectLst/>
                          <a:latin typeface="Arial" panose="020B0604020202020204" pitchFamily="34" charset="0"/>
                          <a:ea typeface="Arial" panose="020B0604020202020204" pitchFamily="34" charset="0"/>
                          <a:cs typeface="Times New Roman" panose="02020603050405020304" pitchFamily="18" charset="0"/>
                        </a:rPr>
                        <a:t>Tópicos Centrales</a:t>
                      </a:r>
                      <a:endParaRPr lang="es-MX" sz="2500" b="0" i="0" u="none" strike="noStrike">
                        <a:effectLst/>
                        <a:latin typeface="Arial" panose="020B0604020202020204" pitchFamily="34" charset="0"/>
                      </a:endParaRPr>
                    </a:p>
                  </a:txBody>
                  <a:tcPr marL="95187" marR="95187" marT="132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2880" algn="just" fontAlgn="t">
                        <a:lnSpc>
                          <a:spcPct val="150000"/>
                        </a:lnSpc>
                        <a:spcBef>
                          <a:spcPts val="0"/>
                        </a:spcBef>
                        <a:spcAft>
                          <a:spcPts val="0"/>
                        </a:spcAft>
                      </a:pPr>
                      <a:r>
                        <a:rPr lang="es-MX" sz="1400" b="0" i="0" u="none" strike="noStrike">
                          <a:effectLst/>
                          <a:latin typeface="Arial" panose="020B0604020202020204" pitchFamily="34" charset="0"/>
                          <a:ea typeface="Arial" panose="020B0604020202020204" pitchFamily="34" charset="0"/>
                          <a:cs typeface="Times New Roman" panose="02020603050405020304" pitchFamily="18" charset="0"/>
                        </a:rPr>
                        <a:t>Gestión del Agua Urbana</a:t>
                      </a:r>
                      <a:endParaRPr lang="es-MX" sz="2500" b="0" i="0" u="none" strike="noStrike">
                        <a:effectLst/>
                        <a:latin typeface="Arial" panose="020B0604020202020204" pitchFamily="34" charset="0"/>
                      </a:endParaRPr>
                    </a:p>
                    <a:p>
                      <a:pPr indent="182880" algn="just" fontAlgn="t">
                        <a:lnSpc>
                          <a:spcPct val="150000"/>
                        </a:lnSpc>
                        <a:spcBef>
                          <a:spcPts val="0"/>
                        </a:spcBef>
                        <a:spcAft>
                          <a:spcPts val="0"/>
                        </a:spcAft>
                      </a:pPr>
                      <a:r>
                        <a:rPr lang="es-MX" sz="1400" b="0" i="0" u="none" strike="noStrike">
                          <a:effectLst/>
                          <a:latin typeface="Arial" panose="020B0604020202020204" pitchFamily="34" charset="0"/>
                          <a:ea typeface="Arial" panose="020B0604020202020204" pitchFamily="34" charset="0"/>
                          <a:cs typeface="Times New Roman" panose="02020603050405020304" pitchFamily="18" charset="0"/>
                        </a:rPr>
                        <a:t>Balances Hídricos</a:t>
                      </a:r>
                      <a:endParaRPr lang="es-MX" sz="2500" b="0" i="0" u="none" strike="noStrike">
                        <a:effectLst/>
                        <a:latin typeface="Arial" panose="020B0604020202020204" pitchFamily="34" charset="0"/>
                      </a:endParaRPr>
                    </a:p>
                    <a:p>
                      <a:pPr indent="182880" algn="just" fontAlgn="t">
                        <a:lnSpc>
                          <a:spcPct val="150000"/>
                        </a:lnSpc>
                        <a:spcBef>
                          <a:spcPts val="0"/>
                        </a:spcBef>
                        <a:spcAft>
                          <a:spcPts val="0"/>
                        </a:spcAft>
                      </a:pPr>
                      <a:r>
                        <a:rPr lang="es-MX" sz="1400" b="0" i="0" u="none" strike="noStrike">
                          <a:effectLst/>
                          <a:latin typeface="Arial" panose="020B0604020202020204" pitchFamily="34" charset="0"/>
                          <a:ea typeface="Arial" panose="020B0604020202020204" pitchFamily="34" charset="0"/>
                          <a:cs typeface="Times New Roman" panose="02020603050405020304" pitchFamily="18" charset="0"/>
                        </a:rPr>
                        <a:t>Tecnología Ambientales</a:t>
                      </a:r>
                      <a:endParaRPr lang="es-MX" sz="2500" b="0" i="0" u="none" strike="noStrike">
                        <a:effectLst/>
                        <a:latin typeface="Arial" panose="020B0604020202020204" pitchFamily="34" charset="0"/>
                      </a:endParaRPr>
                    </a:p>
                    <a:p>
                      <a:pPr indent="182880" algn="just" fontAlgn="t">
                        <a:lnSpc>
                          <a:spcPct val="150000"/>
                        </a:lnSpc>
                        <a:spcBef>
                          <a:spcPts val="0"/>
                        </a:spcBef>
                        <a:spcAft>
                          <a:spcPts val="0"/>
                        </a:spcAft>
                      </a:pPr>
                      <a:r>
                        <a:rPr lang="es-MX" sz="1400" b="0" i="0" u="none" strike="noStrike">
                          <a:effectLst/>
                          <a:latin typeface="Arial" panose="020B0604020202020204" pitchFamily="34" charset="0"/>
                          <a:ea typeface="Arial" panose="020B0604020202020204" pitchFamily="34" charset="0"/>
                          <a:cs typeface="Times New Roman" panose="02020603050405020304" pitchFamily="18" charset="0"/>
                        </a:rPr>
                        <a:t>Control de Contaminación del suelo, aire y agua</a:t>
                      </a:r>
                      <a:endParaRPr lang="es-MX" sz="2500" b="0" i="0" u="none" strike="noStrike">
                        <a:effectLst/>
                        <a:latin typeface="Arial" panose="020B0604020202020204" pitchFamily="34" charset="0"/>
                      </a:endParaRPr>
                    </a:p>
                    <a:p>
                      <a:pPr indent="182880" algn="just" fontAlgn="t">
                        <a:lnSpc>
                          <a:spcPct val="150000"/>
                        </a:lnSpc>
                        <a:spcBef>
                          <a:spcPts val="0"/>
                        </a:spcBef>
                        <a:spcAft>
                          <a:spcPts val="0"/>
                        </a:spcAft>
                      </a:pPr>
                      <a:r>
                        <a:rPr lang="es-MX" sz="1400" b="0" i="0" u="none" strike="noStrike">
                          <a:effectLst/>
                          <a:latin typeface="Arial" panose="020B0604020202020204" pitchFamily="34" charset="0"/>
                          <a:ea typeface="Arial" panose="020B0604020202020204" pitchFamily="34" charset="0"/>
                          <a:cs typeface="Times New Roman" panose="02020603050405020304" pitchFamily="18" charset="0"/>
                        </a:rPr>
                        <a:t>Remediación de sitios contaminados</a:t>
                      </a:r>
                      <a:endParaRPr lang="es-MX" sz="2500" b="0" i="0" u="none" strike="noStrike">
                        <a:effectLst/>
                        <a:latin typeface="Arial" panose="020B0604020202020204" pitchFamily="34" charset="0"/>
                      </a:endParaRPr>
                    </a:p>
                  </a:txBody>
                  <a:tcPr marL="95187" marR="95187" marT="132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3075444"/>
                  </a:ext>
                </a:extLst>
              </a:tr>
              <a:tr h="1333145">
                <a:tc>
                  <a:txBody>
                    <a:bodyPr/>
                    <a:lstStyle/>
                    <a:p>
                      <a:pPr indent="182880" algn="just" fontAlgn="t">
                        <a:lnSpc>
                          <a:spcPct val="150000"/>
                        </a:lnSpc>
                        <a:spcBef>
                          <a:spcPts val="0"/>
                        </a:spcBef>
                        <a:spcAft>
                          <a:spcPts val="0"/>
                        </a:spcAft>
                      </a:pPr>
                      <a:r>
                        <a:rPr lang="es-MX" sz="1400" b="0" i="0" u="none" strike="noStrike">
                          <a:effectLst/>
                          <a:latin typeface="Arial" panose="020B0604020202020204" pitchFamily="34" charset="0"/>
                          <a:ea typeface="Arial" panose="020B0604020202020204" pitchFamily="34" charset="0"/>
                          <a:cs typeface="Times New Roman" panose="02020603050405020304" pitchFamily="18" charset="0"/>
                        </a:rPr>
                        <a:t>Investigación y docencia</a:t>
                      </a:r>
                      <a:endParaRPr lang="es-MX" sz="2500" b="0" i="0" u="none" strike="noStrike">
                        <a:effectLst/>
                        <a:latin typeface="Arial" panose="020B0604020202020204" pitchFamily="34" charset="0"/>
                      </a:endParaRPr>
                    </a:p>
                    <a:p>
                      <a:pPr indent="182880" algn="just" fontAlgn="t">
                        <a:lnSpc>
                          <a:spcPct val="150000"/>
                        </a:lnSpc>
                        <a:spcBef>
                          <a:spcPts val="0"/>
                        </a:spcBef>
                        <a:spcAft>
                          <a:spcPts val="0"/>
                        </a:spcAft>
                      </a:pPr>
                      <a:r>
                        <a:rPr lang="es-MX" sz="1400" b="0" i="0" u="none" strike="noStrike">
                          <a:effectLst/>
                          <a:latin typeface="Arial" panose="020B0604020202020204" pitchFamily="34" charset="0"/>
                          <a:ea typeface="Arial" panose="020B0604020202020204" pitchFamily="34" charset="0"/>
                          <a:cs typeface="Times New Roman" panose="02020603050405020304" pitchFamily="18" charset="0"/>
                        </a:rPr>
                        <a:t>Consultor en Impactos Ambientales</a:t>
                      </a:r>
                      <a:endParaRPr lang="es-MX" sz="2500" b="0" i="0" u="none" strike="noStrike">
                        <a:effectLst/>
                        <a:latin typeface="Arial" panose="020B0604020202020204" pitchFamily="34" charset="0"/>
                      </a:endParaRPr>
                    </a:p>
                    <a:p>
                      <a:pPr indent="182880" algn="just" fontAlgn="t">
                        <a:lnSpc>
                          <a:spcPct val="150000"/>
                        </a:lnSpc>
                        <a:spcBef>
                          <a:spcPts val="0"/>
                        </a:spcBef>
                        <a:spcAft>
                          <a:spcPts val="0"/>
                        </a:spcAft>
                      </a:pPr>
                      <a:r>
                        <a:rPr lang="es-MX" sz="1400" b="0" i="0" u="none" strike="noStrike">
                          <a:effectLst/>
                          <a:latin typeface="Arial" panose="020B0604020202020204" pitchFamily="34" charset="0"/>
                          <a:ea typeface="Arial" panose="020B0604020202020204" pitchFamily="34" charset="0"/>
                          <a:cs typeface="Times New Roman" panose="02020603050405020304" pitchFamily="18" charset="0"/>
                        </a:rPr>
                        <a:t>Responsable de Riesgos Ambientales </a:t>
                      </a:r>
                      <a:endParaRPr lang="es-MX" sz="2500" b="0" i="0" u="none" strike="noStrike">
                        <a:effectLst/>
                        <a:latin typeface="Arial" panose="020B0604020202020204" pitchFamily="34" charset="0"/>
                      </a:endParaRPr>
                    </a:p>
                  </a:txBody>
                  <a:tcPr marL="95187" marR="95187" marT="132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2880" algn="ctr" fontAlgn="t">
                        <a:lnSpc>
                          <a:spcPct val="150000"/>
                        </a:lnSpc>
                        <a:spcBef>
                          <a:spcPts val="0"/>
                        </a:spcBef>
                        <a:spcAft>
                          <a:spcPts val="0"/>
                        </a:spcAft>
                      </a:pPr>
                      <a:r>
                        <a:rPr lang="es-MX" sz="1400" b="1" i="0" u="none" strike="noStrike" dirty="0">
                          <a:effectLst/>
                          <a:latin typeface="Arial" panose="020B0604020202020204" pitchFamily="34" charset="0"/>
                          <a:ea typeface="Arial" panose="020B0604020202020204" pitchFamily="34" charset="0"/>
                          <a:cs typeface="Times New Roman" panose="02020603050405020304" pitchFamily="18" charset="0"/>
                        </a:rPr>
                        <a:t>Campos de trabajo</a:t>
                      </a:r>
                      <a:endParaRPr lang="es-MX" sz="2500" b="0" i="0" u="none" strike="noStrike" dirty="0">
                        <a:effectLst/>
                        <a:latin typeface="Arial" panose="020B0604020202020204" pitchFamily="34" charset="0"/>
                      </a:endParaRPr>
                    </a:p>
                  </a:txBody>
                  <a:tcPr marL="95187" marR="95187" marT="132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2880" algn="just" fontAlgn="t">
                        <a:lnSpc>
                          <a:spcPct val="150000"/>
                        </a:lnSpc>
                        <a:spcBef>
                          <a:spcPts val="0"/>
                        </a:spcBef>
                        <a:spcAft>
                          <a:spcPts val="0"/>
                        </a:spcAft>
                      </a:pPr>
                      <a:r>
                        <a:rPr lang="es-MX" sz="1400" b="0" i="0" u="none" strike="noStrike" dirty="0">
                          <a:effectLst/>
                          <a:latin typeface="Arial" panose="020B0604020202020204" pitchFamily="34" charset="0"/>
                          <a:ea typeface="Arial" panose="020B0604020202020204" pitchFamily="34" charset="0"/>
                          <a:cs typeface="Times New Roman" panose="02020603050405020304" pitchFamily="18" charset="0"/>
                        </a:rPr>
                        <a:t>Jefe Abastecimiento de Aguas</a:t>
                      </a:r>
                      <a:endParaRPr lang="es-MX" sz="2500" b="0" i="0" u="none" strike="noStrike" dirty="0">
                        <a:effectLst/>
                        <a:latin typeface="Arial" panose="020B0604020202020204" pitchFamily="34" charset="0"/>
                      </a:endParaRPr>
                    </a:p>
                    <a:p>
                      <a:pPr indent="182880" algn="just" fontAlgn="t">
                        <a:lnSpc>
                          <a:spcPct val="150000"/>
                        </a:lnSpc>
                        <a:spcBef>
                          <a:spcPts val="0"/>
                        </a:spcBef>
                        <a:spcAft>
                          <a:spcPts val="0"/>
                        </a:spcAft>
                      </a:pPr>
                      <a:r>
                        <a:rPr lang="es-MX" sz="1400" b="0" i="0" u="none" strike="noStrike" dirty="0">
                          <a:effectLst/>
                          <a:latin typeface="Arial" panose="020B0604020202020204" pitchFamily="34" charset="0"/>
                          <a:ea typeface="Arial" panose="020B0604020202020204" pitchFamily="34" charset="0"/>
                          <a:cs typeface="Times New Roman" panose="02020603050405020304" pitchFamily="18" charset="0"/>
                        </a:rPr>
                        <a:t>Remediación de Sitios Contaminados</a:t>
                      </a:r>
                      <a:endParaRPr lang="es-MX" sz="2500" b="0" i="0" u="none" strike="noStrike" dirty="0">
                        <a:effectLst/>
                        <a:latin typeface="Arial" panose="020B0604020202020204" pitchFamily="34" charset="0"/>
                      </a:endParaRPr>
                    </a:p>
                    <a:p>
                      <a:pPr indent="182880" algn="just" fontAlgn="t">
                        <a:lnSpc>
                          <a:spcPct val="150000"/>
                        </a:lnSpc>
                        <a:spcBef>
                          <a:spcPts val="0"/>
                        </a:spcBef>
                        <a:spcAft>
                          <a:spcPts val="0"/>
                        </a:spcAft>
                      </a:pPr>
                      <a:r>
                        <a:rPr lang="es-MX" sz="1400" b="0" i="0" u="none" strike="noStrike" dirty="0">
                          <a:effectLst/>
                          <a:latin typeface="Arial" panose="020B0604020202020204" pitchFamily="34" charset="0"/>
                          <a:ea typeface="Arial" panose="020B0604020202020204" pitchFamily="34" charset="0"/>
                          <a:cs typeface="Times New Roman" panose="02020603050405020304" pitchFamily="18" charset="0"/>
                        </a:rPr>
                        <a:t>Evaluación Ambiental de Proyectos</a:t>
                      </a:r>
                      <a:endParaRPr lang="es-MX" sz="2500" b="0" i="0" u="none" strike="noStrike" dirty="0">
                        <a:effectLst/>
                        <a:latin typeface="Arial" panose="020B0604020202020204" pitchFamily="34" charset="0"/>
                      </a:endParaRPr>
                    </a:p>
                    <a:p>
                      <a:pPr indent="182880" algn="just" fontAlgn="t">
                        <a:lnSpc>
                          <a:spcPct val="150000"/>
                        </a:lnSpc>
                        <a:spcBef>
                          <a:spcPts val="0"/>
                        </a:spcBef>
                        <a:spcAft>
                          <a:spcPts val="0"/>
                        </a:spcAft>
                      </a:pPr>
                      <a:r>
                        <a:rPr lang="es-MX" sz="1400" b="0" i="0" u="none" strike="noStrike" dirty="0">
                          <a:effectLst/>
                          <a:latin typeface="Arial" panose="020B0604020202020204" pitchFamily="34" charset="0"/>
                          <a:ea typeface="Arial" panose="020B0604020202020204" pitchFamily="34" charset="0"/>
                          <a:cs typeface="Times New Roman" panose="02020603050405020304" pitchFamily="18" charset="0"/>
                        </a:rPr>
                        <a:t>Ingeniero en Tecnología Ambiental</a:t>
                      </a:r>
                      <a:endParaRPr lang="es-MX" sz="2500" b="0" i="0" u="none" strike="noStrike" dirty="0">
                        <a:effectLst/>
                        <a:latin typeface="Arial" panose="020B0604020202020204" pitchFamily="34" charset="0"/>
                      </a:endParaRPr>
                    </a:p>
                  </a:txBody>
                  <a:tcPr marL="95187" marR="95187" marT="132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4007293"/>
                  </a:ext>
                </a:extLst>
              </a:tr>
            </a:tbl>
          </a:graphicData>
        </a:graphic>
      </p:graphicFrame>
      <p:sp>
        <p:nvSpPr>
          <p:cNvPr id="3" name="Título 2">
            <a:extLst>
              <a:ext uri="{FF2B5EF4-FFF2-40B4-BE49-F238E27FC236}">
                <a16:creationId xmlns:a16="http://schemas.microsoft.com/office/drawing/2014/main" id="{0656D51D-DDD2-4CD5-8DC9-F5EB5C3A798D}"/>
              </a:ext>
            </a:extLst>
          </p:cNvPr>
          <p:cNvSpPr>
            <a:spLocks noGrp="1"/>
          </p:cNvSpPr>
          <p:nvPr>
            <p:ph type="title"/>
          </p:nvPr>
        </p:nvSpPr>
        <p:spPr>
          <a:xfrm>
            <a:off x="838200" y="539297"/>
            <a:ext cx="10515600" cy="610235"/>
          </a:xfrm>
        </p:spPr>
        <p:txBody>
          <a:bodyPr>
            <a:normAutofit fontScale="90000"/>
          </a:bodyPr>
          <a:lstStyle/>
          <a:p>
            <a:pPr algn="ctr"/>
            <a:r>
              <a:rPr lang="es-MX" b="1" i="1" dirty="0"/>
              <a:t>Una Ingeniería en Ciencia Ambiental?</a:t>
            </a:r>
            <a:br>
              <a:rPr lang="es-MX" b="1" i="1" dirty="0"/>
            </a:br>
            <a:br>
              <a:rPr lang="es-MX" b="1" i="1" dirty="0"/>
            </a:br>
            <a:r>
              <a:rPr lang="es-MX" sz="4000" dirty="0"/>
              <a:t>Ciencia vs.  Ingeniería Ambiental</a:t>
            </a:r>
            <a:endParaRPr lang="es-MX" dirty="0"/>
          </a:p>
        </p:txBody>
      </p:sp>
    </p:spTree>
    <p:extLst>
      <p:ext uri="{BB962C8B-B14F-4D97-AF65-F5344CB8AC3E}">
        <p14:creationId xmlns:p14="http://schemas.microsoft.com/office/powerpoint/2010/main" val="3816368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Título 2">
            <a:extLst>
              <a:ext uri="{FF2B5EF4-FFF2-40B4-BE49-F238E27FC236}">
                <a16:creationId xmlns:a16="http://schemas.microsoft.com/office/drawing/2014/main" id="{25949315-F69A-4CCB-9040-666E9F470179}"/>
              </a:ext>
            </a:extLst>
          </p:cNvPr>
          <p:cNvSpPr>
            <a:spLocks noGrp="1"/>
          </p:cNvSpPr>
          <p:nvPr>
            <p:ph type="title"/>
          </p:nvPr>
        </p:nvSpPr>
        <p:spPr>
          <a:xfrm>
            <a:off x="777240" y="731519"/>
            <a:ext cx="2845191" cy="3237579"/>
          </a:xfrm>
        </p:spPr>
        <p:txBody>
          <a:bodyPr>
            <a:normAutofit/>
          </a:bodyPr>
          <a:lstStyle/>
          <a:p>
            <a:r>
              <a:rPr lang="es-MX" sz="3800">
                <a:solidFill>
                  <a:srgbClr val="FFFFFF"/>
                </a:solidFill>
              </a:rPr>
              <a:t>Objetivos</a:t>
            </a:r>
          </a:p>
        </p:txBody>
      </p:sp>
      <p:sp>
        <p:nvSpPr>
          <p:cNvPr id="20" name="Rectangle 19">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2" name="Rectangle 21">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arcador de contenido 3">
            <a:extLst>
              <a:ext uri="{FF2B5EF4-FFF2-40B4-BE49-F238E27FC236}">
                <a16:creationId xmlns:a16="http://schemas.microsoft.com/office/drawing/2014/main" id="{A1BCD651-5395-40B0-9B93-BD2DB2DDAADC}"/>
              </a:ext>
            </a:extLst>
          </p:cNvPr>
          <p:cNvSpPr>
            <a:spLocks noGrp="1"/>
          </p:cNvSpPr>
          <p:nvPr>
            <p:ph idx="1"/>
          </p:nvPr>
        </p:nvSpPr>
        <p:spPr>
          <a:xfrm>
            <a:off x="4379709" y="686862"/>
            <a:ext cx="7037591" cy="5845913"/>
          </a:xfrm>
        </p:spPr>
        <p:txBody>
          <a:bodyPr anchor="ctr">
            <a:normAutofit fontScale="92500" lnSpcReduction="10000"/>
          </a:bodyPr>
          <a:lstStyle/>
          <a:p>
            <a:r>
              <a:rPr lang="es-MX" sz="2000" dirty="0"/>
              <a:t>Formar Ingenieros en Ciencias Ambientales capacitados para el estudio científico de los problemas ambientales,  hidrológicos y de Riesgos Naturales, y proponer soluciones viables desde la perspectiva de la sustentabilidad</a:t>
            </a:r>
          </a:p>
          <a:p>
            <a:r>
              <a:rPr lang="es-MX" sz="2000" dirty="0"/>
              <a:t>Proporcionar un enfoque interdisciplinario a sus egresados, con bases sólidas en Ciencias Naturales que combinan conocimientos teóricos e instrumentales con las habilidades, destrezas, aptitudes y actitudes para identificar, analizar y proponer soluciones a  problemas ambientales e hidrológicos, en zonas urbanas y rurales, así como la identificación, prevención y mitigación de riesgos naturales y ambientales.</a:t>
            </a:r>
          </a:p>
          <a:p>
            <a:endParaRPr lang="es-MX" sz="2000" dirty="0"/>
          </a:p>
          <a:p>
            <a:r>
              <a:rPr lang="es-MX" sz="2000" dirty="0"/>
              <a:t>Formar recursos humanos en el estudio y solución de problemas ambientales, así como en la Gestión de Riesgos Naturales y Ambientales.</a:t>
            </a:r>
          </a:p>
          <a:p>
            <a:r>
              <a:rPr lang="es-MX" sz="2000" dirty="0"/>
              <a:t>Realizar actividades que contemplen la elaboración y ejecución de proyectos de investigación enfocados a diagnosticar y evaluar parámetros ambientales que afecten en forma directa e indirecta el bienestar de un ecosistema (agua, aire y suelo); así como el tratamiento y/o eliminación de contaminantes en el medio ambiente, específicamente en la remediación de ecosistemas contaminados.</a:t>
            </a:r>
          </a:p>
          <a:p>
            <a:endParaRPr lang="es-MX" sz="2000" dirty="0"/>
          </a:p>
        </p:txBody>
      </p:sp>
    </p:spTree>
    <p:extLst>
      <p:ext uri="{BB962C8B-B14F-4D97-AF65-F5344CB8AC3E}">
        <p14:creationId xmlns:p14="http://schemas.microsoft.com/office/powerpoint/2010/main" val="2179798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ítulo 1">
            <a:extLst>
              <a:ext uri="{FF2B5EF4-FFF2-40B4-BE49-F238E27FC236}">
                <a16:creationId xmlns:a16="http://schemas.microsoft.com/office/drawing/2014/main" id="{D5A35998-71F6-4991-866D-7402A2C1CFA2}"/>
              </a:ext>
            </a:extLst>
          </p:cNvPr>
          <p:cNvSpPr>
            <a:spLocks noGrp="1"/>
          </p:cNvSpPr>
          <p:nvPr>
            <p:ph type="title"/>
          </p:nvPr>
        </p:nvSpPr>
        <p:spPr>
          <a:xfrm>
            <a:off x="731520" y="731520"/>
            <a:ext cx="6089904" cy="1426464"/>
          </a:xfrm>
        </p:spPr>
        <p:txBody>
          <a:bodyPr>
            <a:normAutofit/>
          </a:bodyPr>
          <a:lstStyle/>
          <a:p>
            <a:r>
              <a:rPr lang="es-MX">
                <a:solidFill>
                  <a:srgbClr val="FFFFFF"/>
                </a:solidFill>
              </a:rPr>
              <a:t>Rasgos Distintivos de la Carrera</a:t>
            </a:r>
          </a:p>
        </p:txBody>
      </p:sp>
      <p:sp>
        <p:nvSpPr>
          <p:cNvPr id="17" name="Rectangle 16">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9" name="Rectangle 18">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1" name="Rectangle 20">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7594D2DA-2D2F-4F53-BF8D-E60AC9DC505C}"/>
              </a:ext>
            </a:extLst>
          </p:cNvPr>
          <p:cNvSpPr>
            <a:spLocks noGrp="1"/>
          </p:cNvSpPr>
          <p:nvPr>
            <p:ph idx="1"/>
          </p:nvPr>
        </p:nvSpPr>
        <p:spPr>
          <a:xfrm>
            <a:off x="789456" y="2798385"/>
            <a:ext cx="11022330" cy="3749856"/>
          </a:xfrm>
        </p:spPr>
        <p:txBody>
          <a:bodyPr anchor="ctr">
            <a:normAutofit lnSpcReduction="10000"/>
          </a:bodyPr>
          <a:lstStyle/>
          <a:p>
            <a:r>
              <a:rPr lang="es-MX" sz="2000" dirty="0"/>
              <a:t>. Diversas instituciones ofrecen la carrera de Licenciado o Ingeniero Ambiental, siendo éstas orientadas a la Tecnología Ambiental o la Gestión Ambiental o de Ecosistemas. La Unison, ofrece asimismo la carrera de Licenciado en Sustentabilidad, orientada básicamente a la Gestión Sustentable de proyectos y la promoción de la filosofía de la sustentabilidad.</a:t>
            </a:r>
          </a:p>
          <a:p>
            <a:pPr marL="0" indent="0">
              <a:buNone/>
            </a:pPr>
            <a:r>
              <a:rPr lang="es-MX" sz="2000" dirty="0"/>
              <a:t>La Ingeniería en Ciencias Ambientales propuesta tiene como aspectos distintivos:</a:t>
            </a:r>
          </a:p>
          <a:p>
            <a:r>
              <a:rPr lang="es-MX" sz="2000" dirty="0"/>
              <a:t>El presentar dos opciones a escoger:</a:t>
            </a:r>
          </a:p>
          <a:p>
            <a:pPr lvl="1"/>
            <a:r>
              <a:rPr lang="es-MX" sz="2000" i="1" dirty="0"/>
              <a:t>Una orientada al análisis de los fenómenos y problemas ambientales y a la Evaluación de Impactos Ambientales, con un fuerte componente de estudios hidrológicos y de Gestión Integral de Riesgos Naturales y Ambientales, </a:t>
            </a:r>
          </a:p>
          <a:p>
            <a:pPr lvl="1"/>
            <a:r>
              <a:rPr lang="es-MX" sz="2000" i="1" dirty="0"/>
              <a:t>Otra orientada al diseño e implementación de soluciones tecnológicas para la atención, monitoreo y remediación de problemas ambientales.</a:t>
            </a:r>
          </a:p>
          <a:p>
            <a:r>
              <a:rPr lang="es-MX" sz="2000" dirty="0"/>
              <a:t>lo que la hace una oferta única en el Noroeste y probablemente en el país.</a:t>
            </a:r>
          </a:p>
        </p:txBody>
      </p:sp>
    </p:spTree>
    <p:extLst>
      <p:ext uri="{BB962C8B-B14F-4D97-AF65-F5344CB8AC3E}">
        <p14:creationId xmlns:p14="http://schemas.microsoft.com/office/powerpoint/2010/main" val="2303563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25FCE169-4276-4005-8C82-CCC9C80C4F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461736"/>
            <a:ext cx="6675119" cy="1866293"/>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9951" y="467575"/>
            <a:ext cx="2148840" cy="1877811"/>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990" y="471340"/>
            <a:ext cx="2148840" cy="1856689"/>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76301"/>
            <a:ext cx="6675119" cy="3922777"/>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85000"/>
                </a:prstClr>
              </a:solidFill>
              <a:effectLst/>
              <a:uLnTx/>
              <a:uFillTx/>
              <a:latin typeface="Calibri" panose="020F0502020204030204"/>
              <a:ea typeface="+mn-ea"/>
              <a:cs typeface="+mn-cs"/>
            </a:endParaRPr>
          </a:p>
        </p:txBody>
      </p:sp>
      <p:sp>
        <p:nvSpPr>
          <p:cNvPr id="11" name="CuadroTexto 10">
            <a:extLst>
              <a:ext uri="{FF2B5EF4-FFF2-40B4-BE49-F238E27FC236}">
                <a16:creationId xmlns:a16="http://schemas.microsoft.com/office/drawing/2014/main" id="{74711526-50C3-435D-8031-6CAB36EBD95D}"/>
              </a:ext>
            </a:extLst>
          </p:cNvPr>
          <p:cNvSpPr txBox="1"/>
          <p:nvPr/>
        </p:nvSpPr>
        <p:spPr>
          <a:xfrm>
            <a:off x="269467" y="2547972"/>
            <a:ext cx="8700362" cy="4140979"/>
          </a:xfrm>
          <a:prstGeom prst="rect">
            <a:avLst/>
          </a:prstGeom>
        </p:spPr>
        <p:txBody>
          <a:bodyPr vert="horz" lIns="91440" tIns="45720" rIns="91440" bIns="45720" rtlCol="0" anchor="ctr">
            <a:noAutofit/>
          </a:bodyPr>
          <a:lstStyle/>
          <a:p>
            <a:pPr indent="-228600">
              <a:lnSpc>
                <a:spcPct val="90000"/>
              </a:lnSpc>
              <a:spcAft>
                <a:spcPts val="0"/>
              </a:spcAft>
              <a:buFont typeface="Arial" panose="020B0604020202020204" pitchFamily="34" charset="0"/>
              <a:buChar char="•"/>
            </a:pPr>
            <a:r>
              <a:rPr lang="en-US" b="1" i="1" dirty="0" err="1">
                <a:effectLst/>
              </a:rPr>
              <a:t>Áreas</a:t>
            </a:r>
            <a:r>
              <a:rPr lang="en-US" b="1" i="1" dirty="0">
                <a:effectLst/>
              </a:rPr>
              <a:t> de </a:t>
            </a:r>
            <a:r>
              <a:rPr lang="en-US" b="1" i="1" dirty="0" err="1">
                <a:effectLst/>
              </a:rPr>
              <a:t>trabajo</a:t>
            </a:r>
            <a:r>
              <a:rPr lang="en-US" b="1" i="1" dirty="0">
                <a:effectLst/>
              </a:rPr>
              <a:t> de los </a:t>
            </a:r>
            <a:r>
              <a:rPr lang="en-US" b="1" i="1" dirty="0" err="1">
                <a:effectLst/>
              </a:rPr>
              <a:t>Ingenieros</a:t>
            </a:r>
            <a:r>
              <a:rPr lang="en-US" b="1" i="1" dirty="0">
                <a:effectLst/>
              </a:rPr>
              <a:t> </a:t>
            </a:r>
            <a:r>
              <a:rPr lang="en-US" b="1" i="1" dirty="0" err="1">
                <a:effectLst/>
              </a:rPr>
              <a:t>en</a:t>
            </a:r>
            <a:r>
              <a:rPr lang="en-US" b="1" i="1" dirty="0">
                <a:effectLst/>
              </a:rPr>
              <a:t> </a:t>
            </a:r>
            <a:r>
              <a:rPr lang="en-US" b="1" i="1" dirty="0" err="1">
                <a:effectLst/>
              </a:rPr>
              <a:t>Ciencias</a:t>
            </a:r>
            <a:r>
              <a:rPr lang="en-US" b="1" i="1" dirty="0">
                <a:effectLst/>
              </a:rPr>
              <a:t> </a:t>
            </a:r>
            <a:r>
              <a:rPr lang="en-US" b="1" i="1" dirty="0" err="1">
                <a:effectLst/>
              </a:rPr>
              <a:t>Ambientales</a:t>
            </a:r>
            <a:endParaRPr lang="en-US" dirty="0">
              <a:effectLst/>
            </a:endParaRPr>
          </a:p>
          <a:p>
            <a:pPr marL="342900" lvl="0" indent="-228600">
              <a:lnSpc>
                <a:spcPct val="90000"/>
              </a:lnSpc>
              <a:spcAft>
                <a:spcPts val="0"/>
              </a:spcAft>
              <a:buFont typeface="Arial" panose="020B0604020202020204" pitchFamily="34" charset="0"/>
              <a:buChar char="•"/>
            </a:pPr>
            <a:r>
              <a:rPr lang="en-US" dirty="0" err="1">
                <a:effectLst/>
              </a:rPr>
              <a:t>Estudios</a:t>
            </a:r>
            <a:r>
              <a:rPr lang="en-US" dirty="0">
                <a:effectLst/>
              </a:rPr>
              <a:t> de </a:t>
            </a:r>
            <a:r>
              <a:rPr lang="en-US" dirty="0" err="1">
                <a:effectLst/>
              </a:rPr>
              <a:t>Impacto</a:t>
            </a:r>
            <a:r>
              <a:rPr lang="en-US" dirty="0">
                <a:effectLst/>
              </a:rPr>
              <a:t> Ambiental de </a:t>
            </a:r>
            <a:r>
              <a:rPr lang="en-US" dirty="0" err="1">
                <a:effectLst/>
              </a:rPr>
              <a:t>obras</a:t>
            </a:r>
            <a:r>
              <a:rPr lang="en-US" dirty="0">
                <a:effectLst/>
              </a:rPr>
              <a:t> </a:t>
            </a:r>
            <a:r>
              <a:rPr lang="en-US" dirty="0" err="1">
                <a:effectLst/>
              </a:rPr>
              <a:t>civiles</a:t>
            </a:r>
            <a:r>
              <a:rPr lang="en-US" dirty="0">
                <a:effectLst/>
              </a:rPr>
              <a:t>.</a:t>
            </a:r>
          </a:p>
          <a:p>
            <a:pPr marL="342900" lvl="0" indent="-228600">
              <a:lnSpc>
                <a:spcPct val="90000"/>
              </a:lnSpc>
              <a:spcAft>
                <a:spcPts val="0"/>
              </a:spcAft>
              <a:buFont typeface="Arial" panose="020B0604020202020204" pitchFamily="34" charset="0"/>
              <a:buChar char="•"/>
            </a:pPr>
            <a:r>
              <a:rPr lang="en-US" dirty="0" err="1">
                <a:effectLst/>
              </a:rPr>
              <a:t>Estudio</a:t>
            </a:r>
            <a:r>
              <a:rPr lang="en-US" dirty="0">
                <a:effectLst/>
              </a:rPr>
              <a:t> de </a:t>
            </a:r>
            <a:r>
              <a:rPr lang="en-US" dirty="0" err="1">
                <a:effectLst/>
              </a:rPr>
              <a:t>problemas</a:t>
            </a:r>
            <a:r>
              <a:rPr lang="en-US" dirty="0">
                <a:effectLst/>
              </a:rPr>
              <a:t> de </a:t>
            </a:r>
            <a:r>
              <a:rPr lang="en-US" dirty="0" err="1">
                <a:effectLst/>
              </a:rPr>
              <a:t>contaminación</a:t>
            </a:r>
            <a:r>
              <a:rPr lang="en-US" dirty="0">
                <a:effectLst/>
              </a:rPr>
              <a:t> de </a:t>
            </a:r>
            <a:r>
              <a:rPr lang="en-US" dirty="0" err="1">
                <a:effectLst/>
              </a:rPr>
              <a:t>suelo</a:t>
            </a:r>
            <a:r>
              <a:rPr lang="en-US" dirty="0">
                <a:effectLst/>
              </a:rPr>
              <a:t>, </a:t>
            </a:r>
            <a:r>
              <a:rPr lang="en-US" dirty="0" err="1">
                <a:effectLst/>
              </a:rPr>
              <a:t>agua</a:t>
            </a:r>
            <a:r>
              <a:rPr lang="en-US" dirty="0">
                <a:effectLst/>
              </a:rPr>
              <a:t> y </a:t>
            </a:r>
            <a:r>
              <a:rPr lang="en-US" dirty="0" err="1">
                <a:effectLst/>
              </a:rPr>
              <a:t>aire</a:t>
            </a:r>
            <a:endParaRPr lang="en-US" dirty="0">
              <a:effectLst/>
            </a:endParaRPr>
          </a:p>
          <a:p>
            <a:pPr marL="342900" lvl="0" indent="-228600">
              <a:lnSpc>
                <a:spcPct val="90000"/>
              </a:lnSpc>
              <a:spcAft>
                <a:spcPts val="0"/>
              </a:spcAft>
              <a:buFont typeface="Arial" panose="020B0604020202020204" pitchFamily="34" charset="0"/>
              <a:buChar char="•"/>
            </a:pPr>
            <a:r>
              <a:rPr lang="en-US" dirty="0" err="1">
                <a:effectLst/>
              </a:rPr>
              <a:t>Remediación</a:t>
            </a:r>
            <a:r>
              <a:rPr lang="en-US" dirty="0">
                <a:effectLst/>
              </a:rPr>
              <a:t> de sitios </a:t>
            </a:r>
            <a:r>
              <a:rPr lang="en-US" dirty="0" err="1">
                <a:effectLst/>
              </a:rPr>
              <a:t>contaminados</a:t>
            </a:r>
            <a:endParaRPr lang="en-US" dirty="0">
              <a:effectLst/>
            </a:endParaRPr>
          </a:p>
          <a:p>
            <a:pPr marL="342900" lvl="0" indent="-228600">
              <a:lnSpc>
                <a:spcPct val="90000"/>
              </a:lnSpc>
              <a:spcAft>
                <a:spcPts val="0"/>
              </a:spcAft>
              <a:buFont typeface="Arial" panose="020B0604020202020204" pitchFamily="34" charset="0"/>
              <a:buChar char="•"/>
            </a:pPr>
            <a:r>
              <a:rPr lang="en-US" dirty="0" err="1">
                <a:effectLst/>
              </a:rPr>
              <a:t>Gestión</a:t>
            </a:r>
            <a:r>
              <a:rPr lang="en-US" dirty="0">
                <a:effectLst/>
              </a:rPr>
              <a:t> Ambiental para </a:t>
            </a:r>
            <a:r>
              <a:rPr lang="en-US" dirty="0" err="1">
                <a:effectLst/>
              </a:rPr>
              <a:t>obras</a:t>
            </a:r>
            <a:r>
              <a:rPr lang="en-US" dirty="0">
                <a:effectLst/>
              </a:rPr>
              <a:t> </a:t>
            </a:r>
            <a:r>
              <a:rPr lang="en-US" dirty="0" err="1">
                <a:effectLst/>
              </a:rPr>
              <a:t>civiles</a:t>
            </a:r>
            <a:endParaRPr lang="en-US" dirty="0">
              <a:effectLst/>
            </a:endParaRPr>
          </a:p>
          <a:p>
            <a:pPr marL="342900" lvl="0" indent="-228600">
              <a:lnSpc>
                <a:spcPct val="90000"/>
              </a:lnSpc>
              <a:spcAft>
                <a:spcPts val="0"/>
              </a:spcAft>
              <a:buFont typeface="Arial" panose="020B0604020202020204" pitchFamily="34" charset="0"/>
              <a:buChar char="•"/>
            </a:pPr>
            <a:r>
              <a:rPr lang="en-US" dirty="0" err="1">
                <a:effectLst/>
              </a:rPr>
              <a:t>Estudios</a:t>
            </a:r>
            <a:r>
              <a:rPr lang="en-US" dirty="0">
                <a:effectLst/>
              </a:rPr>
              <a:t> de </a:t>
            </a:r>
            <a:r>
              <a:rPr lang="en-US" dirty="0" err="1">
                <a:effectLst/>
              </a:rPr>
              <a:t>Riesgos</a:t>
            </a:r>
            <a:r>
              <a:rPr lang="en-US" dirty="0">
                <a:effectLst/>
              </a:rPr>
              <a:t> Naturales y </a:t>
            </a:r>
            <a:r>
              <a:rPr lang="en-US" dirty="0" err="1">
                <a:effectLst/>
              </a:rPr>
              <a:t>Ambientales</a:t>
            </a:r>
            <a:endParaRPr lang="en-US" dirty="0">
              <a:effectLst/>
            </a:endParaRPr>
          </a:p>
          <a:p>
            <a:pPr marL="342900" lvl="0" indent="-228600">
              <a:lnSpc>
                <a:spcPct val="90000"/>
              </a:lnSpc>
              <a:spcAft>
                <a:spcPts val="0"/>
              </a:spcAft>
              <a:buFont typeface="Arial" panose="020B0604020202020204" pitchFamily="34" charset="0"/>
              <a:buChar char="•"/>
            </a:pPr>
            <a:r>
              <a:rPr lang="en-US" dirty="0" err="1">
                <a:effectLst/>
              </a:rPr>
              <a:t>Diseño</a:t>
            </a:r>
            <a:r>
              <a:rPr lang="en-US" dirty="0">
                <a:effectLst/>
              </a:rPr>
              <a:t> conceptual de </a:t>
            </a:r>
            <a:r>
              <a:rPr lang="en-US" dirty="0" err="1">
                <a:effectLst/>
              </a:rPr>
              <a:t>alternativas</a:t>
            </a:r>
            <a:r>
              <a:rPr lang="en-US" dirty="0">
                <a:effectLst/>
              </a:rPr>
              <a:t> </a:t>
            </a:r>
            <a:r>
              <a:rPr lang="en-US" dirty="0" err="1">
                <a:effectLst/>
              </a:rPr>
              <a:t>tecnológicas</a:t>
            </a:r>
            <a:r>
              <a:rPr lang="en-US" dirty="0">
                <a:effectLst/>
              </a:rPr>
              <a:t> para </a:t>
            </a:r>
            <a:r>
              <a:rPr lang="en-US" dirty="0" err="1">
                <a:effectLst/>
              </a:rPr>
              <a:t>disposición</a:t>
            </a:r>
            <a:r>
              <a:rPr lang="en-US" dirty="0">
                <a:effectLst/>
              </a:rPr>
              <a:t> y </a:t>
            </a:r>
            <a:r>
              <a:rPr lang="en-US" dirty="0" err="1">
                <a:effectLst/>
              </a:rPr>
              <a:t>tratamiento</a:t>
            </a:r>
            <a:r>
              <a:rPr lang="en-US" dirty="0">
                <a:effectLst/>
              </a:rPr>
              <a:t> de </a:t>
            </a:r>
            <a:r>
              <a:rPr lang="en-US" dirty="0" err="1">
                <a:effectLst/>
              </a:rPr>
              <a:t>residuos</a:t>
            </a:r>
            <a:r>
              <a:rPr lang="en-US" dirty="0">
                <a:effectLst/>
              </a:rPr>
              <a:t> </a:t>
            </a:r>
            <a:r>
              <a:rPr lang="en-US" dirty="0" err="1">
                <a:effectLst/>
              </a:rPr>
              <a:t>sólidos</a:t>
            </a:r>
            <a:r>
              <a:rPr lang="en-US" dirty="0">
                <a:effectLst/>
              </a:rPr>
              <a:t> y </a:t>
            </a:r>
            <a:r>
              <a:rPr lang="en-US" dirty="0" err="1">
                <a:effectLst/>
              </a:rPr>
              <a:t>efluentes</a:t>
            </a:r>
            <a:endParaRPr lang="en-US" dirty="0">
              <a:effectLst/>
            </a:endParaRPr>
          </a:p>
          <a:p>
            <a:pPr marL="342900" lvl="0" indent="-228600">
              <a:lnSpc>
                <a:spcPct val="90000"/>
              </a:lnSpc>
              <a:spcAft>
                <a:spcPts val="0"/>
              </a:spcAft>
              <a:buFont typeface="Arial" panose="020B0604020202020204" pitchFamily="34" charset="0"/>
              <a:buChar char="•"/>
            </a:pPr>
            <a:r>
              <a:rPr lang="en-US" dirty="0" err="1">
                <a:effectLst/>
              </a:rPr>
              <a:t>Estudios</a:t>
            </a:r>
            <a:r>
              <a:rPr lang="en-US" dirty="0">
                <a:effectLst/>
              </a:rPr>
              <a:t> de </a:t>
            </a:r>
            <a:r>
              <a:rPr lang="en-US" dirty="0" err="1">
                <a:effectLst/>
              </a:rPr>
              <a:t>ordenamiento</a:t>
            </a:r>
            <a:r>
              <a:rPr lang="en-US" dirty="0">
                <a:effectLst/>
              </a:rPr>
              <a:t> territorial</a:t>
            </a:r>
          </a:p>
          <a:p>
            <a:pPr marL="342900" lvl="0" indent="-228600">
              <a:lnSpc>
                <a:spcPct val="90000"/>
              </a:lnSpc>
              <a:spcAft>
                <a:spcPts val="0"/>
              </a:spcAft>
              <a:buFont typeface="Arial" panose="020B0604020202020204" pitchFamily="34" charset="0"/>
              <a:buChar char="•"/>
            </a:pPr>
            <a:r>
              <a:rPr lang="en-US" dirty="0" err="1">
                <a:effectLst/>
              </a:rPr>
              <a:t>Docencia</a:t>
            </a:r>
            <a:r>
              <a:rPr lang="en-US" dirty="0">
                <a:effectLst/>
              </a:rPr>
              <a:t> e </a:t>
            </a:r>
            <a:r>
              <a:rPr lang="en-US" dirty="0" err="1">
                <a:effectLst/>
              </a:rPr>
              <a:t>Investigación</a:t>
            </a:r>
            <a:r>
              <a:rPr lang="en-US" dirty="0">
                <a:effectLst/>
              </a:rPr>
              <a:t> </a:t>
            </a:r>
            <a:r>
              <a:rPr lang="en-US" dirty="0" err="1">
                <a:effectLst/>
              </a:rPr>
              <a:t>en</a:t>
            </a:r>
            <a:r>
              <a:rPr lang="en-US" dirty="0">
                <a:effectLst/>
              </a:rPr>
              <a:t> </a:t>
            </a:r>
            <a:r>
              <a:rPr lang="en-US" dirty="0" err="1">
                <a:effectLst/>
              </a:rPr>
              <a:t>problemas</a:t>
            </a:r>
            <a:r>
              <a:rPr lang="en-US" dirty="0">
                <a:effectLst/>
              </a:rPr>
              <a:t> </a:t>
            </a:r>
            <a:r>
              <a:rPr lang="en-US" dirty="0" err="1">
                <a:effectLst/>
              </a:rPr>
              <a:t>ambientales</a:t>
            </a:r>
            <a:r>
              <a:rPr lang="en-US" dirty="0">
                <a:effectLst/>
              </a:rPr>
              <a:t> y </a:t>
            </a:r>
            <a:r>
              <a:rPr lang="en-US" dirty="0" err="1">
                <a:effectLst/>
              </a:rPr>
              <a:t>globales</a:t>
            </a:r>
            <a:endParaRPr lang="en-US" dirty="0"/>
          </a:p>
          <a:p>
            <a:pPr marL="114300" lvl="0">
              <a:lnSpc>
                <a:spcPct val="90000"/>
              </a:lnSpc>
              <a:spcAft>
                <a:spcPts val="0"/>
              </a:spcAft>
            </a:pPr>
            <a:r>
              <a:rPr lang="en-US" dirty="0">
                <a:effectLst/>
              </a:rPr>
              <a:t> </a:t>
            </a:r>
          </a:p>
          <a:p>
            <a:pPr marL="342900" lvl="0" indent="-228600">
              <a:lnSpc>
                <a:spcPct val="90000"/>
              </a:lnSpc>
              <a:spcAft>
                <a:spcPts val="0"/>
              </a:spcAft>
              <a:buFont typeface="Arial" panose="020B0604020202020204" pitchFamily="34" charset="0"/>
              <a:buChar char="•"/>
            </a:pPr>
            <a:r>
              <a:rPr lang="en-US" dirty="0" err="1">
                <a:effectLst/>
              </a:rPr>
              <a:t>En</a:t>
            </a:r>
            <a:r>
              <a:rPr lang="en-US" dirty="0">
                <a:effectLst/>
              </a:rPr>
              <a:t> </a:t>
            </a:r>
            <a:r>
              <a:rPr lang="en-US" dirty="0" err="1">
                <a:effectLst/>
              </a:rPr>
              <a:t>instituciones</a:t>
            </a:r>
            <a:r>
              <a:rPr lang="en-US" dirty="0">
                <a:effectLst/>
              </a:rPr>
              <a:t> </a:t>
            </a:r>
            <a:r>
              <a:rPr lang="en-US" dirty="0" err="1">
                <a:effectLst/>
              </a:rPr>
              <a:t>gubernamentales</a:t>
            </a:r>
            <a:r>
              <a:rPr lang="en-US" dirty="0">
                <a:effectLst/>
              </a:rPr>
              <a:t> </a:t>
            </a:r>
            <a:r>
              <a:rPr lang="en-US" dirty="0" err="1">
                <a:effectLst/>
              </a:rPr>
              <a:t>como</a:t>
            </a:r>
            <a:r>
              <a:rPr lang="en-US" dirty="0">
                <a:effectLst/>
              </a:rPr>
              <a:t>: SEMARNAT, CONAGUA, CONAFOR, SADER, SCT y las </a:t>
            </a:r>
            <a:r>
              <a:rPr lang="en-US" dirty="0" err="1">
                <a:effectLst/>
              </a:rPr>
              <a:t>dependencias</a:t>
            </a:r>
            <a:r>
              <a:rPr lang="en-US" dirty="0">
                <a:effectLst/>
              </a:rPr>
              <a:t> </a:t>
            </a:r>
            <a:r>
              <a:rPr lang="en-US" dirty="0" err="1">
                <a:effectLst/>
              </a:rPr>
              <a:t>estatales</a:t>
            </a:r>
            <a:r>
              <a:rPr lang="en-US" dirty="0">
                <a:effectLst/>
              </a:rPr>
              <a:t> y </a:t>
            </a:r>
            <a:r>
              <a:rPr lang="en-US" dirty="0" err="1">
                <a:effectLst/>
              </a:rPr>
              <a:t>municipales</a:t>
            </a:r>
            <a:r>
              <a:rPr lang="en-US" dirty="0">
                <a:effectLst/>
              </a:rPr>
              <a:t> </a:t>
            </a:r>
            <a:r>
              <a:rPr lang="en-US" dirty="0" err="1">
                <a:effectLst/>
              </a:rPr>
              <a:t>correlativas</a:t>
            </a:r>
            <a:r>
              <a:rPr lang="en-US" dirty="0">
                <a:effectLst/>
              </a:rPr>
              <a:t>.</a:t>
            </a:r>
          </a:p>
          <a:p>
            <a:pPr marL="114300" lvl="0">
              <a:lnSpc>
                <a:spcPct val="90000"/>
              </a:lnSpc>
              <a:spcAft>
                <a:spcPts val="0"/>
              </a:spcAft>
            </a:pPr>
            <a:endParaRPr lang="en-US" dirty="0">
              <a:effectLst/>
            </a:endParaRPr>
          </a:p>
          <a:p>
            <a:pPr marL="342900" lvl="0" indent="-228600">
              <a:lnSpc>
                <a:spcPct val="90000"/>
              </a:lnSpc>
              <a:spcAft>
                <a:spcPts val="0"/>
              </a:spcAft>
              <a:buFont typeface="Arial" panose="020B0604020202020204" pitchFamily="34" charset="0"/>
              <a:buChar char="•"/>
            </a:pPr>
            <a:r>
              <a:rPr lang="en-US" dirty="0" err="1">
                <a:effectLst/>
              </a:rPr>
              <a:t>En</a:t>
            </a:r>
            <a:r>
              <a:rPr lang="en-US" dirty="0">
                <a:effectLst/>
              </a:rPr>
              <a:t> la </a:t>
            </a:r>
            <a:r>
              <a:rPr lang="en-US" dirty="0" err="1">
                <a:effectLst/>
              </a:rPr>
              <a:t>Consultoría</a:t>
            </a:r>
            <a:r>
              <a:rPr lang="en-US" dirty="0">
                <a:effectLst/>
              </a:rPr>
              <a:t> Ambiental, </a:t>
            </a:r>
            <a:r>
              <a:rPr lang="en-US" dirty="0" err="1">
                <a:effectLst/>
              </a:rPr>
              <a:t>Industria</a:t>
            </a:r>
            <a:r>
              <a:rPr lang="en-US" dirty="0">
                <a:effectLst/>
              </a:rPr>
              <a:t> Minera, </a:t>
            </a:r>
            <a:r>
              <a:rPr lang="en-US" dirty="0" err="1">
                <a:effectLst/>
              </a:rPr>
              <a:t>Industria</a:t>
            </a:r>
            <a:r>
              <a:rPr lang="en-US" dirty="0">
                <a:effectLst/>
              </a:rPr>
              <a:t> </a:t>
            </a:r>
            <a:r>
              <a:rPr lang="en-US" dirty="0" err="1">
                <a:effectLst/>
              </a:rPr>
              <a:t>Química</a:t>
            </a:r>
            <a:r>
              <a:rPr lang="en-US" dirty="0">
                <a:effectLst/>
              </a:rPr>
              <a:t>, </a:t>
            </a:r>
            <a:r>
              <a:rPr lang="en-US" dirty="0" err="1">
                <a:effectLst/>
              </a:rPr>
              <a:t>Industria</a:t>
            </a:r>
            <a:r>
              <a:rPr lang="en-US" dirty="0">
                <a:effectLst/>
              </a:rPr>
              <a:t> de la </a:t>
            </a:r>
            <a:r>
              <a:rPr lang="en-US" dirty="0" err="1">
                <a:effectLst/>
              </a:rPr>
              <a:t>Construcción</a:t>
            </a:r>
            <a:r>
              <a:rPr lang="en-US" dirty="0">
                <a:effectLst/>
              </a:rPr>
              <a:t>, y </a:t>
            </a:r>
            <a:r>
              <a:rPr lang="en-US" dirty="0" err="1">
                <a:effectLst/>
              </a:rPr>
              <a:t>en</a:t>
            </a:r>
            <a:r>
              <a:rPr lang="en-US" dirty="0">
                <a:effectLst/>
              </a:rPr>
              <a:t> general </a:t>
            </a:r>
            <a:r>
              <a:rPr lang="en-US" dirty="0" err="1">
                <a:effectLst/>
              </a:rPr>
              <a:t>en</a:t>
            </a:r>
            <a:r>
              <a:rPr lang="en-US" dirty="0">
                <a:effectLst/>
              </a:rPr>
              <a:t> </a:t>
            </a:r>
            <a:r>
              <a:rPr lang="en-US" dirty="0" err="1">
                <a:effectLst/>
              </a:rPr>
              <a:t>todas</a:t>
            </a:r>
            <a:r>
              <a:rPr lang="en-US" dirty="0">
                <a:effectLst/>
              </a:rPr>
              <a:t> las </a:t>
            </a:r>
            <a:r>
              <a:rPr lang="en-US" dirty="0" err="1">
                <a:effectLst/>
              </a:rPr>
              <a:t>actividades</a:t>
            </a:r>
            <a:r>
              <a:rPr lang="en-US" dirty="0">
                <a:effectLst/>
              </a:rPr>
              <a:t> </a:t>
            </a:r>
            <a:r>
              <a:rPr lang="en-US" dirty="0" err="1">
                <a:effectLst/>
              </a:rPr>
              <a:t>económicas</a:t>
            </a:r>
            <a:r>
              <a:rPr lang="en-US" dirty="0">
                <a:effectLst/>
              </a:rPr>
              <a:t> que </a:t>
            </a:r>
            <a:r>
              <a:rPr lang="en-US" dirty="0" err="1">
                <a:effectLst/>
              </a:rPr>
              <a:t>requieren</a:t>
            </a:r>
            <a:r>
              <a:rPr lang="en-US" dirty="0">
                <a:effectLst/>
              </a:rPr>
              <a:t> </a:t>
            </a:r>
            <a:r>
              <a:rPr lang="en-US" dirty="0" err="1">
                <a:effectLst/>
              </a:rPr>
              <a:t>estudios</a:t>
            </a:r>
            <a:r>
              <a:rPr lang="en-US" dirty="0">
                <a:effectLst/>
              </a:rPr>
              <a:t> y </a:t>
            </a:r>
            <a:r>
              <a:rPr lang="en-US" dirty="0" err="1">
                <a:effectLst/>
              </a:rPr>
              <a:t>alternativas</a:t>
            </a:r>
            <a:r>
              <a:rPr lang="en-US" dirty="0">
                <a:effectLst/>
              </a:rPr>
              <a:t> </a:t>
            </a:r>
            <a:r>
              <a:rPr lang="en-US" dirty="0" err="1">
                <a:effectLst/>
              </a:rPr>
              <a:t>tecnológicas</a:t>
            </a:r>
            <a:r>
              <a:rPr lang="en-US" dirty="0">
                <a:effectLst/>
              </a:rPr>
              <a:t> a </a:t>
            </a:r>
            <a:r>
              <a:rPr lang="en-US" dirty="0" err="1">
                <a:effectLst/>
              </a:rPr>
              <a:t>problemas</a:t>
            </a:r>
            <a:r>
              <a:rPr lang="en-US" dirty="0">
                <a:effectLst/>
              </a:rPr>
              <a:t> </a:t>
            </a:r>
            <a:r>
              <a:rPr lang="en-US" dirty="0" err="1">
                <a:effectLst/>
              </a:rPr>
              <a:t>ambientales</a:t>
            </a:r>
            <a:r>
              <a:rPr lang="en-US" dirty="0">
                <a:effectLst/>
              </a:rPr>
              <a:t>.</a:t>
            </a:r>
          </a:p>
          <a:p>
            <a:pPr marL="342900" lvl="0" indent="-228600">
              <a:lnSpc>
                <a:spcPct val="90000"/>
              </a:lnSpc>
              <a:spcAft>
                <a:spcPts val="600"/>
              </a:spcAft>
              <a:buFont typeface="Arial" panose="020B0604020202020204" pitchFamily="34" charset="0"/>
              <a:buChar char="•"/>
            </a:pPr>
            <a:r>
              <a:rPr lang="en-US" dirty="0" err="1">
                <a:effectLst/>
              </a:rPr>
              <a:t>En</a:t>
            </a:r>
            <a:r>
              <a:rPr lang="en-US" dirty="0">
                <a:effectLst/>
              </a:rPr>
              <a:t> </a:t>
            </a:r>
            <a:r>
              <a:rPr lang="en-US" dirty="0" err="1">
                <a:effectLst/>
              </a:rPr>
              <a:t>Universidades</a:t>
            </a:r>
            <a:r>
              <a:rPr lang="en-US" dirty="0">
                <a:effectLst/>
              </a:rPr>
              <a:t> y </a:t>
            </a:r>
            <a:r>
              <a:rPr lang="en-US" dirty="0" err="1">
                <a:effectLst/>
              </a:rPr>
              <a:t>Centros</a:t>
            </a:r>
            <a:r>
              <a:rPr lang="en-US" dirty="0">
                <a:effectLst/>
              </a:rPr>
              <a:t> de </a:t>
            </a:r>
            <a:r>
              <a:rPr lang="en-US" dirty="0" err="1">
                <a:effectLst/>
              </a:rPr>
              <a:t>Investigación</a:t>
            </a:r>
            <a:endParaRPr lang="en-US" dirty="0">
              <a:effectLst/>
            </a:endParaRPr>
          </a:p>
        </p:txBody>
      </p:sp>
      <p:sp>
        <p:nvSpPr>
          <p:cNvPr id="27" name="Rectangle 26">
            <a:extLst>
              <a:ext uri="{FF2B5EF4-FFF2-40B4-BE49-F238E27FC236}">
                <a16:creationId xmlns:a16="http://schemas.microsoft.com/office/drawing/2014/main" id="{01955DCA-E99D-4678-99DB-8075105C1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9951" y="2480956"/>
            <a:ext cx="4453128" cy="3922776"/>
          </a:xfrm>
          <a:prstGeom prst="rect">
            <a:avLst/>
          </a:prstGeom>
          <a:solidFill>
            <a:srgbClr val="7F7F7F">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Graphic 6">
            <a:extLst>
              <a:ext uri="{FF2B5EF4-FFF2-40B4-BE49-F238E27FC236}">
                <a16:creationId xmlns:a16="http://schemas.microsoft.com/office/drawing/2014/main" id="{6CAF3E7C-909E-4046-8009-5425B38565C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348059" y="2884600"/>
            <a:ext cx="2843941" cy="2843941"/>
          </a:xfrm>
          <a:prstGeom prst="rect">
            <a:avLst/>
          </a:prstGeom>
        </p:spPr>
      </p:pic>
    </p:spTree>
    <p:extLst>
      <p:ext uri="{BB962C8B-B14F-4D97-AF65-F5344CB8AC3E}">
        <p14:creationId xmlns:p14="http://schemas.microsoft.com/office/powerpoint/2010/main" val="4162687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2D483FDF-A1B1-466B-87E6-CFE4ED73776D}"/>
              </a:ext>
            </a:extLst>
          </p:cNvPr>
          <p:cNvPicPr>
            <a:picLocks noChangeAspect="1"/>
          </p:cNvPicPr>
          <p:nvPr/>
        </p:nvPicPr>
        <p:blipFill rotWithShape="1">
          <a:blip r:embed="rId2"/>
          <a:srcRect r="2899"/>
          <a:stretch/>
        </p:blipFill>
        <p:spPr>
          <a:xfrm>
            <a:off x="1913471" y="639286"/>
            <a:ext cx="7987630" cy="5936812"/>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ángulo 3">
            <a:extLst>
              <a:ext uri="{FF2B5EF4-FFF2-40B4-BE49-F238E27FC236}">
                <a16:creationId xmlns:a16="http://schemas.microsoft.com/office/drawing/2014/main" id="{D2912F3B-964D-46F5-939A-67C26E1E1A80}"/>
              </a:ext>
            </a:extLst>
          </p:cNvPr>
          <p:cNvSpPr/>
          <p:nvPr/>
        </p:nvSpPr>
        <p:spPr>
          <a:xfrm flipH="1">
            <a:off x="788080" y="948690"/>
            <a:ext cx="528506" cy="5909310"/>
          </a:xfrm>
          <a:prstGeom prst="rect">
            <a:avLst/>
          </a:prstGeom>
          <a:noFill/>
        </p:spPr>
        <p:txBody>
          <a:bodyPr wrap="square" lIns="91440" tIns="45720" rIns="91440" bIns="45720">
            <a:spAutoFit/>
          </a:bodyPr>
          <a:lstStyle/>
          <a:p>
            <a:pPr algn="ctr"/>
            <a:r>
              <a:rPr lang="es-ES" sz="5400" dirty="0">
                <a:ln w="0"/>
                <a:solidFill>
                  <a:schemeClr val="accent1"/>
                </a:solidFill>
                <a:effectLst>
                  <a:outerShdw blurRad="38100" dist="25400" dir="5400000" algn="ctr" rotWithShape="0">
                    <a:srgbClr val="6E747A">
                      <a:alpha val="43000"/>
                    </a:srgbClr>
                  </a:outerShdw>
                </a:effectLst>
              </a:rPr>
              <a:t>Plan </a:t>
            </a:r>
          </a:p>
          <a:p>
            <a:pPr algn="ctr"/>
            <a:endParaRPr lang="es-ES" sz="5400" dirty="0">
              <a:ln w="0"/>
              <a:solidFill>
                <a:schemeClr val="accent1"/>
              </a:solidFill>
              <a:effectLst>
                <a:outerShdw blurRad="38100" dist="25400" dir="5400000" algn="ctr" rotWithShape="0">
                  <a:srgbClr val="6E747A">
                    <a:alpha val="43000"/>
                  </a:srgbClr>
                </a:outerShdw>
              </a:effectLst>
            </a:endParaRPr>
          </a:p>
          <a:p>
            <a:pPr algn="ctr"/>
            <a:r>
              <a:rPr lang="es-ES" sz="5400" dirty="0">
                <a:ln w="0"/>
                <a:solidFill>
                  <a:schemeClr val="accent1"/>
                </a:solidFill>
                <a:effectLst>
                  <a:outerShdw blurRad="38100" dist="25400" dir="5400000" algn="ctr" rotWithShape="0">
                    <a:srgbClr val="6E747A">
                      <a:alpha val="43000"/>
                    </a:srgbClr>
                  </a:outerShdw>
                </a:effectLst>
              </a:rPr>
              <a:t>de</a:t>
            </a:r>
            <a:endParaRPr lang="es-ES" sz="5400" b="0" cap="none" spc="0" dirty="0">
              <a:ln w="0"/>
              <a:solidFill>
                <a:schemeClr val="accent1"/>
              </a:solidFill>
              <a:effectLst>
                <a:outerShdw blurRad="38100" dist="25400" dir="5400000" algn="ctr" rotWithShape="0">
                  <a:srgbClr val="6E747A">
                    <a:alpha val="43000"/>
                  </a:srgbClr>
                </a:outerShdw>
              </a:effectLst>
            </a:endParaRPr>
          </a:p>
        </p:txBody>
      </p:sp>
      <p:sp>
        <p:nvSpPr>
          <p:cNvPr id="13" name="CuadroTexto 12">
            <a:extLst>
              <a:ext uri="{FF2B5EF4-FFF2-40B4-BE49-F238E27FC236}">
                <a16:creationId xmlns:a16="http://schemas.microsoft.com/office/drawing/2014/main" id="{DF1B46EC-4C67-4B98-8CF9-592C0E599B9E}"/>
              </a:ext>
            </a:extLst>
          </p:cNvPr>
          <p:cNvSpPr txBox="1"/>
          <p:nvPr/>
        </p:nvSpPr>
        <p:spPr>
          <a:xfrm>
            <a:off x="11367411" y="1011640"/>
            <a:ext cx="302670" cy="5262979"/>
          </a:xfrm>
          <a:prstGeom prst="rect">
            <a:avLst/>
          </a:prstGeom>
          <a:noFill/>
        </p:spPr>
        <p:txBody>
          <a:bodyPr wrap="square">
            <a:spAutoFit/>
          </a:bodyPr>
          <a:lstStyle/>
          <a:p>
            <a:r>
              <a:rPr lang="es-ES" sz="4800" dirty="0">
                <a:ln w="0"/>
                <a:solidFill>
                  <a:schemeClr val="accent1"/>
                </a:solidFill>
                <a:effectLst>
                  <a:outerShdw blurRad="38100" dist="25400" dir="5400000" algn="ctr" rotWithShape="0">
                    <a:srgbClr val="6E747A">
                      <a:alpha val="43000"/>
                    </a:srgbClr>
                  </a:outerShdw>
                </a:effectLst>
              </a:rPr>
              <a:t>Estudio</a:t>
            </a:r>
            <a:endParaRPr lang="es-MX" sz="4800" dirty="0"/>
          </a:p>
        </p:txBody>
      </p:sp>
    </p:spTree>
    <p:extLst>
      <p:ext uri="{BB962C8B-B14F-4D97-AF65-F5344CB8AC3E}">
        <p14:creationId xmlns:p14="http://schemas.microsoft.com/office/powerpoint/2010/main" val="3347114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7">
            <a:extLst>
              <a:ext uri="{FF2B5EF4-FFF2-40B4-BE49-F238E27FC236}">
                <a16:creationId xmlns:a16="http://schemas.microsoft.com/office/drawing/2014/main" id="{7264F718-7FAC-4056-9FA9-A603EC682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0"/>
            <a:ext cx="1219047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9">
            <a:extLst>
              <a:ext uri="{FF2B5EF4-FFF2-40B4-BE49-F238E27FC236}">
                <a16:creationId xmlns:a16="http://schemas.microsoft.com/office/drawing/2014/main" id="{F74639F7-E3C7-4165-A83E-6386A86BA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6356349" cy="6858000"/>
          </a:xfrm>
          <a:custGeom>
            <a:avLst/>
            <a:gdLst>
              <a:gd name="connsiteX0" fmla="*/ 7539895 w 7539895"/>
              <a:gd name="connsiteY0" fmla="*/ 6858000 h 6858000"/>
              <a:gd name="connsiteX1" fmla="*/ 0 w 7539895"/>
              <a:gd name="connsiteY1" fmla="*/ 6858000 h 6858000"/>
              <a:gd name="connsiteX2" fmla="*/ 0 w 7539895"/>
              <a:gd name="connsiteY2" fmla="*/ 0 h 6858000"/>
              <a:gd name="connsiteX3" fmla="*/ 4363741 w 7539895"/>
              <a:gd name="connsiteY3" fmla="*/ 0 h 6858000"/>
            </a:gdLst>
            <a:ahLst/>
            <a:cxnLst>
              <a:cxn ang="0">
                <a:pos x="connsiteX0" y="connsiteY0"/>
              </a:cxn>
              <a:cxn ang="0">
                <a:pos x="connsiteX1" y="connsiteY1"/>
              </a:cxn>
              <a:cxn ang="0">
                <a:pos x="connsiteX2" y="connsiteY2"/>
              </a:cxn>
              <a:cxn ang="0">
                <a:pos x="connsiteX3" y="connsiteY3"/>
              </a:cxn>
            </a:cxnLst>
            <a:rect l="l" t="t" r="r" b="b"/>
            <a:pathLst>
              <a:path w="7539895" h="6858000">
                <a:moveTo>
                  <a:pt x="7539895" y="6858000"/>
                </a:moveTo>
                <a:lnTo>
                  <a:pt x="0" y="6858000"/>
                </a:lnTo>
                <a:lnTo>
                  <a:pt x="0" y="0"/>
                </a:lnTo>
                <a:lnTo>
                  <a:pt x="4363741"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1">
            <a:extLst>
              <a:ext uri="{FF2B5EF4-FFF2-40B4-BE49-F238E27FC236}">
                <a16:creationId xmlns:a16="http://schemas.microsoft.com/office/drawing/2014/main" id="{8B3AF0F1-707A-463E-B5EE-33C63A40CF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5979591" cy="6858000"/>
          </a:xfrm>
          <a:custGeom>
            <a:avLst/>
            <a:gdLst>
              <a:gd name="connsiteX0" fmla="*/ 7092985 w 7092985"/>
              <a:gd name="connsiteY0" fmla="*/ 6858000 h 6858000"/>
              <a:gd name="connsiteX1" fmla="*/ 0 w 7092985"/>
              <a:gd name="connsiteY1" fmla="*/ 6858000 h 6858000"/>
              <a:gd name="connsiteX2" fmla="*/ 0 w 7092985"/>
              <a:gd name="connsiteY2" fmla="*/ 0 h 6858000"/>
              <a:gd name="connsiteX3" fmla="*/ 3916831 w 7092985"/>
              <a:gd name="connsiteY3" fmla="*/ 0 h 6858000"/>
            </a:gdLst>
            <a:ahLst/>
            <a:cxnLst>
              <a:cxn ang="0">
                <a:pos x="connsiteX0" y="connsiteY0"/>
              </a:cxn>
              <a:cxn ang="0">
                <a:pos x="connsiteX1" y="connsiteY1"/>
              </a:cxn>
              <a:cxn ang="0">
                <a:pos x="connsiteX2" y="connsiteY2"/>
              </a:cxn>
              <a:cxn ang="0">
                <a:pos x="connsiteX3" y="connsiteY3"/>
              </a:cxn>
            </a:cxnLst>
            <a:rect l="l" t="t" r="r" b="b"/>
            <a:pathLst>
              <a:path w="7092985" h="6858000">
                <a:moveTo>
                  <a:pt x="7092985" y="6858000"/>
                </a:moveTo>
                <a:lnTo>
                  <a:pt x="0" y="6858000"/>
                </a:lnTo>
                <a:lnTo>
                  <a:pt x="0" y="0"/>
                </a:lnTo>
                <a:lnTo>
                  <a:pt x="3916831"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C2CB26B0-98CB-4C33-89EF-8DE8D0C7B01F}"/>
              </a:ext>
            </a:extLst>
          </p:cNvPr>
          <p:cNvSpPr>
            <a:spLocks noGrp="1"/>
          </p:cNvSpPr>
          <p:nvPr>
            <p:ph type="title"/>
          </p:nvPr>
        </p:nvSpPr>
        <p:spPr>
          <a:xfrm>
            <a:off x="841248" y="704850"/>
            <a:ext cx="3785616" cy="2978150"/>
          </a:xfrm>
        </p:spPr>
        <p:txBody>
          <a:bodyPr vert="horz" lIns="91440" tIns="45720" rIns="91440" bIns="45720" rtlCol="0" anchor="b">
            <a:normAutofit/>
          </a:bodyPr>
          <a:lstStyle/>
          <a:p>
            <a:r>
              <a:rPr lang="en-US" kern="1200">
                <a:solidFill>
                  <a:schemeClr val="tx1"/>
                </a:solidFill>
                <a:latin typeface="+mj-lt"/>
                <a:ea typeface="+mj-ea"/>
                <a:cs typeface="+mj-cs"/>
              </a:rPr>
              <a:t>Mecanismos de acreditación de materias</a:t>
            </a:r>
          </a:p>
        </p:txBody>
      </p:sp>
      <p:sp>
        <p:nvSpPr>
          <p:cNvPr id="3" name="CuadroTexto 2">
            <a:extLst>
              <a:ext uri="{FF2B5EF4-FFF2-40B4-BE49-F238E27FC236}">
                <a16:creationId xmlns:a16="http://schemas.microsoft.com/office/drawing/2014/main" id="{770B536A-D9B2-4022-99DE-69BFD8BCAFFA}"/>
              </a:ext>
            </a:extLst>
          </p:cNvPr>
          <p:cNvSpPr txBox="1"/>
          <p:nvPr/>
        </p:nvSpPr>
        <p:spPr>
          <a:xfrm>
            <a:off x="6212411" y="633069"/>
            <a:ext cx="5719238" cy="5251450"/>
          </a:xfrm>
          <a:prstGeom prst="rect">
            <a:avLst/>
          </a:prstGeom>
        </p:spPr>
        <p:txBody>
          <a:bodyPr vert="horz" lIns="91440" tIns="45720" rIns="91440" bIns="45720" rtlCol="0" anchor="ctr">
            <a:normAutofit fontScale="92500" lnSpcReduction="20000"/>
          </a:bodyPr>
          <a:lstStyle/>
          <a:p>
            <a:pPr indent="-228600">
              <a:lnSpc>
                <a:spcPct val="90000"/>
              </a:lnSpc>
              <a:spcAft>
                <a:spcPts val="600"/>
              </a:spcAft>
              <a:buFont typeface="Arial" panose="020B0604020202020204" pitchFamily="34" charset="0"/>
              <a:buChar char="•"/>
            </a:pPr>
            <a:r>
              <a:rPr lang="en-US" sz="2400" dirty="0" err="1">
                <a:solidFill>
                  <a:schemeClr val="bg1"/>
                </a:solidFill>
              </a:rPr>
              <a:t>Cada</a:t>
            </a:r>
            <a:r>
              <a:rPr lang="en-US" sz="2400" dirty="0">
                <a:solidFill>
                  <a:schemeClr val="bg1"/>
                </a:solidFill>
              </a:rPr>
              <a:t> </a:t>
            </a:r>
            <a:r>
              <a:rPr lang="en-US" sz="2400" dirty="0" err="1">
                <a:solidFill>
                  <a:schemeClr val="bg1"/>
                </a:solidFill>
              </a:rPr>
              <a:t>materia</a:t>
            </a:r>
            <a:r>
              <a:rPr lang="en-US" sz="2400" dirty="0">
                <a:solidFill>
                  <a:schemeClr val="bg1"/>
                </a:solidFill>
              </a:rPr>
              <a:t> es </a:t>
            </a:r>
            <a:r>
              <a:rPr lang="en-US" sz="2400" dirty="0" err="1">
                <a:solidFill>
                  <a:schemeClr val="bg1"/>
                </a:solidFill>
              </a:rPr>
              <a:t>evaluada</a:t>
            </a:r>
            <a:r>
              <a:rPr lang="en-US" sz="2400" dirty="0">
                <a:solidFill>
                  <a:schemeClr val="bg1"/>
                </a:solidFill>
              </a:rPr>
              <a:t> </a:t>
            </a:r>
            <a:r>
              <a:rPr lang="en-US" sz="2400" dirty="0" err="1">
                <a:solidFill>
                  <a:schemeClr val="bg1"/>
                </a:solidFill>
              </a:rPr>
              <a:t>en</a:t>
            </a:r>
            <a:r>
              <a:rPr lang="en-US" sz="2400" dirty="0">
                <a:solidFill>
                  <a:schemeClr val="bg1"/>
                </a:solidFill>
              </a:rPr>
              <a:t> una </a:t>
            </a:r>
            <a:r>
              <a:rPr lang="en-US" sz="2400" dirty="0" err="1">
                <a:solidFill>
                  <a:schemeClr val="bg1"/>
                </a:solidFill>
              </a:rPr>
              <a:t>escala</a:t>
            </a:r>
            <a:r>
              <a:rPr lang="en-US" sz="2400" dirty="0">
                <a:solidFill>
                  <a:schemeClr val="bg1"/>
                </a:solidFill>
              </a:rPr>
              <a:t> de 0 a 100, </a:t>
            </a:r>
            <a:r>
              <a:rPr lang="en-US" sz="2400" dirty="0" err="1">
                <a:solidFill>
                  <a:schemeClr val="bg1"/>
                </a:solidFill>
              </a:rPr>
              <a:t>donde</a:t>
            </a:r>
            <a:r>
              <a:rPr lang="en-US" sz="2400" dirty="0">
                <a:solidFill>
                  <a:schemeClr val="bg1"/>
                </a:solidFill>
              </a:rPr>
              <a:t> 60 es la </a:t>
            </a:r>
            <a:r>
              <a:rPr lang="en-US" sz="2400" dirty="0" err="1">
                <a:solidFill>
                  <a:schemeClr val="bg1"/>
                </a:solidFill>
              </a:rPr>
              <a:t>calificación</a:t>
            </a:r>
            <a:r>
              <a:rPr lang="en-US" sz="2400" dirty="0">
                <a:solidFill>
                  <a:schemeClr val="bg1"/>
                </a:solidFill>
              </a:rPr>
              <a:t> </a:t>
            </a:r>
            <a:r>
              <a:rPr lang="en-US" sz="2400" dirty="0" err="1">
                <a:solidFill>
                  <a:schemeClr val="bg1"/>
                </a:solidFill>
              </a:rPr>
              <a:t>mínima</a:t>
            </a:r>
            <a:r>
              <a:rPr lang="en-US" sz="2400" dirty="0">
                <a:solidFill>
                  <a:schemeClr val="bg1"/>
                </a:solidFill>
              </a:rPr>
              <a:t> </a:t>
            </a:r>
            <a:r>
              <a:rPr lang="en-US" sz="2400" dirty="0" err="1">
                <a:solidFill>
                  <a:schemeClr val="bg1"/>
                </a:solidFill>
              </a:rPr>
              <a:t>aprobatoria</a:t>
            </a:r>
            <a:r>
              <a:rPr lang="en-US" sz="2400" dirty="0">
                <a:solidFill>
                  <a:schemeClr val="bg1"/>
                </a:solidFill>
              </a:rPr>
              <a:t>.</a:t>
            </a:r>
          </a:p>
          <a:p>
            <a:pPr indent="-228600">
              <a:lnSpc>
                <a:spcPct val="90000"/>
              </a:lnSpc>
              <a:spcAft>
                <a:spcPts val="600"/>
              </a:spcAft>
              <a:buFont typeface="Arial" panose="020B0604020202020204" pitchFamily="34" charset="0"/>
              <a:buChar char="•"/>
            </a:pPr>
            <a:r>
              <a:rPr lang="en-US" sz="2400" dirty="0" err="1">
                <a:solidFill>
                  <a:schemeClr val="bg1"/>
                </a:solidFill>
              </a:rPr>
              <a:t>Cada</a:t>
            </a:r>
            <a:r>
              <a:rPr lang="en-US" sz="2400" dirty="0">
                <a:solidFill>
                  <a:schemeClr val="bg1"/>
                </a:solidFill>
              </a:rPr>
              <a:t> </a:t>
            </a:r>
            <a:r>
              <a:rPr lang="en-US" sz="2400" dirty="0" err="1">
                <a:solidFill>
                  <a:schemeClr val="bg1"/>
                </a:solidFill>
              </a:rPr>
              <a:t>estudiante</a:t>
            </a:r>
            <a:r>
              <a:rPr lang="en-US" sz="2400" dirty="0">
                <a:solidFill>
                  <a:schemeClr val="bg1"/>
                </a:solidFill>
              </a:rPr>
              <a:t> </a:t>
            </a:r>
            <a:r>
              <a:rPr lang="en-US" sz="2400" dirty="0" err="1">
                <a:solidFill>
                  <a:schemeClr val="bg1"/>
                </a:solidFill>
              </a:rPr>
              <a:t>tiene</a:t>
            </a:r>
            <a:r>
              <a:rPr lang="en-US" sz="2400" dirty="0">
                <a:solidFill>
                  <a:schemeClr val="bg1"/>
                </a:solidFill>
              </a:rPr>
              <a:t> el derecho de una </a:t>
            </a:r>
            <a:r>
              <a:rPr lang="en-US" sz="2400" dirty="0" err="1">
                <a:solidFill>
                  <a:schemeClr val="bg1"/>
                </a:solidFill>
              </a:rPr>
              <a:t>evaluación</a:t>
            </a:r>
            <a:r>
              <a:rPr lang="en-US" sz="2400" dirty="0">
                <a:solidFill>
                  <a:schemeClr val="bg1"/>
                </a:solidFill>
              </a:rPr>
              <a:t> </a:t>
            </a:r>
            <a:r>
              <a:rPr lang="en-US" sz="2400" dirty="0" err="1">
                <a:solidFill>
                  <a:schemeClr val="bg1"/>
                </a:solidFill>
              </a:rPr>
              <a:t>extraordinaria</a:t>
            </a:r>
            <a:r>
              <a:rPr lang="en-US" sz="2400" dirty="0">
                <a:solidFill>
                  <a:schemeClr val="bg1"/>
                </a:solidFill>
              </a:rPr>
              <a:t> </a:t>
            </a:r>
            <a:r>
              <a:rPr lang="en-US" sz="2400" dirty="0" err="1">
                <a:solidFill>
                  <a:schemeClr val="bg1"/>
                </a:solidFill>
              </a:rPr>
              <a:t>en</a:t>
            </a:r>
            <a:r>
              <a:rPr lang="en-US" sz="2400" dirty="0">
                <a:solidFill>
                  <a:schemeClr val="bg1"/>
                </a:solidFill>
              </a:rPr>
              <a:t> </a:t>
            </a:r>
            <a:r>
              <a:rPr lang="en-US" sz="2400" dirty="0" err="1">
                <a:solidFill>
                  <a:schemeClr val="bg1"/>
                </a:solidFill>
              </a:rPr>
              <a:t>caso</a:t>
            </a:r>
            <a:r>
              <a:rPr lang="en-US" sz="2400" dirty="0">
                <a:solidFill>
                  <a:schemeClr val="bg1"/>
                </a:solidFill>
              </a:rPr>
              <a:t> de </a:t>
            </a:r>
            <a:r>
              <a:rPr lang="en-US" sz="2400" dirty="0" err="1">
                <a:solidFill>
                  <a:schemeClr val="bg1"/>
                </a:solidFill>
              </a:rPr>
              <a:t>reprobar</a:t>
            </a:r>
            <a:r>
              <a:rPr lang="en-US" sz="2400" dirty="0">
                <a:solidFill>
                  <a:schemeClr val="bg1"/>
                </a:solidFill>
              </a:rPr>
              <a:t> la </a:t>
            </a:r>
            <a:r>
              <a:rPr lang="en-US" sz="2400" dirty="0" err="1">
                <a:solidFill>
                  <a:schemeClr val="bg1"/>
                </a:solidFill>
              </a:rPr>
              <a:t>evaluación</a:t>
            </a:r>
            <a:r>
              <a:rPr lang="en-US" sz="2400" dirty="0">
                <a:solidFill>
                  <a:schemeClr val="bg1"/>
                </a:solidFill>
              </a:rPr>
              <a:t> </a:t>
            </a:r>
            <a:r>
              <a:rPr lang="en-US" sz="2400" dirty="0" err="1">
                <a:solidFill>
                  <a:schemeClr val="bg1"/>
                </a:solidFill>
              </a:rPr>
              <a:t>ordinaria</a:t>
            </a:r>
            <a:r>
              <a:rPr lang="en-US" sz="2400" dirty="0">
                <a:solidFill>
                  <a:schemeClr val="bg1"/>
                </a:solidFill>
              </a:rPr>
              <a:t>. </a:t>
            </a:r>
            <a:r>
              <a:rPr lang="en-US" sz="2400" dirty="0" err="1">
                <a:solidFill>
                  <a:schemeClr val="bg1"/>
                </a:solidFill>
              </a:rPr>
              <a:t>Comúnmente</a:t>
            </a:r>
            <a:r>
              <a:rPr lang="en-US" sz="2400" dirty="0">
                <a:solidFill>
                  <a:schemeClr val="bg1"/>
                </a:solidFill>
              </a:rPr>
              <a:t> los </a:t>
            </a:r>
            <a:r>
              <a:rPr lang="en-US" sz="2400" dirty="0" err="1">
                <a:solidFill>
                  <a:schemeClr val="bg1"/>
                </a:solidFill>
              </a:rPr>
              <a:t>extraordinarios</a:t>
            </a:r>
            <a:r>
              <a:rPr lang="en-US" sz="2400" dirty="0">
                <a:solidFill>
                  <a:schemeClr val="bg1"/>
                </a:solidFill>
              </a:rPr>
              <a:t> son una </a:t>
            </a:r>
            <a:r>
              <a:rPr lang="en-US" sz="2400" dirty="0" err="1">
                <a:solidFill>
                  <a:schemeClr val="bg1"/>
                </a:solidFill>
              </a:rPr>
              <a:t>semana</a:t>
            </a:r>
            <a:r>
              <a:rPr lang="en-US" sz="2400" dirty="0">
                <a:solidFill>
                  <a:schemeClr val="bg1"/>
                </a:solidFill>
              </a:rPr>
              <a:t> </a:t>
            </a:r>
            <a:r>
              <a:rPr lang="en-US" sz="2400" dirty="0" err="1">
                <a:solidFill>
                  <a:schemeClr val="bg1"/>
                </a:solidFill>
              </a:rPr>
              <a:t>después</a:t>
            </a:r>
            <a:r>
              <a:rPr lang="en-US" sz="2400" dirty="0">
                <a:solidFill>
                  <a:schemeClr val="bg1"/>
                </a:solidFill>
              </a:rPr>
              <a:t> de las </a:t>
            </a:r>
            <a:r>
              <a:rPr lang="en-US" sz="2400" dirty="0" err="1">
                <a:solidFill>
                  <a:schemeClr val="bg1"/>
                </a:solidFill>
              </a:rPr>
              <a:t>evaluaciones</a:t>
            </a:r>
            <a:r>
              <a:rPr lang="en-US" sz="2400" dirty="0">
                <a:solidFill>
                  <a:schemeClr val="bg1"/>
                </a:solidFill>
              </a:rPr>
              <a:t> </a:t>
            </a:r>
            <a:r>
              <a:rPr lang="en-US" sz="2400" dirty="0" err="1">
                <a:solidFill>
                  <a:schemeClr val="bg1"/>
                </a:solidFill>
              </a:rPr>
              <a:t>ordinarias</a:t>
            </a:r>
            <a:r>
              <a:rPr lang="en-US" sz="2400" dirty="0">
                <a:solidFill>
                  <a:schemeClr val="bg1"/>
                </a:solidFill>
              </a:rPr>
              <a:t>. Tiene 5 días para </a:t>
            </a:r>
            <a:r>
              <a:rPr lang="en-US" sz="2400" dirty="0" err="1">
                <a:solidFill>
                  <a:schemeClr val="bg1"/>
                </a:solidFill>
              </a:rPr>
              <a:t>solcitar</a:t>
            </a:r>
            <a:r>
              <a:rPr lang="en-US" sz="2400" dirty="0">
                <a:solidFill>
                  <a:schemeClr val="bg1"/>
                </a:solidFill>
              </a:rPr>
              <a:t> </a:t>
            </a:r>
            <a:r>
              <a:rPr lang="en-US" sz="2400" dirty="0" err="1">
                <a:solidFill>
                  <a:schemeClr val="bg1"/>
                </a:solidFill>
              </a:rPr>
              <a:t>cambio</a:t>
            </a:r>
            <a:r>
              <a:rPr lang="en-US" sz="2400" dirty="0">
                <a:solidFill>
                  <a:schemeClr val="bg1"/>
                </a:solidFill>
              </a:rPr>
              <a:t> de </a:t>
            </a:r>
            <a:r>
              <a:rPr lang="en-US" sz="2400" dirty="0" err="1">
                <a:solidFill>
                  <a:schemeClr val="bg1"/>
                </a:solidFill>
              </a:rPr>
              <a:t>calificación</a:t>
            </a:r>
            <a:r>
              <a:rPr lang="en-US" sz="2400" dirty="0">
                <a:solidFill>
                  <a:schemeClr val="bg1"/>
                </a:solidFill>
              </a:rPr>
              <a:t> </a:t>
            </a:r>
            <a:r>
              <a:rPr lang="en-US" sz="2400" dirty="0" err="1">
                <a:solidFill>
                  <a:schemeClr val="bg1"/>
                </a:solidFill>
              </a:rPr>
              <a:t>en</a:t>
            </a:r>
            <a:r>
              <a:rPr lang="en-US" sz="2400" dirty="0">
                <a:solidFill>
                  <a:schemeClr val="bg1"/>
                </a:solidFill>
              </a:rPr>
              <a:t> </a:t>
            </a:r>
            <a:r>
              <a:rPr lang="en-US" sz="2400" dirty="0" err="1">
                <a:solidFill>
                  <a:schemeClr val="bg1"/>
                </a:solidFill>
              </a:rPr>
              <a:t>caso</a:t>
            </a:r>
            <a:r>
              <a:rPr lang="en-US" sz="2400" dirty="0">
                <a:solidFill>
                  <a:schemeClr val="bg1"/>
                </a:solidFill>
              </a:rPr>
              <a:t> de error.</a:t>
            </a:r>
          </a:p>
          <a:p>
            <a:pPr indent="-228600">
              <a:lnSpc>
                <a:spcPct val="90000"/>
              </a:lnSpc>
              <a:spcAft>
                <a:spcPts val="600"/>
              </a:spcAft>
              <a:buFont typeface="Arial" panose="020B0604020202020204" pitchFamily="34" charset="0"/>
              <a:buChar char="•"/>
            </a:pPr>
            <a:endParaRPr lang="en-US" sz="2400" dirty="0">
              <a:solidFill>
                <a:schemeClr val="bg1"/>
              </a:solidFill>
            </a:endParaRPr>
          </a:p>
          <a:p>
            <a:pPr indent="-228600">
              <a:lnSpc>
                <a:spcPct val="90000"/>
              </a:lnSpc>
              <a:spcAft>
                <a:spcPts val="600"/>
              </a:spcAft>
              <a:buFont typeface="Arial" panose="020B0604020202020204" pitchFamily="34" charset="0"/>
              <a:buChar char="•"/>
            </a:pPr>
            <a:r>
              <a:rPr lang="en-US" sz="2400" b="0" i="0" u="none" strike="noStrike" baseline="0" dirty="0">
                <a:solidFill>
                  <a:schemeClr val="bg1"/>
                </a:solidFill>
              </a:rPr>
              <a:t>Baja </a:t>
            </a:r>
            <a:r>
              <a:rPr lang="en-US" sz="2400" b="0" i="0" u="none" strike="noStrike" baseline="0" dirty="0" err="1">
                <a:solidFill>
                  <a:schemeClr val="bg1"/>
                </a:solidFill>
              </a:rPr>
              <a:t>automática</a:t>
            </a:r>
            <a:r>
              <a:rPr lang="en-US" sz="2400" b="0" i="0" u="none" strike="noStrike" baseline="0" dirty="0">
                <a:solidFill>
                  <a:schemeClr val="bg1"/>
                </a:solidFill>
              </a:rPr>
              <a:t> es la </a:t>
            </a:r>
            <a:r>
              <a:rPr lang="en-US" sz="2400" b="0" i="0" u="none" strike="noStrike" baseline="0" dirty="0" err="1">
                <a:solidFill>
                  <a:schemeClr val="bg1"/>
                </a:solidFill>
              </a:rPr>
              <a:t>separación</a:t>
            </a:r>
            <a:r>
              <a:rPr lang="en-US" sz="2400" b="0" i="0" u="none" strike="noStrike" baseline="0" dirty="0">
                <a:solidFill>
                  <a:schemeClr val="bg1"/>
                </a:solidFill>
              </a:rPr>
              <a:t> </a:t>
            </a:r>
            <a:r>
              <a:rPr lang="en-US" sz="2400" b="0" i="0" u="none" strike="noStrike" baseline="0" dirty="0" err="1">
                <a:solidFill>
                  <a:schemeClr val="bg1"/>
                </a:solidFill>
              </a:rPr>
              <a:t>definitiva</a:t>
            </a:r>
            <a:r>
              <a:rPr lang="en-US" sz="2400" b="0" i="0" u="none" strike="noStrike" baseline="0" dirty="0">
                <a:solidFill>
                  <a:schemeClr val="bg1"/>
                </a:solidFill>
              </a:rPr>
              <a:t> de un </a:t>
            </a:r>
            <a:r>
              <a:rPr lang="en-US" sz="2400" b="0" i="0" u="none" strike="noStrike" baseline="0" dirty="0" err="1">
                <a:solidFill>
                  <a:schemeClr val="bg1"/>
                </a:solidFill>
              </a:rPr>
              <a:t>alumno</a:t>
            </a:r>
            <a:r>
              <a:rPr lang="en-US" sz="2400" b="0" i="0" u="none" strike="noStrike" baseline="0" dirty="0">
                <a:solidFill>
                  <a:schemeClr val="bg1"/>
                </a:solidFill>
              </a:rPr>
              <a:t> </a:t>
            </a:r>
            <a:r>
              <a:rPr lang="en-US" sz="2400" b="0" i="0" u="none" strike="noStrike" baseline="0" dirty="0" err="1">
                <a:solidFill>
                  <a:schemeClr val="bg1"/>
                </a:solidFill>
              </a:rPr>
              <a:t>respecto</a:t>
            </a:r>
            <a:r>
              <a:rPr lang="en-US" sz="2400" b="0" i="0" u="none" strike="noStrike" baseline="0" dirty="0">
                <a:solidFill>
                  <a:schemeClr val="bg1"/>
                </a:solidFill>
              </a:rPr>
              <a:t> de un </a:t>
            </a:r>
            <a:r>
              <a:rPr lang="en-US" sz="2400" b="0" i="0" u="none" strike="noStrike" baseline="0" dirty="0" err="1">
                <a:solidFill>
                  <a:schemeClr val="bg1"/>
                </a:solidFill>
              </a:rPr>
              <a:t>programa</a:t>
            </a:r>
            <a:r>
              <a:rPr lang="en-US" sz="2400" b="0" i="0" u="none" strike="noStrike" baseline="0" dirty="0">
                <a:solidFill>
                  <a:schemeClr val="bg1"/>
                </a:solidFill>
              </a:rPr>
              <a:t> por </a:t>
            </a:r>
            <a:r>
              <a:rPr lang="en-US" sz="2400" b="0" i="0" u="none" strike="noStrike" baseline="0" dirty="0" err="1">
                <a:solidFill>
                  <a:schemeClr val="bg1"/>
                </a:solidFill>
              </a:rPr>
              <a:t>cualquiera</a:t>
            </a:r>
            <a:r>
              <a:rPr lang="en-US" sz="2400" b="0" i="0" u="none" strike="noStrike" baseline="0" dirty="0">
                <a:solidFill>
                  <a:schemeClr val="bg1"/>
                </a:solidFill>
              </a:rPr>
              <a:t> de las </a:t>
            </a:r>
            <a:r>
              <a:rPr lang="en-US" sz="2400" b="0" i="0" u="none" strike="noStrike" baseline="0" dirty="0" err="1">
                <a:solidFill>
                  <a:schemeClr val="bg1"/>
                </a:solidFill>
              </a:rPr>
              <a:t>siguientes</a:t>
            </a:r>
            <a:r>
              <a:rPr lang="en-US" sz="2400" b="0" i="0" u="none" strike="noStrike" baseline="0" dirty="0">
                <a:solidFill>
                  <a:schemeClr val="bg1"/>
                </a:solidFill>
              </a:rPr>
              <a:t> </a:t>
            </a:r>
            <a:r>
              <a:rPr lang="en-US" sz="2400" b="0" i="0" u="none" strike="noStrike" baseline="0" dirty="0" err="1">
                <a:solidFill>
                  <a:schemeClr val="bg1"/>
                </a:solidFill>
              </a:rPr>
              <a:t>causas</a:t>
            </a:r>
            <a:r>
              <a:rPr lang="en-US" sz="2400" b="0" i="0" u="none" strike="noStrike" baseline="0" dirty="0">
                <a:solidFill>
                  <a:schemeClr val="bg1"/>
                </a:solidFill>
              </a:rPr>
              <a:t>: </a:t>
            </a:r>
          </a:p>
          <a:p>
            <a:pPr indent="-228600">
              <a:lnSpc>
                <a:spcPct val="90000"/>
              </a:lnSpc>
              <a:spcAft>
                <a:spcPts val="600"/>
              </a:spcAft>
              <a:buFont typeface="Arial" panose="020B0604020202020204" pitchFamily="34" charset="0"/>
              <a:buChar char="•"/>
            </a:pPr>
            <a:r>
              <a:rPr lang="en-US" sz="2400" b="0" i="0" u="none" strike="noStrike" baseline="0" dirty="0">
                <a:solidFill>
                  <a:schemeClr val="bg1"/>
                </a:solidFill>
              </a:rPr>
              <a:t>I. Por </a:t>
            </a:r>
            <a:r>
              <a:rPr lang="en-US" sz="2400" b="0" i="0" u="none" strike="noStrike" baseline="0" dirty="0" err="1">
                <a:solidFill>
                  <a:schemeClr val="bg1"/>
                </a:solidFill>
              </a:rPr>
              <a:t>haber</a:t>
            </a:r>
            <a:r>
              <a:rPr lang="en-US" sz="2400" b="0" i="0" u="none" strike="noStrike" baseline="0" dirty="0">
                <a:solidFill>
                  <a:schemeClr val="bg1"/>
                </a:solidFill>
              </a:rPr>
              <a:t> </a:t>
            </a:r>
            <a:r>
              <a:rPr lang="en-US" sz="2400" b="0" i="0" u="none" strike="noStrike" baseline="0" dirty="0" err="1">
                <a:solidFill>
                  <a:schemeClr val="bg1"/>
                </a:solidFill>
              </a:rPr>
              <a:t>reprobado</a:t>
            </a:r>
            <a:r>
              <a:rPr lang="en-US" sz="2400" b="0" i="0" u="none" strike="noStrike" baseline="0" dirty="0">
                <a:solidFill>
                  <a:schemeClr val="bg1"/>
                </a:solidFill>
              </a:rPr>
              <a:t> </a:t>
            </a:r>
            <a:r>
              <a:rPr lang="en-US" sz="2400" b="0" i="0" u="none" strike="noStrike" baseline="0" dirty="0" err="1">
                <a:solidFill>
                  <a:schemeClr val="bg1"/>
                </a:solidFill>
              </a:rPr>
              <a:t>más</a:t>
            </a:r>
            <a:r>
              <a:rPr lang="en-US" sz="2400" b="0" i="0" u="none" strike="noStrike" baseline="0" dirty="0">
                <a:solidFill>
                  <a:schemeClr val="bg1"/>
                </a:solidFill>
              </a:rPr>
              <a:t> del 50% de los </a:t>
            </a:r>
            <a:r>
              <a:rPr lang="en-US" sz="2400" b="0" i="0" u="none" strike="noStrike" baseline="0" dirty="0" err="1">
                <a:solidFill>
                  <a:schemeClr val="bg1"/>
                </a:solidFill>
              </a:rPr>
              <a:t>créditos</a:t>
            </a:r>
            <a:r>
              <a:rPr lang="en-US" sz="2400" b="0" i="0" u="none" strike="noStrike" baseline="0" dirty="0">
                <a:solidFill>
                  <a:schemeClr val="bg1"/>
                </a:solidFill>
              </a:rPr>
              <a:t> </a:t>
            </a:r>
            <a:r>
              <a:rPr lang="en-US" sz="2400" b="0" i="0" u="none" strike="noStrike" baseline="0" dirty="0" err="1">
                <a:solidFill>
                  <a:schemeClr val="bg1"/>
                </a:solidFill>
              </a:rPr>
              <a:t>en</a:t>
            </a:r>
            <a:r>
              <a:rPr lang="en-US" sz="2400" b="0" i="0" u="none" strike="noStrike" baseline="0" dirty="0">
                <a:solidFill>
                  <a:schemeClr val="bg1"/>
                </a:solidFill>
              </a:rPr>
              <a:t> que </a:t>
            </a:r>
            <a:r>
              <a:rPr lang="en-US" sz="2400" b="0" i="0" u="none" strike="noStrike" baseline="0" dirty="0" err="1">
                <a:solidFill>
                  <a:schemeClr val="bg1"/>
                </a:solidFill>
              </a:rPr>
              <a:t>haya</a:t>
            </a:r>
            <a:r>
              <a:rPr lang="en-US" sz="2400" b="0" i="0" u="none" strike="noStrike" baseline="0" dirty="0">
                <a:solidFill>
                  <a:schemeClr val="bg1"/>
                </a:solidFill>
              </a:rPr>
              <a:t> </a:t>
            </a:r>
            <a:r>
              <a:rPr lang="en-US" sz="2400" b="0" i="0" u="none" strike="noStrike" baseline="0" dirty="0" err="1">
                <a:solidFill>
                  <a:schemeClr val="bg1"/>
                </a:solidFill>
              </a:rPr>
              <a:t>estado</a:t>
            </a:r>
            <a:r>
              <a:rPr lang="en-US" sz="2400" b="0" i="0" u="none" strike="noStrike" baseline="0" dirty="0">
                <a:solidFill>
                  <a:schemeClr val="bg1"/>
                </a:solidFill>
              </a:rPr>
              <a:t> </a:t>
            </a:r>
            <a:r>
              <a:rPr lang="en-US" sz="2400" b="0" i="0" u="none" strike="noStrike" baseline="0" dirty="0" err="1">
                <a:solidFill>
                  <a:schemeClr val="bg1"/>
                </a:solidFill>
              </a:rPr>
              <a:t>inscrito</a:t>
            </a:r>
            <a:r>
              <a:rPr lang="en-US" sz="2400" b="0" i="0" u="none" strike="noStrike" baseline="0" dirty="0">
                <a:solidFill>
                  <a:schemeClr val="bg1"/>
                </a:solidFill>
              </a:rPr>
              <a:t> </a:t>
            </a:r>
            <a:r>
              <a:rPr lang="en-US" sz="2400" b="0" i="0" u="none" strike="noStrike" baseline="0" dirty="0" err="1">
                <a:solidFill>
                  <a:schemeClr val="bg1"/>
                </a:solidFill>
              </a:rPr>
              <a:t>en</a:t>
            </a:r>
            <a:r>
              <a:rPr lang="en-US" sz="2400" b="0" i="0" u="none" strike="noStrike" baseline="0" dirty="0">
                <a:solidFill>
                  <a:schemeClr val="bg1"/>
                </a:solidFill>
              </a:rPr>
              <a:t> dos </a:t>
            </a:r>
            <a:r>
              <a:rPr lang="en-US" sz="2400" b="0" i="0" u="none" strike="noStrike" baseline="0" dirty="0" err="1">
                <a:solidFill>
                  <a:schemeClr val="bg1"/>
                </a:solidFill>
              </a:rPr>
              <a:t>reinscripciones</a:t>
            </a:r>
            <a:r>
              <a:rPr lang="en-US" sz="2400" b="0" i="0" u="none" strike="noStrike" baseline="0" dirty="0">
                <a:solidFill>
                  <a:schemeClr val="bg1"/>
                </a:solidFill>
              </a:rPr>
              <a:t> </a:t>
            </a:r>
            <a:r>
              <a:rPr lang="en-US" sz="2400" b="0" i="0" u="none" strike="noStrike" baseline="0" dirty="0" err="1">
                <a:solidFill>
                  <a:schemeClr val="bg1"/>
                </a:solidFill>
              </a:rPr>
              <a:t>consecutivas</a:t>
            </a:r>
            <a:r>
              <a:rPr lang="en-US" sz="2400" b="0" i="0" u="none" strike="noStrike" baseline="0" dirty="0">
                <a:solidFill>
                  <a:schemeClr val="bg1"/>
                </a:solidFill>
              </a:rPr>
              <a:t>, </a:t>
            </a:r>
            <a:r>
              <a:rPr lang="en-US" sz="2400" b="0" i="0" u="none" strike="noStrike" baseline="0" dirty="0" err="1">
                <a:solidFill>
                  <a:schemeClr val="bg1"/>
                </a:solidFill>
              </a:rPr>
              <a:t>en</a:t>
            </a:r>
            <a:r>
              <a:rPr lang="en-US" sz="2400" b="0" i="0" u="none" strike="noStrike" baseline="0" dirty="0">
                <a:solidFill>
                  <a:schemeClr val="bg1"/>
                </a:solidFill>
              </a:rPr>
              <a:t> el </a:t>
            </a:r>
            <a:r>
              <a:rPr lang="en-US" sz="2400" b="0" i="0" u="none" strike="noStrike" baseline="0" dirty="0" err="1">
                <a:solidFill>
                  <a:schemeClr val="bg1"/>
                </a:solidFill>
              </a:rPr>
              <a:t>lapso</a:t>
            </a:r>
            <a:r>
              <a:rPr lang="en-US" sz="2400" b="0" i="0" u="none" strike="noStrike" baseline="0" dirty="0">
                <a:solidFill>
                  <a:schemeClr val="bg1"/>
                </a:solidFill>
              </a:rPr>
              <a:t> </a:t>
            </a:r>
            <a:r>
              <a:rPr lang="en-US" sz="2400" b="0" i="0" u="none" strike="noStrike" baseline="0" dirty="0" err="1">
                <a:solidFill>
                  <a:schemeClr val="bg1"/>
                </a:solidFill>
              </a:rPr>
              <a:t>comprendido</a:t>
            </a:r>
            <a:r>
              <a:rPr lang="en-US" sz="2400" b="0" i="0" u="none" strike="noStrike" baseline="0" dirty="0">
                <a:solidFill>
                  <a:schemeClr val="bg1"/>
                </a:solidFill>
              </a:rPr>
              <a:t> entre el </a:t>
            </a:r>
            <a:r>
              <a:rPr lang="en-US" sz="2400" b="0" i="0" u="none" strike="noStrike" baseline="0" dirty="0" err="1">
                <a:solidFill>
                  <a:schemeClr val="bg1"/>
                </a:solidFill>
              </a:rPr>
              <a:t>segundo</a:t>
            </a:r>
            <a:r>
              <a:rPr lang="en-US" sz="2400" b="0" i="0" u="none" strike="noStrike" baseline="0" dirty="0">
                <a:solidFill>
                  <a:schemeClr val="bg1"/>
                </a:solidFill>
              </a:rPr>
              <a:t> y quinto </a:t>
            </a:r>
            <a:r>
              <a:rPr lang="en-US" sz="2400" b="0" i="0" u="none" strike="noStrike" baseline="0" dirty="0" err="1">
                <a:solidFill>
                  <a:schemeClr val="bg1"/>
                </a:solidFill>
              </a:rPr>
              <a:t>periodos</a:t>
            </a:r>
            <a:r>
              <a:rPr lang="en-US" sz="2400" b="0" i="0" u="none" strike="noStrike" baseline="0" dirty="0">
                <a:solidFill>
                  <a:schemeClr val="bg1"/>
                </a:solidFill>
              </a:rPr>
              <a:t> </a:t>
            </a:r>
            <a:r>
              <a:rPr lang="en-US" sz="2400" b="0" i="0" u="none" strike="noStrike" baseline="0" dirty="0" err="1">
                <a:solidFill>
                  <a:schemeClr val="bg1"/>
                </a:solidFill>
              </a:rPr>
              <a:t>escolares</a:t>
            </a:r>
            <a:r>
              <a:rPr lang="en-US" sz="2400" b="0" i="0" u="none" strike="noStrike" baseline="0" dirty="0">
                <a:solidFill>
                  <a:schemeClr val="bg1"/>
                </a:solidFill>
              </a:rPr>
              <a:t>. </a:t>
            </a:r>
          </a:p>
          <a:p>
            <a:pPr indent="-228600">
              <a:lnSpc>
                <a:spcPct val="90000"/>
              </a:lnSpc>
              <a:spcAft>
                <a:spcPts val="600"/>
              </a:spcAft>
              <a:buFont typeface="Arial" panose="020B0604020202020204" pitchFamily="34" charset="0"/>
              <a:buChar char="•"/>
            </a:pPr>
            <a:r>
              <a:rPr lang="en-US" sz="2400" b="0" i="0" u="none" strike="noStrike" baseline="0" dirty="0">
                <a:solidFill>
                  <a:schemeClr val="bg1"/>
                </a:solidFill>
              </a:rPr>
              <a:t>II. Por no </a:t>
            </a:r>
            <a:r>
              <a:rPr lang="en-US" sz="2400" b="0" i="0" u="none" strike="noStrike" baseline="0" dirty="0" err="1">
                <a:solidFill>
                  <a:schemeClr val="bg1"/>
                </a:solidFill>
              </a:rPr>
              <a:t>acreditar</a:t>
            </a:r>
            <a:r>
              <a:rPr lang="en-US" sz="2400" b="0" i="0" u="none" strike="noStrike" baseline="0" dirty="0">
                <a:solidFill>
                  <a:schemeClr val="bg1"/>
                </a:solidFill>
              </a:rPr>
              <a:t> la </a:t>
            </a:r>
            <a:r>
              <a:rPr lang="en-US" sz="2400" b="0" i="0" u="none" strike="noStrike" baseline="0" dirty="0" err="1">
                <a:solidFill>
                  <a:schemeClr val="bg1"/>
                </a:solidFill>
              </a:rPr>
              <a:t>evaluación</a:t>
            </a:r>
            <a:r>
              <a:rPr lang="en-US" sz="2400" b="0" i="0" u="none" strike="noStrike" baseline="0" dirty="0">
                <a:solidFill>
                  <a:schemeClr val="bg1"/>
                </a:solidFill>
              </a:rPr>
              <a:t> </a:t>
            </a:r>
            <a:r>
              <a:rPr lang="en-US" sz="2400" b="0" i="0" u="none" strike="noStrike" baseline="0" dirty="0" err="1">
                <a:solidFill>
                  <a:schemeClr val="bg1"/>
                </a:solidFill>
              </a:rPr>
              <a:t>extraordinaria</a:t>
            </a:r>
            <a:r>
              <a:rPr lang="en-US" sz="2400" b="0" i="0" u="none" strike="noStrike" baseline="0" dirty="0">
                <a:solidFill>
                  <a:schemeClr val="bg1"/>
                </a:solidFill>
              </a:rPr>
              <a:t> especial </a:t>
            </a:r>
            <a:r>
              <a:rPr lang="en-US" sz="2400" b="0" i="0" u="none" strike="noStrike" baseline="0" dirty="0" err="1">
                <a:solidFill>
                  <a:schemeClr val="bg1"/>
                </a:solidFill>
              </a:rPr>
              <a:t>prevista</a:t>
            </a:r>
            <a:r>
              <a:rPr lang="en-US" sz="2400" b="0" i="0" u="none" strike="noStrike" baseline="0" dirty="0">
                <a:solidFill>
                  <a:schemeClr val="bg1"/>
                </a:solidFill>
              </a:rPr>
              <a:t> </a:t>
            </a:r>
            <a:r>
              <a:rPr lang="en-US" sz="2400" b="0" i="0" u="none" strike="noStrike" baseline="0" dirty="0" err="1">
                <a:solidFill>
                  <a:schemeClr val="bg1"/>
                </a:solidFill>
              </a:rPr>
              <a:t>en</a:t>
            </a:r>
            <a:r>
              <a:rPr lang="en-US" sz="2400" b="0" i="0" u="none" strike="noStrike" baseline="0" dirty="0">
                <a:solidFill>
                  <a:schemeClr val="bg1"/>
                </a:solidFill>
              </a:rPr>
              <a:t> el</a:t>
            </a:r>
            <a:endParaRPr lang="en-US" sz="2400" dirty="0">
              <a:solidFill>
                <a:schemeClr val="bg1"/>
              </a:solidFill>
            </a:endParaRPr>
          </a:p>
          <a:p>
            <a:pPr indent="-228600">
              <a:lnSpc>
                <a:spcPct val="90000"/>
              </a:lnSpc>
              <a:spcAft>
                <a:spcPts val="600"/>
              </a:spcAft>
              <a:buFont typeface="Arial" panose="020B0604020202020204" pitchFamily="34" charset="0"/>
              <a:buChar char="•"/>
            </a:pPr>
            <a:endParaRPr lang="en-US" sz="2400" dirty="0">
              <a:solidFill>
                <a:schemeClr val="bg1"/>
              </a:solidFill>
            </a:endParaRPr>
          </a:p>
        </p:txBody>
      </p:sp>
      <p:sp>
        <p:nvSpPr>
          <p:cNvPr id="11" name="CuadroTexto 10">
            <a:extLst>
              <a:ext uri="{FF2B5EF4-FFF2-40B4-BE49-F238E27FC236}">
                <a16:creationId xmlns:a16="http://schemas.microsoft.com/office/drawing/2014/main" id="{0EDE2962-F22E-48E2-89E8-DA8BD4463F7C}"/>
              </a:ext>
            </a:extLst>
          </p:cNvPr>
          <p:cNvSpPr txBox="1"/>
          <p:nvPr/>
        </p:nvSpPr>
        <p:spPr>
          <a:xfrm>
            <a:off x="5979591" y="6286755"/>
            <a:ext cx="5869578" cy="461665"/>
          </a:xfrm>
          <a:prstGeom prst="rect">
            <a:avLst/>
          </a:prstGeom>
          <a:noFill/>
        </p:spPr>
        <p:txBody>
          <a:bodyPr wrap="square">
            <a:spAutoFit/>
          </a:bodyPr>
          <a:lstStyle/>
          <a:p>
            <a:r>
              <a:rPr lang="es-MX" sz="2400" dirty="0">
                <a:solidFill>
                  <a:schemeClr val="accent2">
                    <a:lumMod val="75000"/>
                  </a:schemeClr>
                </a:solidFill>
              </a:rPr>
              <a:t>https://www.unison.mx/reglamento-escolar/</a:t>
            </a:r>
          </a:p>
        </p:txBody>
      </p:sp>
    </p:spTree>
    <p:extLst>
      <p:ext uri="{BB962C8B-B14F-4D97-AF65-F5344CB8AC3E}">
        <p14:creationId xmlns:p14="http://schemas.microsoft.com/office/powerpoint/2010/main" val="1464200059"/>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6083447"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4B8976D-012C-4E1F-85EE-F6D4A0CF5DBB}"/>
              </a:ext>
            </a:extLst>
          </p:cNvPr>
          <p:cNvSpPr>
            <a:spLocks noGrp="1"/>
          </p:cNvSpPr>
          <p:nvPr>
            <p:ph type="title"/>
          </p:nvPr>
        </p:nvSpPr>
        <p:spPr>
          <a:xfrm>
            <a:off x="1155558" y="637762"/>
            <a:ext cx="4284397" cy="5576770"/>
          </a:xfrm>
        </p:spPr>
        <p:txBody>
          <a:bodyPr vert="horz" lIns="91440" tIns="45720" rIns="91440" bIns="45720" rtlCol="0" anchor="ctr">
            <a:normAutofit/>
          </a:bodyPr>
          <a:lstStyle/>
          <a:p>
            <a:r>
              <a:rPr lang="en-US" sz="4800" kern="1200" dirty="0" err="1">
                <a:solidFill>
                  <a:schemeClr val="bg1"/>
                </a:solidFill>
                <a:latin typeface="+mj-lt"/>
                <a:ea typeface="+mj-ea"/>
                <a:cs typeface="+mj-cs"/>
              </a:rPr>
              <a:t>Prácticas</a:t>
            </a:r>
            <a:r>
              <a:rPr lang="en-US" sz="4800" kern="1200" dirty="0">
                <a:solidFill>
                  <a:schemeClr val="bg1"/>
                </a:solidFill>
                <a:latin typeface="+mj-lt"/>
                <a:ea typeface="+mj-ea"/>
                <a:cs typeface="+mj-cs"/>
              </a:rPr>
              <a:t> </a:t>
            </a:r>
            <a:r>
              <a:rPr lang="en-US" sz="4800" kern="1200" dirty="0" err="1">
                <a:solidFill>
                  <a:schemeClr val="bg1"/>
                </a:solidFill>
                <a:latin typeface="+mj-lt"/>
                <a:ea typeface="+mj-ea"/>
                <a:cs typeface="+mj-cs"/>
              </a:rPr>
              <a:t>Profesionales</a:t>
            </a:r>
            <a:r>
              <a:rPr lang="en-US" sz="4800" kern="1200" dirty="0">
                <a:solidFill>
                  <a:schemeClr val="bg1"/>
                </a:solidFill>
                <a:latin typeface="+mj-lt"/>
                <a:ea typeface="+mj-ea"/>
                <a:cs typeface="+mj-cs"/>
              </a:rPr>
              <a:t> y </a:t>
            </a:r>
            <a:r>
              <a:rPr lang="en-US" sz="4800" kern="1200" dirty="0" err="1">
                <a:solidFill>
                  <a:schemeClr val="bg1"/>
                </a:solidFill>
                <a:latin typeface="+mj-lt"/>
                <a:ea typeface="+mj-ea"/>
                <a:cs typeface="+mj-cs"/>
              </a:rPr>
              <a:t>materias</a:t>
            </a:r>
            <a:r>
              <a:rPr lang="en-US" sz="4800" kern="1200" dirty="0">
                <a:solidFill>
                  <a:schemeClr val="bg1"/>
                </a:solidFill>
                <a:latin typeface="+mj-lt"/>
                <a:ea typeface="+mj-ea"/>
                <a:cs typeface="+mj-cs"/>
              </a:rPr>
              <a:t> </a:t>
            </a:r>
            <a:r>
              <a:rPr lang="en-US" sz="4800" kern="1200" dirty="0" err="1">
                <a:solidFill>
                  <a:schemeClr val="bg1"/>
                </a:solidFill>
                <a:latin typeface="+mj-lt"/>
                <a:ea typeface="+mj-ea"/>
                <a:cs typeface="+mj-cs"/>
              </a:rPr>
              <a:t>acreditadas</a:t>
            </a:r>
            <a:r>
              <a:rPr lang="en-US" sz="4800" kern="1200" dirty="0">
                <a:solidFill>
                  <a:schemeClr val="bg1"/>
                </a:solidFill>
                <a:latin typeface="+mj-lt"/>
                <a:ea typeface="+mj-ea"/>
                <a:cs typeface="+mj-cs"/>
              </a:rPr>
              <a:t> </a:t>
            </a:r>
            <a:r>
              <a:rPr lang="en-US" sz="4800" kern="1200" dirty="0" err="1">
                <a:solidFill>
                  <a:schemeClr val="bg1"/>
                </a:solidFill>
                <a:latin typeface="+mj-lt"/>
                <a:ea typeface="+mj-ea"/>
                <a:cs typeface="+mj-cs"/>
              </a:rPr>
              <a:t>en</a:t>
            </a:r>
            <a:r>
              <a:rPr lang="en-US" sz="4800" kern="1200" dirty="0">
                <a:solidFill>
                  <a:schemeClr val="bg1"/>
                </a:solidFill>
                <a:latin typeface="+mj-lt"/>
                <a:ea typeface="+mj-ea"/>
                <a:cs typeface="+mj-cs"/>
              </a:rPr>
              <a:t> campo</a:t>
            </a:r>
          </a:p>
        </p:txBody>
      </p:sp>
      <p:sp>
        <p:nvSpPr>
          <p:cNvPr id="11" name="Rectangle 10">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5990"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adroTexto 3">
            <a:extLst>
              <a:ext uri="{FF2B5EF4-FFF2-40B4-BE49-F238E27FC236}">
                <a16:creationId xmlns:a16="http://schemas.microsoft.com/office/drawing/2014/main" id="{AC814E53-660C-4550-B12F-5A7A0348F533}"/>
              </a:ext>
            </a:extLst>
          </p:cNvPr>
          <p:cNvSpPr txBox="1"/>
          <p:nvPr/>
        </p:nvSpPr>
        <p:spPr>
          <a:xfrm>
            <a:off x="6739464" y="637762"/>
            <a:ext cx="4305881" cy="5860946"/>
          </a:xfrm>
          <a:prstGeom prst="rect">
            <a:avLst/>
          </a:prstGeom>
        </p:spPr>
        <p:txBody>
          <a:bodyPr vert="horz" lIns="91440" tIns="45720" rIns="91440" bIns="45720" rtlCol="0" anchor="ctr">
            <a:normAutofit/>
          </a:bodyPr>
          <a:lstStyle/>
          <a:p>
            <a:pPr>
              <a:lnSpc>
                <a:spcPct val="90000"/>
              </a:lnSpc>
              <a:spcBef>
                <a:spcPts val="1000"/>
              </a:spcBef>
            </a:pPr>
            <a:r>
              <a:rPr lang="en-US" sz="2800" kern="1200" dirty="0" err="1">
                <a:solidFill>
                  <a:schemeClr val="tx1"/>
                </a:solidFill>
                <a:latin typeface="+mn-lt"/>
                <a:ea typeface="+mn-ea"/>
                <a:cs typeface="+mn-cs"/>
              </a:rPr>
              <a:t>Prácticas</a:t>
            </a:r>
            <a:r>
              <a:rPr lang="en-US" sz="2800" kern="1200" dirty="0">
                <a:solidFill>
                  <a:schemeClr val="tx1"/>
                </a:solidFill>
                <a:latin typeface="+mn-lt"/>
                <a:ea typeface="+mn-ea"/>
                <a:cs typeface="+mn-cs"/>
              </a:rPr>
              <a:t> </a:t>
            </a:r>
            <a:r>
              <a:rPr lang="en-US" sz="2800" kern="1200" dirty="0" err="1">
                <a:solidFill>
                  <a:schemeClr val="tx1"/>
                </a:solidFill>
                <a:latin typeface="+mn-lt"/>
                <a:ea typeface="+mn-ea"/>
                <a:cs typeface="+mn-cs"/>
              </a:rPr>
              <a:t>Profesionales</a:t>
            </a:r>
            <a:r>
              <a:rPr lang="en-US" sz="2800" kern="1200" dirty="0">
                <a:solidFill>
                  <a:schemeClr val="tx1"/>
                </a:solidFill>
                <a:latin typeface="+mn-lt"/>
                <a:ea typeface="+mn-ea"/>
                <a:cs typeface="+mn-cs"/>
              </a:rPr>
              <a:t>.- Se </a:t>
            </a:r>
            <a:r>
              <a:rPr lang="en-US" sz="2800" kern="1200" dirty="0" err="1">
                <a:solidFill>
                  <a:schemeClr val="tx1"/>
                </a:solidFill>
                <a:latin typeface="+mn-lt"/>
                <a:ea typeface="+mn-ea"/>
                <a:cs typeface="+mn-cs"/>
              </a:rPr>
              <a:t>acreditan</a:t>
            </a:r>
            <a:r>
              <a:rPr lang="en-US" sz="2800" kern="1200" dirty="0">
                <a:solidFill>
                  <a:schemeClr val="tx1"/>
                </a:solidFill>
                <a:latin typeface="+mn-lt"/>
                <a:ea typeface="+mn-ea"/>
                <a:cs typeface="+mn-cs"/>
              </a:rPr>
              <a:t> </a:t>
            </a:r>
            <a:r>
              <a:rPr lang="en-US" sz="2800" kern="1200" dirty="0" err="1">
                <a:solidFill>
                  <a:schemeClr val="tx1"/>
                </a:solidFill>
                <a:latin typeface="+mn-lt"/>
                <a:ea typeface="+mn-ea"/>
                <a:cs typeface="+mn-cs"/>
              </a:rPr>
              <a:t>en</a:t>
            </a:r>
            <a:r>
              <a:rPr lang="en-US" sz="2800" kern="1200" dirty="0">
                <a:solidFill>
                  <a:schemeClr val="tx1"/>
                </a:solidFill>
                <a:latin typeface="+mn-lt"/>
                <a:ea typeface="+mn-ea"/>
                <a:cs typeface="+mn-cs"/>
              </a:rPr>
              <a:t> </a:t>
            </a:r>
            <a:r>
              <a:rPr lang="en-US" sz="2800" kern="1200" dirty="0" err="1">
                <a:solidFill>
                  <a:schemeClr val="tx1"/>
                </a:solidFill>
                <a:latin typeface="+mn-lt"/>
                <a:ea typeface="+mn-ea"/>
                <a:cs typeface="+mn-cs"/>
              </a:rPr>
              <a:t>empresas</a:t>
            </a:r>
            <a:r>
              <a:rPr lang="en-US" sz="2800" kern="1200" dirty="0">
                <a:solidFill>
                  <a:schemeClr val="tx1"/>
                </a:solidFill>
                <a:latin typeface="+mn-lt"/>
                <a:ea typeface="+mn-ea"/>
                <a:cs typeface="+mn-cs"/>
              </a:rPr>
              <a:t>, </a:t>
            </a:r>
            <a:r>
              <a:rPr lang="en-US" sz="2800" kern="1200" dirty="0" err="1">
                <a:solidFill>
                  <a:schemeClr val="tx1"/>
                </a:solidFill>
                <a:latin typeface="+mn-lt"/>
                <a:ea typeface="+mn-ea"/>
                <a:cs typeface="+mn-cs"/>
              </a:rPr>
              <a:t>proyectos</a:t>
            </a:r>
            <a:r>
              <a:rPr lang="en-US" sz="2800" kern="1200" dirty="0">
                <a:solidFill>
                  <a:schemeClr val="tx1"/>
                </a:solidFill>
                <a:latin typeface="+mn-lt"/>
                <a:ea typeface="+mn-ea"/>
                <a:cs typeface="+mn-cs"/>
              </a:rPr>
              <a:t> de </a:t>
            </a:r>
            <a:r>
              <a:rPr lang="en-US" sz="2800" kern="1200" dirty="0" err="1">
                <a:solidFill>
                  <a:schemeClr val="tx1"/>
                </a:solidFill>
                <a:latin typeface="+mn-lt"/>
                <a:ea typeface="+mn-ea"/>
                <a:cs typeface="+mn-cs"/>
              </a:rPr>
              <a:t>investigación</a:t>
            </a:r>
            <a:r>
              <a:rPr lang="en-US" sz="2800" kern="1200" dirty="0">
                <a:solidFill>
                  <a:schemeClr val="tx1"/>
                </a:solidFill>
                <a:latin typeface="+mn-lt"/>
                <a:ea typeface="+mn-ea"/>
                <a:cs typeface="+mn-cs"/>
              </a:rPr>
              <a:t>, </a:t>
            </a:r>
            <a:r>
              <a:rPr lang="en-US" sz="2800" kern="1200" dirty="0" err="1">
                <a:solidFill>
                  <a:schemeClr val="tx1"/>
                </a:solidFill>
                <a:latin typeface="+mn-lt"/>
                <a:ea typeface="+mn-ea"/>
                <a:cs typeface="+mn-cs"/>
              </a:rPr>
              <a:t>dependencias</a:t>
            </a:r>
            <a:r>
              <a:rPr lang="en-US" sz="2800" kern="1200" dirty="0">
                <a:solidFill>
                  <a:schemeClr val="tx1"/>
                </a:solidFill>
                <a:latin typeface="+mn-lt"/>
                <a:ea typeface="+mn-ea"/>
                <a:cs typeface="+mn-cs"/>
              </a:rPr>
              <a:t> de los </a:t>
            </a:r>
            <a:r>
              <a:rPr lang="en-US" sz="2800" kern="1200" dirty="0" err="1">
                <a:solidFill>
                  <a:schemeClr val="tx1"/>
                </a:solidFill>
                <a:latin typeface="+mn-lt"/>
                <a:ea typeface="+mn-ea"/>
                <a:cs typeface="+mn-cs"/>
              </a:rPr>
              <a:t>tres</a:t>
            </a:r>
            <a:r>
              <a:rPr lang="en-US" sz="2800" kern="1200" dirty="0">
                <a:solidFill>
                  <a:schemeClr val="tx1"/>
                </a:solidFill>
                <a:latin typeface="+mn-lt"/>
                <a:ea typeface="+mn-ea"/>
                <a:cs typeface="+mn-cs"/>
              </a:rPr>
              <a:t> </a:t>
            </a:r>
            <a:r>
              <a:rPr lang="en-US" sz="2800" kern="1200" dirty="0" err="1">
                <a:solidFill>
                  <a:schemeClr val="tx1"/>
                </a:solidFill>
                <a:latin typeface="+mn-lt"/>
                <a:ea typeface="+mn-ea"/>
                <a:cs typeface="+mn-cs"/>
              </a:rPr>
              <a:t>niveles</a:t>
            </a:r>
            <a:r>
              <a:rPr lang="en-US" sz="2800" kern="1200" dirty="0">
                <a:solidFill>
                  <a:schemeClr val="tx1"/>
                </a:solidFill>
                <a:latin typeface="+mn-lt"/>
                <a:ea typeface="+mn-ea"/>
                <a:cs typeface="+mn-cs"/>
              </a:rPr>
              <a:t> de </a:t>
            </a:r>
            <a:r>
              <a:rPr lang="en-US" sz="2800" kern="1200" dirty="0" err="1">
                <a:solidFill>
                  <a:schemeClr val="tx1"/>
                </a:solidFill>
                <a:latin typeface="+mn-lt"/>
                <a:ea typeface="+mn-ea"/>
                <a:cs typeface="+mn-cs"/>
              </a:rPr>
              <a:t>Gobierno</a:t>
            </a:r>
            <a:r>
              <a:rPr lang="en-US" sz="2800" kern="1200" dirty="0">
                <a:solidFill>
                  <a:schemeClr val="tx1"/>
                </a:solidFill>
                <a:latin typeface="+mn-lt"/>
                <a:ea typeface="+mn-ea"/>
                <a:cs typeface="+mn-cs"/>
              </a:rPr>
              <a:t>. Son </a:t>
            </a:r>
            <a:r>
              <a:rPr lang="en-US" sz="2800" kern="1200" dirty="0" err="1">
                <a:solidFill>
                  <a:schemeClr val="tx1"/>
                </a:solidFill>
                <a:latin typeface="+mn-lt"/>
                <a:ea typeface="+mn-ea"/>
                <a:cs typeface="+mn-cs"/>
              </a:rPr>
              <a:t>equivalentes</a:t>
            </a:r>
            <a:r>
              <a:rPr lang="en-US" sz="2800" kern="1200" dirty="0">
                <a:solidFill>
                  <a:schemeClr val="tx1"/>
                </a:solidFill>
                <a:latin typeface="+mn-lt"/>
                <a:ea typeface="+mn-ea"/>
                <a:cs typeface="+mn-cs"/>
              </a:rPr>
              <a:t> a 250 horas de </a:t>
            </a:r>
            <a:r>
              <a:rPr lang="en-US" sz="2800" kern="1200" dirty="0" err="1">
                <a:solidFill>
                  <a:schemeClr val="tx1"/>
                </a:solidFill>
                <a:latin typeface="+mn-lt"/>
                <a:ea typeface="+mn-ea"/>
                <a:cs typeface="+mn-cs"/>
              </a:rPr>
              <a:t>trabajo</a:t>
            </a:r>
            <a:r>
              <a:rPr lang="en-US" sz="2800" kern="1200" dirty="0">
                <a:solidFill>
                  <a:schemeClr val="tx1"/>
                </a:solidFill>
                <a:latin typeface="+mn-lt"/>
                <a:ea typeface="+mn-ea"/>
                <a:cs typeface="+mn-cs"/>
              </a:rPr>
              <a:t> </a:t>
            </a:r>
            <a:r>
              <a:rPr lang="en-US" sz="2800" kern="1200" dirty="0" err="1">
                <a:solidFill>
                  <a:schemeClr val="tx1"/>
                </a:solidFill>
                <a:latin typeface="+mn-lt"/>
                <a:ea typeface="+mn-ea"/>
                <a:cs typeface="+mn-cs"/>
              </a:rPr>
              <a:t>en</a:t>
            </a:r>
            <a:r>
              <a:rPr lang="en-US" sz="2800" kern="1200" dirty="0">
                <a:solidFill>
                  <a:schemeClr val="tx1"/>
                </a:solidFill>
                <a:latin typeface="+mn-lt"/>
                <a:ea typeface="+mn-ea"/>
                <a:cs typeface="+mn-cs"/>
              </a:rPr>
              <a:t> campo.</a:t>
            </a:r>
          </a:p>
          <a:p>
            <a:pPr>
              <a:lnSpc>
                <a:spcPct val="90000"/>
              </a:lnSpc>
              <a:spcBef>
                <a:spcPts val="1000"/>
              </a:spcBef>
            </a:pPr>
            <a:endParaRPr lang="en-US" sz="2800" kern="1200" dirty="0">
              <a:solidFill>
                <a:schemeClr val="tx1"/>
              </a:solidFill>
              <a:latin typeface="+mn-lt"/>
              <a:ea typeface="+mn-ea"/>
              <a:cs typeface="+mn-cs"/>
            </a:endParaRPr>
          </a:p>
          <a:p>
            <a:pPr>
              <a:lnSpc>
                <a:spcPct val="90000"/>
              </a:lnSpc>
              <a:spcBef>
                <a:spcPts val="1000"/>
              </a:spcBef>
            </a:pPr>
            <a:r>
              <a:rPr lang="en-US" sz="2800" kern="1200" dirty="0" err="1">
                <a:solidFill>
                  <a:schemeClr val="tx1"/>
                </a:solidFill>
                <a:latin typeface="+mn-lt"/>
                <a:ea typeface="+mn-ea"/>
                <a:cs typeface="+mn-cs"/>
              </a:rPr>
              <a:t>Adicionalmente</a:t>
            </a:r>
            <a:r>
              <a:rPr lang="en-US" sz="2800" kern="1200" dirty="0">
                <a:solidFill>
                  <a:schemeClr val="tx1"/>
                </a:solidFill>
                <a:latin typeface="+mn-lt"/>
                <a:ea typeface="+mn-ea"/>
                <a:cs typeface="+mn-cs"/>
              </a:rPr>
              <a:t>, </a:t>
            </a:r>
            <a:r>
              <a:rPr lang="en-US" sz="2800" kern="1200" dirty="0" err="1">
                <a:solidFill>
                  <a:schemeClr val="tx1"/>
                </a:solidFill>
                <a:latin typeface="+mn-lt"/>
                <a:ea typeface="+mn-ea"/>
                <a:cs typeface="+mn-cs"/>
              </a:rPr>
              <a:t>existe</a:t>
            </a:r>
            <a:r>
              <a:rPr lang="en-US" sz="2800" kern="1200" dirty="0">
                <a:solidFill>
                  <a:schemeClr val="tx1"/>
                </a:solidFill>
                <a:latin typeface="+mn-lt"/>
                <a:ea typeface="+mn-ea"/>
                <a:cs typeface="+mn-cs"/>
              </a:rPr>
              <a:t> lo </a:t>
            </a:r>
            <a:r>
              <a:rPr lang="en-US" sz="2800" kern="1200" dirty="0" err="1">
                <a:solidFill>
                  <a:schemeClr val="tx1"/>
                </a:solidFill>
                <a:latin typeface="+mn-lt"/>
                <a:ea typeface="+mn-ea"/>
                <a:cs typeface="+mn-cs"/>
              </a:rPr>
              <a:t>opción</a:t>
            </a:r>
            <a:r>
              <a:rPr lang="en-US" sz="2800" kern="1200" dirty="0">
                <a:solidFill>
                  <a:schemeClr val="tx1"/>
                </a:solidFill>
                <a:latin typeface="+mn-lt"/>
                <a:ea typeface="+mn-ea"/>
                <a:cs typeface="+mn-cs"/>
              </a:rPr>
              <a:t> de </a:t>
            </a:r>
            <a:r>
              <a:rPr lang="en-US" sz="2800" kern="1200" dirty="0" err="1">
                <a:solidFill>
                  <a:schemeClr val="tx1"/>
                </a:solidFill>
                <a:latin typeface="+mn-lt"/>
                <a:ea typeface="+mn-ea"/>
                <a:cs typeface="+mn-cs"/>
              </a:rPr>
              <a:t>acreditar</a:t>
            </a:r>
            <a:r>
              <a:rPr lang="en-US" sz="2800" kern="1200" dirty="0">
                <a:solidFill>
                  <a:schemeClr val="tx1"/>
                </a:solidFill>
                <a:latin typeface="+mn-lt"/>
                <a:ea typeface="+mn-ea"/>
                <a:cs typeface="+mn-cs"/>
              </a:rPr>
              <a:t> </a:t>
            </a:r>
            <a:r>
              <a:rPr lang="en-US" sz="2800" kern="1200" dirty="0" err="1">
                <a:solidFill>
                  <a:schemeClr val="tx1"/>
                </a:solidFill>
                <a:latin typeface="+mn-lt"/>
                <a:ea typeface="+mn-ea"/>
                <a:cs typeface="+mn-cs"/>
              </a:rPr>
              <a:t>varias</a:t>
            </a:r>
            <a:r>
              <a:rPr lang="en-US" sz="2800" kern="1200" dirty="0">
                <a:solidFill>
                  <a:schemeClr val="tx1"/>
                </a:solidFill>
                <a:latin typeface="+mn-lt"/>
                <a:ea typeface="+mn-ea"/>
                <a:cs typeface="+mn-cs"/>
              </a:rPr>
              <a:t> </a:t>
            </a:r>
            <a:r>
              <a:rPr lang="en-US" sz="2800" kern="1200" dirty="0" err="1">
                <a:solidFill>
                  <a:schemeClr val="tx1"/>
                </a:solidFill>
                <a:latin typeface="+mn-lt"/>
                <a:ea typeface="+mn-ea"/>
                <a:cs typeface="+mn-cs"/>
              </a:rPr>
              <a:t>materias</a:t>
            </a:r>
            <a:r>
              <a:rPr lang="en-US" sz="2800" kern="1200" dirty="0">
                <a:solidFill>
                  <a:schemeClr val="tx1"/>
                </a:solidFill>
                <a:latin typeface="+mn-lt"/>
                <a:ea typeface="+mn-ea"/>
                <a:cs typeface="+mn-cs"/>
              </a:rPr>
              <a:t> con </a:t>
            </a:r>
            <a:r>
              <a:rPr lang="en-US" sz="2800" kern="1200" dirty="0" err="1">
                <a:solidFill>
                  <a:schemeClr val="tx1"/>
                </a:solidFill>
                <a:latin typeface="+mn-lt"/>
                <a:ea typeface="+mn-ea"/>
                <a:cs typeface="+mn-cs"/>
              </a:rPr>
              <a:t>trabajo</a:t>
            </a:r>
            <a:r>
              <a:rPr lang="en-US" sz="2800" kern="1200" dirty="0">
                <a:solidFill>
                  <a:schemeClr val="tx1"/>
                </a:solidFill>
                <a:latin typeface="+mn-lt"/>
                <a:ea typeface="+mn-ea"/>
                <a:cs typeface="+mn-cs"/>
              </a:rPr>
              <a:t> </a:t>
            </a:r>
            <a:r>
              <a:rPr lang="en-US" sz="2800" kern="1200" dirty="0" err="1">
                <a:solidFill>
                  <a:schemeClr val="tx1"/>
                </a:solidFill>
                <a:latin typeface="+mn-lt"/>
                <a:ea typeface="+mn-ea"/>
                <a:cs typeface="+mn-cs"/>
              </a:rPr>
              <a:t>en</a:t>
            </a:r>
            <a:r>
              <a:rPr lang="en-US" sz="2800" kern="1200" dirty="0">
                <a:solidFill>
                  <a:schemeClr val="tx1"/>
                </a:solidFill>
                <a:latin typeface="+mn-lt"/>
                <a:ea typeface="+mn-ea"/>
                <a:cs typeface="+mn-cs"/>
              </a:rPr>
              <a:t> </a:t>
            </a:r>
            <a:r>
              <a:rPr lang="en-US" sz="2800" kern="1200" dirty="0" err="1">
                <a:solidFill>
                  <a:schemeClr val="tx1"/>
                </a:solidFill>
                <a:latin typeface="+mn-lt"/>
                <a:ea typeface="+mn-ea"/>
                <a:cs typeface="+mn-cs"/>
              </a:rPr>
              <a:t>empresa</a:t>
            </a:r>
            <a:r>
              <a:rPr lang="en-US" sz="2800" kern="1200" dirty="0">
                <a:solidFill>
                  <a:schemeClr val="tx1"/>
                </a:solidFill>
                <a:latin typeface="+mn-lt"/>
                <a:ea typeface="+mn-ea"/>
                <a:cs typeface="+mn-cs"/>
              </a:rPr>
              <a:t>, campo o </a:t>
            </a:r>
            <a:r>
              <a:rPr lang="en-US" sz="2800" kern="1200" dirty="0" err="1">
                <a:solidFill>
                  <a:schemeClr val="tx1"/>
                </a:solidFill>
                <a:latin typeface="+mn-lt"/>
                <a:ea typeface="+mn-ea"/>
                <a:cs typeface="+mn-cs"/>
              </a:rPr>
              <a:t>en</a:t>
            </a:r>
            <a:r>
              <a:rPr lang="en-US" sz="2800" kern="1200" dirty="0">
                <a:solidFill>
                  <a:schemeClr val="tx1"/>
                </a:solidFill>
                <a:latin typeface="+mn-lt"/>
                <a:ea typeface="+mn-ea"/>
                <a:cs typeface="+mn-cs"/>
              </a:rPr>
              <a:t> </a:t>
            </a:r>
            <a:r>
              <a:rPr lang="en-US" sz="2800" kern="1200" dirty="0" err="1">
                <a:solidFill>
                  <a:schemeClr val="tx1"/>
                </a:solidFill>
                <a:latin typeface="+mn-lt"/>
                <a:ea typeface="+mn-ea"/>
                <a:cs typeface="+mn-cs"/>
              </a:rPr>
              <a:t>proyectos</a:t>
            </a:r>
            <a:r>
              <a:rPr lang="en-US" sz="2800" kern="1200" dirty="0">
                <a:solidFill>
                  <a:schemeClr val="tx1"/>
                </a:solidFill>
                <a:latin typeface="+mn-lt"/>
                <a:ea typeface="+mn-ea"/>
                <a:cs typeface="+mn-cs"/>
              </a:rPr>
              <a:t> de </a:t>
            </a:r>
            <a:r>
              <a:rPr lang="en-US" sz="2800" kern="1200" dirty="0" err="1">
                <a:solidFill>
                  <a:schemeClr val="tx1"/>
                </a:solidFill>
                <a:latin typeface="+mn-lt"/>
                <a:ea typeface="+mn-ea"/>
                <a:cs typeface="+mn-cs"/>
              </a:rPr>
              <a:t>investigación</a:t>
            </a:r>
            <a:r>
              <a:rPr lang="en-US" sz="2800" kern="1200" dirty="0">
                <a:solidFill>
                  <a:schemeClr val="tx1"/>
                </a:solidFill>
                <a:latin typeface="+mn-lt"/>
                <a:ea typeface="+mn-ea"/>
                <a:cs typeface="+mn-cs"/>
              </a:rPr>
              <a:t>.</a:t>
            </a:r>
          </a:p>
        </p:txBody>
      </p:sp>
    </p:spTree>
    <p:extLst>
      <p:ext uri="{BB962C8B-B14F-4D97-AF65-F5344CB8AC3E}">
        <p14:creationId xmlns:p14="http://schemas.microsoft.com/office/powerpoint/2010/main" val="36642910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0"/>
            <a:ext cx="4654286"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AC9E30C-1192-480A-B41B-814676724993}"/>
              </a:ext>
            </a:extLst>
          </p:cNvPr>
          <p:cNvSpPr>
            <a:spLocks noGrp="1"/>
          </p:cNvSpPr>
          <p:nvPr>
            <p:ph type="title"/>
          </p:nvPr>
        </p:nvSpPr>
        <p:spPr>
          <a:xfrm>
            <a:off x="1155559" y="637762"/>
            <a:ext cx="2899568" cy="5576770"/>
          </a:xfrm>
        </p:spPr>
        <p:txBody>
          <a:bodyPr vert="horz" lIns="91440" tIns="45720" rIns="91440" bIns="45720" rtlCol="0" anchor="ctr">
            <a:normAutofit/>
          </a:bodyPr>
          <a:lstStyle/>
          <a:p>
            <a:r>
              <a:rPr lang="en-US" sz="4800" kern="1200">
                <a:solidFill>
                  <a:schemeClr val="bg1"/>
                </a:solidFill>
                <a:latin typeface="+mj-lt"/>
                <a:ea typeface="+mj-ea"/>
                <a:cs typeface="+mj-cs"/>
              </a:rPr>
              <a:t>SERVICIO SOCIAL</a:t>
            </a:r>
          </a:p>
        </p:txBody>
      </p:sp>
      <p:sp>
        <p:nvSpPr>
          <p:cNvPr id="9" name="Rectangle 8">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535" y="0"/>
            <a:ext cx="7539455"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uadroTexto 2">
            <a:extLst>
              <a:ext uri="{FF2B5EF4-FFF2-40B4-BE49-F238E27FC236}">
                <a16:creationId xmlns:a16="http://schemas.microsoft.com/office/drawing/2014/main" id="{3F8A11F5-4C28-47D4-8F53-E596F26AFB1A}"/>
              </a:ext>
            </a:extLst>
          </p:cNvPr>
          <p:cNvSpPr txBox="1"/>
          <p:nvPr/>
        </p:nvSpPr>
        <p:spPr>
          <a:xfrm>
            <a:off x="6466787" y="1885360"/>
            <a:ext cx="4732256" cy="4832092"/>
          </a:xfrm>
          <a:prstGeom prst="rect">
            <a:avLst/>
          </a:prstGeom>
          <a:noFill/>
        </p:spPr>
        <p:txBody>
          <a:bodyPr wrap="square" rtlCol="0">
            <a:spAutoFit/>
          </a:bodyPr>
          <a:lstStyle/>
          <a:p>
            <a:r>
              <a:rPr lang="es-MX" sz="2800" dirty="0"/>
              <a:t>Es obligación del estudiante para egresar el cumplir con su Servicio Social en proyectos a desarrollarse tanto en la Universidad como en instituciones de gobierno o en la comunidad. Es equivalente a 480 horas de trabajo y es posible realizarlo después de cursar el 70 % de créditos de materias. </a:t>
            </a:r>
          </a:p>
        </p:txBody>
      </p:sp>
    </p:spTree>
    <p:extLst>
      <p:ext uri="{BB962C8B-B14F-4D97-AF65-F5344CB8AC3E}">
        <p14:creationId xmlns:p14="http://schemas.microsoft.com/office/powerpoint/2010/main" val="7069516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5A2D23F-B858-483E-9EF8-6DEE9F35375D}"/>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4800" b="1" kern="1200" dirty="0" err="1">
                <a:solidFill>
                  <a:srgbClr val="FFFFFF"/>
                </a:solidFill>
                <a:effectLst/>
                <a:latin typeface="+mj-lt"/>
                <a:ea typeface="+mj-ea"/>
                <a:cs typeface="+mj-cs"/>
              </a:rPr>
              <a:t>Requisitos</a:t>
            </a:r>
            <a:r>
              <a:rPr lang="en-US" sz="4800" b="1" kern="1200" dirty="0">
                <a:solidFill>
                  <a:srgbClr val="FFFFFF"/>
                </a:solidFill>
                <a:effectLst/>
                <a:latin typeface="+mj-lt"/>
                <a:ea typeface="+mj-ea"/>
                <a:cs typeface="+mj-cs"/>
              </a:rPr>
              <a:t> de </a:t>
            </a:r>
            <a:r>
              <a:rPr lang="en-US" sz="4800" b="1" kern="1200" dirty="0" err="1">
                <a:solidFill>
                  <a:srgbClr val="FFFFFF"/>
                </a:solidFill>
                <a:effectLst/>
                <a:latin typeface="+mj-lt"/>
                <a:ea typeface="+mj-ea"/>
                <a:cs typeface="+mj-cs"/>
              </a:rPr>
              <a:t>egreso</a:t>
            </a:r>
            <a:endParaRPr lang="en-US" sz="4800" kern="1200" dirty="0">
              <a:solidFill>
                <a:srgbClr val="FFFFFF"/>
              </a:solidFill>
              <a:latin typeface="+mj-lt"/>
              <a:ea typeface="+mj-ea"/>
              <a:cs typeface="+mj-cs"/>
            </a:endParaRPr>
          </a:p>
        </p:txBody>
      </p:sp>
      <p:sp>
        <p:nvSpPr>
          <p:cNvPr id="3" name="Marcador de contenido 2">
            <a:extLst>
              <a:ext uri="{FF2B5EF4-FFF2-40B4-BE49-F238E27FC236}">
                <a16:creationId xmlns:a16="http://schemas.microsoft.com/office/drawing/2014/main" id="{CC8952E4-367A-4C48-B33E-E6F348AA8957}"/>
              </a:ext>
            </a:extLst>
          </p:cNvPr>
          <p:cNvSpPr>
            <a:spLocks noGrp="1"/>
          </p:cNvSpPr>
          <p:nvPr>
            <p:ph idx="1"/>
          </p:nvPr>
        </p:nvSpPr>
        <p:spPr>
          <a:xfrm>
            <a:off x="5477104" y="1994700"/>
            <a:ext cx="6470650" cy="2813050"/>
          </a:xfrm>
        </p:spPr>
        <p:txBody>
          <a:bodyPr wrap="square" anchor="t">
            <a:normAutofit/>
          </a:bodyPr>
          <a:lstStyle/>
          <a:p>
            <a:pPr marL="342900" lvl="0" indent="-342900" algn="just">
              <a:lnSpc>
                <a:spcPct val="150000"/>
              </a:lnSpc>
              <a:buFont typeface="Symbol" panose="05050102010706020507" pitchFamily="18" charset="2"/>
              <a:buChar char=""/>
            </a:pPr>
            <a:r>
              <a:rPr lang="es-MX" sz="2200" dirty="0">
                <a:effectLst/>
                <a:latin typeface="Arial" panose="020B0604020202020204" pitchFamily="34" charset="0"/>
                <a:ea typeface="Arial" panose="020B0604020202020204" pitchFamily="34" charset="0"/>
                <a:cs typeface="Times New Roman" panose="02020603050405020304" pitchFamily="18" charset="0"/>
              </a:rPr>
              <a:t>Haber aprobado la totalidad del plan de estudios del programa correspondiente, en los que se cuenta la culminación de las Prácticas Profesionales.</a:t>
            </a:r>
          </a:p>
          <a:p>
            <a:pPr marL="342900" lvl="0" indent="-342900" algn="just">
              <a:lnSpc>
                <a:spcPct val="150000"/>
              </a:lnSpc>
              <a:spcAft>
                <a:spcPts val="600"/>
              </a:spcAft>
              <a:buFont typeface="Symbol" panose="05050102010706020507" pitchFamily="18" charset="2"/>
              <a:buChar char=""/>
            </a:pPr>
            <a:r>
              <a:rPr lang="es-MX" sz="2200" dirty="0">
                <a:effectLst/>
                <a:latin typeface="Arial" panose="020B0604020202020204" pitchFamily="34" charset="0"/>
                <a:ea typeface="Arial" panose="020B0604020202020204" pitchFamily="34" charset="0"/>
                <a:cs typeface="Times New Roman" panose="02020603050405020304" pitchFamily="18" charset="0"/>
              </a:rPr>
              <a:t>Haber cumplido el Servicio Social Universitario.</a:t>
            </a:r>
          </a:p>
          <a:p>
            <a:endParaRPr lang="es-MX" sz="2200" dirty="0"/>
          </a:p>
        </p:txBody>
      </p:sp>
    </p:spTree>
    <p:extLst>
      <p:ext uri="{BB962C8B-B14F-4D97-AF65-F5344CB8AC3E}">
        <p14:creationId xmlns:p14="http://schemas.microsoft.com/office/powerpoint/2010/main" val="41732654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3" name="Group 22">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24"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5"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26"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27"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8"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9"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5" name="CuadroTexto 4">
            <a:extLst>
              <a:ext uri="{FF2B5EF4-FFF2-40B4-BE49-F238E27FC236}">
                <a16:creationId xmlns:a16="http://schemas.microsoft.com/office/drawing/2014/main" id="{41E76B0E-62D0-4DFA-9E15-446B97986236}"/>
              </a:ext>
            </a:extLst>
          </p:cNvPr>
          <p:cNvSpPr txBox="1"/>
          <p:nvPr/>
        </p:nvSpPr>
        <p:spPr>
          <a:xfrm>
            <a:off x="188536" y="685800"/>
            <a:ext cx="3126755" cy="510540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b="1" kern="1200" dirty="0" err="1">
                <a:solidFill>
                  <a:srgbClr val="FFFFFF"/>
                </a:solidFill>
                <a:effectLst/>
                <a:latin typeface="+mj-lt"/>
                <a:ea typeface="+mj-ea"/>
                <a:cs typeface="+mj-cs"/>
              </a:rPr>
              <a:t>Requisitos</a:t>
            </a:r>
            <a:r>
              <a:rPr lang="en-US" sz="4000" b="1" kern="1200" dirty="0">
                <a:solidFill>
                  <a:srgbClr val="FFFFFF"/>
                </a:solidFill>
                <a:effectLst/>
                <a:latin typeface="+mj-lt"/>
                <a:ea typeface="+mj-ea"/>
                <a:cs typeface="+mj-cs"/>
              </a:rPr>
              <a:t> de </a:t>
            </a:r>
            <a:r>
              <a:rPr lang="en-US" sz="4000" b="1" kern="1200" dirty="0" err="1">
                <a:solidFill>
                  <a:srgbClr val="FFFFFF"/>
                </a:solidFill>
                <a:effectLst/>
                <a:latin typeface="+mj-lt"/>
                <a:ea typeface="+mj-ea"/>
                <a:cs typeface="+mj-cs"/>
              </a:rPr>
              <a:t>titulación</a:t>
            </a:r>
            <a:r>
              <a:rPr lang="en-US" sz="4000" b="1" kern="1200" dirty="0">
                <a:solidFill>
                  <a:srgbClr val="FFFFFF"/>
                </a:solidFill>
                <a:effectLst/>
                <a:latin typeface="+mj-lt"/>
                <a:ea typeface="+mj-ea"/>
                <a:cs typeface="+mj-cs"/>
              </a:rPr>
              <a:t> y </a:t>
            </a:r>
            <a:r>
              <a:rPr lang="en-US" sz="4000" b="1" kern="1200" dirty="0" err="1">
                <a:solidFill>
                  <a:srgbClr val="FFFFFF"/>
                </a:solidFill>
                <a:effectLst/>
                <a:latin typeface="+mj-lt"/>
                <a:ea typeface="+mj-ea"/>
                <a:cs typeface="+mj-cs"/>
              </a:rPr>
              <a:t>modalidades</a:t>
            </a:r>
            <a:r>
              <a:rPr lang="en-US" sz="4000" b="1" kern="1200" dirty="0">
                <a:solidFill>
                  <a:srgbClr val="FFFFFF"/>
                </a:solidFill>
                <a:effectLst/>
                <a:latin typeface="+mj-lt"/>
                <a:ea typeface="+mj-ea"/>
                <a:cs typeface="+mj-cs"/>
              </a:rPr>
              <a:t>  </a:t>
            </a:r>
            <a:endParaRPr lang="en-US" sz="4000" b="1" kern="1200" dirty="0">
              <a:solidFill>
                <a:srgbClr val="FFFFFF"/>
              </a:solidFill>
              <a:latin typeface="+mj-lt"/>
              <a:ea typeface="+mj-ea"/>
              <a:cs typeface="+mj-cs"/>
            </a:endParaRPr>
          </a:p>
        </p:txBody>
      </p:sp>
      <p:sp>
        <p:nvSpPr>
          <p:cNvPr id="6" name="CuadroTexto 5">
            <a:extLst>
              <a:ext uri="{FF2B5EF4-FFF2-40B4-BE49-F238E27FC236}">
                <a16:creationId xmlns:a16="http://schemas.microsoft.com/office/drawing/2014/main" id="{3E244E71-C28A-4EA8-8C67-1E0E8246CF23}"/>
              </a:ext>
            </a:extLst>
          </p:cNvPr>
          <p:cNvSpPr txBox="1"/>
          <p:nvPr/>
        </p:nvSpPr>
        <p:spPr>
          <a:xfrm>
            <a:off x="5423493" y="367646"/>
            <a:ext cx="6474080" cy="461665"/>
          </a:xfrm>
          <a:prstGeom prst="rect">
            <a:avLst/>
          </a:prstGeom>
          <a:noFill/>
        </p:spPr>
        <p:txBody>
          <a:bodyPr wrap="none" rtlCol="0">
            <a:spAutoFit/>
          </a:bodyPr>
          <a:lstStyle/>
          <a:p>
            <a:pPr>
              <a:spcAft>
                <a:spcPts val="600"/>
              </a:spcAft>
            </a:pPr>
            <a:r>
              <a:rPr lang="es-MX" sz="2400" i="1" dirty="0"/>
              <a:t>Requisito: Acreditar 480 puntos de TOEFL de Inglés</a:t>
            </a:r>
          </a:p>
        </p:txBody>
      </p:sp>
      <p:graphicFrame>
        <p:nvGraphicFramePr>
          <p:cNvPr id="17" name="CuadroTexto 6">
            <a:extLst>
              <a:ext uri="{FF2B5EF4-FFF2-40B4-BE49-F238E27FC236}">
                <a16:creationId xmlns:a16="http://schemas.microsoft.com/office/drawing/2014/main" id="{4806C4E5-2FAF-4315-8C0E-AA5301C48A44}"/>
              </a:ext>
            </a:extLst>
          </p:cNvPr>
          <p:cNvGraphicFramePr/>
          <p:nvPr>
            <p:extLst>
              <p:ext uri="{D42A27DB-BD31-4B8C-83A1-F6EECF244321}">
                <p14:modId xmlns:p14="http://schemas.microsoft.com/office/powerpoint/2010/main" val="1929521016"/>
              </p:ext>
            </p:extLst>
          </p:nvPr>
        </p:nvGraphicFramePr>
        <p:xfrm>
          <a:off x="5423493" y="130797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959301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D55E05-51A2-4173-A7FA-869DE4F7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134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86F64FC-FE6A-4A24-A4E5-CB3FFC73B0D0}"/>
              </a:ext>
            </a:extLst>
          </p:cNvPr>
          <p:cNvSpPr>
            <a:spLocks noGrp="1"/>
          </p:cNvSpPr>
          <p:nvPr>
            <p:ph type="title"/>
          </p:nvPr>
        </p:nvSpPr>
        <p:spPr>
          <a:xfrm>
            <a:off x="838200" y="621792"/>
            <a:ext cx="4795157" cy="5413248"/>
          </a:xfrm>
        </p:spPr>
        <p:txBody>
          <a:bodyPr>
            <a:normAutofit/>
          </a:bodyPr>
          <a:lstStyle/>
          <a:p>
            <a:r>
              <a:rPr lang="es-MX" sz="5200" dirty="0">
                <a:solidFill>
                  <a:schemeClr val="bg1"/>
                </a:solidFill>
              </a:rPr>
              <a:t>Opciones</a:t>
            </a:r>
            <a:br>
              <a:rPr lang="es-MX" sz="5200" dirty="0">
                <a:solidFill>
                  <a:schemeClr val="bg1"/>
                </a:solidFill>
              </a:rPr>
            </a:br>
            <a:r>
              <a:rPr lang="es-MX" sz="5200" dirty="0">
                <a:solidFill>
                  <a:schemeClr val="bg1"/>
                </a:solidFill>
              </a:rPr>
              <a:t>del Plan de Estudios </a:t>
            </a:r>
          </a:p>
        </p:txBody>
      </p:sp>
      <p:sp>
        <p:nvSpPr>
          <p:cNvPr id="3" name="Marcador de contenido 2">
            <a:extLst>
              <a:ext uri="{FF2B5EF4-FFF2-40B4-BE49-F238E27FC236}">
                <a16:creationId xmlns:a16="http://schemas.microsoft.com/office/drawing/2014/main" id="{6A039E1C-ADB5-4158-944E-26D9BFE67E17}"/>
              </a:ext>
            </a:extLst>
          </p:cNvPr>
          <p:cNvSpPr>
            <a:spLocks noGrp="1"/>
          </p:cNvSpPr>
          <p:nvPr>
            <p:ph idx="1"/>
          </p:nvPr>
        </p:nvSpPr>
        <p:spPr>
          <a:xfrm>
            <a:off x="6521450" y="621792"/>
            <a:ext cx="4832349" cy="5413248"/>
          </a:xfrm>
        </p:spPr>
        <p:txBody>
          <a:bodyPr anchor="ctr">
            <a:normAutofit/>
          </a:bodyPr>
          <a:lstStyle/>
          <a:p>
            <a:pPr marL="0" lvl="0" indent="0" algn="ctr">
              <a:buNone/>
            </a:pPr>
            <a:r>
              <a:rPr lang="es-MX" sz="3200" dirty="0"/>
              <a:t>Movilidad</a:t>
            </a:r>
          </a:p>
          <a:p>
            <a:pPr marL="342900" lvl="0" indent="-342900">
              <a:buFont typeface="Symbol" panose="05050102010706020507" pitchFamily="18" charset="2"/>
              <a:buChar char=""/>
            </a:pPr>
            <a:endParaRPr lang="es-MX" sz="2400"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buFont typeface="Symbol" panose="05050102010706020507" pitchFamily="18" charset="2"/>
              <a:buChar char=""/>
            </a:pPr>
            <a:r>
              <a:rPr lang="es-MX" sz="2400" dirty="0">
                <a:effectLst/>
                <a:latin typeface="Arial" panose="020B0604020202020204" pitchFamily="34" charset="0"/>
                <a:ea typeface="Arial" panose="020B0604020202020204" pitchFamily="34" charset="0"/>
                <a:cs typeface="Times New Roman" panose="02020603050405020304" pitchFamily="18" charset="0"/>
              </a:rPr>
              <a:t>Haber aprobado, como mínimo, el 50% de los créditos del plan de estudios al momento de presentar solicitud y tener un promedio global igual o mayor a 90 o, en su defecto, un promedio igual o mayor de 85 y 10 puntos por arriba del promedio medio de la carrera.</a:t>
            </a:r>
          </a:p>
          <a:p>
            <a:pPr marL="342900" lvl="0" indent="-342900">
              <a:buFont typeface="Symbol" panose="05050102010706020507" pitchFamily="18" charset="2"/>
              <a:buChar char=""/>
            </a:pPr>
            <a:endParaRPr lang="es-MX" sz="2400" dirty="0">
              <a:effectLst/>
              <a:latin typeface="Arial" panose="020B0604020202020204" pitchFamily="34" charset="0"/>
              <a:ea typeface="Arial" panose="020B0604020202020204" pitchFamily="34" charset="0"/>
              <a:cs typeface="Times New Roman" panose="02020603050405020304" pitchFamily="18" charset="0"/>
            </a:endParaRPr>
          </a:p>
          <a:p>
            <a:endParaRPr lang="es-MX" sz="2400" dirty="0"/>
          </a:p>
          <a:p>
            <a:endParaRPr lang="es-MX" sz="2400" dirty="0"/>
          </a:p>
        </p:txBody>
      </p:sp>
    </p:spTree>
    <p:extLst>
      <p:ext uri="{BB962C8B-B14F-4D97-AF65-F5344CB8AC3E}">
        <p14:creationId xmlns:p14="http://schemas.microsoft.com/office/powerpoint/2010/main" val="29427852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7264F718-7FAC-4056-9FA9-A603EC682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0"/>
            <a:ext cx="1219047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F74639F7-E3C7-4165-A83E-6386A86BA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6356349" cy="6858000"/>
          </a:xfrm>
          <a:custGeom>
            <a:avLst/>
            <a:gdLst>
              <a:gd name="connsiteX0" fmla="*/ 7539895 w 7539895"/>
              <a:gd name="connsiteY0" fmla="*/ 6858000 h 6858000"/>
              <a:gd name="connsiteX1" fmla="*/ 0 w 7539895"/>
              <a:gd name="connsiteY1" fmla="*/ 6858000 h 6858000"/>
              <a:gd name="connsiteX2" fmla="*/ 0 w 7539895"/>
              <a:gd name="connsiteY2" fmla="*/ 0 h 6858000"/>
              <a:gd name="connsiteX3" fmla="*/ 4363741 w 7539895"/>
              <a:gd name="connsiteY3" fmla="*/ 0 h 6858000"/>
            </a:gdLst>
            <a:ahLst/>
            <a:cxnLst>
              <a:cxn ang="0">
                <a:pos x="connsiteX0" y="connsiteY0"/>
              </a:cxn>
              <a:cxn ang="0">
                <a:pos x="connsiteX1" y="connsiteY1"/>
              </a:cxn>
              <a:cxn ang="0">
                <a:pos x="connsiteX2" y="connsiteY2"/>
              </a:cxn>
              <a:cxn ang="0">
                <a:pos x="connsiteX3" y="connsiteY3"/>
              </a:cxn>
            </a:cxnLst>
            <a:rect l="l" t="t" r="r" b="b"/>
            <a:pathLst>
              <a:path w="7539895" h="6858000">
                <a:moveTo>
                  <a:pt x="7539895" y="6858000"/>
                </a:moveTo>
                <a:lnTo>
                  <a:pt x="0" y="6858000"/>
                </a:lnTo>
                <a:lnTo>
                  <a:pt x="0" y="0"/>
                </a:lnTo>
                <a:lnTo>
                  <a:pt x="4363741"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8B3AF0F1-707A-463E-B5EE-33C63A40CF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5979591" cy="6858000"/>
          </a:xfrm>
          <a:custGeom>
            <a:avLst/>
            <a:gdLst>
              <a:gd name="connsiteX0" fmla="*/ 7092985 w 7092985"/>
              <a:gd name="connsiteY0" fmla="*/ 6858000 h 6858000"/>
              <a:gd name="connsiteX1" fmla="*/ 0 w 7092985"/>
              <a:gd name="connsiteY1" fmla="*/ 6858000 h 6858000"/>
              <a:gd name="connsiteX2" fmla="*/ 0 w 7092985"/>
              <a:gd name="connsiteY2" fmla="*/ 0 h 6858000"/>
              <a:gd name="connsiteX3" fmla="*/ 3916831 w 7092985"/>
              <a:gd name="connsiteY3" fmla="*/ 0 h 6858000"/>
            </a:gdLst>
            <a:ahLst/>
            <a:cxnLst>
              <a:cxn ang="0">
                <a:pos x="connsiteX0" y="connsiteY0"/>
              </a:cxn>
              <a:cxn ang="0">
                <a:pos x="connsiteX1" y="connsiteY1"/>
              </a:cxn>
              <a:cxn ang="0">
                <a:pos x="connsiteX2" y="connsiteY2"/>
              </a:cxn>
              <a:cxn ang="0">
                <a:pos x="connsiteX3" y="connsiteY3"/>
              </a:cxn>
            </a:cxnLst>
            <a:rect l="l" t="t" r="r" b="b"/>
            <a:pathLst>
              <a:path w="7092985" h="6858000">
                <a:moveTo>
                  <a:pt x="7092985" y="6858000"/>
                </a:moveTo>
                <a:lnTo>
                  <a:pt x="0" y="6858000"/>
                </a:lnTo>
                <a:lnTo>
                  <a:pt x="0" y="0"/>
                </a:lnTo>
                <a:lnTo>
                  <a:pt x="3916831"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Título 6">
            <a:extLst>
              <a:ext uri="{FF2B5EF4-FFF2-40B4-BE49-F238E27FC236}">
                <a16:creationId xmlns:a16="http://schemas.microsoft.com/office/drawing/2014/main" id="{B42896B3-2C79-4B72-B44C-861C86E48351}"/>
              </a:ext>
            </a:extLst>
          </p:cNvPr>
          <p:cNvSpPr>
            <a:spLocks noGrp="1"/>
          </p:cNvSpPr>
          <p:nvPr>
            <p:ph type="title"/>
          </p:nvPr>
        </p:nvSpPr>
        <p:spPr>
          <a:xfrm>
            <a:off x="841248" y="704850"/>
            <a:ext cx="3785616" cy="2978150"/>
          </a:xfrm>
        </p:spPr>
        <p:txBody>
          <a:bodyPr vert="horz" lIns="91440" tIns="45720" rIns="91440" bIns="45720" rtlCol="0" anchor="b">
            <a:normAutofit/>
          </a:bodyPr>
          <a:lstStyle/>
          <a:p>
            <a:r>
              <a:rPr lang="en-US" i="1" kern="1200" dirty="0" err="1">
                <a:solidFill>
                  <a:schemeClr val="tx1"/>
                </a:solidFill>
                <a:effectLst/>
                <a:latin typeface="+mj-lt"/>
                <a:ea typeface="+mj-ea"/>
                <a:cs typeface="+mj-cs"/>
              </a:rPr>
              <a:t>Programa</a:t>
            </a:r>
            <a:r>
              <a:rPr lang="en-US" i="1" kern="1200" dirty="0">
                <a:solidFill>
                  <a:schemeClr val="tx1"/>
                </a:solidFill>
                <a:effectLst/>
                <a:latin typeface="+mj-lt"/>
                <a:ea typeface="+mj-ea"/>
                <a:cs typeface="+mj-cs"/>
              </a:rPr>
              <a:t> de </a:t>
            </a:r>
            <a:r>
              <a:rPr lang="en-US" i="1" kern="1200" dirty="0" err="1">
                <a:solidFill>
                  <a:schemeClr val="tx1"/>
                </a:solidFill>
                <a:effectLst/>
                <a:latin typeface="+mj-lt"/>
                <a:ea typeface="+mj-ea"/>
                <a:cs typeface="+mj-cs"/>
              </a:rPr>
              <a:t>Tutorías</a:t>
            </a:r>
            <a:br>
              <a:rPr lang="en-US" kern="1200" dirty="0">
                <a:solidFill>
                  <a:schemeClr val="tx1"/>
                </a:solidFill>
                <a:effectLst/>
                <a:latin typeface="+mj-lt"/>
                <a:ea typeface="+mj-ea"/>
                <a:cs typeface="+mj-cs"/>
              </a:rPr>
            </a:br>
            <a:endParaRPr lang="en-US" kern="1200" dirty="0">
              <a:solidFill>
                <a:schemeClr val="tx1"/>
              </a:solidFill>
              <a:latin typeface="+mj-lt"/>
              <a:ea typeface="+mj-ea"/>
              <a:cs typeface="+mj-cs"/>
            </a:endParaRPr>
          </a:p>
        </p:txBody>
      </p:sp>
      <p:sp>
        <p:nvSpPr>
          <p:cNvPr id="6" name="CuadroTexto 5">
            <a:extLst>
              <a:ext uri="{FF2B5EF4-FFF2-40B4-BE49-F238E27FC236}">
                <a16:creationId xmlns:a16="http://schemas.microsoft.com/office/drawing/2014/main" id="{844DEA93-F642-4C9A-AA54-287BE56AB805}"/>
              </a:ext>
            </a:extLst>
          </p:cNvPr>
          <p:cNvSpPr txBox="1"/>
          <p:nvPr/>
        </p:nvSpPr>
        <p:spPr>
          <a:xfrm>
            <a:off x="6356349" y="803275"/>
            <a:ext cx="5314950" cy="5251450"/>
          </a:xfrm>
          <a:prstGeom prst="rect">
            <a:avLst/>
          </a:prstGeom>
        </p:spPr>
        <p:txBody>
          <a:bodyPr vert="horz" lIns="91440" tIns="45720" rIns="91440" bIns="45720" rtlCol="0" anchor="ctr">
            <a:normAutofit/>
          </a:bodyPr>
          <a:lstStyle/>
          <a:p>
            <a:pPr>
              <a:lnSpc>
                <a:spcPct val="90000"/>
              </a:lnSpc>
              <a:spcAft>
                <a:spcPts val="600"/>
              </a:spcAft>
            </a:pPr>
            <a:r>
              <a:rPr lang="en-US" sz="2800" dirty="0" err="1">
                <a:solidFill>
                  <a:schemeClr val="bg1"/>
                </a:solidFill>
              </a:rPr>
              <a:t>Programa</a:t>
            </a:r>
            <a:r>
              <a:rPr lang="en-US" sz="2800" dirty="0">
                <a:solidFill>
                  <a:schemeClr val="bg1"/>
                </a:solidFill>
              </a:rPr>
              <a:t> de </a:t>
            </a:r>
            <a:r>
              <a:rPr lang="en-US" sz="2800" dirty="0" err="1">
                <a:solidFill>
                  <a:schemeClr val="bg1"/>
                </a:solidFill>
              </a:rPr>
              <a:t>apoyo</a:t>
            </a:r>
            <a:r>
              <a:rPr lang="en-US" sz="2800" dirty="0">
                <a:solidFill>
                  <a:schemeClr val="bg1"/>
                </a:solidFill>
              </a:rPr>
              <a:t>  al </a:t>
            </a:r>
            <a:r>
              <a:rPr lang="en-US" sz="2800" dirty="0" err="1">
                <a:solidFill>
                  <a:schemeClr val="bg1"/>
                </a:solidFill>
              </a:rPr>
              <a:t>estudiante</a:t>
            </a:r>
            <a:r>
              <a:rPr lang="en-US" sz="2800" dirty="0">
                <a:solidFill>
                  <a:schemeClr val="bg1"/>
                </a:solidFill>
              </a:rPr>
              <a:t>, </a:t>
            </a:r>
            <a:r>
              <a:rPr lang="en-US" sz="2800" dirty="0" err="1">
                <a:solidFill>
                  <a:schemeClr val="bg1"/>
                </a:solidFill>
              </a:rPr>
              <a:t>dónde</a:t>
            </a:r>
            <a:r>
              <a:rPr lang="en-US" sz="2800" dirty="0">
                <a:solidFill>
                  <a:schemeClr val="bg1"/>
                </a:solidFill>
              </a:rPr>
              <a:t> </a:t>
            </a:r>
            <a:r>
              <a:rPr lang="en-US" sz="2800" dirty="0" err="1">
                <a:solidFill>
                  <a:schemeClr val="bg1"/>
                </a:solidFill>
              </a:rPr>
              <a:t>profesores</a:t>
            </a:r>
            <a:r>
              <a:rPr lang="en-US" sz="2800" dirty="0">
                <a:solidFill>
                  <a:schemeClr val="bg1"/>
                </a:solidFill>
              </a:rPr>
              <a:t> </a:t>
            </a:r>
            <a:r>
              <a:rPr lang="en-US" sz="2800" dirty="0" err="1">
                <a:solidFill>
                  <a:schemeClr val="bg1"/>
                </a:solidFill>
              </a:rPr>
              <a:t>responsables</a:t>
            </a:r>
            <a:r>
              <a:rPr lang="en-US" sz="2800" dirty="0">
                <a:solidFill>
                  <a:schemeClr val="bg1"/>
                </a:solidFill>
              </a:rPr>
              <a:t> </a:t>
            </a:r>
            <a:r>
              <a:rPr lang="en-US" sz="2800" dirty="0" err="1">
                <a:solidFill>
                  <a:schemeClr val="bg1"/>
                </a:solidFill>
              </a:rPr>
              <a:t>acompañan</a:t>
            </a:r>
            <a:r>
              <a:rPr lang="en-US" sz="2800" dirty="0">
                <a:solidFill>
                  <a:schemeClr val="bg1"/>
                </a:solidFill>
              </a:rPr>
              <a:t> al  </a:t>
            </a:r>
            <a:r>
              <a:rPr lang="en-US" sz="2800" dirty="0" err="1">
                <a:solidFill>
                  <a:schemeClr val="bg1"/>
                </a:solidFill>
              </a:rPr>
              <a:t>alumno</a:t>
            </a:r>
            <a:r>
              <a:rPr lang="en-US" sz="2800" dirty="0">
                <a:solidFill>
                  <a:schemeClr val="bg1"/>
                </a:solidFill>
              </a:rPr>
              <a:t> </a:t>
            </a:r>
            <a:r>
              <a:rPr lang="en-US" sz="2800" dirty="0" err="1">
                <a:solidFill>
                  <a:schemeClr val="bg1"/>
                </a:solidFill>
              </a:rPr>
              <a:t>en</a:t>
            </a:r>
            <a:r>
              <a:rPr lang="en-US" sz="2800" dirty="0">
                <a:solidFill>
                  <a:schemeClr val="bg1"/>
                </a:solidFill>
              </a:rPr>
              <a:t> </a:t>
            </a:r>
            <a:r>
              <a:rPr lang="en-US" sz="2800" dirty="0" err="1">
                <a:solidFill>
                  <a:schemeClr val="bg1"/>
                </a:solidFill>
              </a:rPr>
              <a:t>su</a:t>
            </a:r>
            <a:r>
              <a:rPr lang="en-US" sz="2800" dirty="0">
                <a:solidFill>
                  <a:schemeClr val="bg1"/>
                </a:solidFill>
              </a:rPr>
              <a:t> </a:t>
            </a:r>
            <a:r>
              <a:rPr lang="en-US" sz="2800" dirty="0" err="1">
                <a:solidFill>
                  <a:schemeClr val="bg1"/>
                </a:solidFill>
              </a:rPr>
              <a:t>desempeño</a:t>
            </a:r>
            <a:r>
              <a:rPr lang="en-US" sz="2800" dirty="0">
                <a:solidFill>
                  <a:schemeClr val="bg1"/>
                </a:solidFill>
              </a:rPr>
              <a:t> </a:t>
            </a:r>
            <a:r>
              <a:rPr lang="en-US" sz="2800" dirty="0" err="1">
                <a:solidFill>
                  <a:schemeClr val="bg1"/>
                </a:solidFill>
              </a:rPr>
              <a:t>durante</a:t>
            </a:r>
            <a:r>
              <a:rPr lang="en-US" sz="2800" dirty="0">
                <a:solidFill>
                  <a:schemeClr val="bg1"/>
                </a:solidFill>
              </a:rPr>
              <a:t> la </a:t>
            </a:r>
            <a:r>
              <a:rPr lang="en-US" sz="2800" dirty="0" err="1">
                <a:solidFill>
                  <a:schemeClr val="bg1"/>
                </a:solidFill>
              </a:rPr>
              <a:t>carrera</a:t>
            </a:r>
            <a:r>
              <a:rPr lang="en-US" sz="2800" dirty="0">
                <a:solidFill>
                  <a:schemeClr val="bg1"/>
                </a:solidFill>
              </a:rPr>
              <a:t>, </a:t>
            </a:r>
            <a:r>
              <a:rPr lang="en-US" sz="2800" dirty="0" err="1">
                <a:solidFill>
                  <a:schemeClr val="bg1"/>
                </a:solidFill>
              </a:rPr>
              <a:t>asesorándolo</a:t>
            </a:r>
            <a:r>
              <a:rPr lang="en-US" sz="2800" dirty="0">
                <a:solidFill>
                  <a:schemeClr val="bg1"/>
                </a:solidFill>
              </a:rPr>
              <a:t> </a:t>
            </a:r>
            <a:r>
              <a:rPr lang="en-US" sz="2800" dirty="0" err="1">
                <a:solidFill>
                  <a:schemeClr val="bg1"/>
                </a:solidFill>
              </a:rPr>
              <a:t>académicamente</a:t>
            </a:r>
            <a:r>
              <a:rPr lang="en-US" sz="2800" dirty="0">
                <a:solidFill>
                  <a:schemeClr val="bg1"/>
                </a:solidFill>
              </a:rPr>
              <a:t> y </a:t>
            </a:r>
            <a:r>
              <a:rPr lang="en-US" sz="2800" dirty="0" err="1">
                <a:solidFill>
                  <a:schemeClr val="bg1"/>
                </a:solidFill>
              </a:rPr>
              <a:t>en</a:t>
            </a:r>
            <a:r>
              <a:rPr lang="en-US" sz="2800" dirty="0">
                <a:solidFill>
                  <a:schemeClr val="bg1"/>
                </a:solidFill>
              </a:rPr>
              <a:t> los </a:t>
            </a:r>
            <a:r>
              <a:rPr lang="en-US" sz="2800" dirty="0" err="1">
                <a:solidFill>
                  <a:schemeClr val="bg1"/>
                </a:solidFill>
              </a:rPr>
              <a:t>apoyos</a:t>
            </a:r>
            <a:r>
              <a:rPr lang="en-US" sz="2800" dirty="0">
                <a:solidFill>
                  <a:schemeClr val="bg1"/>
                </a:solidFill>
              </a:rPr>
              <a:t> que la Universidad </a:t>
            </a:r>
            <a:r>
              <a:rPr lang="en-US" sz="2800" dirty="0" err="1">
                <a:solidFill>
                  <a:schemeClr val="bg1"/>
                </a:solidFill>
              </a:rPr>
              <a:t>ofrece</a:t>
            </a:r>
            <a:r>
              <a:rPr lang="en-US" sz="2800" dirty="0">
                <a:solidFill>
                  <a:schemeClr val="bg1"/>
                </a:solidFill>
              </a:rPr>
              <a:t>.</a:t>
            </a:r>
          </a:p>
        </p:txBody>
      </p:sp>
    </p:spTree>
    <p:extLst>
      <p:ext uri="{BB962C8B-B14F-4D97-AF65-F5344CB8AC3E}">
        <p14:creationId xmlns:p14="http://schemas.microsoft.com/office/powerpoint/2010/main" val="3855888881"/>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226C35-D845-4EF3-9D37-216CDCC75382}"/>
              </a:ext>
            </a:extLst>
          </p:cNvPr>
          <p:cNvSpPr>
            <a:spLocks noGrp="1"/>
          </p:cNvSpPr>
          <p:nvPr>
            <p:ph type="title"/>
          </p:nvPr>
        </p:nvSpPr>
        <p:spPr>
          <a:xfrm>
            <a:off x="838200" y="114624"/>
            <a:ext cx="10515600" cy="667801"/>
          </a:xfrm>
        </p:spPr>
        <p:txBody>
          <a:bodyPr>
            <a:normAutofit fontScale="90000"/>
          </a:bodyPr>
          <a:lstStyle/>
          <a:p>
            <a:pPr algn="ctr"/>
            <a:r>
              <a:rPr lang="es-MX" dirty="0"/>
              <a:t>LA UNIVERSIDAD DE SONORA</a:t>
            </a:r>
          </a:p>
        </p:txBody>
      </p:sp>
      <p:pic>
        <p:nvPicPr>
          <p:cNvPr id="4" name="Imagen 3">
            <a:extLst>
              <a:ext uri="{FF2B5EF4-FFF2-40B4-BE49-F238E27FC236}">
                <a16:creationId xmlns:a16="http://schemas.microsoft.com/office/drawing/2014/main" id="{51B2B6C7-AD20-49C1-8BF8-FF2FDA1FE640}"/>
              </a:ext>
            </a:extLst>
          </p:cNvPr>
          <p:cNvPicPr>
            <a:picLocks noChangeAspect="1"/>
          </p:cNvPicPr>
          <p:nvPr/>
        </p:nvPicPr>
        <p:blipFill>
          <a:blip r:embed="rId2"/>
          <a:stretch>
            <a:fillRect/>
          </a:stretch>
        </p:blipFill>
        <p:spPr>
          <a:xfrm>
            <a:off x="339034" y="1027906"/>
            <a:ext cx="11014766" cy="5715470"/>
          </a:xfrm>
          <a:prstGeom prst="rect">
            <a:avLst/>
          </a:prstGeom>
        </p:spPr>
      </p:pic>
    </p:spTree>
    <p:extLst>
      <p:ext uri="{BB962C8B-B14F-4D97-AF65-F5344CB8AC3E}">
        <p14:creationId xmlns:p14="http://schemas.microsoft.com/office/powerpoint/2010/main" val="36939714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308E835-670F-4720-B840-907B8B330624}"/>
              </a:ext>
            </a:extLst>
          </p:cNvPr>
          <p:cNvPicPr>
            <a:picLocks noChangeAspect="1"/>
          </p:cNvPicPr>
          <p:nvPr/>
        </p:nvPicPr>
        <p:blipFill>
          <a:blip r:embed="rId2"/>
          <a:stretch>
            <a:fillRect/>
          </a:stretch>
        </p:blipFill>
        <p:spPr>
          <a:xfrm>
            <a:off x="1153551" y="205145"/>
            <a:ext cx="9407769" cy="6858000"/>
          </a:xfrm>
          <a:prstGeom prst="rect">
            <a:avLst/>
          </a:prstGeom>
        </p:spPr>
      </p:pic>
      <p:sp>
        <p:nvSpPr>
          <p:cNvPr id="5" name="CuadroTexto 4">
            <a:extLst>
              <a:ext uri="{FF2B5EF4-FFF2-40B4-BE49-F238E27FC236}">
                <a16:creationId xmlns:a16="http://schemas.microsoft.com/office/drawing/2014/main" id="{CBD670BF-6497-49B6-BA17-67E86FC1E814}"/>
              </a:ext>
            </a:extLst>
          </p:cNvPr>
          <p:cNvSpPr txBox="1"/>
          <p:nvPr/>
        </p:nvSpPr>
        <p:spPr>
          <a:xfrm>
            <a:off x="2281645" y="1881051"/>
            <a:ext cx="1675459" cy="461665"/>
          </a:xfrm>
          <a:prstGeom prst="rect">
            <a:avLst/>
          </a:prstGeom>
          <a:noFill/>
        </p:spPr>
        <p:txBody>
          <a:bodyPr wrap="none" rtlCol="0">
            <a:spAutoFit/>
          </a:bodyPr>
          <a:lstStyle/>
          <a:p>
            <a:r>
              <a:rPr lang="es-MX" sz="2400" b="1" dirty="0"/>
              <a:t>EDIFICIO 3C</a:t>
            </a:r>
          </a:p>
        </p:txBody>
      </p:sp>
    </p:spTree>
    <p:extLst>
      <p:ext uri="{BB962C8B-B14F-4D97-AF65-F5344CB8AC3E}">
        <p14:creationId xmlns:p14="http://schemas.microsoft.com/office/powerpoint/2010/main" val="7279985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F1CE54-C0CB-498B-9460-703DF210647A}"/>
              </a:ext>
            </a:extLst>
          </p:cNvPr>
          <p:cNvSpPr>
            <a:spLocks noGrp="1"/>
          </p:cNvSpPr>
          <p:nvPr>
            <p:ph type="title"/>
          </p:nvPr>
        </p:nvSpPr>
        <p:spPr>
          <a:xfrm>
            <a:off x="804672" y="1365403"/>
            <a:ext cx="6196391" cy="4127194"/>
          </a:xfrm>
        </p:spPr>
        <p:txBody>
          <a:bodyPr vert="horz" lIns="91440" tIns="45720" rIns="91440" bIns="45720" rtlCol="0" anchor="ctr">
            <a:normAutofit/>
          </a:bodyPr>
          <a:lstStyle/>
          <a:p>
            <a:r>
              <a:rPr lang="en-US" sz="5200" kern="1200">
                <a:solidFill>
                  <a:schemeClr val="tx2"/>
                </a:solidFill>
                <a:latin typeface="+mj-lt"/>
                <a:ea typeface="+mj-ea"/>
                <a:cs typeface="+mj-cs"/>
              </a:rPr>
              <a:t>INTRODUCCIÓN A LAS CIENCIAS AMBIENTALES</a:t>
            </a:r>
          </a:p>
        </p:txBody>
      </p:sp>
      <p:sp>
        <p:nvSpPr>
          <p:cNvPr id="3" name="Marcador de texto 2">
            <a:extLst>
              <a:ext uri="{FF2B5EF4-FFF2-40B4-BE49-F238E27FC236}">
                <a16:creationId xmlns:a16="http://schemas.microsoft.com/office/drawing/2014/main" id="{1259A75B-66D9-450D-A7FE-125DC414D203}"/>
              </a:ext>
            </a:extLst>
          </p:cNvPr>
          <p:cNvSpPr>
            <a:spLocks noGrp="1"/>
          </p:cNvSpPr>
          <p:nvPr>
            <p:ph type="body" idx="1"/>
          </p:nvPr>
        </p:nvSpPr>
        <p:spPr>
          <a:xfrm>
            <a:off x="8472488" y="1200627"/>
            <a:ext cx="3122763" cy="4456747"/>
          </a:xfrm>
        </p:spPr>
        <p:txBody>
          <a:bodyPr vert="horz" lIns="91440" tIns="45720" rIns="91440" bIns="45720" rtlCol="0" anchor="ctr">
            <a:normAutofit/>
          </a:bodyPr>
          <a:lstStyle/>
          <a:p>
            <a:r>
              <a:rPr lang="en-US" kern="1200" dirty="0">
                <a:solidFill>
                  <a:schemeClr val="tx2"/>
                </a:solidFill>
                <a:latin typeface="+mn-lt"/>
                <a:ea typeface="+mn-ea"/>
                <a:cs typeface="+mn-cs"/>
              </a:rPr>
              <a:t>SEMESTRE  2021-2</a:t>
            </a:r>
          </a:p>
          <a:p>
            <a:r>
              <a:rPr lang="en-US" kern="1200" dirty="0">
                <a:solidFill>
                  <a:schemeClr val="tx2"/>
                </a:solidFill>
                <a:latin typeface="+mn-lt"/>
                <a:ea typeface="+mn-ea"/>
                <a:cs typeface="+mn-cs"/>
              </a:rPr>
              <a:t>PROFESOR: ISMAEL MINJAREZ SOSA</a:t>
            </a:r>
          </a:p>
        </p:txBody>
      </p:sp>
    </p:spTree>
    <p:extLst>
      <p:ext uri="{BB962C8B-B14F-4D97-AF65-F5344CB8AC3E}">
        <p14:creationId xmlns:p14="http://schemas.microsoft.com/office/powerpoint/2010/main" val="21101482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79C979-AA31-4660-8357-E5260EA7D214}"/>
              </a:ext>
            </a:extLst>
          </p:cNvPr>
          <p:cNvSpPr>
            <a:spLocks noGrp="1"/>
          </p:cNvSpPr>
          <p:nvPr>
            <p:ph type="title"/>
          </p:nvPr>
        </p:nvSpPr>
        <p:spPr>
          <a:xfrm>
            <a:off x="176076" y="1104146"/>
            <a:ext cx="5258074" cy="4127194"/>
          </a:xfrm>
        </p:spPr>
        <p:txBody>
          <a:bodyPr vert="horz" lIns="91440" tIns="45720" rIns="91440" bIns="45720" rtlCol="0" anchor="ctr">
            <a:normAutofit/>
          </a:bodyPr>
          <a:lstStyle/>
          <a:p>
            <a:r>
              <a:rPr lang="en-US" sz="5200" kern="1200" dirty="0">
                <a:solidFill>
                  <a:schemeClr val="tx2"/>
                </a:solidFill>
                <a:latin typeface="+mj-lt"/>
                <a:ea typeface="+mj-ea"/>
                <a:cs typeface="+mj-cs"/>
              </a:rPr>
              <a:t>PRESENTACIÓN</a:t>
            </a:r>
          </a:p>
        </p:txBody>
      </p:sp>
      <p:sp>
        <p:nvSpPr>
          <p:cNvPr id="3" name="CuadroTexto 2">
            <a:extLst>
              <a:ext uri="{FF2B5EF4-FFF2-40B4-BE49-F238E27FC236}">
                <a16:creationId xmlns:a16="http://schemas.microsoft.com/office/drawing/2014/main" id="{C7D6A173-22BF-4B50-A467-882F94FE631F}"/>
              </a:ext>
            </a:extLst>
          </p:cNvPr>
          <p:cNvSpPr txBox="1"/>
          <p:nvPr/>
        </p:nvSpPr>
        <p:spPr>
          <a:xfrm>
            <a:off x="7426113" y="522890"/>
            <a:ext cx="3122763" cy="445674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ts val="1000"/>
              </a:spcBef>
              <a:spcAft>
                <a:spcPts val="600"/>
              </a:spcAft>
              <a:buClrTx/>
              <a:buSzTx/>
              <a:buFontTx/>
              <a:buNone/>
              <a:tabLst/>
              <a:defRPr/>
            </a:pPr>
            <a:endParaRPr kumimoji="0" lang="en-US" sz="2400" b="0" i="0" u="none" strike="noStrike" kern="1200" cap="none" spc="0" normalizeH="0" baseline="0" noProof="0" dirty="0">
              <a:ln>
                <a:noFill/>
              </a:ln>
              <a:solidFill>
                <a:srgbClr val="1F497D"/>
              </a:solidFill>
              <a:effectLst/>
              <a:uLnTx/>
              <a:uFillTx/>
              <a:latin typeface="Calibri" panose="020F0502020204030204"/>
              <a:ea typeface="+mn-ea"/>
              <a:cs typeface="+mn-cs"/>
            </a:endParaRPr>
          </a:p>
        </p:txBody>
      </p:sp>
      <p:sp>
        <p:nvSpPr>
          <p:cNvPr id="22" name="CuadroTexto 21">
            <a:extLst>
              <a:ext uri="{FF2B5EF4-FFF2-40B4-BE49-F238E27FC236}">
                <a16:creationId xmlns:a16="http://schemas.microsoft.com/office/drawing/2014/main" id="{7111FA5B-3C16-4E42-9A3F-7619A5689C5F}"/>
              </a:ext>
            </a:extLst>
          </p:cNvPr>
          <p:cNvSpPr txBox="1"/>
          <p:nvPr/>
        </p:nvSpPr>
        <p:spPr>
          <a:xfrm>
            <a:off x="5609644" y="781929"/>
            <a:ext cx="6096000" cy="4527714"/>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Materia introductoria que tiene por objeto el presentar al estudiante un panorama general del medio Ambiente, las afectaciones de la actividad humana en él y las alternativas de la ingeniería para proporcionar soluciones a los problemas ambientales. </a:t>
            </a: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Se describirá el campo de acción de la ciencia e ingeniería ambiental, así como casos reales de contingencias ambientales y cómo se resolvieron.</a:t>
            </a: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 Se analizarán las causas del desequilibrio ecológico y las estrategias seguidas para prevenir y corregir la contaminación ambiental.</a:t>
            </a: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Se promoverá el desarrollo de capacidades y actitudes en los estudiantes para resolver problemas con relación e influencia sobre el medio ambiente. </a:t>
            </a:r>
            <a:endParaRPr kumimoji="0" lang="es-MX" sz="24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090022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79C979-AA31-4660-8357-E5260EA7D214}"/>
              </a:ext>
            </a:extLst>
          </p:cNvPr>
          <p:cNvSpPr>
            <a:spLocks noGrp="1"/>
          </p:cNvSpPr>
          <p:nvPr>
            <p:ph type="title"/>
          </p:nvPr>
        </p:nvSpPr>
        <p:spPr>
          <a:xfrm>
            <a:off x="176076" y="1104146"/>
            <a:ext cx="5258074" cy="4127194"/>
          </a:xfrm>
        </p:spPr>
        <p:txBody>
          <a:bodyPr vert="horz" lIns="91440" tIns="45720" rIns="91440" bIns="45720" rtlCol="0" anchor="ctr">
            <a:normAutofit/>
          </a:bodyPr>
          <a:lstStyle/>
          <a:p>
            <a:r>
              <a:rPr lang="es-MX" sz="5400" dirty="0">
                <a:solidFill>
                  <a:schemeClr val="accent5">
                    <a:lumMod val="75000"/>
                  </a:schemeClr>
                </a:solidFill>
              </a:rPr>
              <a:t>OBJETIVOS</a:t>
            </a:r>
            <a:endParaRPr lang="en-US" sz="5200" kern="1200" dirty="0">
              <a:solidFill>
                <a:schemeClr val="accent5">
                  <a:lumMod val="75000"/>
                </a:schemeClr>
              </a:solidFill>
            </a:endParaRPr>
          </a:p>
        </p:txBody>
      </p:sp>
      <p:sp>
        <p:nvSpPr>
          <p:cNvPr id="3" name="CuadroTexto 2">
            <a:extLst>
              <a:ext uri="{FF2B5EF4-FFF2-40B4-BE49-F238E27FC236}">
                <a16:creationId xmlns:a16="http://schemas.microsoft.com/office/drawing/2014/main" id="{C7D6A173-22BF-4B50-A467-882F94FE631F}"/>
              </a:ext>
            </a:extLst>
          </p:cNvPr>
          <p:cNvSpPr txBox="1"/>
          <p:nvPr/>
        </p:nvSpPr>
        <p:spPr>
          <a:xfrm>
            <a:off x="7426113" y="522890"/>
            <a:ext cx="3122763" cy="445674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ts val="1000"/>
              </a:spcBef>
              <a:spcAft>
                <a:spcPts val="600"/>
              </a:spcAft>
              <a:buClrTx/>
              <a:buSzTx/>
              <a:buFontTx/>
              <a:buNone/>
              <a:tabLst/>
              <a:defRPr/>
            </a:pPr>
            <a:endParaRPr kumimoji="0" lang="en-US" sz="2400" b="0" i="0" u="none" strike="noStrike" kern="1200" cap="none" spc="0" normalizeH="0" baseline="0" noProof="0" dirty="0">
              <a:ln>
                <a:noFill/>
              </a:ln>
              <a:solidFill>
                <a:srgbClr val="1F497D"/>
              </a:solidFill>
              <a:effectLst/>
              <a:uLnTx/>
              <a:uFillTx/>
              <a:latin typeface="Calibri" panose="020F0502020204030204"/>
              <a:ea typeface="+mn-ea"/>
              <a:cs typeface="+mn-cs"/>
            </a:endParaRPr>
          </a:p>
        </p:txBody>
      </p:sp>
      <p:sp>
        <p:nvSpPr>
          <p:cNvPr id="22" name="CuadroTexto 21">
            <a:extLst>
              <a:ext uri="{FF2B5EF4-FFF2-40B4-BE49-F238E27FC236}">
                <a16:creationId xmlns:a16="http://schemas.microsoft.com/office/drawing/2014/main" id="{7111FA5B-3C16-4E42-9A3F-7619A5689C5F}"/>
              </a:ext>
            </a:extLst>
          </p:cNvPr>
          <p:cNvSpPr txBox="1"/>
          <p:nvPr/>
        </p:nvSpPr>
        <p:spPr>
          <a:xfrm>
            <a:off x="5609644" y="781929"/>
            <a:ext cx="6096000" cy="367216"/>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 </a:t>
            </a:r>
            <a:endParaRPr kumimoji="0" lang="es-MX" sz="24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Times New Roman" panose="02020603050405020304" pitchFamily="18" charset="0"/>
            </a:endParaRPr>
          </a:p>
        </p:txBody>
      </p:sp>
      <p:sp>
        <p:nvSpPr>
          <p:cNvPr id="18" name="CuadroTexto 17">
            <a:extLst>
              <a:ext uri="{FF2B5EF4-FFF2-40B4-BE49-F238E27FC236}">
                <a16:creationId xmlns:a16="http://schemas.microsoft.com/office/drawing/2014/main" id="{A2ECA082-2212-4561-8FD4-85067D79A870}"/>
              </a:ext>
            </a:extLst>
          </p:cNvPr>
          <p:cNvSpPr txBox="1"/>
          <p:nvPr/>
        </p:nvSpPr>
        <p:spPr>
          <a:xfrm>
            <a:off x="5336421" y="1408184"/>
            <a:ext cx="6170022" cy="4545668"/>
          </a:xfrm>
          <a:prstGeom prst="rect">
            <a:avLst/>
          </a:prstGeom>
          <a:noFill/>
        </p:spPr>
        <p:txBody>
          <a:bodyPr wrap="square">
            <a:spAutoFit/>
          </a:bodyPr>
          <a:lstStyle/>
          <a:p>
            <a:pPr marL="342900" lvl="0" indent="-342900" algn="just">
              <a:lnSpc>
                <a:spcPct val="107000"/>
              </a:lnSpc>
              <a:spcAft>
                <a:spcPts val="800"/>
              </a:spcAft>
              <a:buFont typeface="Symbol" panose="05050102010706020507" pitchFamily="18" charset="2"/>
              <a:buChar char=""/>
            </a:pPr>
            <a:r>
              <a:rPr lang="es-MX" sz="1800" dirty="0">
                <a:solidFill>
                  <a:schemeClr val="tx2">
                    <a:lumMod val="50000"/>
                  </a:schemeClr>
                </a:solidFill>
                <a:effectLst/>
                <a:latin typeface="Arial" panose="020B0604020202020204" pitchFamily="34" charset="0"/>
                <a:ea typeface="Times New Roman" panose="02020603050405020304" pitchFamily="18" charset="0"/>
                <a:cs typeface="Arial" panose="020B0604020202020204" pitchFamily="34" charset="0"/>
              </a:rPr>
              <a:t>Describe los componentes del Medio Ambiente.</a:t>
            </a:r>
            <a:endParaRPr lang="es-MX" sz="2400" dirty="0">
              <a:solidFill>
                <a:schemeClr val="tx2">
                  <a:lumMod val="50000"/>
                </a:schemeClr>
              </a:solidFill>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s-MX" sz="1800" dirty="0">
                <a:solidFill>
                  <a:schemeClr val="tx2">
                    <a:lumMod val="50000"/>
                  </a:schemeClr>
                </a:solidFill>
                <a:effectLst/>
                <a:latin typeface="Arial" panose="020B0604020202020204" pitchFamily="34" charset="0"/>
                <a:ea typeface="Times New Roman" panose="02020603050405020304" pitchFamily="18" charset="0"/>
                <a:cs typeface="Arial" panose="020B0604020202020204" pitchFamily="34" charset="0"/>
              </a:rPr>
              <a:t>Define el concepto de sustentabilidad.</a:t>
            </a:r>
            <a:endParaRPr lang="es-MX" sz="2400" dirty="0">
              <a:solidFill>
                <a:schemeClr val="tx2">
                  <a:lumMod val="50000"/>
                </a:schemeClr>
              </a:solidFill>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s-MX" sz="1800" dirty="0">
                <a:solidFill>
                  <a:schemeClr val="tx2">
                    <a:lumMod val="50000"/>
                  </a:schemeClr>
                </a:solidFill>
                <a:effectLst/>
                <a:latin typeface="Arial" panose="020B0604020202020204" pitchFamily="34" charset="0"/>
                <a:ea typeface="Times New Roman" panose="02020603050405020304" pitchFamily="18" charset="0"/>
                <a:cs typeface="Arial" panose="020B0604020202020204" pitchFamily="34" charset="0"/>
              </a:rPr>
              <a:t>Describe el papel profesional del Ingeniero en ciencias ambientales.</a:t>
            </a:r>
            <a:endParaRPr lang="es-MX" sz="2400" dirty="0">
              <a:solidFill>
                <a:schemeClr val="tx2">
                  <a:lumMod val="50000"/>
                </a:schemeClr>
              </a:solidFill>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s-MX" sz="1800" dirty="0">
                <a:solidFill>
                  <a:schemeClr val="tx2">
                    <a:lumMod val="50000"/>
                  </a:schemeClr>
                </a:solidFill>
                <a:effectLst/>
                <a:latin typeface="Arial" panose="020B0604020202020204" pitchFamily="34" charset="0"/>
                <a:ea typeface="Times New Roman" panose="02020603050405020304" pitchFamily="18" charset="0"/>
                <a:cs typeface="Arial" panose="020B0604020202020204" pitchFamily="34" charset="0"/>
              </a:rPr>
              <a:t>Describe la estructura y funcionamiento de los ecosistemas.</a:t>
            </a:r>
            <a:endParaRPr lang="es-MX" sz="2400" dirty="0">
              <a:solidFill>
                <a:schemeClr val="tx2">
                  <a:lumMod val="50000"/>
                </a:schemeClr>
              </a:solidFill>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s-MX" sz="1800" dirty="0">
                <a:solidFill>
                  <a:schemeClr val="tx2">
                    <a:lumMod val="50000"/>
                  </a:schemeClr>
                </a:solidFill>
                <a:effectLst/>
                <a:latin typeface="Arial" panose="020B0604020202020204" pitchFamily="34" charset="0"/>
                <a:ea typeface="Times New Roman" panose="02020603050405020304" pitchFamily="18" charset="0"/>
                <a:cs typeface="Arial" panose="020B0604020202020204" pitchFamily="34" charset="0"/>
              </a:rPr>
              <a:t>Describe los impactos recíprocos entre la naturaleza y los humanos</a:t>
            </a:r>
            <a:endParaRPr lang="es-MX" sz="2400" dirty="0">
              <a:solidFill>
                <a:schemeClr val="tx2">
                  <a:lumMod val="50000"/>
                </a:schemeClr>
              </a:solidFill>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s-MX" sz="1800" dirty="0">
                <a:solidFill>
                  <a:schemeClr val="tx2">
                    <a:lumMod val="50000"/>
                  </a:schemeClr>
                </a:solidFill>
                <a:effectLst/>
                <a:latin typeface="Arial" panose="020B0604020202020204" pitchFamily="34" charset="0"/>
                <a:ea typeface="Times New Roman" panose="02020603050405020304" pitchFamily="18" charset="0"/>
                <a:cs typeface="Arial" panose="020B0604020202020204" pitchFamily="34" charset="0"/>
              </a:rPr>
              <a:t>Identifica los riesgos naturales y los fenómenos globales y puntuales que generan contaminación ambiental.</a:t>
            </a:r>
            <a:endParaRPr lang="es-MX" sz="2400" dirty="0">
              <a:solidFill>
                <a:schemeClr val="tx2">
                  <a:lumMod val="50000"/>
                </a:schemeClr>
              </a:solidFill>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s-MX" sz="1800" dirty="0">
                <a:solidFill>
                  <a:schemeClr val="tx2">
                    <a:lumMod val="50000"/>
                  </a:schemeClr>
                </a:solidFill>
                <a:effectLst/>
                <a:latin typeface="Arial" panose="020B0604020202020204" pitchFamily="34" charset="0"/>
                <a:ea typeface="Times New Roman" panose="02020603050405020304" pitchFamily="18" charset="0"/>
              </a:rPr>
              <a:t>Ejemplifica las relaciones entre política y medio ambiente.</a:t>
            </a:r>
            <a:endParaRPr lang="es-MX" dirty="0">
              <a:solidFill>
                <a:schemeClr val="tx2">
                  <a:lumMod val="50000"/>
                </a:schemeClr>
              </a:solidFill>
            </a:endParaRPr>
          </a:p>
        </p:txBody>
      </p:sp>
    </p:spTree>
    <p:extLst>
      <p:ext uri="{BB962C8B-B14F-4D97-AF65-F5344CB8AC3E}">
        <p14:creationId xmlns:p14="http://schemas.microsoft.com/office/powerpoint/2010/main" val="34382231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79C979-AA31-4660-8357-E5260EA7D214}"/>
              </a:ext>
            </a:extLst>
          </p:cNvPr>
          <p:cNvSpPr>
            <a:spLocks noGrp="1"/>
          </p:cNvSpPr>
          <p:nvPr>
            <p:ph type="title"/>
          </p:nvPr>
        </p:nvSpPr>
        <p:spPr>
          <a:xfrm>
            <a:off x="-100390" y="937250"/>
            <a:ext cx="4480802" cy="4127194"/>
          </a:xfrm>
        </p:spPr>
        <p:txBody>
          <a:bodyPr vert="horz" lIns="91440" tIns="45720" rIns="91440" bIns="45720" rtlCol="0" anchor="ctr">
            <a:normAutofit/>
          </a:bodyPr>
          <a:lstStyle/>
          <a:p>
            <a:r>
              <a:rPr lang="en-US" sz="5200" kern="1200" dirty="0">
                <a:solidFill>
                  <a:schemeClr val="tx2"/>
                </a:solidFill>
                <a:latin typeface="+mj-lt"/>
                <a:ea typeface="+mj-ea"/>
                <a:cs typeface="+mj-cs"/>
              </a:rPr>
              <a:t>PROGRAMA</a:t>
            </a:r>
          </a:p>
        </p:txBody>
      </p:sp>
      <p:sp>
        <p:nvSpPr>
          <p:cNvPr id="4" name="CuadroTexto 3">
            <a:extLst>
              <a:ext uri="{FF2B5EF4-FFF2-40B4-BE49-F238E27FC236}">
                <a16:creationId xmlns:a16="http://schemas.microsoft.com/office/drawing/2014/main" id="{7EE4F7D7-2E64-4EA1-B8C8-2041B8DB1D69}"/>
              </a:ext>
            </a:extLst>
          </p:cNvPr>
          <p:cNvSpPr txBox="1"/>
          <p:nvPr/>
        </p:nvSpPr>
        <p:spPr>
          <a:xfrm>
            <a:off x="4511040" y="375511"/>
            <a:ext cx="7410994" cy="5478423"/>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mj-lt"/>
              <a:buAutoNum type="romanUcPeriod"/>
              <a:tabLst/>
              <a:defRPr/>
            </a:pPr>
            <a:r>
              <a:rPr kumimoji="0" lang="es-MX" sz="1800" b="0" i="0" u="none" strike="noStrike" kern="1200" cap="none" spc="0" normalizeH="0" baseline="0" noProof="0" dirty="0">
                <a:ln>
                  <a:noFill/>
                </a:ln>
                <a:solidFill>
                  <a:srgbClr val="4F81BD">
                    <a:lumMod val="50000"/>
                  </a:srgbClr>
                </a:solidFill>
                <a:effectLst/>
                <a:uLnTx/>
                <a:uFillTx/>
                <a:latin typeface="Arial" panose="020B0604020202020204" pitchFamily="34" charset="0"/>
                <a:ea typeface="Times New Roman" panose="02020603050405020304" pitchFamily="18" charset="0"/>
                <a:cs typeface="Times New Roman" panose="02020603050405020304" pitchFamily="18" charset="0"/>
              </a:rPr>
              <a:t>Introducción y definiciones: Sistemas Naturales, Medio Ambiente, sus componentes físicos, químicos, biológicos y antrópicos y el papel del Ingeniero en Ciencia Ambiental.</a:t>
            </a:r>
            <a:endParaRPr kumimoji="0" lang="es-MX" sz="2000" b="0" i="0" u="none" strike="noStrike" kern="1200" cap="none" spc="0" normalizeH="0" baseline="0" noProof="0" dirty="0">
              <a:ln>
                <a:noFill/>
              </a:ln>
              <a:solidFill>
                <a:srgbClr val="4F81BD">
                  <a:lumMod val="50000"/>
                </a:srgbClr>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1200"/>
              </a:spcAft>
              <a:buClrTx/>
              <a:buSzTx/>
              <a:buFont typeface="+mj-lt"/>
              <a:buAutoNum type="romanUcPeriod"/>
              <a:tabLst/>
              <a:defRPr/>
            </a:pPr>
            <a:r>
              <a:rPr kumimoji="0" lang="es-MX" sz="1800" b="0" i="0" u="none" strike="noStrike" kern="1200" cap="none" spc="0" normalizeH="0" baseline="0" noProof="0" dirty="0">
                <a:ln>
                  <a:noFill/>
                </a:ln>
                <a:solidFill>
                  <a:srgbClr val="4F81BD">
                    <a:lumMod val="50000"/>
                  </a:srgbClr>
                </a:solidFill>
                <a:effectLst/>
                <a:uLnTx/>
                <a:uFillTx/>
                <a:latin typeface="Arial" panose="020B0604020202020204" pitchFamily="34" charset="0"/>
                <a:ea typeface="Times New Roman" panose="02020603050405020304" pitchFamily="18" charset="0"/>
                <a:cs typeface="Times New Roman" panose="02020603050405020304" pitchFamily="18" charset="0"/>
              </a:rPr>
              <a:t>Ciencia Ambiental y la sustentabilidad: Demografía, deterioro ambiental, impactos recíprocos, desarrollo sustentable.</a:t>
            </a:r>
            <a:endParaRPr kumimoji="0" lang="es-MX" sz="2000" b="0" i="0" u="none" strike="noStrike" kern="1200" cap="none" spc="0" normalizeH="0" baseline="0" noProof="0" dirty="0">
              <a:ln>
                <a:noFill/>
              </a:ln>
              <a:solidFill>
                <a:srgbClr val="4F81BD">
                  <a:lumMod val="50000"/>
                </a:srgbClr>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1200"/>
              </a:spcAft>
              <a:buClrTx/>
              <a:buSzTx/>
              <a:buFont typeface="+mj-lt"/>
              <a:buAutoNum type="romanUcPeriod"/>
              <a:tabLst/>
              <a:defRPr/>
            </a:pPr>
            <a:r>
              <a:rPr kumimoji="0" lang="es-MX" sz="1800" b="0" i="0" u="none" strike="noStrike" kern="1200" cap="none" spc="0" normalizeH="0" baseline="0" noProof="0" dirty="0">
                <a:ln>
                  <a:noFill/>
                </a:ln>
                <a:solidFill>
                  <a:srgbClr val="4F81BD">
                    <a:lumMod val="50000"/>
                  </a:srgbClr>
                </a:solidFill>
                <a:effectLst/>
                <a:uLnTx/>
                <a:uFillTx/>
                <a:latin typeface="Arial" panose="020B0604020202020204" pitchFamily="34" charset="0"/>
                <a:ea typeface="Times New Roman" panose="02020603050405020304" pitchFamily="18" charset="0"/>
                <a:cs typeface="Times New Roman" panose="02020603050405020304" pitchFamily="18" charset="0"/>
              </a:rPr>
              <a:t>Los ecosistemas y su funcionamiento (agua, aire, suelo, biota).</a:t>
            </a:r>
            <a:endParaRPr kumimoji="0" lang="es-MX" sz="2000" b="0" i="0" u="none" strike="noStrike" kern="1200" cap="none" spc="0" normalizeH="0" baseline="0" noProof="0" dirty="0">
              <a:ln>
                <a:noFill/>
              </a:ln>
              <a:solidFill>
                <a:srgbClr val="4F81BD">
                  <a:lumMod val="50000"/>
                </a:srgbClr>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1200"/>
              </a:spcAft>
              <a:buClrTx/>
              <a:buSzTx/>
              <a:buFont typeface="+mj-lt"/>
              <a:buAutoNum type="romanUcPeriod"/>
              <a:tabLst/>
              <a:defRPr/>
            </a:pPr>
            <a:r>
              <a:rPr kumimoji="0" lang="es-MX" sz="1800" b="0" i="0" u="none" strike="noStrike" kern="1200" cap="none" spc="0" normalizeH="0" baseline="0" noProof="0" dirty="0">
                <a:ln>
                  <a:noFill/>
                </a:ln>
                <a:solidFill>
                  <a:srgbClr val="4F81BD">
                    <a:lumMod val="50000"/>
                  </a:srgbClr>
                </a:solidFill>
                <a:effectLst/>
                <a:uLnTx/>
                <a:uFillTx/>
                <a:latin typeface="Arial" panose="020B0604020202020204" pitchFamily="34" charset="0"/>
                <a:ea typeface="Times New Roman" panose="02020603050405020304" pitchFamily="18" charset="0"/>
                <a:cs typeface="Times New Roman" panose="02020603050405020304" pitchFamily="18" charset="0"/>
              </a:rPr>
              <a:t>Energía y medio ambiente: Flujos de energía y suministros energéticos, ciclos biogeoquímicos.</a:t>
            </a:r>
            <a:endParaRPr kumimoji="0" lang="es-MX" sz="2000" b="0" i="0" u="none" strike="noStrike" kern="1200" cap="none" spc="0" normalizeH="0" baseline="0" noProof="0" dirty="0">
              <a:ln>
                <a:noFill/>
              </a:ln>
              <a:solidFill>
                <a:srgbClr val="4F81BD">
                  <a:lumMod val="50000"/>
                </a:srgbClr>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1200"/>
              </a:spcAft>
              <a:buClrTx/>
              <a:buSzTx/>
              <a:buFont typeface="+mj-lt"/>
              <a:buAutoNum type="romanUcPeriod"/>
              <a:tabLst/>
              <a:defRPr/>
            </a:pPr>
            <a:r>
              <a:rPr kumimoji="0" lang="es-MX" sz="1800" b="0" i="0" u="none" strike="noStrike" kern="1200" cap="none" spc="0" normalizeH="0" baseline="0" noProof="0" dirty="0">
                <a:ln>
                  <a:noFill/>
                </a:ln>
                <a:solidFill>
                  <a:srgbClr val="4F81BD">
                    <a:lumMod val="50000"/>
                  </a:srgbClr>
                </a:solidFill>
                <a:effectLst/>
                <a:uLnTx/>
                <a:uFillTx/>
                <a:latin typeface="Arial" panose="020B0604020202020204" pitchFamily="34" charset="0"/>
                <a:ea typeface="Times New Roman" panose="02020603050405020304" pitchFamily="18" charset="0"/>
                <a:cs typeface="Times New Roman" panose="02020603050405020304" pitchFamily="18" charset="0"/>
              </a:rPr>
              <a:t>Los  Riesgos Naturales y su relación con los seres humanos</a:t>
            </a:r>
            <a:endParaRPr kumimoji="0" lang="es-MX" sz="2000" b="0" i="0" u="none" strike="noStrike" kern="1200" cap="none" spc="0" normalizeH="0" baseline="0" noProof="0" dirty="0">
              <a:ln>
                <a:noFill/>
              </a:ln>
              <a:solidFill>
                <a:srgbClr val="4F81BD">
                  <a:lumMod val="50000"/>
                </a:srgbClr>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1200"/>
              </a:spcAft>
              <a:buClrTx/>
              <a:buSzTx/>
              <a:buFont typeface="+mj-lt"/>
              <a:buAutoNum type="romanUcPeriod"/>
              <a:tabLst/>
              <a:defRPr/>
            </a:pPr>
            <a:r>
              <a:rPr kumimoji="0" lang="es-MX" sz="1800" b="0" i="0" u="none" strike="noStrike" kern="1200" cap="none" spc="0" normalizeH="0" baseline="0" noProof="0" dirty="0">
                <a:ln>
                  <a:noFill/>
                </a:ln>
                <a:solidFill>
                  <a:srgbClr val="4F81BD">
                    <a:lumMod val="50000"/>
                  </a:srgbClr>
                </a:solidFill>
                <a:effectLst/>
                <a:uLnTx/>
                <a:uFillTx/>
                <a:latin typeface="Arial" panose="020B0604020202020204" pitchFamily="34" charset="0"/>
                <a:ea typeface="Times New Roman" panose="02020603050405020304" pitchFamily="18" charset="0"/>
                <a:cs typeface="Times New Roman" panose="02020603050405020304" pitchFamily="18" charset="0"/>
              </a:rPr>
              <a:t>Problemas ambientales globales: Efecto invernadero, adelgazamiento de la capa de ozono, desertificación, lluvia ácida, pérdida de biodiversidad, etc.</a:t>
            </a:r>
            <a:endParaRPr kumimoji="0" lang="es-MX" sz="2000" b="0" i="0" u="none" strike="noStrike" kern="1200" cap="none" spc="0" normalizeH="0" baseline="0" noProof="0" dirty="0">
              <a:ln>
                <a:noFill/>
              </a:ln>
              <a:solidFill>
                <a:srgbClr val="4F81BD">
                  <a:lumMod val="50000"/>
                </a:srgbClr>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1200"/>
              </a:spcAft>
              <a:buClrTx/>
              <a:buSzTx/>
              <a:buFont typeface="+mj-lt"/>
              <a:buAutoNum type="romanUcPeriod"/>
              <a:tabLst/>
              <a:defRPr/>
            </a:pPr>
            <a:r>
              <a:rPr kumimoji="0" lang="es-MX" sz="1800" b="0" i="0" u="none" strike="noStrike" kern="1200" cap="none" spc="0" normalizeH="0" baseline="0" noProof="0" dirty="0">
                <a:ln>
                  <a:noFill/>
                </a:ln>
                <a:solidFill>
                  <a:srgbClr val="4F81BD">
                    <a:lumMod val="50000"/>
                  </a:srgbClr>
                </a:solidFill>
                <a:effectLst/>
                <a:uLnTx/>
                <a:uFillTx/>
                <a:latin typeface="Arial" panose="020B0604020202020204" pitchFamily="34" charset="0"/>
                <a:ea typeface="Times New Roman" panose="02020603050405020304" pitchFamily="18" charset="0"/>
                <a:cs typeface="Times New Roman" panose="02020603050405020304" pitchFamily="18" charset="0"/>
              </a:rPr>
              <a:t>La polución ambiental  y salud humana: aire, suelo y agua.</a:t>
            </a:r>
          </a:p>
          <a:p>
            <a:pPr marL="342900" marR="0" lvl="0" indent="-342900" algn="l" defTabSz="914400" rtl="0" eaLnBrk="1" fontAlgn="auto" latinLnBrk="0" hangingPunct="1">
              <a:lnSpc>
                <a:spcPct val="100000"/>
              </a:lnSpc>
              <a:spcBef>
                <a:spcPts val="0"/>
              </a:spcBef>
              <a:spcAft>
                <a:spcPts val="1200"/>
              </a:spcAft>
              <a:buClrTx/>
              <a:buSzTx/>
              <a:buFont typeface="+mj-lt"/>
              <a:buAutoNum type="romanUcPeriod"/>
              <a:tabLst/>
              <a:defRPr/>
            </a:pPr>
            <a:r>
              <a:rPr kumimoji="0" lang="es-MX" sz="1800" b="0" i="0" u="none" strike="noStrike" kern="1200" cap="none" spc="0" normalizeH="0" baseline="0" noProof="0" dirty="0">
                <a:ln>
                  <a:noFill/>
                </a:ln>
                <a:solidFill>
                  <a:srgbClr val="4F81BD">
                    <a:lumMod val="50000"/>
                  </a:srgbClr>
                </a:solidFill>
                <a:effectLst/>
                <a:uLnTx/>
                <a:uFillTx/>
                <a:latin typeface="Arial" panose="020B0604020202020204" pitchFamily="34" charset="0"/>
                <a:ea typeface="Times New Roman" panose="02020603050405020304" pitchFamily="18" charset="0"/>
                <a:cs typeface="Times New Roman" panose="02020603050405020304" pitchFamily="18" charset="0"/>
              </a:rPr>
              <a:t>Alternativas </a:t>
            </a:r>
            <a:r>
              <a:rPr kumimoji="0" lang="es-MX" sz="1800" b="0" i="0" u="none" strike="noStrike" kern="1200" cap="none" spc="0" normalizeH="0" baseline="0" noProof="0" dirty="0" err="1">
                <a:ln>
                  <a:noFill/>
                </a:ln>
                <a:solidFill>
                  <a:srgbClr val="4F81BD">
                    <a:lumMod val="50000"/>
                  </a:srgbClr>
                </a:solidFill>
                <a:effectLst/>
                <a:uLnTx/>
                <a:uFillTx/>
                <a:latin typeface="Arial" panose="020B0604020202020204" pitchFamily="34" charset="0"/>
                <a:ea typeface="Times New Roman" panose="02020603050405020304" pitchFamily="18" charset="0"/>
                <a:cs typeface="Times New Roman" panose="02020603050405020304" pitchFamily="18" charset="0"/>
              </a:rPr>
              <a:t>tecnológic</a:t>
            </a:r>
            <a:endParaRPr kumimoji="0" lang="es-MX" sz="1800" b="0" i="0" u="none" strike="noStrike" kern="1200" cap="none" spc="0" normalizeH="0" baseline="0" noProof="0" dirty="0">
              <a:ln>
                <a:noFill/>
              </a:ln>
              <a:solidFill>
                <a:srgbClr val="4F81BD">
                  <a:lumMod val="50000"/>
                </a:srgbClr>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1200"/>
              </a:spcAft>
              <a:buClrTx/>
              <a:buSzTx/>
              <a:buFont typeface="+mj-lt"/>
              <a:buAutoNum type="romanUcPeriod"/>
              <a:tabLst/>
              <a:defRPr/>
            </a:pPr>
            <a:r>
              <a:rPr kumimoji="0" lang="es-MX" sz="1800" b="0" i="0" u="none" strike="noStrike" kern="1200" cap="none" spc="0" normalizeH="0" baseline="0" noProof="0" dirty="0">
                <a:ln>
                  <a:noFill/>
                </a:ln>
                <a:solidFill>
                  <a:srgbClr val="4F81BD">
                    <a:lumMod val="50000"/>
                  </a:srgbClr>
                </a:solidFill>
                <a:effectLst/>
                <a:uLnTx/>
                <a:uFillTx/>
                <a:latin typeface="Arial" panose="020B0604020202020204" pitchFamily="34" charset="0"/>
                <a:ea typeface="Times New Roman" panose="02020603050405020304" pitchFamily="18" charset="0"/>
                <a:cs typeface="+mn-cs"/>
              </a:rPr>
              <a:t>Política y Medio Ambiente</a:t>
            </a:r>
            <a:endParaRPr kumimoji="0" lang="es-MX" sz="1800" b="0" i="0" u="none" strike="noStrike" kern="1200" cap="none" spc="0" normalizeH="0" baseline="0" noProof="0" dirty="0">
              <a:ln>
                <a:noFill/>
              </a:ln>
              <a:solidFill>
                <a:srgbClr val="4F81BD">
                  <a:lumMod val="50000"/>
                </a:srgbClr>
              </a:solidFill>
              <a:effectLst/>
              <a:uLnTx/>
              <a:uFillTx/>
              <a:latin typeface="Calibri" panose="020F0502020204030204"/>
              <a:ea typeface="+mn-ea"/>
              <a:cs typeface="+mn-cs"/>
            </a:endParaRPr>
          </a:p>
        </p:txBody>
      </p:sp>
      <p:sp>
        <p:nvSpPr>
          <p:cNvPr id="5" name="CuadroTexto 4">
            <a:extLst>
              <a:ext uri="{FF2B5EF4-FFF2-40B4-BE49-F238E27FC236}">
                <a16:creationId xmlns:a16="http://schemas.microsoft.com/office/drawing/2014/main" id="{62472C1E-4D78-455D-A42B-C2C0E98A9129}"/>
              </a:ext>
            </a:extLst>
          </p:cNvPr>
          <p:cNvSpPr txBox="1"/>
          <p:nvPr/>
        </p:nvSpPr>
        <p:spPr>
          <a:xfrm>
            <a:off x="4876800" y="5982789"/>
            <a:ext cx="708514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rPr>
              <a:t>BIBLIOGRAFÍA: SE IRA SEÑALANDO CONFORME SE DESARROLLE EL CURSO</a:t>
            </a:r>
          </a:p>
        </p:txBody>
      </p:sp>
    </p:spTree>
    <p:extLst>
      <p:ext uri="{BB962C8B-B14F-4D97-AF65-F5344CB8AC3E}">
        <p14:creationId xmlns:p14="http://schemas.microsoft.com/office/powerpoint/2010/main" val="36867167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79C979-AA31-4660-8357-E5260EA7D214}"/>
              </a:ext>
            </a:extLst>
          </p:cNvPr>
          <p:cNvSpPr>
            <a:spLocks noGrp="1"/>
          </p:cNvSpPr>
          <p:nvPr>
            <p:ph type="title"/>
          </p:nvPr>
        </p:nvSpPr>
        <p:spPr>
          <a:xfrm>
            <a:off x="-100390" y="937250"/>
            <a:ext cx="4480802" cy="4127194"/>
          </a:xfrm>
        </p:spPr>
        <p:txBody>
          <a:bodyPr vert="horz" lIns="91440" tIns="45720" rIns="91440" bIns="45720" rtlCol="0" anchor="ctr">
            <a:normAutofit/>
          </a:bodyPr>
          <a:lstStyle/>
          <a:p>
            <a:r>
              <a:rPr lang="en-US" sz="5200" dirty="0">
                <a:solidFill>
                  <a:schemeClr val="tx2"/>
                </a:solidFill>
              </a:rPr>
              <a:t>EVALUACIÓN</a:t>
            </a:r>
            <a:endParaRPr lang="en-US" sz="5200" kern="1200" dirty="0">
              <a:solidFill>
                <a:schemeClr val="tx2"/>
              </a:solidFill>
              <a:latin typeface="+mj-lt"/>
              <a:ea typeface="+mj-ea"/>
              <a:cs typeface="+mj-cs"/>
            </a:endParaRPr>
          </a:p>
        </p:txBody>
      </p:sp>
      <p:sp>
        <p:nvSpPr>
          <p:cNvPr id="4" name="CuadroTexto 3">
            <a:extLst>
              <a:ext uri="{FF2B5EF4-FFF2-40B4-BE49-F238E27FC236}">
                <a16:creationId xmlns:a16="http://schemas.microsoft.com/office/drawing/2014/main" id="{7EE4F7D7-2E64-4EA1-B8C8-2041B8DB1D69}"/>
              </a:ext>
            </a:extLst>
          </p:cNvPr>
          <p:cNvSpPr txBox="1"/>
          <p:nvPr/>
        </p:nvSpPr>
        <p:spPr>
          <a:xfrm>
            <a:off x="4634812" y="1985184"/>
            <a:ext cx="7234971" cy="2277547"/>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mj-lt"/>
              <a:buAutoNum type="romanUcPeriod"/>
              <a:tabLst/>
              <a:defRPr/>
            </a:pPr>
            <a:r>
              <a:rPr kumimoji="0" lang="es-MX" sz="2800" b="0" i="0" u="none" strike="noStrike" kern="1200" cap="none" spc="0" normalizeH="0" baseline="0" noProof="0" dirty="0">
                <a:ln>
                  <a:noFill/>
                </a:ln>
                <a:solidFill>
                  <a:srgbClr val="4F81BD">
                    <a:lumMod val="50000"/>
                  </a:srgbClr>
                </a:solidFill>
                <a:effectLst/>
                <a:uLnTx/>
                <a:uFillTx/>
                <a:latin typeface="Calibri" panose="020F0502020204030204"/>
                <a:ea typeface="+mn-ea"/>
                <a:cs typeface="+mn-cs"/>
              </a:rPr>
              <a:t>TAREAS.-                                                     30 %</a:t>
            </a:r>
          </a:p>
          <a:p>
            <a:pPr marL="342900" marR="0" lvl="0" indent="-342900" algn="l" defTabSz="914400" rtl="0" eaLnBrk="1" fontAlgn="auto" latinLnBrk="0" hangingPunct="1">
              <a:lnSpc>
                <a:spcPct val="100000"/>
              </a:lnSpc>
              <a:spcBef>
                <a:spcPts val="0"/>
              </a:spcBef>
              <a:spcAft>
                <a:spcPts val="1200"/>
              </a:spcAft>
              <a:buClrTx/>
              <a:buSzTx/>
              <a:buFont typeface="+mj-lt"/>
              <a:buAutoNum type="romanUcPeriod"/>
              <a:tabLst/>
              <a:defRPr/>
            </a:pPr>
            <a:r>
              <a:rPr kumimoji="0" lang="es-MX" sz="2800" b="0" i="0" u="none" strike="noStrike" kern="1200" cap="none" spc="0" normalizeH="0" baseline="0" noProof="0" dirty="0">
                <a:ln>
                  <a:noFill/>
                </a:ln>
                <a:solidFill>
                  <a:srgbClr val="4F81BD">
                    <a:lumMod val="50000"/>
                  </a:srgbClr>
                </a:solidFill>
                <a:effectLst/>
                <a:uLnTx/>
                <a:uFillTx/>
                <a:latin typeface="Calibri" panose="020F0502020204030204"/>
                <a:ea typeface="+mn-ea"/>
                <a:cs typeface="+mn-cs"/>
              </a:rPr>
              <a:t>ELABORACIÓN DE GLOSARIO                  30%</a:t>
            </a:r>
          </a:p>
          <a:p>
            <a:pPr marL="342900" marR="0" lvl="0" indent="-342900" algn="l" defTabSz="914400" rtl="0" eaLnBrk="1" fontAlgn="auto" latinLnBrk="0" hangingPunct="1">
              <a:lnSpc>
                <a:spcPct val="100000"/>
              </a:lnSpc>
              <a:spcBef>
                <a:spcPts val="0"/>
              </a:spcBef>
              <a:spcAft>
                <a:spcPts val="1200"/>
              </a:spcAft>
              <a:buClrTx/>
              <a:buSzTx/>
              <a:buFont typeface="+mj-lt"/>
              <a:buAutoNum type="romanUcPeriod"/>
              <a:tabLst/>
              <a:defRPr/>
            </a:pPr>
            <a:r>
              <a:rPr kumimoji="0" lang="es-MX" sz="2800" b="0" i="0" u="none" strike="noStrike" kern="1200" cap="none" spc="0" normalizeH="0" baseline="0" noProof="0" dirty="0">
                <a:ln>
                  <a:noFill/>
                </a:ln>
                <a:solidFill>
                  <a:srgbClr val="4F81BD">
                    <a:lumMod val="50000"/>
                  </a:srgbClr>
                </a:solidFill>
                <a:effectLst/>
                <a:uLnTx/>
                <a:uFillTx/>
                <a:latin typeface="Calibri" panose="020F0502020204030204"/>
                <a:ea typeface="+mn-ea"/>
                <a:cs typeface="+mn-cs"/>
              </a:rPr>
              <a:t>TRABAJO FINAL                                          20%</a:t>
            </a:r>
          </a:p>
          <a:p>
            <a:pPr marL="342900" marR="0" lvl="0" indent="-342900" algn="l" defTabSz="914400" rtl="0" eaLnBrk="1" fontAlgn="auto" latinLnBrk="0" hangingPunct="1">
              <a:lnSpc>
                <a:spcPct val="100000"/>
              </a:lnSpc>
              <a:spcBef>
                <a:spcPts val="0"/>
              </a:spcBef>
              <a:spcAft>
                <a:spcPts val="1200"/>
              </a:spcAft>
              <a:buClrTx/>
              <a:buSzTx/>
              <a:buFont typeface="+mj-lt"/>
              <a:buAutoNum type="romanUcPeriod"/>
              <a:tabLst/>
              <a:defRPr/>
            </a:pPr>
            <a:r>
              <a:rPr kumimoji="0" lang="es-MX" sz="2800" b="0" i="0" u="none" strike="noStrike" kern="1200" cap="none" spc="0" normalizeH="0" baseline="0" noProof="0" dirty="0">
                <a:ln>
                  <a:noFill/>
                </a:ln>
                <a:solidFill>
                  <a:srgbClr val="4F81BD">
                    <a:lumMod val="50000"/>
                  </a:srgbClr>
                </a:solidFill>
                <a:effectLst/>
                <a:uLnTx/>
                <a:uFillTx/>
                <a:latin typeface="Calibri" panose="020F0502020204030204"/>
                <a:ea typeface="+mn-ea"/>
                <a:cs typeface="+mn-cs"/>
              </a:rPr>
              <a:t>PARTICIPACIÓN EN FORO DE DEBATE    20%</a:t>
            </a:r>
          </a:p>
        </p:txBody>
      </p:sp>
      <p:sp>
        <p:nvSpPr>
          <p:cNvPr id="5" name="CuadroTexto 4">
            <a:extLst>
              <a:ext uri="{FF2B5EF4-FFF2-40B4-BE49-F238E27FC236}">
                <a16:creationId xmlns:a16="http://schemas.microsoft.com/office/drawing/2014/main" id="{0D21E8B4-2D46-4AA3-8E12-771F1740BBF2}"/>
              </a:ext>
            </a:extLst>
          </p:cNvPr>
          <p:cNvSpPr txBox="1"/>
          <p:nvPr/>
        </p:nvSpPr>
        <p:spPr>
          <a:xfrm>
            <a:off x="10328366" y="2078560"/>
            <a:ext cx="184731"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86560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998344" y="5715127"/>
            <a:ext cx="1983828" cy="1325563"/>
          </a:xfrm>
        </p:spPr>
        <p:txBody>
          <a:bodyPr/>
          <a:lstStyle/>
          <a:p>
            <a:r>
              <a:rPr lang="es-MX" dirty="0"/>
              <a:t>Gracias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3537" y="104902"/>
            <a:ext cx="9461560" cy="59475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726277"/>
      </p:ext>
    </p:extLst>
  </p:cSld>
  <p:clrMapOvr>
    <a:masterClrMapping/>
  </p:clrMapOvr>
</p:sld>
</file>

<file path=ppt/theme/theme1.xml><?xml version="1.0" encoding="utf-8"?>
<a:theme xmlns:a="http://schemas.openxmlformats.org/drawingml/2006/main" name="Tema de Offic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TotalTime>
  <Words>1938</Words>
  <Application>Microsoft Office PowerPoint</Application>
  <PresentationFormat>Panorámica</PresentationFormat>
  <Paragraphs>166</Paragraphs>
  <Slides>28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28</vt:i4>
      </vt:variant>
    </vt:vector>
  </HeadingPairs>
  <TitlesOfParts>
    <vt:vector size="33" baseType="lpstr">
      <vt:lpstr>Arial</vt:lpstr>
      <vt:lpstr>Calibri</vt:lpstr>
      <vt:lpstr>Calibri Light</vt:lpstr>
      <vt:lpstr>Symbol</vt:lpstr>
      <vt:lpstr>Tema de Office</vt:lpstr>
      <vt:lpstr>   Introducción a la Ingeniería en Ciencias Ambientales Presentación   Prof. Ismael Minjárez Sosa Semestre 2021-2   </vt:lpstr>
      <vt:lpstr>Por qué una carrera en Ciencias Ambientales?</vt:lpstr>
      <vt:lpstr>Presentación de PowerPoint</vt:lpstr>
      <vt:lpstr>Presentación de PowerPoint</vt:lpstr>
      <vt:lpstr>La complejidad creciente de los problemas ambientales ha creado la necesidad de profesionales con una formación rigurosa que usen sus conocimientos para proteger el ambiente y la salud humana, teniendo sólidas bases en economía, sociología y ciencia política.</vt:lpstr>
      <vt:lpstr>Presentación de PowerPoint</vt:lpstr>
      <vt:lpstr>Problemática ambiental en  Sonora</vt:lpstr>
      <vt:lpstr>Presentación de PowerPoint</vt:lpstr>
      <vt:lpstr>Una Ingeniería en Ciencia Ambiental?  Ciencia vs.  Ingeniería Ambiental</vt:lpstr>
      <vt:lpstr>Objetivos</vt:lpstr>
      <vt:lpstr>Rasgos Distintivos de la Carrera</vt:lpstr>
      <vt:lpstr>Presentación de PowerPoint</vt:lpstr>
      <vt:lpstr>Presentación de PowerPoint</vt:lpstr>
      <vt:lpstr>Mecanismos de acreditación de materias</vt:lpstr>
      <vt:lpstr>Prácticas Profesionales y materias acreditadas en campo</vt:lpstr>
      <vt:lpstr>SERVICIO SOCIAL</vt:lpstr>
      <vt:lpstr>Requisitos de egreso</vt:lpstr>
      <vt:lpstr>Presentación de PowerPoint</vt:lpstr>
      <vt:lpstr>Opciones del Plan de Estudios </vt:lpstr>
      <vt:lpstr>Programa de Tutorías </vt:lpstr>
      <vt:lpstr>LA UNIVERSIDAD DE SONORA</vt:lpstr>
      <vt:lpstr>Presentación de PowerPoint</vt:lpstr>
      <vt:lpstr>INTRODUCCIÓN A LAS CIENCIAS AMBIENTALES</vt:lpstr>
      <vt:lpstr>PRESENTACIÓN</vt:lpstr>
      <vt:lpstr>OBJETIVOS</vt:lpstr>
      <vt:lpstr>PROGRAMA</vt:lpstr>
      <vt:lpstr>EVALUACIÓN</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Ingeniería en Ciencias Ambientales  Departamento de Geología de la Universidad de Sonora  PRESENTACION</dc:title>
  <dc:creator>JOSE ISMAEL MINJAREZ SOSA</dc:creator>
  <cp:lastModifiedBy>JOSE ISMAEL MINJAREZ SOSA</cp:lastModifiedBy>
  <cp:revision>4</cp:revision>
  <dcterms:created xsi:type="dcterms:W3CDTF">2020-08-17T06:37:54Z</dcterms:created>
  <dcterms:modified xsi:type="dcterms:W3CDTF">2021-08-16T17:35:12Z</dcterms:modified>
</cp:coreProperties>
</file>