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5"/>
  </p:notesMasterIdLst>
  <p:sldIdLst>
    <p:sldId id="403" r:id="rId2"/>
    <p:sldId id="309" r:id="rId3"/>
    <p:sldId id="412" r:id="rId4"/>
    <p:sldId id="322" r:id="rId5"/>
    <p:sldId id="410" r:id="rId6"/>
    <p:sldId id="411" r:id="rId7"/>
    <p:sldId id="310" r:id="rId8"/>
    <p:sldId id="311" r:id="rId9"/>
    <p:sldId id="312" r:id="rId10"/>
    <p:sldId id="263" r:id="rId11"/>
    <p:sldId id="264" r:id="rId12"/>
    <p:sldId id="313" r:id="rId13"/>
    <p:sldId id="258" r:id="rId14"/>
    <p:sldId id="259" r:id="rId15"/>
    <p:sldId id="266" r:id="rId16"/>
    <p:sldId id="314" r:id="rId17"/>
    <p:sldId id="269" r:id="rId18"/>
    <p:sldId id="420" r:id="rId19"/>
    <p:sldId id="402" r:id="rId20"/>
    <p:sldId id="422" r:id="rId21"/>
    <p:sldId id="358" r:id="rId22"/>
    <p:sldId id="321" r:id="rId23"/>
    <p:sldId id="284" r:id="rId24"/>
    <p:sldId id="396" r:id="rId25"/>
    <p:sldId id="415" r:id="rId26"/>
    <p:sldId id="419" r:id="rId27"/>
    <p:sldId id="416" r:id="rId28"/>
    <p:sldId id="417" r:id="rId29"/>
    <p:sldId id="418" r:id="rId30"/>
    <p:sldId id="421" r:id="rId31"/>
    <p:sldId id="413" r:id="rId32"/>
    <p:sldId id="414" r:id="rId33"/>
    <p:sldId id="325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4649" autoAdjust="0"/>
  </p:normalViewPr>
  <p:slideViewPr>
    <p:cSldViewPr showGuides="1">
      <p:cViewPr varScale="1">
        <p:scale>
          <a:sx n="108" d="100"/>
          <a:sy n="108" d="100"/>
        </p:scale>
        <p:origin x="17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A32CCB0-91E7-499C-89B4-58CFE47EC2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DB6C2C6-E198-4EBD-904C-74C7AA31D4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5D9933-E4F9-4E48-A8CE-922693E37F06}" type="datetimeFigureOut">
              <a:rPr lang="es-MX"/>
              <a:pPr>
                <a:defRPr/>
              </a:pPr>
              <a:t>17/08/2022</a:t>
            </a:fld>
            <a:endParaRPr lang="es-MX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CE5FF9CB-D155-4A79-BB93-DC32DF2BE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E031A586-270A-4FBB-AF8B-6E1CFE2D5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4E24CD-0BE8-4797-9BDD-0D63DBEDC5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3297F3-4946-40EC-B0D0-7E691D0EC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4CC9459-7322-435C-895D-E7B1FE3171B5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82F8AAE-9259-4A94-9800-A9B27DC6D3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3A79902-2688-48D6-BACB-863C69941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EC1A573-A368-40F3-A6A8-71EB317971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7516142-2E4F-4843-AD92-456F8AA5C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F7EF8362-0138-418E-80F4-9550A6464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524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196850" defTabSz="6524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92163" indent="-158750" defTabSz="6524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09663" indent="-158750" defTabSz="6524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27163" indent="-158750" defTabSz="6524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4363" indent="-158750" defTabSz="652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41563" indent="-158750" defTabSz="652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98763" indent="-158750" defTabSz="652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55963" indent="-158750" defTabSz="652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E878DD4-18E1-42AD-92D5-1248401ED871}" type="slidenum">
              <a:rPr lang="en-GB" altLang="es-MX" sz="900">
                <a:cs typeface="Arial" panose="020B0604020202020204" pitchFamily="34" charset="0"/>
              </a:rPr>
              <a:pPr eaLnBrk="1" hangingPunct="1"/>
              <a:t>23</a:t>
            </a:fld>
            <a:endParaRPr lang="en-GB" altLang="es-MX" sz="900">
              <a:cs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F4E972A7-5F0E-47A2-876D-9C4E774F1A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AA384296-55AE-49BC-9A06-A99E52F5D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21982FF-6C28-4EA4-9CA2-DCB8E6716620}"/>
              </a:ext>
            </a:extLst>
          </p:cNvPr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>
              <a:extLst>
                <a:ext uri="{FF2B5EF4-FFF2-40B4-BE49-F238E27FC236}">
                  <a16:creationId xmlns:a16="http://schemas.microsoft.com/office/drawing/2014/main" id="{7611BA28-61FD-49E2-A95B-4A94E9C97CE9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27B2CF7C-4F66-4CC0-90A9-93B60A32974F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7" name="Oval 5">
              <a:extLst>
                <a:ext uri="{FF2B5EF4-FFF2-40B4-BE49-F238E27FC236}">
                  <a16:creationId xmlns:a16="http://schemas.microsoft.com/office/drawing/2014/main" id="{D60069D8-0EA2-494E-92AE-785A6219D6E1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20BE9783-BE2B-41FA-BF47-266AC1C34970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93A7971E-437C-48A6-AA78-478741D5AE3F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E34BAA62-F312-4391-B176-53635846504B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7578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en-US" altLang="es-MX" noProof="0"/>
              <a:t>Click to edit Master title style</a:t>
            </a:r>
          </a:p>
        </p:txBody>
      </p:sp>
      <p:sp>
        <p:nvSpPr>
          <p:cNvPr id="7578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s-MX" noProof="0"/>
              <a:t>Click to edit Master subtitle style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B03C1006-73F3-45C1-8F3A-59227A58E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B5933D86-84FE-4995-A4F0-310F933369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5E234469-F61A-4A8C-A35D-55E415A853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86CB25-7FFE-4935-B020-84A411424FC1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618473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0AB2EEA-4516-4818-91DF-BB8FE6FF9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D38D3ABB-9ADC-4C1E-B7B1-7D059DA99B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512E54A9-E421-48EF-87D7-E5A30A5D88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2E868-E5D3-48FC-A46F-4B8A4B9A509D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14179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E8FCE41-5B07-48F2-AB63-F0CF3AFFC4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E20EA95B-B514-40F7-9571-9E5DDA0125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E5888499-F9EE-4220-9DCB-0513FB21FC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A6EBD-8BCD-4C6D-9C8D-BEE7224AC203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6058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7464C0C-2BB4-4861-8F55-8DF4AD41D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35A0D98-7396-4E97-8C86-6AD4A2BDD0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3CE29F94-C734-4C04-862B-6FF5E600EE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99A3-65C1-4096-8328-60D5514DB667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39616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04FF152-6B31-4EC4-AEEB-BE37B5B6C1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8925D102-D4AF-42A6-8D06-A3BFA1D11F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5DBC276B-10C7-4AB3-8FF3-40C7E24EFE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6983A-9450-4F78-8CBC-1F29875FD0CB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433164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D42B5B68-584D-457B-82BD-5393838627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948B679B-6281-458B-82B6-92F0B19371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95A2F81-28B2-4965-A6D2-EE66571A39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B1939-8862-4434-8EEA-163613FBB723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12298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1ED81585-5C24-4FF1-BD9B-ADEEC02DD9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A6C7FD12-5A02-465C-8A45-739837E680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014E69E-326D-44C0-8A2F-DA3FB9735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AC5FE-D9C0-464F-8458-B054B2A44DA5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6619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8A29FC5F-261B-409E-BDD8-431601116A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B688EE49-720B-4934-B27F-7119D27548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6F58EC58-71F0-4BB6-AE9E-7078EFD06B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EEDB2-5FC1-4914-9108-54EEFF39C1FB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57774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C7B761-1791-41D7-BABF-C446763D4F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573012DE-5B4C-425C-86D8-ED5E0621C1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C02B6DB-F6A8-43D8-80C6-1F2AB366F0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94FAC-DBC9-4609-B84A-A415A8E11307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08554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5F26303-677C-4F3A-9068-9DFBF5C3C1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CD1BF98-4258-44C3-87E3-B337AFEBDB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0A22D46-642E-4DE5-996F-BC20323BE1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C11FB-C742-4BCD-8ACD-C03E57B1DD4B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16932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7E863A2-4DA7-438C-A517-E2202E9049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C62DDE05-D616-42EF-B7EE-A96B3719E2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18D5CC22-EC43-4AA2-88E9-14585ABA05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983C-0300-419A-9CDB-937C42994226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56329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882A02F-CE9D-4EFC-9402-1D14C4ECEE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6817098-EBD1-4135-889D-18ECEAEF2E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FAF1147-CAC1-471B-8046-439828E483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A3CB6-5A51-4B8E-9FD8-C7B63DCB66FF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734877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5519F97-0204-4C26-B3CA-3BB4FA5D8F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4CBF8FB7-0ED9-4FCE-94FD-BADBF79BC1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7C18B2A1-4FB4-4C83-AC26-A42AED8B6C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08DB3-A08A-4505-9A7A-2938B0221449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522785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838200" y="1905000"/>
            <a:ext cx="3927475" cy="4191000"/>
          </a:xfrm>
        </p:spPr>
        <p:txBody>
          <a:bodyPr rtlCol="0">
            <a:normAutofit/>
          </a:bodyPr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C14715CB-228D-4340-9ABB-556BFB55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4B77C21D-13BD-43AA-B82E-B1EE478FF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35B67588-90C5-4458-82DF-C1D8EE09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17CD18-E895-4147-B8D8-38503F31A95C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484468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F220A04C-7F59-4069-AF48-F0B8F149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DA224832-9F6E-4FDE-9EF8-AC2BEC37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6C1E196F-D81E-4209-9626-83466162E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BAF32A-72B5-4349-90E3-AC28D371FD2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09592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C83B2D52-CC11-4EC9-8BE0-F10C42FD9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37340D1D-0B6D-44D3-8D4F-527B7B161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3A74B36B-5455-4996-BD47-723C91C4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FE2998-50D5-4279-9CCB-5CA887AFEA3C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95518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CA8E64B-0ABC-4236-8D58-7D9B22EC7E25}"/>
              </a:ext>
            </a:extLst>
          </p:cNvPr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>
              <a:extLst>
                <a:ext uri="{FF2B5EF4-FFF2-40B4-BE49-F238E27FC236}">
                  <a16:creationId xmlns:a16="http://schemas.microsoft.com/office/drawing/2014/main" id="{A4B1BDE6-E023-4A1A-856D-EAD04F76060C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Oval 4">
              <a:extLst>
                <a:ext uri="{FF2B5EF4-FFF2-40B4-BE49-F238E27FC236}">
                  <a16:creationId xmlns:a16="http://schemas.microsoft.com/office/drawing/2014/main" id="{885AF4BA-76AB-494A-8EB4-E0D18349D1E6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Oval 5">
              <a:extLst>
                <a:ext uri="{FF2B5EF4-FFF2-40B4-BE49-F238E27FC236}">
                  <a16:creationId xmlns:a16="http://schemas.microsoft.com/office/drawing/2014/main" id="{E6ECEDE9-3427-4F98-A556-825D7A745A14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1035" name="Oval 6">
              <a:extLst>
                <a:ext uri="{FF2B5EF4-FFF2-40B4-BE49-F238E27FC236}">
                  <a16:creationId xmlns:a16="http://schemas.microsoft.com/office/drawing/2014/main" id="{138158DC-4650-400E-82D0-E620C111287A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  <p:sp>
          <p:nvSpPr>
            <p:cNvPr id="1036" name="Oval 7">
              <a:extLst>
                <a:ext uri="{FF2B5EF4-FFF2-40B4-BE49-F238E27FC236}">
                  <a16:creationId xmlns:a16="http://schemas.microsoft.com/office/drawing/2014/main" id="{DEFCCB65-283D-4E10-8CDF-D8FF6970CDC3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MX" altLang="es-MX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41E43FB8-3065-4272-9D82-454456F50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74761" name="Rectangle 9">
            <a:extLst>
              <a:ext uri="{FF2B5EF4-FFF2-40B4-BE49-F238E27FC236}">
                <a16:creationId xmlns:a16="http://schemas.microsoft.com/office/drawing/2014/main" id="{E1315F86-A3DA-4648-B177-B414C0C94E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4762" name="Rectangle 10">
            <a:extLst>
              <a:ext uri="{FF2B5EF4-FFF2-40B4-BE49-F238E27FC236}">
                <a16:creationId xmlns:a16="http://schemas.microsoft.com/office/drawing/2014/main" id="{4C4D0171-C1AD-4DEC-B92A-B112C076C6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 altLang="es-MX"/>
          </a:p>
        </p:txBody>
      </p:sp>
      <p:sp>
        <p:nvSpPr>
          <p:cNvPr id="74763" name="Rectangle 11">
            <a:extLst>
              <a:ext uri="{FF2B5EF4-FFF2-40B4-BE49-F238E27FC236}">
                <a16:creationId xmlns:a16="http://schemas.microsoft.com/office/drawing/2014/main" id="{4165FEC7-F828-4975-BD1B-645359A4C5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F01FAAA8-FBF6-4913-B867-F5658D91DE31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  <p:sp>
        <p:nvSpPr>
          <p:cNvPr id="1031" name="Rectangle 12">
            <a:extLst>
              <a:ext uri="{FF2B5EF4-FFF2-40B4-BE49-F238E27FC236}">
                <a16:creationId xmlns:a16="http://schemas.microsoft.com/office/drawing/2014/main" id="{1431ABEE-5098-4800-B610-9888E819A8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5" r:id="rId14"/>
    <p:sldLayoutId id="2147483706" r:id="rId15"/>
    <p:sldLayoutId id="2147483707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www.edulat.com/images/3eraetapa/historiauniversal/prehis6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>
            <a:extLst>
              <a:ext uri="{FF2B5EF4-FFF2-40B4-BE49-F238E27FC236}">
                <a16:creationId xmlns:a16="http://schemas.microsoft.com/office/drawing/2014/main" id="{96C07850-7D02-4F7C-910D-A2878E383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3412" y="1759816"/>
            <a:ext cx="7886700" cy="2852738"/>
          </a:xfrm>
        </p:spPr>
        <p:txBody>
          <a:bodyPr/>
          <a:lstStyle/>
          <a:p>
            <a:pPr eaLnBrk="1" hangingPunct="1"/>
            <a:r>
              <a:rPr lang="es-MX" altLang="es-MX" dirty="0"/>
              <a:t>Introducción a la Ciencia Ambiental</a:t>
            </a:r>
            <a:br>
              <a:rPr lang="es-MX" altLang="es-MX" dirty="0"/>
            </a:br>
            <a:endParaRPr lang="es-MX" altLang="es-MX" dirty="0"/>
          </a:p>
        </p:txBody>
      </p:sp>
      <p:sp>
        <p:nvSpPr>
          <p:cNvPr id="7171" name="Marcador de texto 2">
            <a:extLst>
              <a:ext uri="{FF2B5EF4-FFF2-40B4-BE49-F238E27FC236}">
                <a16:creationId xmlns:a16="http://schemas.microsoft.com/office/drawing/2014/main" id="{9F1E5964-641D-427B-8A38-D2FD4F215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eaLnBrk="1" hangingPunct="1"/>
            <a:r>
              <a:rPr lang="es-MX" altLang="es-MX" dirty="0"/>
              <a:t>SEMESTRE 2022-2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6C87D451-00B1-496B-89B6-FB646D902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2030" y="640081"/>
            <a:ext cx="3877371" cy="557445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dirty="0">
                <a:solidFill>
                  <a:schemeClr val="tx1"/>
                </a:solidFill>
              </a:rPr>
              <a:t>EL USO DE RECURSOS: </a:t>
            </a:r>
            <a:br>
              <a:rPr lang="en-US" sz="3400" b="1" dirty="0">
                <a:solidFill>
                  <a:schemeClr val="tx1"/>
                </a:solidFill>
              </a:rPr>
            </a:b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HUELLA ECOLÓGICA DEL SER HUMANO</a:t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91428FD-8DA9-4953-9834-335309676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/>
          <a:stretch/>
        </p:blipFill>
        <p:spPr bwMode="auto">
          <a:xfrm>
            <a:off x="482600" y="1270449"/>
            <a:ext cx="4089400" cy="431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466CB9F-DC9D-477F-8FD5-38EB62AC4C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00"/>
          <a:stretch/>
        </p:blipFill>
        <p:spPr>
          <a:xfrm>
            <a:off x="-152400" y="304800"/>
            <a:ext cx="9108084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58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>
            <a:extLst>
              <a:ext uri="{FF2B5EF4-FFF2-40B4-BE49-F238E27FC236}">
                <a16:creationId xmlns:a16="http://schemas.microsoft.com/office/drawing/2014/main" id="{8841D182-71E9-4EB1-912E-072209F6F67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748712" cy="2060575"/>
          </a:xfrm>
        </p:spPr>
        <p:txBody>
          <a:bodyPr/>
          <a:lstStyle/>
          <a:p>
            <a:pPr eaLnBrk="1" hangingPunct="1"/>
            <a:r>
              <a:rPr lang="es-ES" altLang="es-MX" sz="4000" dirty="0">
                <a:solidFill>
                  <a:srgbClr val="FF0000"/>
                </a:solidFill>
              </a:rPr>
              <a:t>RECURSO NATURAL: </a:t>
            </a:r>
            <a:br>
              <a:rPr lang="es-ES" altLang="es-MX" sz="2600" dirty="0">
                <a:solidFill>
                  <a:srgbClr val="FF0000"/>
                </a:solidFill>
              </a:rPr>
            </a:br>
            <a:r>
              <a:rPr lang="es-ES" altLang="es-MX" sz="2600" dirty="0"/>
              <a:t>Es todo aquello que la humanidad obtiene de la naturaleza para satisfacer sus necesidades físicas básicas y otras necesidades fruto de sus apetencias o deseos. Puede ser todo aquello susceptible de ser usado.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FE5FD7B-11C4-73B8-0270-8FF905454A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357" b="-1"/>
          <a:stretch/>
        </p:blipFill>
        <p:spPr>
          <a:xfrm>
            <a:off x="395288" y="2491176"/>
            <a:ext cx="8584760" cy="39858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9CFE78-BD9A-4D99-BC1B-9265AB7C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762000"/>
          </a:xfrm>
        </p:spPr>
        <p:txBody>
          <a:bodyPr/>
          <a:lstStyle/>
          <a:p>
            <a:pPr algn="ctr"/>
            <a:r>
              <a:rPr lang="es-MX" dirty="0"/>
              <a:t>Historia del Hombre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DA003D2-89A2-4AAC-8888-284C50673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05" y="838200"/>
            <a:ext cx="8413916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8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EDDEC-2AD3-4A04-BABE-16CD9EC0B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/>
              <a:t>EVOLUCIÓN DE LAS SOCIEDADES HUMANAS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21D2BD-9F2D-57AF-1873-3C0660DEE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96" b="25692"/>
          <a:stretch/>
        </p:blipFill>
        <p:spPr>
          <a:xfrm>
            <a:off x="86591" y="2819400"/>
            <a:ext cx="85725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16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B461BD04-77B0-4297-A558-EE216847A26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28600" y="76200"/>
            <a:ext cx="9220200" cy="762000"/>
          </a:xfrm>
        </p:spPr>
        <p:txBody>
          <a:bodyPr/>
          <a:lstStyle/>
          <a:p>
            <a:pPr eaLnBrk="1" hangingPunct="1"/>
            <a:r>
              <a:rPr lang="es-ES" altLang="es-MX" sz="2800" b="1" dirty="0">
                <a:solidFill>
                  <a:srgbClr val="FF0066"/>
                </a:solidFill>
              </a:rPr>
              <a:t>Historia de las relaciones humanas con la naturaleza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7D742117-C45D-4ED6-AC06-0348359D345A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1870364"/>
            <a:ext cx="4572000" cy="475903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" altLang="es-MX" sz="2600" dirty="0"/>
              <a:t>Paleolítico: el sistema de vida humano se basaba en explotación del entorno, donde se consumía animales que cazaban y vegetales que se recolectaban.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altLang="es-MX" sz="2600" dirty="0"/>
          </a:p>
          <a:p>
            <a:pPr marL="0" indent="17463" eaLnBrk="1" hangingPunct="1">
              <a:buFont typeface="Wingdings" panose="05000000000000000000" pitchFamily="2" charset="2"/>
              <a:buNone/>
            </a:pPr>
            <a:r>
              <a:rPr lang="es-ES" altLang="es-MX" sz="2600" dirty="0"/>
              <a:t>La población estaba definida por la cantidad de alimento vegetal y caza que tenia el medio (Capacidad de carga)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41CB95E-AE59-4E4C-8A75-0669C88ECA45}"/>
              </a:ext>
            </a:extLst>
          </p:cNvPr>
          <p:cNvSpPr txBox="1"/>
          <p:nvPr/>
        </p:nvSpPr>
        <p:spPr>
          <a:xfrm>
            <a:off x="2286000" y="872836"/>
            <a:ext cx="4793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s-ES" altLang="es-MX" sz="2400" b="1" dirty="0"/>
              <a:t>Sociedad cazadora recolectora:</a:t>
            </a:r>
            <a:r>
              <a:rPr lang="es-ES" altLang="es-MX" sz="2400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9D11E8-2E0A-4CA8-8631-617C8FED8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134" y="2057400"/>
            <a:ext cx="4133557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34">
            <a:extLst>
              <a:ext uri="{FF2B5EF4-FFF2-40B4-BE49-F238E27FC236}">
                <a16:creationId xmlns:a16="http://schemas.microsoft.com/office/drawing/2014/main" id="{F020C01F-24A2-4340-AFEC-F28B798FF71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23850" y="260350"/>
            <a:ext cx="8385175" cy="936625"/>
          </a:xfrm>
        </p:spPr>
        <p:txBody>
          <a:bodyPr/>
          <a:lstStyle/>
          <a:p>
            <a:pPr eaLnBrk="1" hangingPunct="1"/>
            <a:r>
              <a:rPr lang="es-ES" altLang="es-MX" sz="4000" b="1">
                <a:solidFill>
                  <a:srgbClr val="FF0066"/>
                </a:solidFill>
                <a:cs typeface="Arial" panose="020B0604020202020204" pitchFamily="34" charset="0"/>
              </a:rPr>
              <a:t>Sociedad cazadora recolectora:</a:t>
            </a:r>
          </a:p>
        </p:txBody>
      </p:sp>
      <p:pic>
        <p:nvPicPr>
          <p:cNvPr id="11267" name="Picture 1033">
            <a:extLst>
              <a:ext uri="{FF2B5EF4-FFF2-40B4-BE49-F238E27FC236}">
                <a16:creationId xmlns:a16="http://schemas.microsoft.com/office/drawing/2014/main" id="{80452A5C-EC53-400C-ADC7-E472839F9D2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125538"/>
            <a:ext cx="4897437" cy="1943100"/>
          </a:xfrm>
          <a:noFill/>
        </p:spPr>
      </p:pic>
      <p:sp>
        <p:nvSpPr>
          <p:cNvPr id="11268" name="Rectangle 1027">
            <a:extLst>
              <a:ext uri="{FF2B5EF4-FFF2-40B4-BE49-F238E27FC236}">
                <a16:creationId xmlns:a16="http://schemas.microsoft.com/office/drawing/2014/main" id="{4A6356CB-1928-4D12-AD16-89592097C644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5465618" y="1196975"/>
            <a:ext cx="37084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s-ES" altLang="es-MX" b="1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s-MX" b="1" dirty="0"/>
              <a:t>	</a:t>
            </a:r>
            <a:r>
              <a:rPr lang="es-ES" altLang="es-MX" sz="2800" dirty="0"/>
              <a:t>La energía que mantiene a esta sociedad proviene de los alimentos que consumen los humanos (energía </a:t>
            </a:r>
            <a:r>
              <a:rPr lang="es-ES" altLang="es-MX" sz="2800" dirty="0" err="1"/>
              <a:t>endosomática</a:t>
            </a:r>
            <a:r>
              <a:rPr lang="es-ES" altLang="es-MX" sz="2800" dirty="0"/>
              <a:t>) y la energía de origen solar como el fuego (energía  </a:t>
            </a:r>
            <a:r>
              <a:rPr lang="es-ES" altLang="es-MX" sz="2800" dirty="0" err="1"/>
              <a:t>exosomática</a:t>
            </a:r>
            <a:r>
              <a:rPr lang="es-ES" altLang="es-MX" sz="2800" dirty="0"/>
              <a:t>)</a:t>
            </a:r>
          </a:p>
        </p:txBody>
      </p:sp>
      <p:sp>
        <p:nvSpPr>
          <p:cNvPr id="11269" name="AutoShape 1030" descr="prehis6">
            <a:extLst>
              <a:ext uri="{FF2B5EF4-FFF2-40B4-BE49-F238E27FC236}">
                <a16:creationId xmlns:a16="http://schemas.microsoft.com/office/drawing/2014/main" id="{1E1F0393-93D2-45D9-8A9B-6DDDE297D5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40088" y="2760663"/>
            <a:ext cx="26638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MX" altLang="es-MX" sz="1800">
              <a:cs typeface="Arial" panose="020B0604020202020204" pitchFamily="34" charset="0"/>
            </a:endParaRPr>
          </a:p>
        </p:txBody>
      </p:sp>
      <p:sp>
        <p:nvSpPr>
          <p:cNvPr id="11270" name="Rectangle 1032">
            <a:extLst>
              <a:ext uri="{FF2B5EF4-FFF2-40B4-BE49-F238E27FC236}">
                <a16:creationId xmlns:a16="http://schemas.microsoft.com/office/drawing/2014/main" id="{DBB3D4FE-C6BC-496E-BEE5-7E92619DD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2338" y="2871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MX" altLang="es-MX" sz="1800">
              <a:cs typeface="Arial" panose="020B0604020202020204" pitchFamily="34" charset="0"/>
            </a:endParaRPr>
          </a:p>
        </p:txBody>
      </p:sp>
      <p:pic>
        <p:nvPicPr>
          <p:cNvPr id="11271" name="Picture 2">
            <a:extLst>
              <a:ext uri="{FF2B5EF4-FFF2-40B4-BE49-F238E27FC236}">
                <a16:creationId xmlns:a16="http://schemas.microsoft.com/office/drawing/2014/main" id="{7C8B2F5F-B962-4AF6-ACCD-10A7C2593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213100"/>
            <a:ext cx="532923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096D59F-35A6-4CB8-9252-9236D7BC05B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s-ES" altLang="es-MX" b="1" dirty="0">
                <a:solidFill>
                  <a:srgbClr val="FF0066"/>
                </a:solidFill>
              </a:rPr>
              <a:t>Sociedad agrícola ganadera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DC40682-D389-4444-A8C3-D7C589E9C298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0" y="1219200"/>
            <a:ext cx="4648200" cy="5638800"/>
          </a:xfrm>
        </p:spPr>
        <p:txBody>
          <a:bodyPr/>
          <a:lstStyle/>
          <a:p>
            <a:pPr eaLnBrk="1" hangingPunct="1"/>
            <a:r>
              <a:rPr lang="es-ES" altLang="es-MX" sz="2800" dirty="0"/>
              <a:t>La humanidad produce sus alimentos cultivando la tierra y pastoreando animales. Aparece en el Neolítico, hace unos 8000-10.000 años. </a:t>
            </a:r>
          </a:p>
          <a:p>
            <a:pPr eaLnBrk="1" hangingPunct="1"/>
            <a:r>
              <a:rPr lang="es-ES" altLang="es-MX" sz="2800" dirty="0"/>
              <a:t>Ha sido el mayor cambio tecnológico de la humanidad. Se reduce la dependencia directa de la naturaleza  para conseguir alimentos.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7DADFB3A-E097-4A8A-9A32-F4D4AB99E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00" y="19097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MX" altLang="es-MX" sz="1800">
              <a:cs typeface="Arial" panose="020B0604020202020204" pitchFamily="34" charset="0"/>
            </a:endParaRPr>
          </a:p>
        </p:txBody>
      </p:sp>
      <p:pic>
        <p:nvPicPr>
          <p:cNvPr id="12293" name="Picture 2">
            <a:extLst>
              <a:ext uri="{FF2B5EF4-FFF2-40B4-BE49-F238E27FC236}">
                <a16:creationId xmlns:a16="http://schemas.microsoft.com/office/drawing/2014/main" id="{531386D1-A16C-4FE5-98A3-437439125753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196975"/>
            <a:ext cx="4572000" cy="4968875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B5016E9-EAA2-4D71-AF87-EDB6981DDF5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609600" y="685800"/>
            <a:ext cx="7772400" cy="46038"/>
          </a:xfrm>
        </p:spPr>
        <p:txBody>
          <a:bodyPr/>
          <a:lstStyle/>
          <a:p>
            <a:pPr eaLnBrk="1" hangingPunct="1"/>
            <a:r>
              <a:rPr lang="es-ES" altLang="es-MX" b="1">
                <a:solidFill>
                  <a:srgbClr val="FF0066"/>
                </a:solidFill>
              </a:rPr>
              <a:t>Sociedad agrícola ganadera</a:t>
            </a:r>
            <a:endParaRPr lang="es-MX" altLang="es-MX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E17CF63-00D9-4102-8EE5-E989FC215475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1143000"/>
            <a:ext cx="77724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El consumo de energía aumentó, el consumo de alimentos se mantuvo.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s-MX" sz="2800" dirty="0"/>
              <a:t>   El aumento de energía proviene del consumo de leña, carbón vegetal, además del trabajo animal y del uso de energía eólica e hidráulica para molinos y barcos.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La población experimentó un fuerte crecimiento, aumentando el límite carga del medio. La población se mantenía estable debido a las guerras, pestes y emigración.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F2A3EADB-8E55-477E-A7FF-7D3AAACBE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"/>
            <a:ext cx="8610600" cy="637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EBD5B7F-22D2-46FA-B365-3F612BF4E6B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385175" cy="1431925"/>
          </a:xfrm>
        </p:spPr>
        <p:txBody>
          <a:bodyPr/>
          <a:lstStyle/>
          <a:p>
            <a:pPr eaLnBrk="1" hangingPunct="1"/>
            <a:r>
              <a:rPr lang="es-ES" altLang="es-MX" sz="4800" b="1">
                <a:solidFill>
                  <a:srgbClr val="FF0066"/>
                </a:solidFill>
              </a:rPr>
              <a:t>La sociedad industrial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3304693-3A47-4EFE-AAD1-797D5E8D3D3A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32196" y="1422400"/>
            <a:ext cx="4332287" cy="5445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 sz="2600" dirty="0"/>
              <a:t>Cambios drásticos: Se consume mucha materia y energía.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600" dirty="0"/>
              <a:t>La enorme cantidad de energía que se gasta depende recursos no renovables (combustibles fósiles).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600" dirty="0"/>
              <a:t>El consumo energético total es 100 veces superior al que consumimos por el alimento (250.000 </a:t>
            </a:r>
            <a:r>
              <a:rPr lang="es-ES" altLang="es-MX" sz="2600" dirty="0" err="1"/>
              <a:t>kilocalorias</a:t>
            </a:r>
            <a:r>
              <a:rPr lang="es-ES" altLang="es-MX" sz="2600" dirty="0"/>
              <a:t>).</a:t>
            </a: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FA22AF85-483B-4BF4-B367-38965E89A5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3716338"/>
            <a:ext cx="4191000" cy="2917825"/>
          </a:xfrm>
          <a:noFill/>
        </p:spPr>
      </p:pic>
      <p:pic>
        <p:nvPicPr>
          <p:cNvPr id="16389" name="Picture 6">
            <a:extLst>
              <a:ext uri="{FF2B5EF4-FFF2-40B4-BE49-F238E27FC236}">
                <a16:creationId xmlns:a16="http://schemas.microsoft.com/office/drawing/2014/main" id="{5549343B-6DFF-49FC-B8B2-79D2FB87F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196975"/>
            <a:ext cx="3829050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F1A6372C-8E99-4C3A-9798-77ADC3428A9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pPr eaLnBrk="1" hangingPunct="1"/>
            <a:r>
              <a:rPr lang="es-ES" altLang="es-MX"/>
              <a:t>HUMANIDAD Y MEDIO AMBIENTE</a:t>
            </a: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FFF85175-DA53-4029-9711-14D175E3BE05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859338" y="1484313"/>
            <a:ext cx="38100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s-MX" sz="2000" b="1" dirty="0"/>
              <a:t>	</a:t>
            </a:r>
            <a:r>
              <a:rPr lang="es-ES" altLang="es-MX" sz="2200" b="1" dirty="0"/>
              <a:t>Consecuencias de los avances tecnológicos de la humanidad: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Aumento de la producción y el consumo de bienes.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Utilización de una mayor cantidad de recursos.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Aparición de nuevas tecnologías de explotación y de cuidado del Medio Ambiente.</a:t>
            </a:r>
          </a:p>
          <a:p>
            <a:pPr eaLnBrk="1" hangingPunct="1">
              <a:lnSpc>
                <a:spcPct val="90000"/>
              </a:lnSpc>
            </a:pPr>
            <a:endParaRPr lang="es-ES" altLang="es-MX" sz="2000" b="1" dirty="0"/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Evolución cultural que se superpone a la biológica.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s-MX" sz="2000" b="1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s-MX" sz="2000" b="1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s-ES" altLang="es-MX" sz="2000" b="1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B7F2CF08-644D-415A-966B-5049CE1F7448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47800"/>
            <a:ext cx="4800600" cy="47085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C255BE3F-1BB7-4A8D-8175-93307BAEF5B8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052513"/>
            <a:ext cx="8007350" cy="50434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“El 15% de la población mundial que vive en los países de altos ingresos (del </a:t>
            </a:r>
            <a:r>
              <a:rPr lang="es-ES" altLang="es-MX" sz="2800" i="1" dirty="0"/>
              <a:t>“</a:t>
            </a:r>
            <a:r>
              <a:rPr lang="es-ES" altLang="es-MX" sz="2800" b="1" i="1" dirty="0">
                <a:solidFill>
                  <a:srgbClr val="FF0066"/>
                </a:solidFill>
              </a:rPr>
              <a:t>Norte</a:t>
            </a:r>
            <a:r>
              <a:rPr lang="es-ES" altLang="es-MX" sz="2800" i="1" dirty="0"/>
              <a:t>”)</a:t>
            </a:r>
            <a:r>
              <a:rPr lang="es-ES" altLang="es-MX" sz="2800" dirty="0"/>
              <a:t> es responsable del 56% del consumo total del mundo, mientras que el 40% más pobre, en los países de bajos ingresos, es responsable solamente del 11% del consumo”. </a:t>
            </a:r>
          </a:p>
          <a:p>
            <a:pPr eaLnBrk="1" hangingPunct="1">
              <a:lnSpc>
                <a:spcPct val="90000"/>
              </a:lnSpc>
            </a:pPr>
            <a:endParaRPr lang="es-ES" altLang="es-MX" sz="2800" dirty="0"/>
          </a:p>
          <a:p>
            <a:pPr eaLnBrk="1" hangingPunct="1">
              <a:lnSpc>
                <a:spcPct val="90000"/>
              </a:lnSpc>
            </a:pPr>
            <a:r>
              <a:rPr lang="es-ES" altLang="es-MX" sz="2800" dirty="0"/>
              <a:t> En estos países, con una cuarta parte de la población mundial, 1,700 MILLONES, consumimos entre </a:t>
            </a:r>
            <a:r>
              <a:rPr lang="es-ES" altLang="es-MX" sz="2800" dirty="0">
                <a:solidFill>
                  <a:srgbClr val="FF0066"/>
                </a:solidFill>
              </a:rPr>
              <a:t>el 50 y el 90% de los recursos de la Tierra </a:t>
            </a:r>
            <a:r>
              <a:rPr lang="es-ES" altLang="es-MX" sz="2800" dirty="0"/>
              <a:t>y generan las dos terceras partes de las emisiones de dióxido de carbono.</a:t>
            </a:r>
          </a:p>
          <a:p>
            <a:pPr eaLnBrk="1" hangingPunct="1">
              <a:lnSpc>
                <a:spcPct val="90000"/>
              </a:lnSpc>
            </a:pPr>
            <a:endParaRPr lang="es-ES" altLang="es-MX" sz="2800" dirty="0"/>
          </a:p>
        </p:txBody>
      </p:sp>
      <p:sp>
        <p:nvSpPr>
          <p:cNvPr id="18435" name="2 CuadroTexto">
            <a:extLst>
              <a:ext uri="{FF2B5EF4-FFF2-40B4-BE49-F238E27FC236}">
                <a16:creationId xmlns:a16="http://schemas.microsoft.com/office/drawing/2014/main" id="{2E9C396E-5D12-4330-9A3D-0E006777D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88913"/>
            <a:ext cx="6480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MX" sz="4000" b="1" dirty="0">
                <a:solidFill>
                  <a:srgbClr val="FF0066"/>
                </a:solidFill>
                <a:cs typeface="Arial" panose="020B0604020202020204" pitchFamily="34" charset="0"/>
              </a:rPr>
              <a:t>Inequidad del Consumo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0A3D8B9-7860-4278-A25E-76258B265D9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8686800" cy="2217737"/>
          </a:xfrm>
        </p:spPr>
        <p:txBody>
          <a:bodyPr/>
          <a:lstStyle/>
          <a:p>
            <a:pPr eaLnBrk="1" hangingPunct="1"/>
            <a:r>
              <a:rPr lang="es-ES" altLang="es-MX" sz="4800" b="1">
                <a:solidFill>
                  <a:srgbClr val="FF0066"/>
                </a:solidFill>
              </a:rPr>
              <a:t>CRISIS AMBIENTAL:</a:t>
            </a:r>
            <a:br>
              <a:rPr lang="es-ES" altLang="es-MX" sz="4800" b="1">
                <a:solidFill>
                  <a:srgbClr val="FF0066"/>
                </a:solidFill>
              </a:rPr>
            </a:br>
            <a:r>
              <a:rPr lang="es-ES" altLang="es-MX" sz="4800" b="1">
                <a:solidFill>
                  <a:srgbClr val="FF0066"/>
                </a:solidFill>
              </a:rPr>
              <a:t>Economía y medio ambiente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F386841-74AB-485A-93BB-CE50F7BA4D71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2492375"/>
            <a:ext cx="8229600" cy="4105275"/>
          </a:xfrm>
        </p:spPr>
        <p:txBody>
          <a:bodyPr/>
          <a:lstStyle/>
          <a:p>
            <a:pPr eaLnBrk="1" hangingPunct="1"/>
            <a:r>
              <a:rPr lang="es-ES" altLang="es-MX"/>
              <a:t>La economía depende en gran medida de los recursos naturales: energía solar y capital terrestre.</a:t>
            </a:r>
          </a:p>
          <a:p>
            <a:pPr eaLnBrk="1" hangingPunct="1"/>
            <a:r>
              <a:rPr lang="es-ES" altLang="es-MX"/>
              <a:t>La dependencia es hasta tal punto que se puede afirmar que.</a:t>
            </a:r>
          </a:p>
          <a:p>
            <a:pPr eaLnBrk="1" hangingPunct="1"/>
            <a:endParaRPr lang="es-ES" altLang="es-MX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s-MX" b="1">
                <a:solidFill>
                  <a:schemeClr val="folHlink"/>
                </a:solidFill>
              </a:rPr>
              <a:t>El sistema económico es un subsistema del sistema ecológico.</a:t>
            </a:r>
          </a:p>
        </p:txBody>
      </p:sp>
      <p:pic>
        <p:nvPicPr>
          <p:cNvPr id="28676" name="Picture 4">
            <a:extLst>
              <a:ext uri="{FF2B5EF4-FFF2-40B4-BE49-F238E27FC236}">
                <a16:creationId xmlns:a16="http://schemas.microsoft.com/office/drawing/2014/main" id="{2FD6E9FE-FF53-4BF0-96C0-B81300309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09"/>
            <a:ext cx="1175327" cy="14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>
            <a:extLst>
              <a:ext uri="{FF2B5EF4-FFF2-40B4-BE49-F238E27FC236}">
                <a16:creationId xmlns:a16="http://schemas.microsoft.com/office/drawing/2014/main" id="{D327BB51-213A-4066-BBC4-F7653BC1B87A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0" y="5562600"/>
            <a:ext cx="8763000" cy="99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 sz="2000"/>
              <a:t>La economía ha de estar sometida a las limitaciones impuestas por el sistema ecológico, tanto en las entradas(combustibles fósiles y otros recursos) como en las salidas que dependen de la capacidad de reciclado de los residuos.</a:t>
            </a:r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611AFECC-448B-4112-B3B7-8160A4DCCF59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71438"/>
            <a:ext cx="8077200" cy="54149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build="p" autoUpdateAnimBg="0" advAuto="1000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9">
            <a:extLst>
              <a:ext uri="{FF2B5EF4-FFF2-40B4-BE49-F238E27FC236}">
                <a16:creationId xmlns:a16="http://schemas.microsoft.com/office/drawing/2014/main" id="{8EC6C512-93DD-4166-B252-0731EFBDDFA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-76200"/>
            <a:ext cx="8305800" cy="1143000"/>
          </a:xfrm>
        </p:spPr>
        <p:txBody>
          <a:bodyPr/>
          <a:lstStyle/>
          <a:p>
            <a:pPr eaLnBrk="1" hangingPunct="1"/>
            <a:r>
              <a:rPr lang="es-ES" altLang="es-MX" sz="2800" b="1" dirty="0">
                <a:solidFill>
                  <a:srgbClr val="FF0066"/>
                </a:solidFill>
              </a:rPr>
              <a:t>Avance tecnológico y crisis ambiental</a:t>
            </a:r>
            <a:br>
              <a:rPr lang="es-ES" altLang="es-MX" sz="2800" b="1" dirty="0">
                <a:solidFill>
                  <a:srgbClr val="FF0066"/>
                </a:solidFill>
              </a:rPr>
            </a:br>
            <a:r>
              <a:rPr lang="es-ES" altLang="es-MX" sz="2800" b="1" dirty="0">
                <a:solidFill>
                  <a:srgbClr val="FF0066"/>
                </a:solidFill>
              </a:rPr>
              <a:t>Problemas:</a:t>
            </a:r>
          </a:p>
        </p:txBody>
      </p:sp>
      <p:sp>
        <p:nvSpPr>
          <p:cNvPr id="21507" name="Rectangle 1027">
            <a:extLst>
              <a:ext uri="{FF2B5EF4-FFF2-40B4-BE49-F238E27FC236}">
                <a16:creationId xmlns:a16="http://schemas.microsoft.com/office/drawing/2014/main" id="{B275A4C6-F794-4386-A9D0-AEA51536A9EF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7900" y="1303338"/>
            <a:ext cx="5181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Crecimiento exponencial de población.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Consumo acelerado de recursos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Contaminación del aire, agua, suelo...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Generación de residuos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Falta de agua.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Degradación del suelo.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Destrucción de bosques.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Agotamiento de recursos potencialmente renovables.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Aumento de las diferencias del desarrollo entre países.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MX" sz="2000" b="1" dirty="0"/>
              <a:t>Agravamiento de los riesgos naturales</a:t>
            </a:r>
          </a:p>
        </p:txBody>
      </p:sp>
      <p:pic>
        <p:nvPicPr>
          <p:cNvPr id="32774" name="Picture 1030">
            <a:extLst>
              <a:ext uri="{FF2B5EF4-FFF2-40B4-BE49-F238E27FC236}">
                <a16:creationId xmlns:a16="http://schemas.microsoft.com/office/drawing/2014/main" id="{E57E782C-A935-4A49-9292-96A53DEB9078}"/>
              </a:ext>
            </a:extLst>
          </p:cNvPr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8300" y="304800"/>
            <a:ext cx="2425700" cy="2667000"/>
          </a:xfrm>
          <a:noFill/>
        </p:spPr>
      </p:pic>
      <p:sp>
        <p:nvSpPr>
          <p:cNvPr id="32776" name="AutoShape 1032" descr="Huracan%20Alex">
            <a:extLst>
              <a:ext uri="{FF2B5EF4-FFF2-40B4-BE49-F238E27FC236}">
                <a16:creationId xmlns:a16="http://schemas.microsoft.com/office/drawing/2014/main" id="{D533C93C-DEB9-403E-B1C2-D90D8A6CBB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6113" y="246063"/>
            <a:ext cx="7851775" cy="636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MX" altLang="es-MX" sz="1800">
              <a:cs typeface="Arial" panose="020B0604020202020204" pitchFamily="34" charset="0"/>
            </a:endParaRPr>
          </a:p>
        </p:txBody>
      </p:sp>
      <p:pic>
        <p:nvPicPr>
          <p:cNvPr id="32779" name="Picture 1035">
            <a:extLst>
              <a:ext uri="{FF2B5EF4-FFF2-40B4-BE49-F238E27FC236}">
                <a16:creationId xmlns:a16="http://schemas.microsoft.com/office/drawing/2014/main" id="{F11D6C38-1D9B-4D60-8F97-27971BB96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6475"/>
            <a:ext cx="2500313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1037">
            <a:extLst>
              <a:ext uri="{FF2B5EF4-FFF2-40B4-BE49-F238E27FC236}">
                <a16:creationId xmlns:a16="http://schemas.microsoft.com/office/drawing/2014/main" id="{719D6D96-69CA-4B5D-9B70-CBA5BB352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76250"/>
            <a:ext cx="2447925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4" name="Picture 1040">
            <a:extLst>
              <a:ext uri="{FF2B5EF4-FFF2-40B4-BE49-F238E27FC236}">
                <a16:creationId xmlns:a16="http://schemas.microsoft.com/office/drawing/2014/main" id="{50C4B5A1-F21B-4D48-B337-3B625D546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051300"/>
            <a:ext cx="41148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5" name="Picture 1041">
            <a:extLst>
              <a:ext uri="{FF2B5EF4-FFF2-40B4-BE49-F238E27FC236}">
                <a16:creationId xmlns:a16="http://schemas.microsoft.com/office/drawing/2014/main" id="{717F3144-46F8-448D-BDBF-A918BC03F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373688"/>
            <a:ext cx="1944687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6" name="Picture 1042">
            <a:extLst>
              <a:ext uri="{FF2B5EF4-FFF2-40B4-BE49-F238E27FC236}">
                <a16:creationId xmlns:a16="http://schemas.microsoft.com/office/drawing/2014/main" id="{A6AFA1DC-9800-4990-A35D-E9AB03DF8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048000"/>
            <a:ext cx="2627312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7" name="Picture 1043">
            <a:extLst>
              <a:ext uri="{FF2B5EF4-FFF2-40B4-BE49-F238E27FC236}">
                <a16:creationId xmlns:a16="http://schemas.microsoft.com/office/drawing/2014/main" id="{7D48DF31-22F0-4E8A-910B-3135489E9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445125"/>
            <a:ext cx="14033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" presetClass="exit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045BE-3B67-48BE-AF0F-3EA9B7B86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DISMINUCIÓN DE HECTÁREAS DE BOSQUES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19A5026-8602-48FB-B703-DF8F1C1FA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33600"/>
            <a:ext cx="6487695" cy="377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53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F1E6920-C1AC-4F84-BF1B-456997865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MX" sz="4400"/>
              <a:t>Capacidad de carga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C9787E4-8226-42F2-B176-B16A7F2C7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417638"/>
            <a:ext cx="8839200" cy="51657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ES" altLang="es-MX" dirty="0"/>
          </a:p>
          <a:p>
            <a:pPr eaLnBrk="1" hangingPunct="1">
              <a:lnSpc>
                <a:spcPct val="90000"/>
              </a:lnSpc>
              <a:defRPr/>
            </a:pPr>
            <a:r>
              <a:rPr lang="es-MX" sz="4000" dirty="0"/>
              <a:t>La </a:t>
            </a:r>
            <a:r>
              <a:rPr lang="es-MX" sz="4000" b="1" dirty="0"/>
              <a:t>capacidad de carga</a:t>
            </a:r>
            <a:r>
              <a:rPr lang="es-MX" sz="4000" dirty="0"/>
              <a:t> de un ecosistema es el crecimiento máximo de cualquier población (o crecimiento económico), incluida la humana, que puede mantenerse de forma exitosa en un ambiente determinado a muy largo plazo, tomando en cuenta la disponibilidad de los recursos necesarios para tales especies 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" altLang="es-MX" sz="40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es-MX" sz="4000" dirty="0"/>
              <a:t>La población mundial superó la capacidad de carga en los años 80.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MX" sz="4000" dirty="0"/>
          </a:p>
          <a:p>
            <a:pPr eaLnBrk="1" hangingPunct="1">
              <a:lnSpc>
                <a:spcPct val="90000"/>
              </a:lnSpc>
              <a:defRPr/>
            </a:pPr>
            <a:endParaRPr lang="es-MX" sz="4000" dirty="0"/>
          </a:p>
          <a:p>
            <a:pPr eaLnBrk="1" hangingPunct="1">
              <a:lnSpc>
                <a:spcPct val="90000"/>
              </a:lnSpc>
              <a:defRPr/>
            </a:pPr>
            <a:endParaRPr lang="es-ES" altLang="es-MX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87B21-61BF-83AE-C209-954453DFC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41B47F-EDB4-1889-3FE3-D121EAE3B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417638"/>
            <a:ext cx="5791199" cy="509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37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3ED4D06D-D839-4EE5-BB8F-4517AD53D0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38250"/>
            <a:ext cx="8915400" cy="3394075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s-ES" altLang="es-MX" dirty="0" err="1"/>
              <a:t>Wackernagel</a:t>
            </a:r>
            <a:r>
              <a:rPr lang="es-ES" altLang="es-MX" dirty="0"/>
              <a:t> y </a:t>
            </a:r>
            <a:r>
              <a:rPr lang="es-ES" altLang="es-MX" dirty="0" err="1"/>
              <a:t>Rees</a:t>
            </a:r>
            <a:r>
              <a:rPr lang="es-ES" altLang="es-MX" dirty="0"/>
              <a:t> introdujeron el concepto de huella ecológica </a:t>
            </a:r>
          </a:p>
          <a:p>
            <a:pPr eaLnBrk="1" hangingPunct="1">
              <a:defRPr/>
            </a:pPr>
            <a:endParaRPr lang="es-ES" altLang="es-MX" dirty="0"/>
          </a:p>
          <a:p>
            <a:pPr eaLnBrk="1" hangingPunct="1">
              <a:defRPr/>
            </a:pPr>
            <a:r>
              <a:rPr lang="es-ES" altLang="es-MX" dirty="0"/>
              <a:t>La idea se aplica a cualquier elemento, persona o actividad</a:t>
            </a:r>
          </a:p>
          <a:p>
            <a:pPr eaLnBrk="1" hangingPunct="1">
              <a:defRPr/>
            </a:pPr>
            <a:endParaRPr lang="es-ES" altLang="es-MX" dirty="0"/>
          </a:p>
          <a:p>
            <a:pPr eaLnBrk="1" hangingPunct="1">
              <a:defRPr/>
            </a:pPr>
            <a:r>
              <a:rPr lang="es-ES" altLang="es-MX" dirty="0"/>
              <a:t>La huella ecológica es el área total requerida para el suministro sostenible de toda la energía y de todos los recursos necesarios para mantener un determinado estilo de vida</a:t>
            </a: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35CC07B-0164-4CFF-8AF9-20C5566BF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111" y="381000"/>
            <a:ext cx="62293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MX" sz="3300" dirty="0">
                <a:cs typeface="Arial" panose="020B0604020202020204" pitchFamily="34" charset="0"/>
              </a:rPr>
              <a:t>Huella ecológica</a:t>
            </a:r>
          </a:p>
        </p:txBody>
      </p:sp>
      <p:pic>
        <p:nvPicPr>
          <p:cNvPr id="29700" name="Imagen 1">
            <a:extLst>
              <a:ext uri="{FF2B5EF4-FFF2-40B4-BE49-F238E27FC236}">
                <a16:creationId xmlns:a16="http://schemas.microsoft.com/office/drawing/2014/main" id="{47F72E88-3239-4EF1-B99C-FC17FFFAC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552950"/>
            <a:ext cx="282647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9567A99-1F20-4FC8-B1AA-1ADD4D5ED21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830263" y="152400"/>
            <a:ext cx="7772400" cy="838200"/>
          </a:xfrm>
        </p:spPr>
        <p:txBody>
          <a:bodyPr/>
          <a:lstStyle/>
          <a:p>
            <a:pPr eaLnBrk="1" hangingPunct="1"/>
            <a:r>
              <a:rPr lang="es-ES" altLang="es-MX" sz="4400" dirty="0"/>
              <a:t>La huella ecológica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2A412CF-64D1-4832-A815-1E2BDBA00449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1052513"/>
            <a:ext cx="4716463" cy="5805487"/>
          </a:xfrm>
        </p:spPr>
        <p:txBody>
          <a:bodyPr/>
          <a:lstStyle/>
          <a:p>
            <a:pPr eaLnBrk="1" hangingPunct="1"/>
            <a:r>
              <a:rPr lang="es-ES" altLang="es-MX" sz="2400"/>
              <a:t>Es una medida del impacto ambiental generado por una determinada población humana.</a:t>
            </a:r>
          </a:p>
          <a:p>
            <a:pPr eaLnBrk="1" hangingPunct="1"/>
            <a:r>
              <a:rPr lang="es-ES" altLang="es-MX" sz="2400"/>
              <a:t>Se expresa en cantidad de área productiva, medida en hectáreas, necesaria para la producción de todos los recursos consumidos y para asimilar todos los residuos generados, incluido el CO2 emitido y que la vegetación podría volver a absorber.</a:t>
            </a:r>
          </a:p>
          <a:p>
            <a:pPr eaLnBrk="1" hangingPunct="1"/>
            <a:endParaRPr lang="es-ES" altLang="es-MX" sz="1400"/>
          </a:p>
          <a:p>
            <a:pPr eaLnBrk="1" hangingPunct="1"/>
            <a:endParaRPr lang="es-ES" altLang="es-MX" sz="2400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8E2411EE-E48B-458A-A18F-891872C43125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412875"/>
            <a:ext cx="4427537" cy="4767263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5311536-9819-453A-831A-404850B60A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384"/>
            <a:ext cx="7981950" cy="857250"/>
          </a:xfrm>
        </p:spPr>
        <p:txBody>
          <a:bodyPr/>
          <a:lstStyle/>
          <a:p>
            <a:pPr eaLnBrk="1" hangingPunct="1"/>
            <a:r>
              <a:rPr lang="es-ES" altLang="es-MX" dirty="0"/>
              <a:t>Definición de la capacidad de carga</a:t>
            </a:r>
            <a:r>
              <a:rPr lang="en-GB" altLang="es-MX" dirty="0"/>
              <a:t> </a:t>
            </a:r>
          </a:p>
        </p:txBody>
      </p:sp>
      <p:sp>
        <p:nvSpPr>
          <p:cNvPr id="34819" name="Text Box 5">
            <a:extLst>
              <a:ext uri="{FF2B5EF4-FFF2-40B4-BE49-F238E27FC236}">
                <a16:creationId xmlns:a16="http://schemas.microsoft.com/office/drawing/2014/main" id="{B0ABD022-DC17-4BF5-B63B-4F3425FB6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5794375"/>
            <a:ext cx="13192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s-MX" sz="900">
                <a:solidFill>
                  <a:schemeClr val="bg2"/>
                </a:solidFill>
                <a:latin typeface="QuickType"/>
                <a:cs typeface="Arial" panose="020B0604020202020204" pitchFamily="34" charset="0"/>
              </a:rPr>
              <a:t>Transition Training 2007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C1B1D2D-E101-47C6-A8CF-8D2C5BD5440E}"/>
              </a:ext>
            </a:extLst>
          </p:cNvPr>
          <p:cNvGrpSpPr/>
          <p:nvPr/>
        </p:nvGrpSpPr>
        <p:grpSpPr>
          <a:xfrm>
            <a:off x="659198" y="990600"/>
            <a:ext cx="7981950" cy="5715000"/>
            <a:chOff x="1418431" y="1060450"/>
            <a:chExt cx="5930900" cy="4146550"/>
          </a:xfrm>
        </p:grpSpPr>
        <p:pic>
          <p:nvPicPr>
            <p:cNvPr id="34820" name="Picture 4">
              <a:extLst>
                <a:ext uri="{FF2B5EF4-FFF2-40B4-BE49-F238E27FC236}">
                  <a16:creationId xmlns:a16="http://schemas.microsoft.com/office/drawing/2014/main" id="{76A127C8-467C-4C59-86C6-8839F1CE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8431" y="1060450"/>
              <a:ext cx="5930900" cy="41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1" name="Text Box 7">
              <a:extLst>
                <a:ext uri="{FF2B5EF4-FFF2-40B4-BE49-F238E27FC236}">
                  <a16:creationId xmlns:a16="http://schemas.microsoft.com/office/drawing/2014/main" id="{988505C8-29BD-46DB-822B-FD5F51BAB8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6698" y="1300830"/>
              <a:ext cx="2952857" cy="218455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¡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es-ES_tradnl" altLang="es-MX" sz="1200" b="1"/>
                <a:t>Acumulación de la deuda ecológica humana</a:t>
              </a:r>
            </a:p>
          </p:txBody>
        </p:sp>
        <p:sp>
          <p:nvSpPr>
            <p:cNvPr id="34822" name="Text Box 9">
              <a:extLst>
                <a:ext uri="{FF2B5EF4-FFF2-40B4-BE49-F238E27FC236}">
                  <a16:creationId xmlns:a16="http://schemas.microsoft.com/office/drawing/2014/main" id="{9C705AE8-D58E-42FA-895F-53803448E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300" y="3808413"/>
              <a:ext cx="919163" cy="6461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¡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es-ES" altLang="es-MX" sz="900"/>
                <a:t>En el año 1987 se excedió el límite global</a:t>
              </a:r>
            </a:p>
          </p:txBody>
        </p:sp>
        <p:sp>
          <p:nvSpPr>
            <p:cNvPr id="34823" name="Text Box 10">
              <a:extLst>
                <a:ext uri="{FF2B5EF4-FFF2-40B4-BE49-F238E27FC236}">
                  <a16:creationId xmlns:a16="http://schemas.microsoft.com/office/drawing/2014/main" id="{4438DF14-F1C9-437C-BBCC-E43C6477BA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2975" y="2995024"/>
              <a:ext cx="1568860" cy="160806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¡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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es-ES" altLang="es-MX" sz="1100" b="1" dirty="0"/>
                <a:t>A partir de la superación del límite de carga,  nuestro consumo incrementa la Deuda Ecológica Global.</a:t>
              </a:r>
            </a:p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es-ES" altLang="es-MX" sz="1100" b="1" dirty="0"/>
                <a:t> El exceso actual es de aproximadamente un 30%, es decir,                el 1,3 % del valor de la capacidad biológica del planeta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>
            <a:extLst>
              <a:ext uri="{FF2B5EF4-FFF2-40B4-BE49-F238E27FC236}">
                <a16:creationId xmlns:a16="http://schemas.microsoft.com/office/drawing/2014/main" id="{3DFB1697-0B80-428F-ADF8-B5622D2CF6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 dirty="0"/>
              <a:t>HUELLA ECOLÓGICA SOSTENIBLE</a:t>
            </a:r>
          </a:p>
        </p:txBody>
      </p:sp>
      <p:pic>
        <p:nvPicPr>
          <p:cNvPr id="32771" name="Picture 2">
            <a:extLst>
              <a:ext uri="{FF2B5EF4-FFF2-40B4-BE49-F238E27FC236}">
                <a16:creationId xmlns:a16="http://schemas.microsoft.com/office/drawing/2014/main" id="{D8818D2C-057A-435F-8538-9CACE98F9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0" t="16769" r="6564" b="20631"/>
          <a:stretch>
            <a:fillRect/>
          </a:stretch>
        </p:blipFill>
        <p:spPr bwMode="auto">
          <a:xfrm>
            <a:off x="1066800" y="1905000"/>
            <a:ext cx="7010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2" name="CuadroTexto 2">
            <a:extLst>
              <a:ext uri="{FF2B5EF4-FFF2-40B4-BE49-F238E27FC236}">
                <a16:creationId xmlns:a16="http://schemas.microsoft.com/office/drawing/2014/main" id="{BBC34796-C928-41A0-BE3A-BCB6EC698F6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722438" y="6019800"/>
            <a:ext cx="5973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MX" altLang="es-MX" sz="1800"/>
              <a:t>Actualmente consumimos 1.3 veces lo sostenible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CE79A6-5F42-4DB7-83A1-22BFEFA49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87620"/>
            <a:ext cx="8305800" cy="4480537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7297B45E-9E62-44D0-90B1-A37D60AF470C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s-MX" sz="2800" dirty="0"/>
              <a:t>COMPONENTES DE LA HUELLA ECOLÓGICA</a:t>
            </a:r>
          </a:p>
        </p:txBody>
      </p:sp>
    </p:spTree>
    <p:extLst>
      <p:ext uri="{BB962C8B-B14F-4D97-AF65-F5344CB8AC3E}">
        <p14:creationId xmlns:p14="http://schemas.microsoft.com/office/powerpoint/2010/main" val="3116724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2718D-456A-4BF1-B836-A458990A8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14400"/>
            <a:ext cx="8229600" cy="1143000"/>
          </a:xfrm>
        </p:spPr>
        <p:txBody>
          <a:bodyPr/>
          <a:lstStyle/>
          <a:p>
            <a:pPr algn="ctr"/>
            <a:r>
              <a:rPr lang="es-MX" sz="2800" dirty="0"/>
              <a:t>COMPONENTES DE LA HUELLA ECOLÓGICA EN MÉXICO Y EL MUNDO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08B35B-9067-49EE-8BE9-21CDC69E9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2286000"/>
            <a:ext cx="8677392" cy="439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27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9B1259-5403-4610-907A-D296D5078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31" y="1447800"/>
            <a:ext cx="7456137" cy="40327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5CD1B9A-BC75-4C57-A1B2-E7F46B2D6F66}"/>
              </a:ext>
            </a:extLst>
          </p:cNvPr>
          <p:cNvSpPr txBox="1"/>
          <p:nvPr/>
        </p:nvSpPr>
        <p:spPr>
          <a:xfrm>
            <a:off x="3351326" y="533400"/>
            <a:ext cx="346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HUELLA ECOLÓGICA MEXICO</a:t>
            </a:r>
          </a:p>
        </p:txBody>
      </p:sp>
    </p:spTree>
    <p:extLst>
      <p:ext uri="{BB962C8B-B14F-4D97-AF65-F5344CB8AC3E}">
        <p14:creationId xmlns:p14="http://schemas.microsoft.com/office/powerpoint/2010/main" val="290571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5CF3115-1EF9-493D-B802-58C2A286F12C}"/>
              </a:ext>
            </a:extLst>
          </p:cNvPr>
          <p:cNvSpPr txBox="1"/>
          <p:nvPr/>
        </p:nvSpPr>
        <p:spPr>
          <a:xfrm>
            <a:off x="609600" y="228600"/>
            <a:ext cx="371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HUELLA ECOLÓGICA ALEMANIA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D14535A-8A1C-467B-9292-CED216019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685800"/>
            <a:ext cx="5638800" cy="30498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4ADF0C1-0812-493D-9B4C-DC7C0CC3D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688" y="4105326"/>
            <a:ext cx="5072312" cy="274343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90767E7-1007-410F-97A7-6B927C877068}"/>
              </a:ext>
            </a:extLst>
          </p:cNvPr>
          <p:cNvSpPr txBox="1"/>
          <p:nvPr/>
        </p:nvSpPr>
        <p:spPr>
          <a:xfrm>
            <a:off x="76200" y="5181600"/>
            <a:ext cx="3442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HUELLA ECOLÓGICA GUINEA</a:t>
            </a:r>
          </a:p>
        </p:txBody>
      </p:sp>
    </p:spTree>
    <p:extLst>
      <p:ext uri="{BB962C8B-B14F-4D97-AF65-F5344CB8AC3E}">
        <p14:creationId xmlns:p14="http://schemas.microsoft.com/office/powerpoint/2010/main" val="3534803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9979B9-96B3-4DA2-85A1-E877523DC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85562"/>
            <a:ext cx="5072312" cy="27434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378281-8B43-4DBD-98A0-EC6D6B737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872345"/>
            <a:ext cx="5072312" cy="274343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0AE23D6-9E3F-4D60-8B09-97387C32295B}"/>
              </a:ext>
            </a:extLst>
          </p:cNvPr>
          <p:cNvSpPr txBox="1"/>
          <p:nvPr/>
        </p:nvSpPr>
        <p:spPr>
          <a:xfrm>
            <a:off x="990600" y="228362"/>
            <a:ext cx="389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HUELLA ECOLÓGICA  INDONESIA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31EC1E-87C2-4DE8-8F6D-57BDDD95E4CA}"/>
              </a:ext>
            </a:extLst>
          </p:cNvPr>
          <p:cNvSpPr txBox="1"/>
          <p:nvPr/>
        </p:nvSpPr>
        <p:spPr>
          <a:xfrm>
            <a:off x="304800" y="5059398"/>
            <a:ext cx="333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HUELLA ECOLÓGICA  CHINA</a:t>
            </a:r>
          </a:p>
        </p:txBody>
      </p:sp>
    </p:spTree>
    <p:extLst>
      <p:ext uri="{BB962C8B-B14F-4D97-AF65-F5344CB8AC3E}">
        <p14:creationId xmlns:p14="http://schemas.microsoft.com/office/powerpoint/2010/main" val="160615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pa&#10;&#10;Descripción generada automáticamente">
            <a:extLst>
              <a:ext uri="{FF2B5EF4-FFF2-40B4-BE49-F238E27FC236}">
                <a16:creationId xmlns:a16="http://schemas.microsoft.com/office/drawing/2014/main" id="{A584F1B6-41DE-49A4-8383-0A6C73B55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90" y="609600"/>
            <a:ext cx="739008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18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02D6725-D19A-43B3-A308-73F99AD22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111"/>
          <a:stretch/>
        </p:blipFill>
        <p:spPr>
          <a:xfrm>
            <a:off x="498293" y="76200"/>
            <a:ext cx="8532652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14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8051E-3016-4898-935A-56A8D6F83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2" y="0"/>
            <a:ext cx="8229600" cy="1143000"/>
          </a:xfrm>
        </p:spPr>
        <p:txBody>
          <a:bodyPr/>
          <a:lstStyle/>
          <a:p>
            <a:r>
              <a:rPr lang="es-MX" dirty="0"/>
              <a:t>Bienestar humano y huella ecológica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57FFE6-5F9F-4905-B62C-04E8B79267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91" b="4890"/>
          <a:stretch/>
        </p:blipFill>
        <p:spPr>
          <a:xfrm>
            <a:off x="685800" y="838199"/>
            <a:ext cx="7469064" cy="598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75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n 1">
            <a:extLst>
              <a:ext uri="{FF2B5EF4-FFF2-40B4-BE49-F238E27FC236}">
                <a16:creationId xmlns:a16="http://schemas.microsoft.com/office/drawing/2014/main" id="{97BF6BB3-E15C-476B-BB95-2B9A03D68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4572000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CuadroTexto 2">
            <a:extLst>
              <a:ext uri="{FF2B5EF4-FFF2-40B4-BE49-F238E27FC236}">
                <a16:creationId xmlns:a16="http://schemas.microsoft.com/office/drawing/2014/main" id="{0797FA45-E12D-4DEB-B741-F2754C21F9E8}"/>
              </a:ext>
            </a:extLst>
          </p:cNvPr>
          <p:cNvSpPr txBox="1">
            <a:spLocks noChangeArrowheads="1"/>
          </p:cNvSpPr>
          <p:nvPr/>
        </p:nvSpPr>
        <p:spPr bwMode="auto">
          <a:xfrm rot="-2306974">
            <a:off x="4754563" y="4238625"/>
            <a:ext cx="28098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MX" altLang="es-MX"/>
              <a:t>PREGUNTAS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2964</TotalTime>
  <Words>943</Words>
  <Application>Microsoft Office PowerPoint</Application>
  <PresentationFormat>Presentación en pantalla (4:3)</PresentationFormat>
  <Paragraphs>89</Paragraphs>
  <Slides>33</Slides>
  <Notes>3</Notes>
  <HiddenSlides>2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9" baseType="lpstr">
      <vt:lpstr>Arial</vt:lpstr>
      <vt:lpstr>Calibri</vt:lpstr>
      <vt:lpstr>QuickType</vt:lpstr>
      <vt:lpstr>Times New Roman</vt:lpstr>
      <vt:lpstr>Wingdings</vt:lpstr>
      <vt:lpstr>Watermark</vt:lpstr>
      <vt:lpstr>Introducción a la Ciencia Ambiental </vt:lpstr>
      <vt:lpstr>    EL USO DE RECURSOS:  LA HUELLA ECOLÓGICA DEL SER HUMANO        </vt:lpstr>
      <vt:lpstr>Presentación de PowerPoint</vt:lpstr>
      <vt:lpstr>RECURSO NATURAL:  Es todo aquello que la humanidad obtiene de la naturaleza para satisfacer sus necesidades físicas básicas y otras necesidades fruto de sus apetencias o deseos. Puede ser todo aquello susceptible de ser usado. </vt:lpstr>
      <vt:lpstr>Historia del Hombre</vt:lpstr>
      <vt:lpstr>EVOLUCIÓN DE LAS SOCIEDADES HUMANAS</vt:lpstr>
      <vt:lpstr>Historia de las relaciones humanas con la naturaleza</vt:lpstr>
      <vt:lpstr>Sociedad cazadora recolectora:</vt:lpstr>
      <vt:lpstr>Sociedad agrícola ganadera</vt:lpstr>
      <vt:lpstr>Sociedad agrícola ganadera</vt:lpstr>
      <vt:lpstr>Presentación de PowerPoint</vt:lpstr>
      <vt:lpstr>La sociedad industrial</vt:lpstr>
      <vt:lpstr>HUMANIDAD Y MEDIO AMBIENTE</vt:lpstr>
      <vt:lpstr>Presentación de PowerPoint</vt:lpstr>
      <vt:lpstr>CRISIS AMBIENTAL: Economía y medio ambiente</vt:lpstr>
      <vt:lpstr>Presentación de PowerPoint</vt:lpstr>
      <vt:lpstr>Avance tecnológico y crisis ambiental Problemas:</vt:lpstr>
      <vt:lpstr>DISMINUCIÓN DE HECTÁREAS DE BOSQUES</vt:lpstr>
      <vt:lpstr>Capacidad de carga </vt:lpstr>
      <vt:lpstr>Presentación de PowerPoint</vt:lpstr>
      <vt:lpstr>Presentación de PowerPoint</vt:lpstr>
      <vt:lpstr>La huella ecológica</vt:lpstr>
      <vt:lpstr>Definición de la capacidad de carga </vt:lpstr>
      <vt:lpstr>HUELLA ECOLÓGICA SOSTENIBLE</vt:lpstr>
      <vt:lpstr>Presentación de PowerPoint</vt:lpstr>
      <vt:lpstr>COMPONENTES DE LA HUELLA ECOLÓGICA EN MÉXICO Y EL MUNDO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Bienestar humano y huella ecológica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Impact on the Environment</dc:title>
  <dc:creator>Mike</dc:creator>
  <cp:lastModifiedBy>JOSE ISMAEL MINJAREZ SOSA</cp:lastModifiedBy>
  <cp:revision>49</cp:revision>
  <dcterms:created xsi:type="dcterms:W3CDTF">2006-08-01T21:57:41Z</dcterms:created>
  <dcterms:modified xsi:type="dcterms:W3CDTF">2022-08-17T16:55:09Z</dcterms:modified>
</cp:coreProperties>
</file>