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2"/>
  </p:notesMasterIdLst>
  <p:sldIdLst>
    <p:sldId id="590" r:id="rId2"/>
    <p:sldId id="275" r:id="rId3"/>
    <p:sldId id="651" r:id="rId4"/>
    <p:sldId id="652" r:id="rId5"/>
    <p:sldId id="653" r:id="rId6"/>
    <p:sldId id="654" r:id="rId7"/>
    <p:sldId id="648" r:id="rId8"/>
    <p:sldId id="290" r:id="rId9"/>
    <p:sldId id="299" r:id="rId10"/>
    <p:sldId id="266" r:id="rId11"/>
    <p:sldId id="586" r:id="rId12"/>
    <p:sldId id="260" r:id="rId13"/>
    <p:sldId id="262" r:id="rId14"/>
    <p:sldId id="271" r:id="rId15"/>
    <p:sldId id="277" r:id="rId16"/>
    <p:sldId id="644" r:id="rId17"/>
    <p:sldId id="645" r:id="rId18"/>
    <p:sldId id="646" r:id="rId19"/>
    <p:sldId id="647" r:id="rId20"/>
    <p:sldId id="639" r:id="rId21"/>
    <p:sldId id="640" r:id="rId22"/>
    <p:sldId id="641" r:id="rId23"/>
    <p:sldId id="642" r:id="rId24"/>
    <p:sldId id="657" r:id="rId25"/>
    <p:sldId id="662" r:id="rId26"/>
    <p:sldId id="658" r:id="rId27"/>
    <p:sldId id="291" r:id="rId28"/>
    <p:sldId id="292" r:id="rId29"/>
    <p:sldId id="418" r:id="rId30"/>
    <p:sldId id="258" r:id="rId31"/>
    <p:sldId id="663" r:id="rId32"/>
    <p:sldId id="325" r:id="rId33"/>
    <p:sldId id="326" r:id="rId34"/>
    <p:sldId id="665" r:id="rId35"/>
    <p:sldId id="261" r:id="rId36"/>
    <p:sldId id="666" r:id="rId37"/>
    <p:sldId id="669" r:id="rId38"/>
    <p:sldId id="273" r:id="rId39"/>
    <p:sldId id="671" r:id="rId40"/>
    <p:sldId id="300" r:id="rId41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444">
          <p15:clr>
            <a:srgbClr val="A4A3A4"/>
          </p15:clr>
        </p15:guide>
        <p15:guide id="2" pos="52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623" autoAdjust="0"/>
    <p:restoredTop sz="94645" autoAdjust="0"/>
  </p:normalViewPr>
  <p:slideViewPr>
    <p:cSldViewPr snapToGrid="0">
      <p:cViewPr varScale="1">
        <p:scale>
          <a:sx n="114" d="100"/>
          <a:sy n="114" d="100"/>
        </p:scale>
        <p:origin x="1122" y="102"/>
      </p:cViewPr>
      <p:guideLst>
        <p:guide orient="horz" pos="3444"/>
        <p:guide pos="52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5" d="100"/>
        <a:sy n="135" d="100"/>
      </p:scale>
      <p:origin x="0" y="-92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601973154196053E-2"/>
          <c:y val="1.1300962379702538E-2"/>
          <c:w val="0.91215924798272019"/>
          <c:h val="0.83286536508376185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YECORA!$A$5:$A$71</c:f>
              <c:numCache>
                <c:formatCode>General</c:formatCode>
                <c:ptCount val="67"/>
                <c:pt idx="0">
                  <c:v>1944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</c:numCache>
            </c:numRef>
          </c:cat>
          <c:val>
            <c:numRef>
              <c:f>YECORA!$O$5:$O$71</c:f>
              <c:numCache>
                <c:formatCode>General</c:formatCode>
                <c:ptCount val="67"/>
                <c:pt idx="0">
                  <c:v>9</c:v>
                </c:pt>
                <c:pt idx="1">
                  <c:v>12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11</c:v>
                </c:pt>
                <c:pt idx="7">
                  <c:v>13</c:v>
                </c:pt>
                <c:pt idx="8">
                  <c:v>11</c:v>
                </c:pt>
                <c:pt idx="9">
                  <c:v>12</c:v>
                </c:pt>
                <c:pt idx="10">
                  <c:v>5</c:v>
                </c:pt>
                <c:pt idx="11">
                  <c:v>16</c:v>
                </c:pt>
                <c:pt idx="12">
                  <c:v>14</c:v>
                </c:pt>
                <c:pt idx="13">
                  <c:v>2</c:v>
                </c:pt>
                <c:pt idx="14">
                  <c:v>4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21</c:v>
                </c:pt>
                <c:pt idx="19">
                  <c:v>39</c:v>
                </c:pt>
                <c:pt idx="20">
                  <c:v>8</c:v>
                </c:pt>
                <c:pt idx="21">
                  <c:v>10</c:v>
                </c:pt>
                <c:pt idx="22">
                  <c:v>9</c:v>
                </c:pt>
                <c:pt idx="23">
                  <c:v>3</c:v>
                </c:pt>
                <c:pt idx="24">
                  <c:v>5</c:v>
                </c:pt>
                <c:pt idx="25">
                  <c:v>11</c:v>
                </c:pt>
                <c:pt idx="26">
                  <c:v>7</c:v>
                </c:pt>
                <c:pt idx="27">
                  <c:v>2</c:v>
                </c:pt>
                <c:pt idx="28">
                  <c:v>1</c:v>
                </c:pt>
                <c:pt idx="29">
                  <c:v>22</c:v>
                </c:pt>
                <c:pt idx="30">
                  <c:v>18</c:v>
                </c:pt>
                <c:pt idx="31">
                  <c:v>24</c:v>
                </c:pt>
                <c:pt idx="32">
                  <c:v>86</c:v>
                </c:pt>
                <c:pt idx="33">
                  <c:v>57</c:v>
                </c:pt>
                <c:pt idx="34">
                  <c:v>84</c:v>
                </c:pt>
                <c:pt idx="35">
                  <c:v>91</c:v>
                </c:pt>
                <c:pt idx="36">
                  <c:v>75</c:v>
                </c:pt>
                <c:pt idx="37">
                  <c:v>96</c:v>
                </c:pt>
                <c:pt idx="38">
                  <c:v>82</c:v>
                </c:pt>
                <c:pt idx="39">
                  <c:v>1</c:v>
                </c:pt>
                <c:pt idx="40">
                  <c:v>0</c:v>
                </c:pt>
                <c:pt idx="41">
                  <c:v>30</c:v>
                </c:pt>
                <c:pt idx="42">
                  <c:v>16</c:v>
                </c:pt>
                <c:pt idx="43">
                  <c:v>40</c:v>
                </c:pt>
                <c:pt idx="44">
                  <c:v>0</c:v>
                </c:pt>
                <c:pt idx="45">
                  <c:v>0</c:v>
                </c:pt>
                <c:pt idx="46">
                  <c:v>27</c:v>
                </c:pt>
                <c:pt idx="48">
                  <c:v>37</c:v>
                </c:pt>
                <c:pt idx="49">
                  <c:v>34</c:v>
                </c:pt>
                <c:pt idx="50">
                  <c:v>35</c:v>
                </c:pt>
                <c:pt idx="51">
                  <c:v>50</c:v>
                </c:pt>
                <c:pt idx="52">
                  <c:v>51</c:v>
                </c:pt>
                <c:pt idx="53">
                  <c:v>51</c:v>
                </c:pt>
                <c:pt idx="54">
                  <c:v>53</c:v>
                </c:pt>
                <c:pt idx="55">
                  <c:v>49</c:v>
                </c:pt>
                <c:pt idx="56">
                  <c:v>129</c:v>
                </c:pt>
                <c:pt idx="57">
                  <c:v>132</c:v>
                </c:pt>
                <c:pt idx="58">
                  <c:v>112</c:v>
                </c:pt>
                <c:pt idx="59">
                  <c:v>99</c:v>
                </c:pt>
                <c:pt idx="60">
                  <c:v>79</c:v>
                </c:pt>
                <c:pt idx="61">
                  <c:v>78</c:v>
                </c:pt>
                <c:pt idx="62">
                  <c:v>61</c:v>
                </c:pt>
                <c:pt idx="63">
                  <c:v>91</c:v>
                </c:pt>
                <c:pt idx="64">
                  <c:v>84</c:v>
                </c:pt>
                <c:pt idx="65">
                  <c:v>115</c:v>
                </c:pt>
                <c:pt idx="66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0-451A-930B-6BA43F6E0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5616"/>
        <c:axId val="26497408"/>
      </c:lineChart>
      <c:catAx>
        <c:axId val="2649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6497408"/>
        <c:crosses val="autoZero"/>
        <c:auto val="1"/>
        <c:lblAlgn val="ctr"/>
        <c:lblOffset val="100"/>
        <c:noMultiLvlLbl val="0"/>
      </c:catAx>
      <c:valAx>
        <c:axId val="2649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495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313648293963252E-2"/>
          <c:y val="2.175715044007456E-2"/>
          <c:w val="0.92178116797900267"/>
          <c:h val="0.90805388907405349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YECORA!$A$78:$A$144</c:f>
              <c:numCache>
                <c:formatCode>General</c:formatCode>
                <c:ptCount val="67"/>
                <c:pt idx="0">
                  <c:v>1944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</c:numCache>
            </c:numRef>
          </c:cat>
          <c:val>
            <c:numRef>
              <c:f>YECORA!$O$78:$O$144</c:f>
              <c:numCache>
                <c:formatCode>General</c:formatCode>
                <c:ptCount val="67"/>
                <c:pt idx="0">
                  <c:v>53</c:v>
                </c:pt>
                <c:pt idx="1">
                  <c:v>67</c:v>
                </c:pt>
                <c:pt idx="2">
                  <c:v>92</c:v>
                </c:pt>
                <c:pt idx="3">
                  <c:v>75</c:v>
                </c:pt>
                <c:pt idx="4">
                  <c:v>71</c:v>
                </c:pt>
                <c:pt idx="5">
                  <c:v>106</c:v>
                </c:pt>
                <c:pt idx="6">
                  <c:v>69</c:v>
                </c:pt>
                <c:pt idx="7">
                  <c:v>71</c:v>
                </c:pt>
                <c:pt idx="8">
                  <c:v>60</c:v>
                </c:pt>
                <c:pt idx="9">
                  <c:v>71</c:v>
                </c:pt>
                <c:pt idx="10">
                  <c:v>89</c:v>
                </c:pt>
                <c:pt idx="11">
                  <c:v>73</c:v>
                </c:pt>
                <c:pt idx="12">
                  <c:v>102</c:v>
                </c:pt>
                <c:pt idx="13">
                  <c:v>71</c:v>
                </c:pt>
                <c:pt idx="14">
                  <c:v>88</c:v>
                </c:pt>
                <c:pt idx="15">
                  <c:v>90</c:v>
                </c:pt>
                <c:pt idx="16">
                  <c:v>80</c:v>
                </c:pt>
                <c:pt idx="17">
                  <c:v>97</c:v>
                </c:pt>
                <c:pt idx="18">
                  <c:v>71</c:v>
                </c:pt>
                <c:pt idx="19">
                  <c:v>71</c:v>
                </c:pt>
                <c:pt idx="20">
                  <c:v>67</c:v>
                </c:pt>
                <c:pt idx="21">
                  <c:v>63</c:v>
                </c:pt>
                <c:pt idx="22">
                  <c:v>73</c:v>
                </c:pt>
                <c:pt idx="23">
                  <c:v>81</c:v>
                </c:pt>
                <c:pt idx="24">
                  <c:v>98</c:v>
                </c:pt>
                <c:pt idx="25">
                  <c:v>75</c:v>
                </c:pt>
                <c:pt idx="26">
                  <c:v>58</c:v>
                </c:pt>
                <c:pt idx="27">
                  <c:v>61</c:v>
                </c:pt>
                <c:pt idx="28">
                  <c:v>90</c:v>
                </c:pt>
                <c:pt idx="29">
                  <c:v>62</c:v>
                </c:pt>
                <c:pt idx="30">
                  <c:v>93</c:v>
                </c:pt>
                <c:pt idx="31">
                  <c:v>75</c:v>
                </c:pt>
                <c:pt idx="32">
                  <c:v>89</c:v>
                </c:pt>
                <c:pt idx="33">
                  <c:v>85</c:v>
                </c:pt>
                <c:pt idx="34">
                  <c:v>95</c:v>
                </c:pt>
                <c:pt idx="35">
                  <c:v>56</c:v>
                </c:pt>
                <c:pt idx="36">
                  <c:v>72</c:v>
                </c:pt>
                <c:pt idx="37">
                  <c:v>94</c:v>
                </c:pt>
                <c:pt idx="38">
                  <c:v>69</c:v>
                </c:pt>
                <c:pt idx="39">
                  <c:v>77</c:v>
                </c:pt>
                <c:pt idx="40">
                  <c:v>106</c:v>
                </c:pt>
                <c:pt idx="41">
                  <c:v>80</c:v>
                </c:pt>
                <c:pt idx="42">
                  <c:v>85</c:v>
                </c:pt>
                <c:pt idx="43">
                  <c:v>59</c:v>
                </c:pt>
                <c:pt idx="44">
                  <c:v>66</c:v>
                </c:pt>
                <c:pt idx="45">
                  <c:v>65</c:v>
                </c:pt>
                <c:pt idx="46">
                  <c:v>90</c:v>
                </c:pt>
                <c:pt idx="47">
                  <c:v>74</c:v>
                </c:pt>
                <c:pt idx="48">
                  <c:v>84</c:v>
                </c:pt>
                <c:pt idx="49">
                  <c:v>87</c:v>
                </c:pt>
                <c:pt idx="50">
                  <c:v>76</c:v>
                </c:pt>
                <c:pt idx="51">
                  <c:v>67</c:v>
                </c:pt>
                <c:pt idx="52">
                  <c:v>55</c:v>
                </c:pt>
                <c:pt idx="53">
                  <c:v>97</c:v>
                </c:pt>
                <c:pt idx="54">
                  <c:v>69</c:v>
                </c:pt>
                <c:pt idx="55">
                  <c:v>60</c:v>
                </c:pt>
                <c:pt idx="56">
                  <c:v>83</c:v>
                </c:pt>
                <c:pt idx="57">
                  <c:v>69</c:v>
                </c:pt>
                <c:pt idx="58">
                  <c:v>66</c:v>
                </c:pt>
                <c:pt idx="59">
                  <c:v>78</c:v>
                </c:pt>
                <c:pt idx="60">
                  <c:v>86</c:v>
                </c:pt>
                <c:pt idx="61">
                  <c:v>76</c:v>
                </c:pt>
                <c:pt idx="62">
                  <c:v>79</c:v>
                </c:pt>
                <c:pt idx="63">
                  <c:v>86</c:v>
                </c:pt>
                <c:pt idx="64">
                  <c:v>70</c:v>
                </c:pt>
                <c:pt idx="65">
                  <c:v>74</c:v>
                </c:pt>
                <c:pt idx="66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77-425F-B693-3A7AC3511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5344"/>
        <c:axId val="28186880"/>
      </c:lineChart>
      <c:catAx>
        <c:axId val="2818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186880"/>
        <c:crosses val="autoZero"/>
        <c:auto val="1"/>
        <c:lblAlgn val="ctr"/>
        <c:lblOffset val="100"/>
        <c:noMultiLvlLbl val="0"/>
      </c:catAx>
      <c:valAx>
        <c:axId val="28186880"/>
        <c:scaling>
          <c:orientation val="minMax"/>
          <c:min val="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185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646981627296584E-2"/>
          <c:y val="2.0548518152245163E-2"/>
          <c:w val="0.91807524059492562"/>
          <c:h val="0.91814081976640305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OVIACHIC!$A$5:$A$65</c:f>
              <c:numCache>
                <c:formatCode>General</c:formatCode>
                <c:ptCount val="6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</c:numCache>
            </c:numRef>
          </c:cat>
          <c:val>
            <c:numRef>
              <c:f>OVIACHIC!$O$5:$O$65</c:f>
              <c:numCache>
                <c:formatCode>General</c:formatCode>
                <c:ptCount val="61"/>
                <c:pt idx="0">
                  <c:v>207</c:v>
                </c:pt>
                <c:pt idx="1">
                  <c:v>184</c:v>
                </c:pt>
                <c:pt idx="2">
                  <c:v>192</c:v>
                </c:pt>
                <c:pt idx="3">
                  <c:v>188</c:v>
                </c:pt>
                <c:pt idx="4">
                  <c:v>177</c:v>
                </c:pt>
                <c:pt idx="5">
                  <c:v>169</c:v>
                </c:pt>
                <c:pt idx="6">
                  <c:v>207</c:v>
                </c:pt>
                <c:pt idx="7">
                  <c:v>162</c:v>
                </c:pt>
                <c:pt idx="8">
                  <c:v>155</c:v>
                </c:pt>
                <c:pt idx="9">
                  <c:v>178</c:v>
                </c:pt>
                <c:pt idx="10">
                  <c:v>183</c:v>
                </c:pt>
                <c:pt idx="11">
                  <c:v>187</c:v>
                </c:pt>
                <c:pt idx="12">
                  <c:v>209</c:v>
                </c:pt>
                <c:pt idx="13">
                  <c:v>205</c:v>
                </c:pt>
                <c:pt idx="14">
                  <c:v>182</c:v>
                </c:pt>
                <c:pt idx="15">
                  <c:v>154</c:v>
                </c:pt>
                <c:pt idx="16">
                  <c:v>129</c:v>
                </c:pt>
                <c:pt idx="17">
                  <c:v>162</c:v>
                </c:pt>
                <c:pt idx="18">
                  <c:v>124</c:v>
                </c:pt>
                <c:pt idx="19">
                  <c:v>129</c:v>
                </c:pt>
                <c:pt idx="20">
                  <c:v>115</c:v>
                </c:pt>
                <c:pt idx="21">
                  <c:v>120</c:v>
                </c:pt>
                <c:pt idx="22">
                  <c:v>152</c:v>
                </c:pt>
                <c:pt idx="23">
                  <c:v>148</c:v>
                </c:pt>
                <c:pt idx="24">
                  <c:v>148</c:v>
                </c:pt>
                <c:pt idx="25">
                  <c:v>120</c:v>
                </c:pt>
                <c:pt idx="26">
                  <c:v>138</c:v>
                </c:pt>
                <c:pt idx="27">
                  <c:v>149</c:v>
                </c:pt>
                <c:pt idx="28">
                  <c:v>153</c:v>
                </c:pt>
                <c:pt idx="29">
                  <c:v>153</c:v>
                </c:pt>
                <c:pt idx="30">
                  <c:v>141</c:v>
                </c:pt>
                <c:pt idx="31">
                  <c:v>127</c:v>
                </c:pt>
                <c:pt idx="32">
                  <c:v>159</c:v>
                </c:pt>
                <c:pt idx="33">
                  <c:v>122</c:v>
                </c:pt>
                <c:pt idx="34">
                  <c:v>119</c:v>
                </c:pt>
                <c:pt idx="35">
                  <c:v>142</c:v>
                </c:pt>
                <c:pt idx="36">
                  <c:v>151</c:v>
                </c:pt>
                <c:pt idx="37">
                  <c:v>139</c:v>
                </c:pt>
                <c:pt idx="38">
                  <c:v>165</c:v>
                </c:pt>
                <c:pt idx="39">
                  <c:v>176</c:v>
                </c:pt>
                <c:pt idx="40">
                  <c:v>134</c:v>
                </c:pt>
                <c:pt idx="41">
                  <c:v>147</c:v>
                </c:pt>
                <c:pt idx="42">
                  <c:v>159</c:v>
                </c:pt>
                <c:pt idx="43">
                  <c:v>151</c:v>
                </c:pt>
                <c:pt idx="44">
                  <c:v>151</c:v>
                </c:pt>
                <c:pt idx="45">
                  <c:v>167</c:v>
                </c:pt>
                <c:pt idx="46">
                  <c:v>160</c:v>
                </c:pt>
                <c:pt idx="47">
                  <c:v>175</c:v>
                </c:pt>
                <c:pt idx="48">
                  <c:v>171</c:v>
                </c:pt>
                <c:pt idx="49">
                  <c:v>184</c:v>
                </c:pt>
                <c:pt idx="50">
                  <c:v>187</c:v>
                </c:pt>
                <c:pt idx="51">
                  <c:v>187</c:v>
                </c:pt>
                <c:pt idx="52">
                  <c:v>193</c:v>
                </c:pt>
                <c:pt idx="53">
                  <c:v>194</c:v>
                </c:pt>
                <c:pt idx="54">
                  <c:v>180</c:v>
                </c:pt>
                <c:pt idx="55">
                  <c:v>193</c:v>
                </c:pt>
                <c:pt idx="56">
                  <c:v>189</c:v>
                </c:pt>
                <c:pt idx="57">
                  <c:v>187</c:v>
                </c:pt>
                <c:pt idx="58">
                  <c:v>180</c:v>
                </c:pt>
                <c:pt idx="59">
                  <c:v>177</c:v>
                </c:pt>
                <c:pt idx="60">
                  <c:v>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44-4996-A575-24B15782B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4608"/>
        <c:axId val="89014656"/>
      </c:lineChart>
      <c:catAx>
        <c:axId val="2824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89014656"/>
        <c:crosses val="autoZero"/>
        <c:auto val="1"/>
        <c:lblAlgn val="ctr"/>
        <c:lblOffset val="100"/>
        <c:noMultiLvlLbl val="0"/>
      </c:catAx>
      <c:valAx>
        <c:axId val="89014656"/>
        <c:scaling>
          <c:orientation val="minMax"/>
          <c:min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244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646981627296584E-2"/>
          <c:y val="2.066487182831692E-2"/>
          <c:w val="0.90904450551859894"/>
          <c:h val="0.88548249071906893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OVIACHIC!$A$71:$A$131</c:f>
              <c:numCache>
                <c:formatCode>General</c:formatCode>
                <c:ptCount val="61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</c:numCache>
            </c:numRef>
          </c:cat>
          <c:val>
            <c:numRef>
              <c:f>OVIACHIC!$O$71:$O$131</c:f>
              <c:numCache>
                <c:formatCode>General</c:formatCode>
                <c:ptCount val="61"/>
                <c:pt idx="0">
                  <c:v>52</c:v>
                </c:pt>
                <c:pt idx="1">
                  <c:v>63</c:v>
                </c:pt>
                <c:pt idx="2">
                  <c:v>58</c:v>
                </c:pt>
                <c:pt idx="3">
                  <c:v>41</c:v>
                </c:pt>
                <c:pt idx="4">
                  <c:v>49</c:v>
                </c:pt>
                <c:pt idx="5">
                  <c:v>50</c:v>
                </c:pt>
                <c:pt idx="6">
                  <c:v>44</c:v>
                </c:pt>
                <c:pt idx="7">
                  <c:v>72</c:v>
                </c:pt>
                <c:pt idx="8">
                  <c:v>93</c:v>
                </c:pt>
                <c:pt idx="9">
                  <c:v>78</c:v>
                </c:pt>
                <c:pt idx="10">
                  <c:v>81</c:v>
                </c:pt>
                <c:pt idx="11">
                  <c:v>52</c:v>
                </c:pt>
                <c:pt idx="12">
                  <c:v>43</c:v>
                </c:pt>
                <c:pt idx="13">
                  <c:v>50</c:v>
                </c:pt>
                <c:pt idx="14">
                  <c:v>42</c:v>
                </c:pt>
                <c:pt idx="15">
                  <c:v>43</c:v>
                </c:pt>
                <c:pt idx="16">
                  <c:v>62</c:v>
                </c:pt>
                <c:pt idx="17">
                  <c:v>63</c:v>
                </c:pt>
                <c:pt idx="18">
                  <c:v>58</c:v>
                </c:pt>
                <c:pt idx="19">
                  <c:v>47</c:v>
                </c:pt>
                <c:pt idx="20">
                  <c:v>53</c:v>
                </c:pt>
                <c:pt idx="21">
                  <c:v>45</c:v>
                </c:pt>
                <c:pt idx="22">
                  <c:v>47</c:v>
                </c:pt>
                <c:pt idx="23">
                  <c:v>34</c:v>
                </c:pt>
                <c:pt idx="24">
                  <c:v>44</c:v>
                </c:pt>
                <c:pt idx="25">
                  <c:v>46</c:v>
                </c:pt>
                <c:pt idx="26">
                  <c:v>42</c:v>
                </c:pt>
                <c:pt idx="27">
                  <c:v>44</c:v>
                </c:pt>
                <c:pt idx="28">
                  <c:v>38</c:v>
                </c:pt>
                <c:pt idx="29">
                  <c:v>30</c:v>
                </c:pt>
                <c:pt idx="30">
                  <c:v>43</c:v>
                </c:pt>
                <c:pt idx="31">
                  <c:v>40</c:v>
                </c:pt>
                <c:pt idx="32">
                  <c:v>48</c:v>
                </c:pt>
                <c:pt idx="33">
                  <c:v>47</c:v>
                </c:pt>
                <c:pt idx="34">
                  <c:v>53</c:v>
                </c:pt>
                <c:pt idx="35">
                  <c:v>40</c:v>
                </c:pt>
                <c:pt idx="36">
                  <c:v>41</c:v>
                </c:pt>
                <c:pt idx="37">
                  <c:v>22</c:v>
                </c:pt>
                <c:pt idx="38">
                  <c:v>35</c:v>
                </c:pt>
                <c:pt idx="39">
                  <c:v>46</c:v>
                </c:pt>
                <c:pt idx="40">
                  <c:v>48</c:v>
                </c:pt>
                <c:pt idx="41">
                  <c:v>68</c:v>
                </c:pt>
                <c:pt idx="42">
                  <c:v>46</c:v>
                </c:pt>
                <c:pt idx="43">
                  <c:v>55</c:v>
                </c:pt>
                <c:pt idx="44">
                  <c:v>57</c:v>
                </c:pt>
                <c:pt idx="45">
                  <c:v>49</c:v>
                </c:pt>
                <c:pt idx="46">
                  <c:v>42</c:v>
                </c:pt>
                <c:pt idx="47">
                  <c:v>53</c:v>
                </c:pt>
                <c:pt idx="48">
                  <c:v>46</c:v>
                </c:pt>
                <c:pt idx="49">
                  <c:v>44</c:v>
                </c:pt>
                <c:pt idx="50">
                  <c:v>40</c:v>
                </c:pt>
                <c:pt idx="51">
                  <c:v>26</c:v>
                </c:pt>
                <c:pt idx="52">
                  <c:v>26</c:v>
                </c:pt>
                <c:pt idx="53">
                  <c:v>35</c:v>
                </c:pt>
                <c:pt idx="54">
                  <c:v>41</c:v>
                </c:pt>
                <c:pt idx="55">
                  <c:v>25</c:v>
                </c:pt>
                <c:pt idx="56">
                  <c:v>27</c:v>
                </c:pt>
                <c:pt idx="57">
                  <c:v>32</c:v>
                </c:pt>
                <c:pt idx="58">
                  <c:v>32</c:v>
                </c:pt>
                <c:pt idx="59">
                  <c:v>28</c:v>
                </c:pt>
                <c:pt idx="6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D-4CD0-9040-4C965353F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706688"/>
        <c:axId val="90708224"/>
      </c:lineChart>
      <c:catAx>
        <c:axId val="9070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90708224"/>
        <c:crosses val="autoZero"/>
        <c:auto val="1"/>
        <c:lblAlgn val="ctr"/>
        <c:lblOffset val="100"/>
        <c:noMultiLvlLbl val="0"/>
      </c:catAx>
      <c:valAx>
        <c:axId val="90708224"/>
        <c:scaling>
          <c:orientation val="minMax"/>
          <c:min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706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7DBE63-84BA-421D-A9E6-FA38109AAB1A}" type="datetimeFigureOut">
              <a:rPr lang="es-MX"/>
              <a:pPr>
                <a:defRPr/>
              </a:pPr>
              <a:t>30/08/2022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3A12EB-73DC-455F-9188-599C4719F43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358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78EFCC-73C9-4AE1-83EE-6E6AF273AEE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2F0B35-2ECB-4E07-8765-49435948E523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2F0B35-2ECB-4E07-8765-49435948E523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8D6F414-DBAA-4914-A803-69E3EDA1D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04FA3-C8BB-4E40-9AD9-3A5469A7CAD9}" type="slidenum">
              <a:rPr lang="es-ES" altLang="es-MX"/>
              <a:pPr/>
              <a:t>13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7402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18FD01-3E76-4813-9F2B-952D157F8D87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s-E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2653716-D90C-4705-BECB-C1AB1AF3CA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D7356-8539-40D1-B5DE-45F184B72582}" type="slidenum">
              <a:rPr lang="es-ES" altLang="es-MX"/>
              <a:pPr/>
              <a:t>28</a:t>
            </a:fld>
            <a:endParaRPr lang="es-ES" altLang="es-MX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33B2C34-B13D-4EA4-8733-A67FC150388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82625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4F7E93B-AABD-4F66-B87B-B462268B5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0989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110235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786C5D-02C9-4543-AF93-84119A5D61BC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CF9B6F-BC0B-4AB4-8B2E-2FBB33074D0A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419488-3F8B-495A-A974-6148B0DA12FF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CD22B-F4F2-4750-8FB3-176B4EF96307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737E5-B688-4030-AB65-EB7370CD4C55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38517-FDD6-4C3B-ACA5-02F679E0F3DB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C399A7-93DF-455D-B956-D293A0B8E258}" type="datetime1">
              <a:rPr lang="es-MX" smtClean="0"/>
              <a:t>30/08/2022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AC0028-E10A-4CE8-8596-3B4AF72E19DA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1F5ED5-DDFF-4C5F-AADD-439F746E81A8}" type="datetime1">
              <a:rPr lang="es-MX" smtClean="0"/>
              <a:t>30/08/2022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88553-6819-4EBA-A43F-32EA3F093D9E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B181C6-50B3-4DD9-8E8B-D79687C56B4F}" type="datetime1">
              <a:rPr lang="es-MX" smtClean="0"/>
              <a:t>30/08/2022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E9CDD-4C5D-43AD-83EA-E4CEFC86495B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2FEBD2-5067-49CD-BCA2-CB5DC85049B6}" type="datetime1">
              <a:rPr lang="es-MX" smtClean="0"/>
              <a:t>30/08/2022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C35E2-149D-4AF9-852F-C1F9F0F37EC0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486F84-F92D-41A4-A174-A80136A5BC24}" type="datetime1">
              <a:rPr lang="es-MX" smtClean="0"/>
              <a:t>30/08/2022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702DA-04DE-4566-A0B7-5195DE9A5886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726611-50BB-459D-A572-20D73C99BE75}" type="datetime1">
              <a:rPr lang="es-MX" smtClean="0"/>
              <a:t>30/08/2022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C5C-C023-4E4B-9309-D8D1E2F7976B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6698B6-7823-45F3-B2DB-83730A5539F0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6BB9D3-2E58-4923-A770-2BC74E4429BD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A3C089-0D6E-4578-A12E-B8C7C461B7AE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C392E-FF64-4209-94B0-953DE481A41B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1317D-8D98-4900-8837-AC69303D8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BD991-C965-4DDB-A868-6426F4F4B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A2A4C3-7D1D-46DC-B5F9-DC63ABBA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117DBD-E8D7-4835-A893-9577E538363F}" type="datetime1">
              <a:rPr lang="es-MX" altLang="es-MX" smtClean="0"/>
              <a:t>30/08/2022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CCAD67-AEAF-48B3-8EE1-2891FF0A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 altLang="es-MX"/>
              <a:t>Felipe Arreguín, Comisión Nacional del Agua, Septiembre 2009</a:t>
            </a:r>
            <a:endParaRPr lang="es-E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E469F-0492-4652-AEE4-CB507C0B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1AFDA-151E-4562-B641-63222F9E10B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452766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E0C7D-F933-4DA7-AA87-7EE2D339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gráfico 2">
            <a:extLst>
              <a:ext uri="{FF2B5EF4-FFF2-40B4-BE49-F238E27FC236}">
                <a16:creationId xmlns:a16="http://schemas.microsoft.com/office/drawing/2014/main" id="{E8B9CC77-AA49-40DB-AF91-36AD87485359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D42C03-2C10-46C4-B770-D7D2B1C5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F8ACA9-19C6-457A-96D0-94A30007B8AC}" type="datetime1">
              <a:rPr lang="es-MX" altLang="es-MX" smtClean="0"/>
              <a:t>30/08/2022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24DACC-053E-4614-B827-5E3834A9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s-MX" altLang="es-MX"/>
              <a:t>Felipe Arreguín, Comisión Nacional del Agua, Septiembre 2009</a:t>
            </a:r>
            <a:endParaRPr lang="es-E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CF20C7-9AF9-4C74-A8FA-65544A593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4544DF-5A1F-4EC4-BFC5-C5A3D11E2073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80956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114800"/>
            <a:ext cx="640199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F0E1-EF46-49A2-9730-6B7FB51668A0}" type="datetimeFigureOut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D3E9-8C09-4023-B929-1509DE6399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49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EF65C11-5127-4C6C-B3B5-F32C63D5F9DB}" type="datetime1">
              <a:rPr lang="es-MX" smtClean="0"/>
              <a:t>30/08/2022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s-MX"/>
              <a:t>Felipe Arreguín, Comisión Nacional del Agua, Septiembre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D0BD7014-3A20-4263-AE70-C34B90FF3C5D}" type="slidenum">
              <a:rPr lang="es-MX" smtClean="0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_pnebu_yy8WQ/SgpjNtX4QvI/AAAAAAAAAl0/238bAd7_LQ4/s320/agua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wmf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12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AutoShape 11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12738"/>
            <a:ext cx="1009650" cy="657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01338A-9F44-4C67-B686-E2A6E5405490}"/>
              </a:ext>
            </a:extLst>
          </p:cNvPr>
          <p:cNvSpPr txBox="1"/>
          <p:nvPr/>
        </p:nvSpPr>
        <p:spPr>
          <a:xfrm>
            <a:off x="1316942" y="2090057"/>
            <a:ext cx="750083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/>
              <a:t>Introducción a las Ciencias Ambientales</a:t>
            </a:r>
          </a:p>
          <a:p>
            <a:endParaRPr lang="es-MX" sz="3200" dirty="0"/>
          </a:p>
          <a:p>
            <a:endParaRPr lang="es-MX" sz="3200" dirty="0"/>
          </a:p>
          <a:p>
            <a:pPr algn="r"/>
            <a:r>
              <a:rPr lang="es-MX" sz="3200" dirty="0" err="1"/>
              <a:t>Prof</a:t>
            </a:r>
            <a:r>
              <a:rPr lang="es-MX" sz="3200" dirty="0"/>
              <a:t> . Ismael Minjárez</a:t>
            </a:r>
          </a:p>
          <a:p>
            <a:pPr algn="r"/>
            <a:r>
              <a:rPr lang="es-MX" sz="3200" dirty="0"/>
              <a:t>Semestre 2022-2</a:t>
            </a:r>
          </a:p>
        </p:txBody>
      </p:sp>
    </p:spTree>
    <p:extLst>
      <p:ext uri="{BB962C8B-B14F-4D97-AF65-F5344CB8AC3E}">
        <p14:creationId xmlns:p14="http://schemas.microsoft.com/office/powerpoint/2010/main" val="10995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724206" y="2993822"/>
            <a:ext cx="49389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CAMBIO CLIMÁTICO EN MÉXICO</a:t>
            </a:r>
          </a:p>
          <a:p>
            <a:r>
              <a:rPr lang="es-MX" sz="2000" dirty="0"/>
              <a:t>ALGUNAS EVIDENCIAS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78" y="157628"/>
            <a:ext cx="3960728" cy="603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windows2universe.org/earth/climate/images/sl_rise_sm.sp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4" name="Picture 4" descr="http://www.cienciorama.unam.mx/imagenes/cambio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78" y="915036"/>
            <a:ext cx="3374904" cy="245910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aularagon.org/files/espa/atlas/temperatura_aire_mov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303" y="2468880"/>
            <a:ext cx="3872561" cy="263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recursos.cnice.mec.es/biosfera/profesor/galeria_imagenes/images/Precipitac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10" y="4694022"/>
            <a:ext cx="3342640" cy="187756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971032" y="2221992"/>
            <a:ext cx="15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Temperatura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349360" y="427634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Precipitación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76099" y="505968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Aumento del nivel del mar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912822" y="182013"/>
            <a:ext cx="38315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/>
              <a:t>Impacto Potencial del Cambio Climático</a:t>
            </a:r>
          </a:p>
        </p:txBody>
      </p:sp>
    </p:spTree>
    <p:extLst>
      <p:ext uri="{BB962C8B-B14F-4D97-AF65-F5344CB8AC3E}">
        <p14:creationId xmlns:p14="http://schemas.microsoft.com/office/powerpoint/2010/main" val="294301047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windows2universe.org/earth/climate/images/sl_rise_sm.sp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908879" y="542732"/>
            <a:ext cx="4019422" cy="791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es-MX" sz="2800" b="1" dirty="0">
                <a:latin typeface="Arial Unicode MS" pitchFamily="34" charset="-128"/>
              </a:rPr>
              <a:t>Impacto Potencial del Cambio Climático</a:t>
            </a:r>
            <a:endParaRPr lang="en-US" sz="2800" b="1" dirty="0">
              <a:latin typeface="Arial Unicode MS" pitchFamily="34" charset="-128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235974" y="154849"/>
            <a:ext cx="2025446" cy="2236577"/>
            <a:chOff x="235973" y="3362633"/>
            <a:chExt cx="2025446" cy="2236577"/>
          </a:xfrm>
        </p:grpSpPr>
        <p:pic>
          <p:nvPicPr>
            <p:cNvPr id="11266" name="Picture 2" descr="C:\Users\jleyva\AppData\Local\Microsoft\Windows\Temporary Internet Files\Content.IE5\P1UD9VKC\MC900423543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70" y="3746092"/>
              <a:ext cx="915117" cy="884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580102" y="3362633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Salud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35973" y="4660491"/>
              <a:ext cx="202544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Mortalidad por clima</a:t>
              </a:r>
            </a:p>
            <a:p>
              <a:endParaRPr lang="es-MX" sz="1100" dirty="0"/>
            </a:p>
            <a:p>
              <a:r>
                <a:rPr lang="es-MX" sz="1100" dirty="0"/>
                <a:t>Enfermedades infecciosas</a:t>
              </a:r>
            </a:p>
            <a:p>
              <a:endParaRPr lang="es-MX" sz="1100" dirty="0"/>
            </a:p>
            <a:p>
              <a:r>
                <a:rPr lang="es-MX" sz="1100" dirty="0"/>
                <a:t>Enfermedades respiratorias</a:t>
              </a: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5100622" y="3276188"/>
            <a:ext cx="1287532" cy="2472552"/>
            <a:chOff x="2868807" y="3052918"/>
            <a:chExt cx="1287532" cy="2472552"/>
          </a:xfrm>
        </p:grpSpPr>
        <p:pic>
          <p:nvPicPr>
            <p:cNvPr id="11267" name="Picture 3" descr="C:\Program Files (x86)\Microsoft Office\MEDIA\CAGCAT10\j0233312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469" y="3459026"/>
              <a:ext cx="1092209" cy="1112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12 CuadroTexto"/>
            <p:cNvSpPr txBox="1"/>
            <p:nvPr/>
          </p:nvSpPr>
          <p:spPr>
            <a:xfrm>
              <a:off x="2868807" y="3052918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Agricultura</a:t>
              </a: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915263" y="4586751"/>
              <a:ext cx="119462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Rendimiento en cosecha</a:t>
              </a:r>
            </a:p>
            <a:p>
              <a:endParaRPr lang="es-MX" sz="1100" dirty="0"/>
            </a:p>
            <a:p>
              <a:r>
                <a:rPr lang="es-MX" sz="1100" dirty="0"/>
                <a:t>Demanda de Irrigación</a:t>
              </a: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235974" y="3276188"/>
            <a:ext cx="1194620" cy="2872228"/>
            <a:chOff x="4640825" y="3185653"/>
            <a:chExt cx="1194620" cy="2872228"/>
          </a:xfrm>
        </p:grpSpPr>
        <p:pic>
          <p:nvPicPr>
            <p:cNvPr id="11269" name="Picture 5" descr="C:\Users\jleyva\AppData\Local\Microsoft\Windows\Temporary Internet Files\Content.IE5\VF40X30R\MC900325832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533" y="3497825"/>
              <a:ext cx="1085205" cy="1085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17 CuadroTexto"/>
            <p:cNvSpPr txBox="1"/>
            <p:nvPr/>
          </p:nvSpPr>
          <p:spPr>
            <a:xfrm>
              <a:off x="4696961" y="3185653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Bosques</a:t>
              </a: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640825" y="4611331"/>
              <a:ext cx="119462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Composición Forestal</a:t>
              </a:r>
            </a:p>
            <a:p>
              <a:endParaRPr lang="es-MX" sz="1100" dirty="0"/>
            </a:p>
            <a:p>
              <a:r>
                <a:rPr lang="es-MX" sz="1100" dirty="0"/>
                <a:t>Salud Forestal y productividad</a:t>
              </a:r>
            </a:p>
            <a:p>
              <a:endParaRPr lang="es-MX" sz="1100" dirty="0"/>
            </a:p>
            <a:p>
              <a:r>
                <a:rPr lang="es-MX" sz="1100" dirty="0"/>
                <a:t>Alcance geográfico</a:t>
              </a: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7151312" y="3276188"/>
            <a:ext cx="1349892" cy="2763262"/>
            <a:chOff x="7703574" y="2354828"/>
            <a:chExt cx="1349892" cy="2763262"/>
          </a:xfrm>
        </p:grpSpPr>
        <p:pic>
          <p:nvPicPr>
            <p:cNvPr id="11268" name="Picture 4" descr="C:\Users\jleyva\AppData\Local\Microsoft\Windows\Temporary Internet Files\Content.IE5\P1UD9VKC\MC900437210[1]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1945" y="3323304"/>
              <a:ext cx="1073151" cy="1074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20 CuadroTexto"/>
            <p:cNvSpPr txBox="1"/>
            <p:nvPr/>
          </p:nvSpPr>
          <p:spPr>
            <a:xfrm>
              <a:off x="7703574" y="2354828"/>
              <a:ext cx="13498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Especies y Áreas naturales</a:t>
              </a: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7876514" y="4517926"/>
              <a:ext cx="100401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Perdida de hábitat y especies</a:t>
              </a: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2370635" y="3276188"/>
            <a:ext cx="1966828" cy="3173925"/>
            <a:chOff x="6317091" y="3053891"/>
            <a:chExt cx="1966828" cy="3173925"/>
          </a:xfrm>
        </p:grpSpPr>
        <p:sp>
          <p:nvSpPr>
            <p:cNvPr id="25" name="24 CuadroTexto"/>
            <p:cNvSpPr txBox="1"/>
            <p:nvPr/>
          </p:nvSpPr>
          <p:spPr>
            <a:xfrm>
              <a:off x="6349168" y="3053891"/>
              <a:ext cx="18080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Áreas costeras</a:t>
              </a:r>
            </a:p>
          </p:txBody>
        </p:sp>
        <p:pic>
          <p:nvPicPr>
            <p:cNvPr id="11272" name="Picture 8" descr="C:\Users\jleyva\AppData\Local\Microsoft\Windows\Temporary Internet Files\Content.IE5\74ITXU10\MC900198532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4963" y="3502304"/>
              <a:ext cx="998878" cy="1402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25 CuadroTexto"/>
            <p:cNvSpPr txBox="1"/>
            <p:nvPr/>
          </p:nvSpPr>
          <p:spPr>
            <a:xfrm>
              <a:off x="6317091" y="4950543"/>
              <a:ext cx="196682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Erosión de playas</a:t>
              </a:r>
            </a:p>
            <a:p>
              <a:endParaRPr lang="es-MX" sz="1100" dirty="0"/>
            </a:p>
            <a:p>
              <a:r>
                <a:rPr lang="es-MX" sz="1100" dirty="0"/>
                <a:t>Inundación de tierras costeras</a:t>
              </a:r>
            </a:p>
            <a:p>
              <a:endParaRPr lang="es-MX" sz="1100" dirty="0"/>
            </a:p>
            <a:p>
              <a:r>
                <a:rPr lang="es-MX" sz="1100" dirty="0"/>
                <a:t>Costos adicionales de protección de comunidades</a:t>
              </a: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2370635" y="154849"/>
            <a:ext cx="2025446" cy="2487299"/>
            <a:chOff x="427702" y="609602"/>
            <a:chExt cx="2025446" cy="2487299"/>
          </a:xfrm>
        </p:grpSpPr>
        <p:pic>
          <p:nvPicPr>
            <p:cNvPr id="11273" name="Picture 9" descr="C:\Users\jleyva\AppData\Local\Microsoft\Windows\Temporary Internet Files\Content.IE5\VCPXJV45\MM900282880[1]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755" y="1013417"/>
              <a:ext cx="1479341" cy="1008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28 CuadroTexto"/>
            <p:cNvSpPr txBox="1"/>
            <p:nvPr/>
          </p:nvSpPr>
          <p:spPr>
            <a:xfrm>
              <a:off x="860779" y="609602"/>
              <a:ext cx="1159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Acuíferos</a:t>
              </a:r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427702" y="2158182"/>
              <a:ext cx="202544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 dirty="0"/>
                <a:t>Abastecimiento de agua</a:t>
              </a:r>
            </a:p>
            <a:p>
              <a:endParaRPr lang="es-MX" sz="1100" dirty="0"/>
            </a:p>
            <a:p>
              <a:r>
                <a:rPr lang="es-MX" sz="1100" dirty="0"/>
                <a:t>Calidad del agua</a:t>
              </a:r>
            </a:p>
            <a:p>
              <a:endParaRPr lang="es-MX" sz="1100" dirty="0"/>
            </a:p>
            <a:p>
              <a:r>
                <a:rPr lang="es-MX" sz="1100" dirty="0"/>
                <a:t>Competencia por el agua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03281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07943" y="211423"/>
            <a:ext cx="5878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srgbClr val="FF0000"/>
                </a:solidFill>
              </a:rPr>
              <a:t>Impactos en el ciclo hidrológico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65430" y="1343092"/>
            <a:ext cx="30572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Poca incertidumbre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65431" y="1972783"/>
            <a:ext cx="3074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Elevación del nivel del mar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65430" y="2510141"/>
            <a:ext cx="328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Reducción o pérdida de hielos perenes o nieve periódica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65430" y="3324498"/>
            <a:ext cx="328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Ondas de calor más intensas y frecuentes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665430" y="4138855"/>
            <a:ext cx="328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Cambio en el régimen de lluvias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65430" y="4953212"/>
            <a:ext cx="328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Tormentas severas más intensas y más frecuentes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65430" y="5767568"/>
            <a:ext cx="328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Desadaptación de cobertura vegetal a nuevas condiciones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436593" y="1972783"/>
            <a:ext cx="3408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Destructividad de ciclones tropicales creciente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436593" y="2942872"/>
            <a:ext cx="3408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Translación de zonas </a:t>
            </a:r>
            <a:r>
              <a:rPr lang="es-MX" dirty="0" err="1"/>
              <a:t>ciclógenas</a:t>
            </a:r>
            <a:r>
              <a:rPr lang="es-MX" dirty="0"/>
              <a:t> y/o </a:t>
            </a:r>
            <a:r>
              <a:rPr lang="es-MX" dirty="0" err="1"/>
              <a:t>tornádicas</a:t>
            </a:r>
            <a:endParaRPr lang="es-MX" dirty="0"/>
          </a:p>
        </p:txBody>
      </p:sp>
      <p:sp>
        <p:nvSpPr>
          <p:cNvPr id="21" name="20 Rectángulo"/>
          <p:cNvSpPr/>
          <p:nvPr/>
        </p:nvSpPr>
        <p:spPr>
          <a:xfrm>
            <a:off x="5436593" y="1343092"/>
            <a:ext cx="2236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Incertidumbre</a:t>
            </a:r>
          </a:p>
        </p:txBody>
      </p:sp>
    </p:spTree>
    <p:extLst>
      <p:ext uri="{BB962C8B-B14F-4D97-AF65-F5344CB8AC3E}">
        <p14:creationId xmlns:p14="http://schemas.microsoft.com/office/powerpoint/2010/main" val="69517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07943" y="211423"/>
            <a:ext cx="5878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srgbClr val="FF0000"/>
                </a:solidFill>
              </a:rPr>
              <a:t>Impactos en el ciclo hidrológico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65430" y="134309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</a:rPr>
              <a:t>Poca incertidumbre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65431" y="1972783"/>
            <a:ext cx="3454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Sequías más severas y duraderas con respecto a umbrales actuales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65430" y="2874994"/>
            <a:ext cx="3282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Re-ingreso más rápido del agua de precipitación a la atmósfera por evapotranspiración creciente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92591" y="4023427"/>
            <a:ext cx="3282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Reducción en la capacidad de descarga de muchos ríos al mar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65430" y="4925639"/>
            <a:ext cx="32826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/>
              <a:t>Incremento de lluvias en latitudes altas, reducción en latitudes bajas, con énfasis en los cinturones áridos del mundo </a:t>
            </a:r>
          </a:p>
          <a:p>
            <a:r>
              <a:rPr lang="es-MX" sz="1600" dirty="0"/>
              <a:t>Posible insuficiencia de obras de excedencia en presas actuales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436593" y="1972783"/>
            <a:ext cx="34086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Retroalimentación positiva de mayor vapor de agua en la atmósfera (nubes bajas) o negativa (nubes altas)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436593" y="3449840"/>
            <a:ext cx="34086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Cambios irreversibles (a corto plazo) en la re-emisión de energía al espacio por zonas que perdieron su cobertura de hielo o nieve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5436593" y="1343092"/>
            <a:ext cx="2068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</a:rPr>
              <a:t>Incertidumbre</a:t>
            </a:r>
          </a:p>
        </p:txBody>
      </p:sp>
    </p:spTree>
    <p:extLst>
      <p:ext uri="{BB962C8B-B14F-4D97-AF65-F5344CB8AC3E}">
        <p14:creationId xmlns:p14="http://schemas.microsoft.com/office/powerpoint/2010/main" val="171881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TEN-TMX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055" y="1151363"/>
            <a:ext cx="7610881" cy="5434239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69143" y="268633"/>
            <a:ext cx="319884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s-MX" b="1" dirty="0"/>
              <a:t>Evidencias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28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5A94255-3CFF-4B9E-8D6B-CCE31A549C3E}"/>
              </a:ext>
            </a:extLst>
          </p:cNvPr>
          <p:cNvGrpSpPr/>
          <p:nvPr/>
        </p:nvGrpSpPr>
        <p:grpSpPr>
          <a:xfrm>
            <a:off x="374470" y="95795"/>
            <a:ext cx="8377644" cy="6557554"/>
            <a:chOff x="0" y="0"/>
            <a:chExt cx="9147175" cy="6883400"/>
          </a:xfrm>
        </p:grpSpPr>
        <p:pic>
          <p:nvPicPr>
            <p:cNvPr id="40962" name="Picture 2">
              <a:extLst>
                <a:ext uri="{FF2B5EF4-FFF2-40B4-BE49-F238E27FC236}">
                  <a16:creationId xmlns:a16="http://schemas.microsoft.com/office/drawing/2014/main" id="{77843D95-8857-4795-8B1E-A95BECA48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08" b="27878"/>
            <a:stretch>
              <a:fillRect/>
            </a:stretch>
          </p:blipFill>
          <p:spPr bwMode="auto">
            <a:xfrm>
              <a:off x="0" y="0"/>
              <a:ext cx="9147175" cy="6883400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40963" name="WordArt 3">
              <a:extLst>
                <a:ext uri="{FF2B5EF4-FFF2-40B4-BE49-F238E27FC236}">
                  <a16:creationId xmlns:a16="http://schemas.microsoft.com/office/drawing/2014/main" id="{616DCD9C-E1FE-434D-BACD-48F2AB9E98F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343400" y="381000"/>
              <a:ext cx="4457700" cy="14859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latin typeface="Arial Black" panose="020B0A04020102020204" pitchFamily="34" charset="0"/>
                </a:rPr>
                <a:t>Temperaturas máximas</a:t>
              </a:r>
            </a:p>
            <a:p>
              <a:pPr algn="ctr"/>
              <a:endParaRPr lang="es-MX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Arial Black" panose="020B0A04020102020204" pitchFamily="34" charset="0"/>
              </a:endParaRPr>
            </a:p>
            <a:p>
              <a:pPr algn="ctr"/>
              <a:r>
                <a:rPr lang="es-MX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latin typeface="Arial Black" panose="020B0A04020102020204" pitchFamily="34" charset="0"/>
                </a:rPr>
                <a:t>1950-1998</a:t>
              </a:r>
            </a:p>
          </p:txBody>
        </p:sp>
        <p:pic>
          <p:nvPicPr>
            <p:cNvPr id="40964" name="Picture 4">
              <a:extLst>
                <a:ext uri="{FF2B5EF4-FFF2-40B4-BE49-F238E27FC236}">
                  <a16:creationId xmlns:a16="http://schemas.microsoft.com/office/drawing/2014/main" id="{48515CED-2E6F-41A3-AAF0-EF792E401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6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42157" r="9596" b="35620"/>
            <a:stretch>
              <a:fillRect/>
            </a:stretch>
          </p:blipFill>
          <p:spPr bwMode="auto">
            <a:xfrm>
              <a:off x="0" y="0"/>
              <a:ext cx="1447800" cy="879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5" name="Picture 5">
              <a:extLst>
                <a:ext uri="{FF2B5EF4-FFF2-40B4-BE49-F238E27FC236}">
                  <a16:creationId xmlns:a16="http://schemas.microsoft.com/office/drawing/2014/main" id="{3C157AA4-3733-4208-9D62-F742496DB2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3006" r="10606" b="55229"/>
            <a:stretch>
              <a:fillRect/>
            </a:stretch>
          </p:blipFill>
          <p:spPr bwMode="auto">
            <a:xfrm>
              <a:off x="1828800" y="1752600"/>
              <a:ext cx="12192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6" name="Picture 6">
              <a:extLst>
                <a:ext uri="{FF2B5EF4-FFF2-40B4-BE49-F238E27FC236}">
                  <a16:creationId xmlns:a16="http://schemas.microsoft.com/office/drawing/2014/main" id="{473CF1C1-0FF2-42F2-9DFA-8566FD01F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4314" r="11617" b="48692"/>
            <a:stretch>
              <a:fillRect/>
            </a:stretch>
          </p:blipFill>
          <p:spPr bwMode="auto">
            <a:xfrm>
              <a:off x="838200" y="3429000"/>
              <a:ext cx="1371600" cy="892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7" name="Picture 7">
              <a:extLst>
                <a:ext uri="{FF2B5EF4-FFF2-40B4-BE49-F238E27FC236}">
                  <a16:creationId xmlns:a16="http://schemas.microsoft.com/office/drawing/2014/main" id="{0BA3DF46-7F69-4190-A47C-8FE196074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7" t="46078" r="11617" b="40849"/>
            <a:stretch>
              <a:fillRect/>
            </a:stretch>
          </p:blipFill>
          <p:spPr bwMode="auto">
            <a:xfrm>
              <a:off x="4267200" y="4648200"/>
              <a:ext cx="12192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8" name="Picture 8">
              <a:extLst>
                <a:ext uri="{FF2B5EF4-FFF2-40B4-BE49-F238E27FC236}">
                  <a16:creationId xmlns:a16="http://schemas.microsoft.com/office/drawing/2014/main" id="{7F945112-86AB-4C1E-B451-835D319D3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7" t="33144" r="11617" b="52614"/>
            <a:stretch>
              <a:fillRect/>
            </a:stretch>
          </p:blipFill>
          <p:spPr bwMode="auto">
            <a:xfrm>
              <a:off x="4876800" y="6027738"/>
              <a:ext cx="1219200" cy="830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9" name="Picture 9">
              <a:extLst>
                <a:ext uri="{FF2B5EF4-FFF2-40B4-BE49-F238E27FC236}">
                  <a16:creationId xmlns:a16="http://schemas.microsoft.com/office/drawing/2014/main" id="{19051CE4-FF3B-43AF-9CB9-F033FA1A59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3008" r="8586" b="51306"/>
            <a:stretch>
              <a:fillRect/>
            </a:stretch>
          </p:blipFill>
          <p:spPr bwMode="auto">
            <a:xfrm>
              <a:off x="6705600" y="5943600"/>
              <a:ext cx="12954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70" name="Picture 10">
              <a:extLst>
                <a:ext uri="{FF2B5EF4-FFF2-40B4-BE49-F238E27FC236}">
                  <a16:creationId xmlns:a16="http://schemas.microsoft.com/office/drawing/2014/main" id="{250933CA-F961-40A9-8797-C2F7F685D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4314" r="12627" b="52614"/>
            <a:stretch>
              <a:fillRect/>
            </a:stretch>
          </p:blipFill>
          <p:spPr bwMode="auto">
            <a:xfrm>
              <a:off x="6477000" y="5029200"/>
              <a:ext cx="12192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71" name="Picture 11">
              <a:extLst>
                <a:ext uri="{FF2B5EF4-FFF2-40B4-BE49-F238E27FC236}">
                  <a16:creationId xmlns:a16="http://schemas.microsoft.com/office/drawing/2014/main" id="{3CCB2234-B53F-4A84-AE77-0EB1A79CA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4314" r="11617" b="51308"/>
            <a:stretch>
              <a:fillRect/>
            </a:stretch>
          </p:blipFill>
          <p:spPr bwMode="auto">
            <a:xfrm>
              <a:off x="5105400" y="3048000"/>
              <a:ext cx="1371600" cy="754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72" name="Picture 12">
              <a:extLst>
                <a:ext uri="{FF2B5EF4-FFF2-40B4-BE49-F238E27FC236}">
                  <a16:creationId xmlns:a16="http://schemas.microsoft.com/office/drawing/2014/main" id="{691C7E64-53F2-4298-8B33-69F31BDC0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7" t="40849" r="11617" b="43465"/>
            <a:stretch>
              <a:fillRect/>
            </a:stretch>
          </p:blipFill>
          <p:spPr bwMode="auto">
            <a:xfrm>
              <a:off x="3429000" y="2768600"/>
              <a:ext cx="1219200" cy="812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73" name="Picture 13">
              <a:extLst>
                <a:ext uri="{FF2B5EF4-FFF2-40B4-BE49-F238E27FC236}">
                  <a16:creationId xmlns:a16="http://schemas.microsoft.com/office/drawing/2014/main" id="{88DDEEDA-C783-4090-A694-F2AC681DB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35622" r="11617" b="46078"/>
            <a:stretch>
              <a:fillRect/>
            </a:stretch>
          </p:blipFill>
          <p:spPr bwMode="auto">
            <a:xfrm>
              <a:off x="2209800" y="4648200"/>
              <a:ext cx="1371600" cy="738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74" name="Picture 14">
              <a:extLst>
                <a:ext uri="{FF2B5EF4-FFF2-40B4-BE49-F238E27FC236}">
                  <a16:creationId xmlns:a16="http://schemas.microsoft.com/office/drawing/2014/main" id="{0946A4E1-7380-41E9-BA3D-09ABAC840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7" t="39543" r="11617" b="42157"/>
            <a:stretch>
              <a:fillRect/>
            </a:stretch>
          </p:blipFill>
          <p:spPr bwMode="auto">
            <a:xfrm>
              <a:off x="3352800" y="1295400"/>
              <a:ext cx="1447800" cy="844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5" name="Line 15">
              <a:extLst>
                <a:ext uri="{FF2B5EF4-FFF2-40B4-BE49-F238E27FC236}">
                  <a16:creationId xmlns:a16="http://schemas.microsoft.com/office/drawing/2014/main" id="{04BFEB18-AA4B-4433-ADB6-E85EB1C40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1600" y="30480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76" name="Line 16">
              <a:extLst>
                <a:ext uri="{FF2B5EF4-FFF2-40B4-BE49-F238E27FC236}">
                  <a16:creationId xmlns:a16="http://schemas.microsoft.com/office/drawing/2014/main" id="{F2DB5E06-7D05-43E2-86C1-572D6C80BF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381000"/>
              <a:ext cx="1295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77" name="Line 17">
              <a:extLst>
                <a:ext uri="{FF2B5EF4-FFF2-40B4-BE49-F238E27FC236}">
                  <a16:creationId xmlns:a16="http://schemas.microsoft.com/office/drawing/2014/main" id="{D68397E1-D98E-4284-B298-A4149644EE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1600" y="3505200"/>
              <a:ext cx="1219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78" name="Line 18">
              <a:extLst>
                <a:ext uri="{FF2B5EF4-FFF2-40B4-BE49-F238E27FC236}">
                  <a16:creationId xmlns:a16="http://schemas.microsoft.com/office/drawing/2014/main" id="{91281863-2BA6-4D4F-AA76-E88846C423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200" y="3886200"/>
              <a:ext cx="13716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79" name="Line 19">
              <a:extLst>
                <a:ext uri="{FF2B5EF4-FFF2-40B4-BE49-F238E27FC236}">
                  <a16:creationId xmlns:a16="http://schemas.microsoft.com/office/drawing/2014/main" id="{766D86C6-1978-412B-A4A9-798666B06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200" y="4876800"/>
              <a:ext cx="121920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0" name="Line 20">
              <a:extLst>
                <a:ext uri="{FF2B5EF4-FFF2-40B4-BE49-F238E27FC236}">
                  <a16:creationId xmlns:a16="http://schemas.microsoft.com/office/drawing/2014/main" id="{04A8210C-445F-42CC-8013-4B96A30875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4876800"/>
              <a:ext cx="1066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1" name="Line 21">
              <a:extLst>
                <a:ext uri="{FF2B5EF4-FFF2-40B4-BE49-F238E27FC236}">
                  <a16:creationId xmlns:a16="http://schemas.microsoft.com/office/drawing/2014/main" id="{9BAC42C8-5A9B-4AD6-AE5B-973D4FA25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53200" y="5410200"/>
              <a:ext cx="1143000" cy="76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2" name="Line 22">
              <a:extLst>
                <a:ext uri="{FF2B5EF4-FFF2-40B4-BE49-F238E27FC236}">
                  <a16:creationId xmlns:a16="http://schemas.microsoft.com/office/drawing/2014/main" id="{040B998C-411B-46D2-8B92-8D3448907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3000" y="6477000"/>
              <a:ext cx="114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3" name="Line 23">
              <a:extLst>
                <a:ext uri="{FF2B5EF4-FFF2-40B4-BE49-F238E27FC236}">
                  <a16:creationId xmlns:a16="http://schemas.microsoft.com/office/drawing/2014/main" id="{81447A18-F626-405D-9928-26439C932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1800" y="6400800"/>
              <a:ext cx="1295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4" name="Line 24">
              <a:extLst>
                <a:ext uri="{FF2B5EF4-FFF2-40B4-BE49-F238E27FC236}">
                  <a16:creationId xmlns:a16="http://schemas.microsoft.com/office/drawing/2014/main" id="{5560CB06-BDF0-40E5-85A5-FA3BB3DB77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2057400"/>
              <a:ext cx="1066800" cy="76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5" name="Line 25">
              <a:extLst>
                <a:ext uri="{FF2B5EF4-FFF2-40B4-BE49-F238E27FC236}">
                  <a16:creationId xmlns:a16="http://schemas.microsoft.com/office/drawing/2014/main" id="{FF2B38BB-B7F7-448A-9897-D5743B7344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200" y="3124200"/>
              <a:ext cx="11430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40986" name="Line 26">
              <a:extLst>
                <a:ext uri="{FF2B5EF4-FFF2-40B4-BE49-F238E27FC236}">
                  <a16:creationId xmlns:a16="http://schemas.microsoft.com/office/drawing/2014/main" id="{79DE84F8-C334-4812-BF66-2379D89000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1676400"/>
              <a:ext cx="1371600" cy="76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0827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13A49A9E-424D-4CEB-9D77-FDE4C92F4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1" y="381202"/>
            <a:ext cx="8713168" cy="62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 Box 6">
            <a:extLst>
              <a:ext uri="{FF2B5EF4-FFF2-40B4-BE49-F238E27FC236}">
                <a16:creationId xmlns:a16="http://schemas.microsoft.com/office/drawing/2014/main" id="{AF8D5D41-F304-46BF-B8D6-B371946E6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0908" y="6248198"/>
            <a:ext cx="16466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s-MX" dirty="0"/>
              <a:t>Jauregui 2000</a:t>
            </a:r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19234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img\Capitulo2\G2_3G.jpg"/>
          <p:cNvPicPr>
            <a:picLocks noChangeAspect="1" noChangeArrowheads="1"/>
          </p:cNvPicPr>
          <p:nvPr/>
        </p:nvPicPr>
        <p:blipFill rotWithShape="1">
          <a:blip r:embed="rId2">
            <a:lum bright="-10000" contrast="22000"/>
          </a:blip>
          <a:srcRect t="15800" r="7812" b="8727"/>
          <a:stretch/>
        </p:blipFill>
        <p:spPr bwMode="auto">
          <a:xfrm>
            <a:off x="1069848" y="1709928"/>
            <a:ext cx="7118009" cy="4334256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3418130" y="1190450"/>
            <a:ext cx="24214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2400" b="1" dirty="0" err="1">
                <a:latin typeface="Calibri" pitchFamily="34" charset="0"/>
              </a:rPr>
              <a:t>P</a:t>
            </a:r>
            <a:r>
              <a:rPr lang="es-MX" sz="2400" b="1" baseline="-25000" dirty="0" err="1">
                <a:latin typeface="Calibri" pitchFamily="34" charset="0"/>
              </a:rPr>
              <a:t>med</a:t>
            </a:r>
            <a:r>
              <a:rPr lang="es-MX" sz="2400" b="1" dirty="0">
                <a:latin typeface="Calibri" pitchFamily="34" charset="0"/>
              </a:rPr>
              <a:t> = 774.6 mm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756150" y="208526"/>
            <a:ext cx="5745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Precipitación Media Mensual en México 1971- 2000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img\Capitulo2\M2_3D.jpg"/>
          <p:cNvPicPr>
            <a:picLocks noChangeAspect="1" noChangeArrowheads="1"/>
          </p:cNvPicPr>
          <p:nvPr/>
        </p:nvPicPr>
        <p:blipFill rotWithShape="1">
          <a:blip r:embed="rId2" cstate="print"/>
          <a:srcRect l="767" t="7828" r="875" b="6250"/>
          <a:stretch/>
        </p:blipFill>
        <p:spPr bwMode="auto">
          <a:xfrm>
            <a:off x="896113" y="1049861"/>
            <a:ext cx="7351775" cy="508257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832104" y="162806"/>
            <a:ext cx="7296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Distribución de la Precipitación Pluvial Anual en México 1971- 2000</a:t>
            </a:r>
          </a:p>
        </p:txBody>
      </p:sp>
    </p:spTree>
    <p:extLst>
      <p:ext uri="{BB962C8B-B14F-4D97-AF65-F5344CB8AC3E}">
        <p14:creationId xmlns:p14="http://schemas.microsoft.com/office/powerpoint/2010/main" val="3262260274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id="{44A5AD42-7248-472F-82D6-3DFCAAE57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0"/>
            <a:ext cx="518160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3421DFF-91E1-4DCF-8353-96E7C7120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8475"/>
            <a:ext cx="55626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0" name="WordArt 6">
            <a:extLst>
              <a:ext uri="{FF2B5EF4-FFF2-40B4-BE49-F238E27FC236}">
                <a16:creationId xmlns:a16="http://schemas.microsoft.com/office/drawing/2014/main" id="{68BF2678-241B-4C75-99AD-751C1394BF7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867400" y="4343400"/>
            <a:ext cx="2733675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Cd. de México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3C0139A0-4FD9-4B59-B9AE-35501CA28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28600"/>
            <a:ext cx="220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s-ES_tradnl" altLang="es-MX" sz="2000" b="1">
                <a:solidFill>
                  <a:srgbClr val="800000"/>
                </a:solidFill>
                <a:latin typeface="Arial" panose="020B0604020202020204" pitchFamily="34" charset="0"/>
              </a:rPr>
              <a:t>días por década</a:t>
            </a:r>
          </a:p>
          <a:p>
            <a:pPr eaLnBrk="0" hangingPunct="0"/>
            <a:r>
              <a:rPr lang="es-ES_tradnl" altLang="es-MX" sz="2000" b="1">
                <a:solidFill>
                  <a:srgbClr val="800000"/>
                </a:solidFill>
                <a:latin typeface="Arial" panose="020B0604020202020204" pitchFamily="34" charset="0"/>
              </a:rPr>
              <a:t>con Tormentas</a:t>
            </a:r>
            <a:endParaRPr lang="es-ES_tradnl" altLang="es-MX" sz="2000"/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5D69E9C4-19FD-4932-B4CD-331BD476F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3" y="2590800"/>
            <a:ext cx="598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91-97</a:t>
            </a:r>
            <a:endParaRPr lang="es-ES_tradnl" altLang="es-MX" sz="2000"/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D9A6EA6F-59B7-400E-BFA1-7E3FC1CBE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590800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81-90</a:t>
            </a:r>
            <a:endParaRPr lang="es-ES_tradnl" altLang="es-MX" sz="2000"/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394FDBB9-4751-4658-897F-79680BCC7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5" y="2601913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71-80</a:t>
            </a:r>
            <a:endParaRPr lang="es-ES_tradnl" altLang="es-MX" sz="2000"/>
          </a:p>
        </p:txBody>
      </p:sp>
      <p:sp>
        <p:nvSpPr>
          <p:cNvPr id="6155" name="Text Box 11">
            <a:extLst>
              <a:ext uri="{FF2B5EF4-FFF2-40B4-BE49-F238E27FC236}">
                <a16:creationId xmlns:a16="http://schemas.microsoft.com/office/drawing/2014/main" id="{33D047C8-C1DD-4DF7-8B67-0520E1BFE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5" y="2601913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61-70</a:t>
            </a:r>
            <a:endParaRPr lang="es-ES_tradnl" altLang="es-MX" sz="2000"/>
          </a:p>
        </p:txBody>
      </p:sp>
      <p:sp>
        <p:nvSpPr>
          <p:cNvPr id="6156" name="Text Box 12">
            <a:extLst>
              <a:ext uri="{FF2B5EF4-FFF2-40B4-BE49-F238E27FC236}">
                <a16:creationId xmlns:a16="http://schemas.microsoft.com/office/drawing/2014/main" id="{5C7811AC-692C-40F8-8D87-656EC5866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590800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51-60</a:t>
            </a:r>
            <a:endParaRPr lang="es-ES_tradnl" altLang="es-MX" sz="2000"/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2CBFFE6B-E452-4D5C-9997-C56AE7A2A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590800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41-50</a:t>
            </a:r>
            <a:endParaRPr lang="es-ES_tradnl" altLang="es-MX" sz="2000"/>
          </a:p>
        </p:txBody>
      </p:sp>
      <p:sp>
        <p:nvSpPr>
          <p:cNvPr id="6158" name="Text Box 14">
            <a:extLst>
              <a:ext uri="{FF2B5EF4-FFF2-40B4-BE49-F238E27FC236}">
                <a16:creationId xmlns:a16="http://schemas.microsoft.com/office/drawing/2014/main" id="{1F19FF40-7762-4EDA-898F-500D733D6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601913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31-40</a:t>
            </a:r>
            <a:endParaRPr lang="es-ES_tradnl" altLang="es-MX" sz="2000"/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6D99C4BE-6F4E-4F10-BB6E-D01CA1343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590800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21-30</a:t>
            </a:r>
            <a:endParaRPr lang="es-ES_tradnl" altLang="es-MX" sz="2000"/>
          </a:p>
        </p:txBody>
      </p:sp>
      <p:sp>
        <p:nvSpPr>
          <p:cNvPr id="6160" name="Text Box 16">
            <a:extLst>
              <a:ext uri="{FF2B5EF4-FFF2-40B4-BE49-F238E27FC236}">
                <a16:creationId xmlns:a16="http://schemas.microsoft.com/office/drawing/2014/main" id="{92E1664D-7B4C-4E8A-9A88-E3407C160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2601913"/>
            <a:ext cx="598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11-20</a:t>
            </a:r>
            <a:endParaRPr lang="es-ES_tradnl" altLang="es-MX" sz="2000"/>
          </a:p>
        </p:txBody>
      </p:sp>
      <p:sp>
        <p:nvSpPr>
          <p:cNvPr id="6161" name="Text Box 17">
            <a:extLst>
              <a:ext uri="{FF2B5EF4-FFF2-40B4-BE49-F238E27FC236}">
                <a16:creationId xmlns:a16="http://schemas.microsoft.com/office/drawing/2014/main" id="{12C645E0-E187-4FD6-9F65-091EAE78C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590800"/>
            <a:ext cx="7762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400">
                <a:solidFill>
                  <a:schemeClr val="accent2"/>
                </a:solidFill>
              </a:rPr>
              <a:t>1901-10</a:t>
            </a:r>
            <a:endParaRPr lang="es-ES_tradnl" altLang="es-MX" sz="2000"/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0FB013A9-6744-424B-B852-4B42195B0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874713"/>
            <a:ext cx="149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800">
                <a:solidFill>
                  <a:schemeClr val="accent2"/>
                </a:solidFill>
                <a:latin typeface="Arial" panose="020B0604020202020204" pitchFamily="34" charset="0"/>
              </a:rPr>
              <a:t>(&gt; 20 mm/hr)</a:t>
            </a:r>
            <a:endParaRPr lang="es-ES_tradnl" altLang="es-MX" sz="20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96AA99B-3CDE-4589-8BFC-214BF05782A2}"/>
              </a:ext>
            </a:extLst>
          </p:cNvPr>
          <p:cNvSpPr txBox="1"/>
          <p:nvPr/>
        </p:nvSpPr>
        <p:spPr>
          <a:xfrm>
            <a:off x="113212" y="581015"/>
            <a:ext cx="3735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Cambios en el Ciclo Hidrológico local</a:t>
            </a:r>
          </a:p>
        </p:txBody>
      </p:sp>
    </p:spTree>
    <p:extLst>
      <p:ext uri="{BB962C8B-B14F-4D97-AF65-F5344CB8AC3E}">
        <p14:creationId xmlns:p14="http://schemas.microsoft.com/office/powerpoint/2010/main" val="38524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8162686-FEB6-48C5-A707-322E37214B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609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altLang="es-MX" sz="3200" b="1">
                <a:solidFill>
                  <a:schemeClr val="accent1"/>
                </a:solidFill>
                <a:latin typeface="Copperplate33bc" charset="0"/>
              </a:rPr>
              <a:t>Tendencias de la lluvia en más regiones de México</a:t>
            </a:r>
            <a:endParaRPr lang="en-US" altLang="es-MX" sz="3200"/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47692089-5592-42D5-9E98-A369FB7AF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Oval 4">
            <a:extLst>
              <a:ext uri="{FF2B5EF4-FFF2-40B4-BE49-F238E27FC236}">
                <a16:creationId xmlns:a16="http://schemas.microsoft.com/office/drawing/2014/main" id="{ABFAE19E-F8D0-4ADB-A7B3-D88AB5A9D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276600"/>
            <a:ext cx="1295400" cy="1524000"/>
          </a:xfrm>
          <a:prstGeom prst="ellipse">
            <a:avLst/>
          </a:prstGeom>
          <a:noFill/>
          <a:ln w="38100">
            <a:solidFill>
              <a:srgbClr val="CC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7" name="Oval 5">
            <a:extLst>
              <a:ext uri="{FF2B5EF4-FFF2-40B4-BE49-F238E27FC236}">
                <a16:creationId xmlns:a16="http://schemas.microsoft.com/office/drawing/2014/main" id="{D868D53A-4156-450F-AE9A-F098207E4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181600"/>
            <a:ext cx="1371600" cy="1066800"/>
          </a:xfrm>
          <a:prstGeom prst="ellipse">
            <a:avLst/>
          </a:prstGeom>
          <a:noFill/>
          <a:ln w="38100">
            <a:solidFill>
              <a:srgbClr val="CC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648706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C474DBD-4E6A-4867-B672-5D12836DE0AD}"/>
              </a:ext>
            </a:extLst>
          </p:cNvPr>
          <p:cNvGrpSpPr/>
          <p:nvPr/>
        </p:nvGrpSpPr>
        <p:grpSpPr>
          <a:xfrm>
            <a:off x="685800" y="1554480"/>
            <a:ext cx="8153400" cy="5181600"/>
            <a:chOff x="685800" y="1554480"/>
            <a:chExt cx="8153400" cy="5181600"/>
          </a:xfrm>
        </p:grpSpPr>
        <p:pic>
          <p:nvPicPr>
            <p:cNvPr id="20482" name="Picture 2">
              <a:extLst>
                <a:ext uri="{FF2B5EF4-FFF2-40B4-BE49-F238E27FC236}">
                  <a16:creationId xmlns:a16="http://schemas.microsoft.com/office/drawing/2014/main" id="{9627B303-1D54-4637-A95D-1CC3AE320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3" t="13333" r="5833" b="11111"/>
            <a:stretch>
              <a:fillRect/>
            </a:stretch>
          </p:blipFill>
          <p:spPr bwMode="auto">
            <a:xfrm>
              <a:off x="685800" y="1554480"/>
              <a:ext cx="8077200" cy="518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4" name="Freeform 4">
              <a:extLst>
                <a:ext uri="{FF2B5EF4-FFF2-40B4-BE49-F238E27FC236}">
                  <a16:creationId xmlns:a16="http://schemas.microsoft.com/office/drawing/2014/main" id="{4A447B34-7F83-4662-847B-778602E00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0" y="3886200"/>
              <a:ext cx="6934200" cy="1625600"/>
            </a:xfrm>
            <a:custGeom>
              <a:avLst/>
              <a:gdLst>
                <a:gd name="T0" fmla="*/ 0 w 4368"/>
                <a:gd name="T1" fmla="*/ 432 h 1024"/>
                <a:gd name="T2" fmla="*/ 528 w 4368"/>
                <a:gd name="T3" fmla="*/ 432 h 1024"/>
                <a:gd name="T4" fmla="*/ 864 w 4368"/>
                <a:gd name="T5" fmla="*/ 192 h 1024"/>
                <a:gd name="T6" fmla="*/ 1248 w 4368"/>
                <a:gd name="T7" fmla="*/ 0 h 1024"/>
                <a:gd name="T8" fmla="*/ 1488 w 4368"/>
                <a:gd name="T9" fmla="*/ 192 h 1024"/>
                <a:gd name="T10" fmla="*/ 1824 w 4368"/>
                <a:gd name="T11" fmla="*/ 576 h 1024"/>
                <a:gd name="T12" fmla="*/ 2064 w 4368"/>
                <a:gd name="T13" fmla="*/ 672 h 1024"/>
                <a:gd name="T14" fmla="*/ 2400 w 4368"/>
                <a:gd name="T15" fmla="*/ 672 h 1024"/>
                <a:gd name="T16" fmla="*/ 2736 w 4368"/>
                <a:gd name="T17" fmla="*/ 528 h 1024"/>
                <a:gd name="T18" fmla="*/ 3360 w 4368"/>
                <a:gd name="T19" fmla="*/ 576 h 1024"/>
                <a:gd name="T20" fmla="*/ 3792 w 4368"/>
                <a:gd name="T21" fmla="*/ 960 h 1024"/>
                <a:gd name="T22" fmla="*/ 4368 w 4368"/>
                <a:gd name="T23" fmla="*/ 96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68" h="1024">
                  <a:moveTo>
                    <a:pt x="0" y="432"/>
                  </a:moveTo>
                  <a:cubicBezTo>
                    <a:pt x="192" y="452"/>
                    <a:pt x="384" y="472"/>
                    <a:pt x="528" y="432"/>
                  </a:cubicBezTo>
                  <a:cubicBezTo>
                    <a:pt x="672" y="392"/>
                    <a:pt x="744" y="264"/>
                    <a:pt x="864" y="192"/>
                  </a:cubicBezTo>
                  <a:cubicBezTo>
                    <a:pt x="984" y="120"/>
                    <a:pt x="1144" y="0"/>
                    <a:pt x="1248" y="0"/>
                  </a:cubicBezTo>
                  <a:cubicBezTo>
                    <a:pt x="1352" y="0"/>
                    <a:pt x="1392" y="96"/>
                    <a:pt x="1488" y="192"/>
                  </a:cubicBezTo>
                  <a:cubicBezTo>
                    <a:pt x="1584" y="288"/>
                    <a:pt x="1728" y="496"/>
                    <a:pt x="1824" y="576"/>
                  </a:cubicBezTo>
                  <a:cubicBezTo>
                    <a:pt x="1920" y="656"/>
                    <a:pt x="1968" y="656"/>
                    <a:pt x="2064" y="672"/>
                  </a:cubicBezTo>
                  <a:cubicBezTo>
                    <a:pt x="2160" y="688"/>
                    <a:pt x="2288" y="696"/>
                    <a:pt x="2400" y="672"/>
                  </a:cubicBezTo>
                  <a:cubicBezTo>
                    <a:pt x="2512" y="648"/>
                    <a:pt x="2576" y="544"/>
                    <a:pt x="2736" y="528"/>
                  </a:cubicBezTo>
                  <a:cubicBezTo>
                    <a:pt x="2896" y="512"/>
                    <a:pt x="3184" y="504"/>
                    <a:pt x="3360" y="576"/>
                  </a:cubicBezTo>
                  <a:cubicBezTo>
                    <a:pt x="3536" y="648"/>
                    <a:pt x="3624" y="896"/>
                    <a:pt x="3792" y="960"/>
                  </a:cubicBezTo>
                  <a:cubicBezTo>
                    <a:pt x="3960" y="1024"/>
                    <a:pt x="4264" y="960"/>
                    <a:pt x="4368" y="960"/>
                  </a:cubicBezTo>
                </a:path>
              </a:pathLst>
            </a:custGeom>
            <a:noFill/>
            <a:ln w="38100" cmpd="sng">
              <a:solidFill>
                <a:srgbClr val="FF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0485" name="WordArt 5">
              <a:extLst>
                <a:ext uri="{FF2B5EF4-FFF2-40B4-BE49-F238E27FC236}">
                  <a16:creationId xmlns:a16="http://schemas.microsoft.com/office/drawing/2014/main" id="{B4213974-2AB3-42C5-92F1-7D8ABEF01C6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886200" y="2209800"/>
              <a:ext cx="609600" cy="6477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9966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20486" name="WordArt 6">
              <a:extLst>
                <a:ext uri="{FF2B5EF4-FFF2-40B4-BE49-F238E27FC236}">
                  <a16:creationId xmlns:a16="http://schemas.microsoft.com/office/drawing/2014/main" id="{D211542B-2E01-4B35-9F2B-4589622BEEE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flipV="1">
              <a:off x="3581400" y="5638800"/>
              <a:ext cx="609600" cy="1524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3600" kern="10" dirty="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2909BA03-DCBA-4CA6-9FFB-252A327E4901}"/>
              </a:ext>
            </a:extLst>
          </p:cNvPr>
          <p:cNvSpPr txBox="1"/>
          <p:nvPr/>
        </p:nvSpPr>
        <p:spPr>
          <a:xfrm>
            <a:off x="687977" y="226993"/>
            <a:ext cx="76109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Desde 1950 se observa una tendencia positiva en precipitación en el Norte de México y negativa al sur</a:t>
            </a:r>
          </a:p>
        </p:txBody>
      </p:sp>
    </p:spTree>
    <p:extLst>
      <p:ext uri="{BB962C8B-B14F-4D97-AF65-F5344CB8AC3E}">
        <p14:creationId xmlns:p14="http://schemas.microsoft.com/office/powerpoint/2010/main" val="1626848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96625178-1C31-4685-AB5D-D778EA2E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 t="8170" r="11617" b="19212"/>
          <a:stretch>
            <a:fillRect/>
          </a:stretch>
        </p:blipFill>
        <p:spPr bwMode="auto">
          <a:xfrm>
            <a:off x="0" y="0"/>
            <a:ext cx="5029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id="{D99629D3-8DC6-4430-9096-53CA57A9A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 t="9477" r="10606" b="19472"/>
          <a:stretch>
            <a:fillRect/>
          </a:stretch>
        </p:blipFill>
        <p:spPr bwMode="auto">
          <a:xfrm>
            <a:off x="4191000" y="3505200"/>
            <a:ext cx="4953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Text Box 4">
            <a:extLst>
              <a:ext uri="{FF2B5EF4-FFF2-40B4-BE49-F238E27FC236}">
                <a16:creationId xmlns:a16="http://schemas.microsoft.com/office/drawing/2014/main" id="{B04E2565-5033-4940-B249-2AE6BE43D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735" y="1474788"/>
            <a:ext cx="228620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s-MX" altLang="es-MX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Sonora</a:t>
            </a:r>
            <a:endParaRPr lang="es-ES" altLang="es-MX" sz="44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D09D4145-742E-4A25-B180-C32E45859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095" y="4953000"/>
            <a:ext cx="238078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s-MX" altLang="es-MX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Chiapas</a:t>
            </a:r>
            <a:endParaRPr lang="es-ES" altLang="es-MX" sz="44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5243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TEMPERATURAS MEDIAS ANUALES H NOR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521397"/>
            <a:ext cx="8858312" cy="5122313"/>
          </a:xfrm>
          <a:prstGeom prst="rect">
            <a:avLst/>
          </a:prstGeom>
        </p:spPr>
      </p:pic>
      <p:sp>
        <p:nvSpPr>
          <p:cNvPr id="5" name="4 Elipse"/>
          <p:cNvSpPr/>
          <p:nvPr/>
        </p:nvSpPr>
        <p:spPr>
          <a:xfrm>
            <a:off x="5857884" y="1714488"/>
            <a:ext cx="2928958" cy="2071702"/>
          </a:xfrm>
          <a:prstGeom prst="ellipse">
            <a:avLst/>
          </a:prstGeom>
          <a:noFill/>
          <a:ln w="63500">
            <a:solidFill>
              <a:srgbClr val="20C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71606" y="242793"/>
            <a:ext cx="5097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Temperaturas medias anuales</a:t>
            </a:r>
          </a:p>
          <a:p>
            <a:pPr algn="ctr"/>
            <a:r>
              <a:rPr lang="es-MX" sz="2400" dirty="0"/>
              <a:t>Hermosillo Norte (°C)</a:t>
            </a:r>
          </a:p>
        </p:txBody>
      </p:sp>
    </p:spTree>
    <p:extLst>
      <p:ext uri="{BB962C8B-B14F-4D97-AF65-F5344CB8AC3E}">
        <p14:creationId xmlns:p14="http://schemas.microsoft.com/office/powerpoint/2010/main" val="333049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MEDIANAS T MAX HERMOSILLO NORTE.JPG"/>
          <p:cNvPicPr>
            <a:picLocks noChangeAspect="1"/>
          </p:cNvPicPr>
          <p:nvPr/>
        </p:nvPicPr>
        <p:blipFill rotWithShape="1">
          <a:blip r:embed="rId2" cstate="print"/>
          <a:srcRect t="18073"/>
          <a:stretch/>
        </p:blipFill>
        <p:spPr>
          <a:xfrm>
            <a:off x="27159" y="1584356"/>
            <a:ext cx="9085233" cy="500656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71606" y="242793"/>
            <a:ext cx="5097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Temperaturas máximas anuales</a:t>
            </a:r>
          </a:p>
          <a:p>
            <a:pPr algn="ctr"/>
            <a:r>
              <a:rPr lang="es-MX" sz="2400" b="1" dirty="0"/>
              <a:t>Medianas y extremos (°C)</a:t>
            </a:r>
          </a:p>
        </p:txBody>
      </p:sp>
    </p:spTree>
    <p:extLst>
      <p:ext uri="{BB962C8B-B14F-4D97-AF65-F5344CB8AC3E}">
        <p14:creationId xmlns:p14="http://schemas.microsoft.com/office/powerpoint/2010/main" val="347172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53086" y="448837"/>
            <a:ext cx="5432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Días Totales al año con temperaturas mayores de 35 y 40 °C</a:t>
            </a:r>
          </a:p>
        </p:txBody>
      </p:sp>
      <p:pic>
        <p:nvPicPr>
          <p:cNvPr id="4" name="3 Imagen" descr="DIAS CON 35 Y 40 GRADOS HERMOSILLO NOR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14488"/>
            <a:ext cx="9144000" cy="4860222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>
          <a:xfrm>
            <a:off x="6072198" y="2071678"/>
            <a:ext cx="2928958" cy="16430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96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LUVIAS MES HERMOSILLO Y SONO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0418"/>
            <a:ext cx="9124950" cy="5991225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045680" y="252691"/>
            <a:ext cx="5955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/>
              <a:t>LLUVIAS MENSUALES (mm) 1968-2009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450845" y="1071546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0066FF"/>
                </a:solidFill>
              </a:rPr>
              <a:t>HERMOSILLO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71350" y="4274114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SONORA</a:t>
            </a:r>
          </a:p>
        </p:txBody>
      </p:sp>
    </p:spTree>
    <p:extLst>
      <p:ext uri="{BB962C8B-B14F-4D97-AF65-F5344CB8AC3E}">
        <p14:creationId xmlns:p14="http://schemas.microsoft.com/office/powerpoint/2010/main" val="270481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688308" y="360214"/>
            <a:ext cx="4123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CRITERIO</a:t>
            </a:r>
          </a:p>
          <a:p>
            <a:r>
              <a:rPr lang="es-MX" b="1" dirty="0"/>
              <a:t>No. De Días con </a:t>
            </a:r>
            <a:r>
              <a:rPr lang="es-MX" b="1" dirty="0" err="1"/>
              <a:t>Temp</a:t>
            </a:r>
            <a:r>
              <a:rPr lang="es-MX" b="1" dirty="0"/>
              <a:t>. Max &gt; 30°C          ESTACIÓN: YÉCORA</a:t>
            </a:r>
          </a:p>
        </p:txBody>
      </p:sp>
      <p:graphicFrame>
        <p:nvGraphicFramePr>
          <p:cNvPr id="4" name="1 Gráfico"/>
          <p:cNvGraphicFramePr>
            <a:graphicFrameLocks/>
          </p:cNvGraphicFramePr>
          <p:nvPr/>
        </p:nvGraphicFramePr>
        <p:xfrm>
          <a:off x="434566" y="1312752"/>
          <a:ext cx="8601930" cy="554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3 CuadroTexto"/>
          <p:cNvSpPr txBox="1"/>
          <p:nvPr/>
        </p:nvSpPr>
        <p:spPr>
          <a:xfrm rot="16200000">
            <a:off x="-544910" y="3136592"/>
            <a:ext cx="159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/>
              <a:t>NUMERO DE DIAS</a:t>
            </a:r>
          </a:p>
        </p:txBody>
      </p:sp>
    </p:spTree>
    <p:extLst>
      <p:ext uri="{BB962C8B-B14F-4D97-AF65-F5344CB8AC3E}">
        <p14:creationId xmlns:p14="http://schemas.microsoft.com/office/powerpoint/2010/main" val="1956219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178902" y="188640"/>
            <a:ext cx="3536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CRITERIO</a:t>
            </a:r>
          </a:p>
          <a:p>
            <a:r>
              <a:rPr lang="es-MX" b="1" dirty="0"/>
              <a:t>Días con precipitación &gt; 0 mm          Estación: </a:t>
            </a:r>
            <a:r>
              <a:rPr lang="es-MX" b="1" dirty="0" err="1"/>
              <a:t>Yécora</a:t>
            </a:r>
            <a:endParaRPr lang="es-MX" b="1" dirty="0"/>
          </a:p>
        </p:txBody>
      </p:sp>
      <p:sp>
        <p:nvSpPr>
          <p:cNvPr id="4" name="3 CuadroTexto"/>
          <p:cNvSpPr txBox="1"/>
          <p:nvPr/>
        </p:nvSpPr>
        <p:spPr>
          <a:xfrm rot="16200000">
            <a:off x="-453994" y="2912771"/>
            <a:ext cx="1522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/>
              <a:t>NUMERO DE DIAS</a:t>
            </a:r>
          </a:p>
        </p:txBody>
      </p:sp>
      <p:graphicFrame>
        <p:nvGraphicFramePr>
          <p:cNvPr id="8" name="3 Gráfico"/>
          <p:cNvGraphicFramePr>
            <a:graphicFrameLocks/>
          </p:cNvGraphicFramePr>
          <p:nvPr/>
        </p:nvGraphicFramePr>
        <p:xfrm>
          <a:off x="516048" y="1267484"/>
          <a:ext cx="8592456" cy="540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3267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 rot="16200000">
            <a:off x="-352491" y="3070212"/>
            <a:ext cx="1579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/>
              <a:t>NUMERO DE DIAS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110731" y="238833"/>
            <a:ext cx="3724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CRITERIO</a:t>
            </a:r>
          </a:p>
          <a:p>
            <a:r>
              <a:rPr lang="es-MX" b="1" dirty="0"/>
              <a:t>Días con </a:t>
            </a:r>
            <a:r>
              <a:rPr lang="es-MX" b="1" dirty="0" err="1"/>
              <a:t>Temp</a:t>
            </a:r>
            <a:r>
              <a:rPr lang="es-MX" b="1" dirty="0"/>
              <a:t>. Max &gt; 35 °C</a:t>
            </a:r>
          </a:p>
          <a:p>
            <a:r>
              <a:rPr lang="es-MX" b="1" dirty="0"/>
              <a:t>Estación: Presa Álvaro Obregón</a:t>
            </a:r>
          </a:p>
        </p:txBody>
      </p:sp>
      <p:graphicFrame>
        <p:nvGraphicFramePr>
          <p:cNvPr id="6" name="5 Gráfico"/>
          <p:cNvGraphicFramePr>
            <a:graphicFrameLocks/>
          </p:cNvGraphicFramePr>
          <p:nvPr/>
        </p:nvGraphicFramePr>
        <p:xfrm>
          <a:off x="624688" y="1249378"/>
          <a:ext cx="8519311" cy="561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3286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 rot="16200000">
            <a:off x="-512405" y="2939181"/>
            <a:ext cx="1882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/>
              <a:t>NUMERO DE DIAS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011372" y="180327"/>
            <a:ext cx="3724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CRITERIO</a:t>
            </a:r>
          </a:p>
          <a:p>
            <a:r>
              <a:rPr lang="es-MX" b="1" dirty="0"/>
              <a:t>Días con precipitación &gt; 0 mm</a:t>
            </a:r>
          </a:p>
          <a:p>
            <a:r>
              <a:rPr lang="es-MX" b="1" dirty="0"/>
              <a:t>Estación: Presa Álvaro Obregón</a:t>
            </a:r>
          </a:p>
        </p:txBody>
      </p:sp>
      <p:graphicFrame>
        <p:nvGraphicFramePr>
          <p:cNvPr id="6" name="6 Gráfico"/>
          <p:cNvGraphicFramePr>
            <a:graphicFrameLocks/>
          </p:cNvGraphicFramePr>
          <p:nvPr/>
        </p:nvGraphicFramePr>
        <p:xfrm>
          <a:off x="606582" y="1249378"/>
          <a:ext cx="8437830" cy="552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7496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2903" y="1193784"/>
            <a:ext cx="8494713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 rot="285818">
            <a:off x="1474788" y="2044700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Superficie freática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539750" y="2692400"/>
            <a:ext cx="2879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Nivel medio del mar (actual)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38163" y="4533471"/>
            <a:ext cx="2087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 dirty="0">
                <a:solidFill>
                  <a:schemeClr val="bg1"/>
                </a:solidFill>
                <a:latin typeface="Calibri" pitchFamily="34" charset="0"/>
              </a:rPr>
              <a:t>“pie” de la </a:t>
            </a:r>
            <a:r>
              <a:rPr lang="es-MX" sz="1400" b="1" dirty="0" err="1">
                <a:solidFill>
                  <a:schemeClr val="bg1"/>
                </a:solidFill>
                <a:latin typeface="Calibri" pitchFamily="34" charset="0"/>
              </a:rPr>
              <a:t>interfase</a:t>
            </a:r>
            <a:endParaRPr lang="es-ES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1978025" y="4667250"/>
            <a:ext cx="64770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4860925" y="3343275"/>
            <a:ext cx="1511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Interfase salina</a:t>
            </a:r>
          </a:p>
          <a:p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actual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5362575" y="3803650"/>
            <a:ext cx="503238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6442075" y="4019550"/>
            <a:ext cx="792163" cy="54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Agua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marina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2841625" y="3298825"/>
            <a:ext cx="1008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Acuífero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746382" y="2722563"/>
            <a:ext cx="7993062" cy="12700"/>
          </a:xfrm>
          <a:prstGeom prst="line">
            <a:avLst/>
          </a:prstGeom>
          <a:noFill/>
          <a:ln w="28575">
            <a:solidFill>
              <a:srgbClr val="8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81" name="Oval 13"/>
          <p:cNvSpPr>
            <a:spLocks noChangeArrowheads="1"/>
          </p:cNvSpPr>
          <p:nvPr/>
        </p:nvSpPr>
        <p:spPr bwMode="auto">
          <a:xfrm>
            <a:off x="2601913" y="4865688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>
            <a:off x="7413625" y="2708275"/>
            <a:ext cx="0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87" name="Line 19"/>
          <p:cNvSpPr>
            <a:spLocks noChangeShapeType="1"/>
          </p:cNvSpPr>
          <p:nvPr/>
        </p:nvSpPr>
        <p:spPr bwMode="auto">
          <a:xfrm flipV="1">
            <a:off x="5724525" y="2565400"/>
            <a:ext cx="0" cy="2873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88" name="Line 20"/>
          <p:cNvSpPr>
            <a:spLocks noChangeShapeType="1"/>
          </p:cNvSpPr>
          <p:nvPr/>
        </p:nvSpPr>
        <p:spPr bwMode="auto">
          <a:xfrm flipV="1">
            <a:off x="6227763" y="2565400"/>
            <a:ext cx="0" cy="2873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89" name="Line 21"/>
          <p:cNvSpPr>
            <a:spLocks noChangeShapeType="1"/>
          </p:cNvSpPr>
          <p:nvPr/>
        </p:nvSpPr>
        <p:spPr bwMode="auto">
          <a:xfrm flipV="1">
            <a:off x="6732588" y="2565400"/>
            <a:ext cx="0" cy="2873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90" name="Line 22"/>
          <p:cNvSpPr>
            <a:spLocks noChangeShapeType="1"/>
          </p:cNvSpPr>
          <p:nvPr/>
        </p:nvSpPr>
        <p:spPr bwMode="auto">
          <a:xfrm flipV="1">
            <a:off x="7235825" y="2565400"/>
            <a:ext cx="0" cy="287338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91" name="Line 23"/>
          <p:cNvSpPr>
            <a:spLocks noChangeShapeType="1"/>
          </p:cNvSpPr>
          <p:nvPr/>
        </p:nvSpPr>
        <p:spPr bwMode="auto">
          <a:xfrm>
            <a:off x="754063" y="2480276"/>
            <a:ext cx="7993062" cy="12700"/>
          </a:xfrm>
          <a:prstGeom prst="line">
            <a:avLst/>
          </a:prstGeom>
          <a:noFill/>
          <a:ln w="28575">
            <a:solidFill>
              <a:srgbClr val="8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58392" name="Rectangle 24"/>
          <p:cNvSpPr>
            <a:spLocks noChangeArrowheads="1"/>
          </p:cNvSpPr>
          <p:nvPr/>
        </p:nvSpPr>
        <p:spPr bwMode="auto">
          <a:xfrm>
            <a:off x="316871" y="5229225"/>
            <a:ext cx="8519311" cy="14711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El ascenso del nivel del mar modificará la posición de equilibrio de la </a:t>
            </a:r>
            <a:r>
              <a:rPr lang="es-MX" sz="1600" b="1" dirty="0" err="1"/>
              <a:t>interfase</a:t>
            </a:r>
            <a:r>
              <a:rPr lang="es-MX" sz="1600" b="1" dirty="0"/>
              <a:t> agua marina/agua dulce, provocando su migración gradual hacia tierra adentro.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es-MX" sz="1600" b="1" dirty="0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Una estimación simplista: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es-MX" sz="1600" b="1" dirty="0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s-MX" sz="1600" b="1" dirty="0"/>
              <a:t>¡¡¡ Por cada metro de ascenso la </a:t>
            </a:r>
            <a:r>
              <a:rPr lang="es-MX" sz="1600" b="1" dirty="0" err="1"/>
              <a:t>interfase</a:t>
            </a:r>
            <a:r>
              <a:rPr lang="es-MX" sz="1600" b="1" dirty="0"/>
              <a:t> ascenderá 40 m !!!!    </a:t>
            </a:r>
            <a:endParaRPr lang="es-ES" sz="1600" b="1" dirty="0"/>
          </a:p>
        </p:txBody>
      </p:sp>
      <p:sp>
        <p:nvSpPr>
          <p:cNvPr id="58394" name="Text Box 26"/>
          <p:cNvSpPr txBox="1">
            <a:spLocks noChangeArrowheads="1"/>
          </p:cNvSpPr>
          <p:nvPr/>
        </p:nvSpPr>
        <p:spPr bwMode="auto">
          <a:xfrm>
            <a:off x="5292725" y="2240263"/>
            <a:ext cx="2879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 dirty="0">
                <a:solidFill>
                  <a:schemeClr val="bg1"/>
                </a:solidFill>
                <a:latin typeface="Calibri" pitchFamily="34" charset="0"/>
              </a:rPr>
              <a:t>Nivel medio del mar a futuro</a:t>
            </a:r>
            <a:endParaRPr lang="es-ES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95" name="Freeform 27"/>
          <p:cNvSpPr>
            <a:spLocks/>
          </p:cNvSpPr>
          <p:nvPr/>
        </p:nvSpPr>
        <p:spPr bwMode="auto">
          <a:xfrm>
            <a:off x="827088" y="2708275"/>
            <a:ext cx="4581525" cy="1657350"/>
          </a:xfrm>
          <a:custGeom>
            <a:avLst/>
            <a:gdLst>
              <a:gd name="T0" fmla="*/ 4581525 w 2886"/>
              <a:gd name="T1" fmla="*/ 0 h 1044"/>
              <a:gd name="T2" fmla="*/ 4516438 w 2886"/>
              <a:gd name="T3" fmla="*/ 312737 h 1044"/>
              <a:gd name="T4" fmla="*/ 4389438 w 2886"/>
              <a:gd name="T5" fmla="*/ 565150 h 1044"/>
              <a:gd name="T6" fmla="*/ 4192588 w 2886"/>
              <a:gd name="T7" fmla="*/ 750887 h 1044"/>
              <a:gd name="T8" fmla="*/ 3736975 w 2886"/>
              <a:gd name="T9" fmla="*/ 998537 h 1044"/>
              <a:gd name="T10" fmla="*/ 2797175 w 2886"/>
              <a:gd name="T11" fmla="*/ 1276350 h 1044"/>
              <a:gd name="T12" fmla="*/ 2078038 w 2886"/>
              <a:gd name="T13" fmla="*/ 1430337 h 1044"/>
              <a:gd name="T14" fmla="*/ 1447800 w 2886"/>
              <a:gd name="T15" fmla="*/ 1536700 h 1044"/>
              <a:gd name="T16" fmla="*/ 790575 w 2886"/>
              <a:gd name="T17" fmla="*/ 1617662 h 1044"/>
              <a:gd name="T18" fmla="*/ 0 w 2886"/>
              <a:gd name="T19" fmla="*/ 1657350 h 10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86"/>
              <a:gd name="T31" fmla="*/ 0 h 1044"/>
              <a:gd name="T32" fmla="*/ 2886 w 2886"/>
              <a:gd name="T33" fmla="*/ 1044 h 10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86" h="1044">
                <a:moveTo>
                  <a:pt x="2886" y="0"/>
                </a:moveTo>
                <a:cubicBezTo>
                  <a:pt x="2876" y="72"/>
                  <a:pt x="2865" y="138"/>
                  <a:pt x="2845" y="197"/>
                </a:cubicBezTo>
                <a:cubicBezTo>
                  <a:pt x="2825" y="256"/>
                  <a:pt x="2799" y="310"/>
                  <a:pt x="2765" y="356"/>
                </a:cubicBezTo>
                <a:cubicBezTo>
                  <a:pt x="2731" y="402"/>
                  <a:pt x="2709" y="428"/>
                  <a:pt x="2641" y="473"/>
                </a:cubicBezTo>
                <a:cubicBezTo>
                  <a:pt x="2573" y="518"/>
                  <a:pt x="2501" y="574"/>
                  <a:pt x="2354" y="629"/>
                </a:cubicBezTo>
                <a:cubicBezTo>
                  <a:pt x="2207" y="684"/>
                  <a:pt x="1936" y="759"/>
                  <a:pt x="1762" y="804"/>
                </a:cubicBezTo>
                <a:cubicBezTo>
                  <a:pt x="1588" y="849"/>
                  <a:pt x="1451" y="874"/>
                  <a:pt x="1309" y="901"/>
                </a:cubicBezTo>
                <a:cubicBezTo>
                  <a:pt x="1167" y="928"/>
                  <a:pt x="1047" y="948"/>
                  <a:pt x="912" y="968"/>
                </a:cubicBezTo>
                <a:cubicBezTo>
                  <a:pt x="777" y="988"/>
                  <a:pt x="650" y="1006"/>
                  <a:pt x="498" y="1019"/>
                </a:cubicBezTo>
                <a:cubicBezTo>
                  <a:pt x="346" y="1032"/>
                  <a:pt x="104" y="1039"/>
                  <a:pt x="0" y="1044"/>
                </a:cubicBezTo>
              </a:path>
            </a:pathLst>
          </a:custGeom>
          <a:noFill/>
          <a:ln w="28575">
            <a:solidFill>
              <a:srgbClr val="8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s-MX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96" name="Text Box 28"/>
          <p:cNvSpPr txBox="1">
            <a:spLocks noChangeArrowheads="1"/>
          </p:cNvSpPr>
          <p:nvPr/>
        </p:nvSpPr>
        <p:spPr bwMode="auto">
          <a:xfrm>
            <a:off x="611188" y="3716338"/>
            <a:ext cx="2232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 b="1">
                <a:solidFill>
                  <a:schemeClr val="bg1"/>
                </a:solidFill>
                <a:latin typeface="Calibri" pitchFamily="34" charset="0"/>
              </a:rPr>
              <a:t>Interfase salina futura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397" name="Line 29"/>
          <p:cNvSpPr>
            <a:spLocks noChangeShapeType="1"/>
          </p:cNvSpPr>
          <p:nvPr/>
        </p:nvSpPr>
        <p:spPr bwMode="auto">
          <a:xfrm>
            <a:off x="2628900" y="3933825"/>
            <a:ext cx="503238" cy="71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MX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042372" y="1906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/>
              <a:t>IMPACTO DEL ASCENSO DEL MAR SOBRE LOS ACUIFEROS COSTEROS</a:t>
            </a:r>
          </a:p>
        </p:txBody>
      </p:sp>
    </p:spTree>
    <p:extLst>
      <p:ext uri="{BB962C8B-B14F-4D97-AF65-F5344CB8AC3E}">
        <p14:creationId xmlns:p14="http://schemas.microsoft.com/office/powerpoint/2010/main" val="223633481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79CC69-7672-476D-9F66-DEEEC6278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668"/>
          <a:stretch/>
        </p:blipFill>
        <p:spPr>
          <a:xfrm>
            <a:off x="880203" y="789668"/>
            <a:ext cx="7784508" cy="594205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2A0A7C-CF99-4810-9ED5-FC9C5CE5DE3E}"/>
              </a:ext>
            </a:extLst>
          </p:cNvPr>
          <p:cNvSpPr txBox="1"/>
          <p:nvPr/>
        </p:nvSpPr>
        <p:spPr>
          <a:xfrm>
            <a:off x="2368731" y="322217"/>
            <a:ext cx="4137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PLAYA HUATABAMPITO</a:t>
            </a:r>
          </a:p>
        </p:txBody>
      </p:sp>
    </p:spTree>
    <p:extLst>
      <p:ext uri="{BB962C8B-B14F-4D97-AF65-F5344CB8AC3E}">
        <p14:creationId xmlns:p14="http://schemas.microsoft.com/office/powerpoint/2010/main" val="2520694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ChangeArrowheads="1"/>
          </p:cNvSpPr>
          <p:nvPr/>
        </p:nvSpPr>
        <p:spPr bwMode="auto">
          <a:xfrm flipV="1">
            <a:off x="611188" y="855663"/>
            <a:ext cx="8351837" cy="73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63491" name="1 Título"/>
          <p:cNvSpPr txBox="1">
            <a:spLocks/>
          </p:cNvSpPr>
          <p:nvPr/>
        </p:nvSpPr>
        <p:spPr bwMode="auto">
          <a:xfrm>
            <a:off x="285750" y="142875"/>
            <a:ext cx="835818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s-MX" sz="2100" b="1" dirty="0">
                <a:latin typeface="Arial Black" pitchFamily="34" charset="0"/>
                <a:cs typeface="Tahoma" pitchFamily="34" charset="0"/>
              </a:rPr>
              <a:t>Las ciudades y poblaciones se han vuelto más vulnerables a los fenómenos </a:t>
            </a:r>
            <a:r>
              <a:rPr lang="es-MX" sz="2100" b="1" dirty="0" err="1">
                <a:latin typeface="Arial Black" pitchFamily="34" charset="0"/>
                <a:cs typeface="Tahoma" pitchFamily="34" charset="0"/>
              </a:rPr>
              <a:t>hidroclimatológicos</a:t>
            </a:r>
            <a:r>
              <a:rPr lang="es-MX" sz="2100" b="1" dirty="0">
                <a:latin typeface="Arial Black" pitchFamily="34" charset="0"/>
                <a:cs typeface="Tahoma" pitchFamily="34" charset="0"/>
              </a:rPr>
              <a:t>…</a:t>
            </a:r>
          </a:p>
        </p:txBody>
      </p:sp>
      <p:pic>
        <p:nvPicPr>
          <p:cNvPr id="45061" name="9 Imagen" descr="VERACRUZ panuco 200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738" y="1000125"/>
            <a:ext cx="8643937" cy="5357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3493" name="10 Rectángulo"/>
          <p:cNvSpPr>
            <a:spLocks noChangeArrowheads="1"/>
          </p:cNvSpPr>
          <p:nvPr/>
        </p:nvSpPr>
        <p:spPr bwMode="auto">
          <a:xfrm>
            <a:off x="3590925" y="6416675"/>
            <a:ext cx="4981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/>
              <a:t>Pánuco, Veracruz (2007, Huracán Lorenzo)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766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026">
            <a:extLst>
              <a:ext uri="{FF2B5EF4-FFF2-40B4-BE49-F238E27FC236}">
                <a16:creationId xmlns:a16="http://schemas.microsoft.com/office/drawing/2014/main" id="{3ACD9D33-544F-4A7E-942F-664DA3A72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4"/>
          <a:stretch>
            <a:fillRect/>
          </a:stretch>
        </p:blipFill>
        <p:spPr bwMode="auto">
          <a:xfrm>
            <a:off x="4648200" y="3962400"/>
            <a:ext cx="4038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91D93E56-04B9-4D41-8694-F08946FAF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248400" cy="762000"/>
          </a:xfrm>
        </p:spPr>
        <p:txBody>
          <a:bodyPr/>
          <a:lstStyle/>
          <a:p>
            <a:r>
              <a:rPr lang="es-ES_tradnl" altLang="es-MX" dirty="0">
                <a:solidFill>
                  <a:schemeClr val="tx1"/>
                </a:solidFill>
              </a:rPr>
              <a:t>Los huracanes</a:t>
            </a:r>
          </a:p>
        </p:txBody>
      </p:sp>
      <p:sp>
        <p:nvSpPr>
          <p:cNvPr id="41988" name="Text Box 1028">
            <a:extLst>
              <a:ext uri="{FF2B5EF4-FFF2-40B4-BE49-F238E27FC236}">
                <a16:creationId xmlns:a16="http://schemas.microsoft.com/office/drawing/2014/main" id="{DD064208-822B-4D45-AAE6-FD3BF86B2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733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FFFF99"/>
                </a:solidFill>
              </a:rPr>
              <a:t>Atlántico</a:t>
            </a:r>
          </a:p>
        </p:txBody>
      </p:sp>
      <p:pic>
        <p:nvPicPr>
          <p:cNvPr id="41989" name="Picture 1029">
            <a:extLst>
              <a:ext uri="{FF2B5EF4-FFF2-40B4-BE49-F238E27FC236}">
                <a16:creationId xmlns:a16="http://schemas.microsoft.com/office/drawing/2014/main" id="{D1DBF4E6-9C1D-451A-B821-9041B87E6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3962400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0" name="Text Box 1030">
            <a:extLst>
              <a:ext uri="{FF2B5EF4-FFF2-40B4-BE49-F238E27FC236}">
                <a16:creationId xmlns:a16="http://schemas.microsoft.com/office/drawing/2014/main" id="{644FFC50-46C4-40C0-B723-CAC3D20AA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265238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FFFF99"/>
                </a:solidFill>
              </a:rPr>
              <a:t>Pacífico</a:t>
            </a:r>
          </a:p>
        </p:txBody>
      </p:sp>
      <p:sp>
        <p:nvSpPr>
          <p:cNvPr id="41991" name="Text Box 1031">
            <a:extLst>
              <a:ext uri="{FF2B5EF4-FFF2-40B4-BE49-F238E27FC236}">
                <a16:creationId xmlns:a16="http://schemas.microsoft.com/office/drawing/2014/main" id="{58FA7DA6-DC07-4A7F-9B26-AD7361262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143000"/>
            <a:ext cx="378180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3200" b="1" dirty="0"/>
              <a:t>En el Pacífico está</a:t>
            </a:r>
          </a:p>
          <a:p>
            <a:pPr eaLnBrk="0" hangingPunct="0"/>
            <a:r>
              <a:rPr lang="es-ES_tradnl" altLang="es-MX" sz="3200" b="1" dirty="0"/>
              <a:t>aumentando su </a:t>
            </a:r>
          </a:p>
          <a:p>
            <a:pPr eaLnBrk="0" hangingPunct="0"/>
            <a:r>
              <a:rPr lang="es-ES_tradnl" altLang="es-MX" sz="3200" b="1" dirty="0"/>
              <a:t>número ….</a:t>
            </a:r>
          </a:p>
        </p:txBody>
      </p:sp>
      <p:sp>
        <p:nvSpPr>
          <p:cNvPr id="41992" name="Text Box 1032">
            <a:extLst>
              <a:ext uri="{FF2B5EF4-FFF2-40B4-BE49-F238E27FC236}">
                <a16:creationId xmlns:a16="http://schemas.microsoft.com/office/drawing/2014/main" id="{04F2E474-EE7A-43B6-961B-55BEFD197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48200"/>
            <a:ext cx="460812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3200" b="1" dirty="0"/>
              <a:t>….pero en el Atlántico </a:t>
            </a:r>
          </a:p>
          <a:p>
            <a:pPr eaLnBrk="0" hangingPunct="0"/>
            <a:r>
              <a:rPr lang="es-ES_tradnl" altLang="es-MX" sz="3200" b="1" dirty="0"/>
              <a:t>no es tan clara</a:t>
            </a:r>
          </a:p>
          <a:p>
            <a:pPr eaLnBrk="0" hangingPunct="0"/>
            <a:r>
              <a:rPr lang="es-ES_tradnl" altLang="es-MX" sz="3200" b="1" dirty="0"/>
              <a:t>esta señal.</a:t>
            </a:r>
          </a:p>
        </p:txBody>
      </p:sp>
      <p:sp>
        <p:nvSpPr>
          <p:cNvPr id="41993" name="Text Box 1033">
            <a:extLst>
              <a:ext uri="{FF2B5EF4-FFF2-40B4-BE49-F238E27FC236}">
                <a16:creationId xmlns:a16="http://schemas.microsoft.com/office/drawing/2014/main" id="{92FA864B-B8E1-4379-B1BE-214C377B1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267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FFFF99"/>
                </a:solidFill>
              </a:rPr>
              <a:t>Atlántico</a:t>
            </a:r>
          </a:p>
        </p:txBody>
      </p:sp>
    </p:spTree>
    <p:extLst>
      <p:ext uri="{BB962C8B-B14F-4D97-AF65-F5344CB8AC3E}">
        <p14:creationId xmlns:p14="http://schemas.microsoft.com/office/powerpoint/2010/main" val="2914646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2B581CB-67A5-42A2-8718-0E78B6D3C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79" y="570546"/>
            <a:ext cx="6158800" cy="3144611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16D707D-9B20-4CEA-B430-9B53FE16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513" y="79375"/>
            <a:ext cx="77724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s-MX" sz="2800" dirty="0"/>
              <a:t>TRAYECTORIAS DE HURACANES EN MEXICO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656712-01CE-49D4-8AF4-C27B19C1E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647" y="3817334"/>
            <a:ext cx="4494302" cy="29499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DCCE45-CD99-4C7F-A1E5-DD47A2C5A0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583"/>
          <a:stretch/>
        </p:blipFill>
        <p:spPr>
          <a:xfrm>
            <a:off x="357051" y="3805995"/>
            <a:ext cx="3535680" cy="297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27031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Diapositiva13.JPG"/>
          <p:cNvPicPr>
            <a:picLocks noChangeAspect="1"/>
          </p:cNvPicPr>
          <p:nvPr/>
        </p:nvPicPr>
        <p:blipFill>
          <a:blip r:embed="rId2"/>
          <a:srcRect b="12499"/>
          <a:stretch>
            <a:fillRect/>
          </a:stretch>
        </p:blipFill>
        <p:spPr>
          <a:xfrm>
            <a:off x="1143000" y="857250"/>
            <a:ext cx="6858000" cy="4500594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1946653" y="5625719"/>
            <a:ext cx="247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s-ES_tradnl" dirty="0">
                <a:solidFill>
                  <a:prstClr val="black"/>
                </a:solidFill>
                <a:latin typeface="Gill Sans MT" panose="020B0502020104020203"/>
              </a:rPr>
              <a:t>El </a:t>
            </a:r>
            <a:r>
              <a:rPr lang="es-ES_tradnl" dirty="0" err="1">
                <a:solidFill>
                  <a:prstClr val="black"/>
                </a:solidFill>
                <a:latin typeface="Gill Sans MT" panose="020B0502020104020203"/>
              </a:rPr>
              <a:t>Huracan</a:t>
            </a:r>
            <a:r>
              <a:rPr lang="es-ES_tradnl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s-ES_tradnl" dirty="0" err="1">
                <a:solidFill>
                  <a:prstClr val="black"/>
                </a:solidFill>
                <a:latin typeface="Gill Sans MT" panose="020B0502020104020203"/>
              </a:rPr>
              <a:t>Juliette</a:t>
            </a:r>
            <a:r>
              <a:rPr lang="es-ES_tradnl" dirty="0">
                <a:solidFill>
                  <a:prstClr val="black"/>
                </a:solidFill>
                <a:latin typeface="Gill Sans MT" panose="020B0502020104020203"/>
              </a:rPr>
              <a:t>, 2001</a:t>
            </a:r>
            <a:endParaRPr lang="es-ES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9404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E87C7B-4E27-408D-BC23-A91C07AAF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195"/>
          <a:stretch/>
        </p:blipFill>
        <p:spPr>
          <a:xfrm>
            <a:off x="1872388" y="1446838"/>
            <a:ext cx="5399224" cy="3717036"/>
          </a:xfrm>
          <a:custGeom>
            <a:avLst/>
            <a:gdLst/>
            <a:ahLst/>
            <a:cxnLst/>
            <a:rect l="l" t="t" r="r" b="b"/>
            <a:pathLst>
              <a:path w="10607040" h="4956048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4252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EF25604-4214-45D6-8DE5-695AE8D1C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085" y="2575628"/>
            <a:ext cx="3836166" cy="27682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EDCD291-2016-4977-BE46-16F309A8B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21" y="1210866"/>
            <a:ext cx="4214813" cy="42505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07D73EC-413B-4E1F-B4CF-22477E96B3C8}"/>
              </a:ext>
            </a:extLst>
          </p:cNvPr>
          <p:cNvSpPr txBox="1"/>
          <p:nvPr/>
        </p:nvSpPr>
        <p:spPr>
          <a:xfrm>
            <a:off x="5146766" y="1706336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Modelos de Circulación Global</a:t>
            </a:r>
          </a:p>
        </p:txBody>
      </p:sp>
    </p:spTree>
    <p:extLst>
      <p:ext uri="{BB962C8B-B14F-4D97-AF65-F5344CB8AC3E}">
        <p14:creationId xmlns:p14="http://schemas.microsoft.com/office/powerpoint/2010/main" val="1377478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6144" y="697957"/>
            <a:ext cx="8479256" cy="994172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son los escenarios de cambio climático?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2737" t="27720" r="12211" b="31321"/>
          <a:stretch/>
        </p:blipFill>
        <p:spPr>
          <a:xfrm>
            <a:off x="546519" y="1968782"/>
            <a:ext cx="8485505" cy="355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31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2315" t="24308" r="12210" b="14397"/>
          <a:stretch/>
        </p:blipFill>
        <p:spPr>
          <a:xfrm>
            <a:off x="966909" y="1691524"/>
            <a:ext cx="6641432" cy="4127721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68492" y="857251"/>
            <a:ext cx="8150966" cy="994172"/>
          </a:xfrm>
        </p:spPr>
        <p:txBody>
          <a:bodyPr>
            <a:normAutofit/>
          </a:bodyPr>
          <a:lstStyle/>
          <a:p>
            <a:r>
              <a:rPr lang="es-MX" sz="2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¿Por qué utilizar escenarios de Cambio Climático?</a:t>
            </a:r>
          </a:p>
        </p:txBody>
      </p:sp>
    </p:spTree>
    <p:extLst>
      <p:ext uri="{BB962C8B-B14F-4D97-AF65-F5344CB8AC3E}">
        <p14:creationId xmlns:p14="http://schemas.microsoft.com/office/powerpoint/2010/main" val="1250943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655CF-3CF7-424B-BD3F-F6AF05E7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274" y="1615168"/>
            <a:ext cx="2743200" cy="594088"/>
          </a:xfrm>
        </p:spPr>
        <p:txBody>
          <a:bodyPr/>
          <a:lstStyle/>
          <a:p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Presentación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D5FDC3-EF8E-45B4-A6AD-802105F2C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90" y="1711235"/>
            <a:ext cx="4457701" cy="39814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b="1" dirty="0"/>
              <a:t>Como parte de los compromisos de México para el combate al Cambio Climático, se le solicitó a cada estado del país hacer un Plan de Acción Contra el Cambio Climático.</a:t>
            </a:r>
          </a:p>
          <a:p>
            <a:pPr algn="just"/>
            <a:r>
              <a:rPr lang="es-MX" b="1" dirty="0"/>
              <a:t>La parte inicial de este Plan los constituye la definición de escenarios de Cambio Climático para la región a partir de los Modelos de Circulación Global.</a:t>
            </a:r>
          </a:p>
          <a:p>
            <a:pPr algn="just"/>
            <a:r>
              <a:rPr lang="es-MX" b="1" dirty="0"/>
              <a:t>A partir de esta la Comisión de Ecología del Gobierno del Estado contactó a la Universidad para la realización de este trabajo.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00DF62-42BE-4931-B571-582F48CB0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316" y="2359478"/>
            <a:ext cx="3862867" cy="288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4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8F33B-A85B-49A6-9E66-2E91EDB1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78" y="579767"/>
            <a:ext cx="6400800" cy="44661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METODOLOGÍA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4AAEE2-E092-492E-BD5D-A4E0830C8F57}"/>
              </a:ext>
            </a:extLst>
          </p:cNvPr>
          <p:cNvSpPr txBox="1"/>
          <p:nvPr/>
        </p:nvSpPr>
        <p:spPr>
          <a:xfrm>
            <a:off x="287384" y="1387105"/>
            <a:ext cx="84647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Para la definición de los escenarios de cambio climático se siguieron los  pasos a continuación: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endParaRPr lang="es-MX" b="1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Obtener los datos de diferentes Modelos de Circulación Global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endParaRPr lang="es-MX" b="1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Recopilar los datos de temperatura y precipitación de estaciones climatológicas del Estado.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endParaRPr lang="es-MX" b="1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Se definieron temporadas de: </a:t>
            </a:r>
            <a:r>
              <a:rPr lang="es-MX" b="1" dirty="0" err="1"/>
              <a:t>Equipatas</a:t>
            </a:r>
            <a:r>
              <a:rPr lang="es-MX" b="1" dirty="0"/>
              <a:t> (dic-feb), Seca (marzo-mayo), Monzón (junio-agosto) y Huracanes (septiembre-noviembre)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Se hizo un análisis de la eficiencia de cada modelo para la región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Se hicieron proyecciones de cambio climático a partir del modelo elegido para dos escenarios de emisión de gases de efecto invernadero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MX" b="1" dirty="0"/>
              <a:t>Se compararon los resultados con las variables de precipitación y temperatura en los datos de las estaciones.</a:t>
            </a:r>
          </a:p>
        </p:txBody>
      </p:sp>
    </p:spTree>
    <p:extLst>
      <p:ext uri="{BB962C8B-B14F-4D97-AF65-F5344CB8AC3E}">
        <p14:creationId xmlns:p14="http://schemas.microsoft.com/office/powerpoint/2010/main" val="2480244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BC48807-4CB5-475C-A5F5-B39B9B7E770D}"/>
              </a:ext>
            </a:extLst>
          </p:cNvPr>
          <p:cNvGraphicFramePr/>
          <p:nvPr/>
        </p:nvGraphicFramePr>
        <p:xfrm>
          <a:off x="60059" y="1106971"/>
          <a:ext cx="4663440" cy="4729835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330466">
                  <a:extLst>
                    <a:ext uri="{9D8B030D-6E8A-4147-A177-3AD203B41FA5}">
                      <a16:colId xmlns:a16="http://schemas.microsoft.com/office/drawing/2014/main" val="4064879841"/>
                    </a:ext>
                  </a:extLst>
                </a:gridCol>
                <a:gridCol w="511510">
                  <a:extLst>
                    <a:ext uri="{9D8B030D-6E8A-4147-A177-3AD203B41FA5}">
                      <a16:colId xmlns:a16="http://schemas.microsoft.com/office/drawing/2014/main" val="1883192540"/>
                    </a:ext>
                  </a:extLst>
                </a:gridCol>
                <a:gridCol w="424444">
                  <a:extLst>
                    <a:ext uri="{9D8B030D-6E8A-4147-A177-3AD203B41FA5}">
                      <a16:colId xmlns:a16="http://schemas.microsoft.com/office/drawing/2014/main" val="2259267476"/>
                    </a:ext>
                  </a:extLst>
                </a:gridCol>
                <a:gridCol w="1240682">
                  <a:extLst>
                    <a:ext uri="{9D8B030D-6E8A-4147-A177-3AD203B41FA5}">
                      <a16:colId xmlns:a16="http://schemas.microsoft.com/office/drawing/2014/main" val="1494174185"/>
                    </a:ext>
                  </a:extLst>
                </a:gridCol>
                <a:gridCol w="511510">
                  <a:extLst>
                    <a:ext uri="{9D8B030D-6E8A-4147-A177-3AD203B41FA5}">
                      <a16:colId xmlns:a16="http://schemas.microsoft.com/office/drawing/2014/main" val="2977076304"/>
                    </a:ext>
                  </a:extLst>
                </a:gridCol>
                <a:gridCol w="644828">
                  <a:extLst>
                    <a:ext uri="{9D8B030D-6E8A-4147-A177-3AD203B41FA5}">
                      <a16:colId xmlns:a16="http://schemas.microsoft.com/office/drawing/2014/main" val="2659276888"/>
                    </a:ext>
                  </a:extLst>
                </a:gridCol>
              </a:tblGrid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Estación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Lat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Lon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Estación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Lat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Lon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59281345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Navojoa 061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-109.44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27.07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Nogales 062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31.32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966388268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Quiriego II 075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-109.25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27.52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Batacosa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-109.40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27.53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035640716"/>
                  </a:ext>
                </a:extLst>
              </a:tr>
              <a:tr h="112300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Presa La Angostura (SMN)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-109.40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30.45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Palo Verde 066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-111.37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28.80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95320500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oregano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032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-110.71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29.23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Colonia Morelos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-109.22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30.83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695370778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Tres Hermanos 102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-109.20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27.19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Tesopaco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-109.37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27.84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928781271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Tesia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098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-109.36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27.17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Santa Cruz (FFCC)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-110.59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31.23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523555650"/>
                  </a:ext>
                </a:extLst>
              </a:tr>
              <a:tr h="200275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Presa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Alvaro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Obregon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-109.89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27.82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Calle 600-298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-110.04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19855660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Sonoyta 096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-112.85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31.87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Villa Hidalgo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-109.33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30.05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573172676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Mulatos (DGE)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-108.75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28.63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Colonia Oaxaca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-109.06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30.73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911300248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Pitiquito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-112.12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30.70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MX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Pedro de la C. (CFE) </a:t>
                      </a:r>
                      <a:endParaRPr lang="es-MX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-109.73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29.28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78844717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Presa Cuauhtemoc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-111.52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30.87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Sinahuisa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193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-109.45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26.92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04619079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Puerto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Penasco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072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-113.54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31.32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Rayon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181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-110.57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29.71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586303436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Etchojoa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-109.63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26.91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Arroyo Hondo 178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-108.78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26.76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31860029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Querobabi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-111.02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30.05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Pesqueira 182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29.38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980224490"/>
                  </a:ext>
                </a:extLst>
              </a:tr>
              <a:tr h="119228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Las Panelas 050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-108.88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27.41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Maria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del Carmen 196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-111.56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28.90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2447776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Bernardo (SMN)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-108.84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E veranito 197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-109.22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26.98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63911695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San Isidro 082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-111.66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28.83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Hermosillo I (DGE)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29.07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042691236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Hornos 043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-109.90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27.71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Col. Yaquis 235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-109.90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27.78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84460149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Tezocoma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099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-109.21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27.66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Calle 1200-299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-110.01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33916200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Carbo 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29.68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K68 304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-110.04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27.45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62449496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Felix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Gomez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035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-111.48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29.84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Huepac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-110.21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29.91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43141145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Cd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Obregon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-109.93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Meresichic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-110.68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30.03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03361575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Hermosillo II (DGE) 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29.10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Caborca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-112.16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30.72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88316706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Banamichi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-110.22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30.00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Guisamopa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263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-109.11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28.65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246753451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Puerto Libertad 075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-112.69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29.91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Santa </a:t>
                      </a: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Rosalia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270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-110.48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29.13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31863300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Altar OBS 206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-111.73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30.72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Estacion Don 260 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-109.03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26.42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37913733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 Carrizal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-111.73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29.09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La Sangre 248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-111.41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30.67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2158166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Tecoripa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201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-109.95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28.63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Barebampo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-109.35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27.29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54862822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Punta de Agua 073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-110.37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28.44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Yecora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-108.93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28.37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547140948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Trincheras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-111.53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30.40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Los Algodones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-108.74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27.51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048718963"/>
                  </a:ext>
                </a:extLst>
              </a:tr>
              <a:tr h="15001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Bacadehuachi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-109.14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29.81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MX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Luis Rio </a:t>
                      </a:r>
                      <a:r>
                        <a:rPr lang="es-MX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Cdo</a:t>
                      </a:r>
                      <a:r>
                        <a:rPr lang="es-MX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(DGE)</a:t>
                      </a:r>
                      <a:endParaRPr lang="es-MX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-114.76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32.48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32433299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Santa Ana (DGE)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-111.13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30.55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Riito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-114.90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32.13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587250495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Bacanuchi 007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-110.24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30.60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>
                          <a:solidFill>
                            <a:schemeClr val="tx1"/>
                          </a:solidFill>
                          <a:effectLst/>
                        </a:rPr>
                        <a:t>Bahia de Kino</a:t>
                      </a:r>
                      <a:endParaRPr lang="es-ES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-111.94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28.82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8131758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Paso de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Nacori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Chico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-109.09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29.43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Bacerac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-108.93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30.36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471931569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Cocoraque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021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-109.63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El Novillo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-109.64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28.98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6697213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Cucurpe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-110.71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30.33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Topahue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-110.64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29.27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1289287747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Imuris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(DGE)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-110.86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30.78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Minas Nuevas 053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-109.01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27.06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947902580"/>
                  </a:ext>
                </a:extLst>
              </a:tr>
              <a:tr h="133159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Magdalena (FFCC) El Vivero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-110.97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30.63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Vicam</a:t>
                      </a: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(SMN) 107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-110.29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27.64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3494834374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Cabullona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-109.54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31.15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Sahuaripa 077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-109.23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29.06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753096488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p 6 292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-110.25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27.43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Tonichi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-110.29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28.60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782787690"/>
                  </a:ext>
                </a:extLst>
              </a:tr>
              <a:tr h="102047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Villa </a:t>
                      </a: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Juarez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010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-109.84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27.13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Javier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-109.74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28.59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2956802340"/>
                  </a:ext>
                </a:extLst>
              </a:tr>
              <a:tr h="105769"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Rebeiquito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-109.75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28.93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La Guadalupe (CFE) </a:t>
                      </a:r>
                      <a:endParaRPr lang="es-ES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>
                          <a:solidFill>
                            <a:schemeClr val="tx1"/>
                          </a:solidFill>
                          <a:effectLst/>
                        </a:rPr>
                        <a:t>-109.07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28.95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591" marR="24591" marT="3416" marB="0" anchor="b"/>
                </a:tc>
                <a:extLst>
                  <a:ext uri="{0D108BD9-81ED-4DB2-BD59-A6C34878D82A}">
                    <a16:rowId xmlns:a16="http://schemas.microsoft.com/office/drawing/2014/main" val="850281945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E35F1ED-1C80-4EA2-8411-8AE9CCF46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019" y="1657112"/>
            <a:ext cx="3817951" cy="421117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F7D6134-3C42-4BB8-9D89-056DCA2827CB}"/>
              </a:ext>
            </a:extLst>
          </p:cNvPr>
          <p:cNvSpPr txBox="1"/>
          <p:nvPr/>
        </p:nvSpPr>
        <p:spPr>
          <a:xfrm>
            <a:off x="5250653" y="1103969"/>
            <a:ext cx="3950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ESTACIONES METEOROLÓGICAS</a:t>
            </a:r>
          </a:p>
        </p:txBody>
      </p:sp>
    </p:spTree>
    <p:extLst>
      <p:ext uri="{BB962C8B-B14F-4D97-AF65-F5344CB8AC3E}">
        <p14:creationId xmlns:p14="http://schemas.microsoft.com/office/powerpoint/2010/main" val="717021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ABFFB6-375E-4499-AC79-713FED99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635" y="2021681"/>
            <a:ext cx="7543800" cy="2057400"/>
          </a:xfrm>
        </p:spPr>
        <p:txBody>
          <a:bodyPr/>
          <a:lstStyle/>
          <a:p>
            <a:r>
              <a:rPr lang="es-MX" dirty="0"/>
              <a:t>RESULTADOS DE ESCENARIOS DE CAMBIO CLIMÁTICO EN LA PRECIPITACIÓN DE ACUERDO AL MODELO HadCm3 considerando un escenario  de emisiones a2</a:t>
            </a:r>
          </a:p>
        </p:txBody>
      </p:sp>
    </p:spTree>
    <p:extLst>
      <p:ext uri="{BB962C8B-B14F-4D97-AF65-F5344CB8AC3E}">
        <p14:creationId xmlns:p14="http://schemas.microsoft.com/office/powerpoint/2010/main" val="1427744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EDC8E2-CE11-4FB2-9175-9911D11043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16" b="20115"/>
          <a:stretch/>
        </p:blipFill>
        <p:spPr>
          <a:xfrm>
            <a:off x="100012" y="3527073"/>
            <a:ext cx="4471988" cy="21755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BC9FA8-9663-4766-9C8A-28CB94A314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14"/>
          <a:stretch/>
        </p:blipFill>
        <p:spPr>
          <a:xfrm>
            <a:off x="4737316" y="3557588"/>
            <a:ext cx="4406684" cy="21145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0711A7B-5FB5-444E-8241-37DA88AAB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014413"/>
            <a:ext cx="4503140" cy="20395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F0F612E-0A77-406F-8CAD-4E31251B2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316" y="1014413"/>
            <a:ext cx="4324778" cy="208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30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5A7A397-B7BE-4EC5-B3CD-A980435ACA27}"/>
              </a:ext>
            </a:extLst>
          </p:cNvPr>
          <p:cNvSpPr txBox="1"/>
          <p:nvPr/>
        </p:nvSpPr>
        <p:spPr>
          <a:xfrm>
            <a:off x="153590" y="957072"/>
            <a:ext cx="8836819" cy="5632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Escenario A1, Precipitación: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Zonas de incremento importante: Valles del Mayo y Yaqui, 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185"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Zona de incremento moderado: Costa de Hermosillo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Zonas de decremento importante:  Región desértica Noroeste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Zonas de decremento moderado: Zona norte central y zona serrana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Estas tendencias se mantienen en los diferentes períodos considerados.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Asimismo, en el escenario B1 se observan las mismas tendencias, si bien más moderadas en su intensidad.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endParaRPr lang="es-ES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 que respecta a la temperatura se observan las siguientes grandes tendencias: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Zonas de incremento importante en la temperatura promedio:  En general se presentan zonas de incremento de temperatura  en todo el estado, si bien el modelo predice que en los valles agrícolas del sur , centro y noroeste, se presentarán aumentos puntuales importantes de más de tres grados.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algn="just">
              <a:lnSpc>
                <a:spcPct val="115000"/>
              </a:lnSpc>
              <a:spcAft>
                <a:spcPts val="750"/>
              </a:spcAft>
            </a:pPr>
            <a:r>
              <a:rPr lang="es-ES" sz="16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Zonas de decremento de temperatura promedio: Se predicen zonas  de decremento  en la zona desértica y en la sierra,</a:t>
            </a:r>
            <a:endParaRPr lang="es-MX" sz="16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96C424-A822-4A38-A0A1-58947B0B4CFA}"/>
              </a:ext>
            </a:extLst>
          </p:cNvPr>
          <p:cNvSpPr txBox="1"/>
          <p:nvPr/>
        </p:nvSpPr>
        <p:spPr>
          <a:xfrm>
            <a:off x="2539768" y="79474"/>
            <a:ext cx="295465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700" dirty="0">
                <a:solidFill>
                  <a:srgbClr val="FF0000"/>
                </a:solidFill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108882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>
            <a:extLst>
              <a:ext uri="{FF2B5EF4-FFF2-40B4-BE49-F238E27FC236}">
                <a16:creationId xmlns:a16="http://schemas.microsoft.com/office/drawing/2014/main" id="{61332581-15BB-4CF5-ADA9-AE568E22B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78180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8" name="WordArt 4">
            <a:extLst>
              <a:ext uri="{FF2B5EF4-FFF2-40B4-BE49-F238E27FC236}">
                <a16:creationId xmlns:a16="http://schemas.microsoft.com/office/drawing/2014/main" id="{9270D396-B962-4AFE-9BB9-BF70FA6ADA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81400" y="5562600"/>
            <a:ext cx="2479766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Preguntas?</a:t>
            </a:r>
          </a:p>
        </p:txBody>
      </p:sp>
    </p:spTree>
    <p:extLst>
      <p:ext uri="{BB962C8B-B14F-4D97-AF65-F5344CB8AC3E}">
        <p14:creationId xmlns:p14="http://schemas.microsoft.com/office/powerpoint/2010/main" val="1037653514"/>
      </p:ext>
    </p:extLst>
  </p:cSld>
  <p:clrMapOvr>
    <a:masterClrMapping/>
  </p:clrMapOvr>
</p:sld>
</file>

<file path=ppt/theme/theme1.xml><?xml version="1.0" encoding="utf-8"?>
<a:theme xmlns:a="http://schemas.openxmlformats.org/drawingml/2006/main" name="Transmisión de listas">
  <a:themeElements>
    <a:clrScheme name="Silk">
      <a:dk1>
        <a:srgbClr val="000000"/>
      </a:dk1>
      <a:lt1>
        <a:srgbClr val="FFFFFF"/>
      </a:lt1>
      <a:dk2>
        <a:srgbClr val="043988"/>
      </a:dk2>
      <a:lt2>
        <a:srgbClr val="92C2EB"/>
      </a:lt2>
      <a:accent1>
        <a:srgbClr val="836AAE"/>
      </a:accent1>
      <a:accent2>
        <a:srgbClr val="5DA577"/>
      </a:accent2>
      <a:accent3>
        <a:srgbClr val="678EB9"/>
      </a:accent3>
      <a:accent4>
        <a:srgbClr val="F7A611"/>
      </a:accent4>
      <a:accent5>
        <a:srgbClr val="A1AB38"/>
      </a:accent5>
      <a:accent6>
        <a:srgbClr val="C17790"/>
      </a:accent6>
      <a:hlink>
        <a:srgbClr val="DA5723"/>
      </a:hlink>
      <a:folHlink>
        <a:srgbClr val="226CA5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4281</TotalTime>
  <Words>1500</Words>
  <Application>Microsoft Office PowerPoint</Application>
  <PresentationFormat>Presentación en pantalla (4:3)</PresentationFormat>
  <Paragraphs>442</Paragraphs>
  <Slides>40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0" baseType="lpstr">
      <vt:lpstr>Arial</vt:lpstr>
      <vt:lpstr>Arial Black</vt:lpstr>
      <vt:lpstr>Arial Unicode MS</vt:lpstr>
      <vt:lpstr>Calibri</vt:lpstr>
      <vt:lpstr>Copperplate33bc</vt:lpstr>
      <vt:lpstr>Georgia</vt:lpstr>
      <vt:lpstr>Gill Sans MT</vt:lpstr>
      <vt:lpstr>Trebuchet MS</vt:lpstr>
      <vt:lpstr>Wingdings</vt:lpstr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Tendencias de la lluvia en más regiones de México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huracanes</vt:lpstr>
      <vt:lpstr>TRAYECTORIAS DE HURACANES EN MEXICO</vt:lpstr>
      <vt:lpstr>Presentación de PowerPoint</vt:lpstr>
      <vt:lpstr>Presentación de PowerPoint</vt:lpstr>
      <vt:lpstr>Presentación de PowerPoint</vt:lpstr>
      <vt:lpstr>¿Qué son los escenarios de cambio climático?</vt:lpstr>
      <vt:lpstr>¿Por qué utilizar escenarios de Cambio Climático?</vt:lpstr>
      <vt:lpstr>Presentación</vt:lpstr>
      <vt:lpstr>METODOLOGÍA</vt:lpstr>
      <vt:lpstr>Presentación de PowerPoint</vt:lpstr>
      <vt:lpstr>RESULTADOS DE ESCENARIOS DE CAMBIO CLIMÁTICO EN LA PRECIPITACIÓN DE ACUERDO AL MODELO HadCm3 considerando un escenario  de emisiones a2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farreguin</dc:creator>
  <cp:lastModifiedBy>JOSE ISMAEL MINJAREZ SOSA</cp:lastModifiedBy>
  <cp:revision>243</cp:revision>
  <dcterms:created xsi:type="dcterms:W3CDTF">2008-10-22T17:42:00Z</dcterms:created>
  <dcterms:modified xsi:type="dcterms:W3CDTF">2022-08-30T17:00:10Z</dcterms:modified>
</cp:coreProperties>
</file>