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527" r:id="rId2"/>
    <p:sldId id="528" r:id="rId3"/>
    <p:sldId id="324" r:id="rId4"/>
    <p:sldId id="327" r:id="rId5"/>
    <p:sldId id="257" r:id="rId6"/>
    <p:sldId id="356" r:id="rId7"/>
    <p:sldId id="265" r:id="rId8"/>
    <p:sldId id="269" r:id="rId9"/>
    <p:sldId id="277" r:id="rId10"/>
    <p:sldId id="297" r:id="rId11"/>
    <p:sldId id="280" r:id="rId12"/>
    <p:sldId id="266" r:id="rId13"/>
    <p:sldId id="537" r:id="rId14"/>
    <p:sldId id="278" r:id="rId15"/>
    <p:sldId id="420" r:id="rId16"/>
    <p:sldId id="421" r:id="rId17"/>
    <p:sldId id="273" r:id="rId18"/>
    <p:sldId id="423" r:id="rId19"/>
    <p:sldId id="272" r:id="rId20"/>
    <p:sldId id="284" r:id="rId21"/>
    <p:sldId id="438" r:id="rId22"/>
    <p:sldId id="558" r:id="rId23"/>
    <p:sldId id="559" r:id="rId24"/>
    <p:sldId id="560" r:id="rId25"/>
    <p:sldId id="561" r:id="rId26"/>
    <p:sldId id="562" r:id="rId27"/>
    <p:sldId id="514" r:id="rId28"/>
    <p:sldId id="543" r:id="rId29"/>
    <p:sldId id="557" r:id="rId30"/>
    <p:sldId id="542" r:id="rId31"/>
    <p:sldId id="290" r:id="rId32"/>
    <p:sldId id="545" r:id="rId33"/>
    <p:sldId id="546" r:id="rId34"/>
    <p:sldId id="547" r:id="rId35"/>
    <p:sldId id="555" r:id="rId36"/>
    <p:sldId id="552" r:id="rId37"/>
    <p:sldId id="556" r:id="rId38"/>
    <p:sldId id="544"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25" autoAdjust="0"/>
    <p:restoredTop sz="94696" autoAdjust="0"/>
  </p:normalViewPr>
  <p:slideViewPr>
    <p:cSldViewPr showGuides="1">
      <p:cViewPr varScale="1">
        <p:scale>
          <a:sx n="104" d="100"/>
          <a:sy n="104" d="100"/>
        </p:scale>
        <p:origin x="1344" y="72"/>
      </p:cViewPr>
      <p:guideLst>
        <p:guide orient="horz" pos="2160"/>
        <p:guide pos="2880"/>
      </p:guideLst>
    </p:cSldViewPr>
  </p:slideViewPr>
  <p:notesTextViewPr>
    <p:cViewPr>
      <p:scale>
        <a:sx n="100" d="100"/>
        <a:sy n="100" d="100"/>
      </p:scale>
      <p:origin x="0" y="0"/>
    </p:cViewPr>
  </p:notesTextViewPr>
  <p:sorterViewPr>
    <p:cViewPr>
      <p:scale>
        <a:sx n="177" d="100"/>
        <a:sy n="177" d="100"/>
      </p:scale>
      <p:origin x="0" y="-84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F9CA570-0BCF-4F27-A0BB-84B104B58AFD}"/>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s-MX"/>
          </a:p>
        </p:txBody>
      </p:sp>
      <p:sp>
        <p:nvSpPr>
          <p:cNvPr id="25603" name="Rectangle 3">
            <a:extLst>
              <a:ext uri="{FF2B5EF4-FFF2-40B4-BE49-F238E27FC236}">
                <a16:creationId xmlns:a16="http://schemas.microsoft.com/office/drawing/2014/main" id="{DAF5ECAB-0F3F-499F-AC25-15B2D24E905F}"/>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s-MX"/>
          </a:p>
        </p:txBody>
      </p:sp>
      <p:sp>
        <p:nvSpPr>
          <p:cNvPr id="2052" name="Rectangle 4">
            <a:extLst>
              <a:ext uri="{FF2B5EF4-FFF2-40B4-BE49-F238E27FC236}">
                <a16:creationId xmlns:a16="http://schemas.microsoft.com/office/drawing/2014/main" id="{A204621F-8B06-4B0D-9366-FA3EE8E9B81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a:extLst>
              <a:ext uri="{FF2B5EF4-FFF2-40B4-BE49-F238E27FC236}">
                <a16:creationId xmlns:a16="http://schemas.microsoft.com/office/drawing/2014/main" id="{551D6942-FFDE-4E67-9D62-55F5A510028D}"/>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s-MX" noProof="0"/>
              <a:t>Click to edit Master text styles</a:t>
            </a:r>
          </a:p>
          <a:p>
            <a:pPr lvl="1"/>
            <a:r>
              <a:rPr lang="en-US" altLang="es-MX" noProof="0"/>
              <a:t>Second level</a:t>
            </a:r>
          </a:p>
          <a:p>
            <a:pPr lvl="2"/>
            <a:r>
              <a:rPr lang="en-US" altLang="es-MX" noProof="0"/>
              <a:t>Third level</a:t>
            </a:r>
          </a:p>
          <a:p>
            <a:pPr lvl="3"/>
            <a:r>
              <a:rPr lang="en-US" altLang="es-MX" noProof="0"/>
              <a:t>Fourth level</a:t>
            </a:r>
          </a:p>
          <a:p>
            <a:pPr lvl="4"/>
            <a:r>
              <a:rPr lang="en-US" altLang="es-MX" noProof="0"/>
              <a:t>Fifth level</a:t>
            </a:r>
          </a:p>
        </p:txBody>
      </p:sp>
      <p:sp>
        <p:nvSpPr>
          <p:cNvPr id="25606" name="Rectangle 6">
            <a:extLst>
              <a:ext uri="{FF2B5EF4-FFF2-40B4-BE49-F238E27FC236}">
                <a16:creationId xmlns:a16="http://schemas.microsoft.com/office/drawing/2014/main" id="{CAAE740E-D8A4-493F-B34E-FDC030A9C153}"/>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s-MX"/>
          </a:p>
        </p:txBody>
      </p:sp>
      <p:sp>
        <p:nvSpPr>
          <p:cNvPr id="25607" name="Rectangle 7">
            <a:extLst>
              <a:ext uri="{FF2B5EF4-FFF2-40B4-BE49-F238E27FC236}">
                <a16:creationId xmlns:a16="http://schemas.microsoft.com/office/drawing/2014/main" id="{5D66E0E7-3EF6-476C-8DF9-D8C77BF5F615}"/>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6F44C4B8-1E52-4742-9CE3-D80A15112952}" type="slidenum">
              <a:rPr lang="en-US" altLang="es-MX"/>
              <a:pPr>
                <a:defRPr/>
              </a:pPr>
              <a:t>‹Nº›</a:t>
            </a:fld>
            <a:endParaRPr lang="en-US"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417F8CFB-1F7E-46E3-94F6-323DCA32D87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AD7DF46-0ADF-47B2-837A-22A09ECE70CD}" type="slidenum">
              <a:rPr lang="es-ES_tradnl" altLang="es-MX">
                <a:latin typeface="Times New Roman" panose="02020603050405020304" pitchFamily="18" charset="0"/>
              </a:rPr>
              <a:pPr/>
              <a:t>6</a:t>
            </a:fld>
            <a:endParaRPr lang="es-ES_tradnl" altLang="es-MX">
              <a:latin typeface="Times New Roman" panose="02020603050405020304" pitchFamily="18" charset="0"/>
            </a:endParaRPr>
          </a:p>
        </p:txBody>
      </p:sp>
      <p:sp>
        <p:nvSpPr>
          <p:cNvPr id="7171" name="Rectangle 2">
            <a:extLst>
              <a:ext uri="{FF2B5EF4-FFF2-40B4-BE49-F238E27FC236}">
                <a16:creationId xmlns:a16="http://schemas.microsoft.com/office/drawing/2014/main" id="{B99D6774-C0E2-44AB-B563-77A906E261D9}"/>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27E545B5-DB0B-4419-AFF8-9C975E47BCB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s-ES"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25EA9AEF-861D-4DB1-AE11-08FEE1AD5C38}"/>
              </a:ext>
            </a:extLst>
          </p:cNvPr>
          <p:cNvSpPr>
            <a:spLocks noGrp="1" noRot="1" noChangeAspect="1" noChangeArrowheads="1" noTextEdit="1"/>
          </p:cNvSpPr>
          <p:nvPr>
            <p:ph type="sldImg"/>
          </p:nvPr>
        </p:nvSpPr>
        <p:spPr>
          <a:solidFill>
            <a:srgbClr val="FFFFFF"/>
          </a:solidFill>
          <a:ln/>
        </p:spPr>
      </p:sp>
      <p:sp>
        <p:nvSpPr>
          <p:cNvPr id="21507" name="Rectangle 2">
            <a:extLst>
              <a:ext uri="{FF2B5EF4-FFF2-40B4-BE49-F238E27FC236}">
                <a16:creationId xmlns:a16="http://schemas.microsoft.com/office/drawing/2014/main" id="{9A874115-3244-4E38-BD96-CFCE8E78936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44450" eaLnBrk="1" hangingPunct="1">
              <a:lnSpc>
                <a:spcPct val="120000"/>
              </a:lnSpc>
              <a:spcBef>
                <a:spcPts val="500"/>
              </a:spcBef>
            </a:pPr>
            <a:r>
              <a:rPr lang="en-US" altLang="es-MX" sz="1400">
                <a:latin typeface="Arial" panose="020B0604020202020204" pitchFamily="34" charset="0"/>
                <a:cs typeface="Arial" panose="020B0604020202020204" pitchFamily="34" charset="0"/>
                <a:sym typeface="Arial" panose="020B0604020202020204" pitchFamily="34" charset="0"/>
              </a:rPr>
              <a:t>Se considera como degradación del suelo a toda modificación que conduzca al deterioro del suelo.</a:t>
            </a:r>
          </a:p>
          <a:p>
            <a:pPr marL="44450" eaLnBrk="1" hangingPunct="1">
              <a:lnSpc>
                <a:spcPct val="120000"/>
              </a:lnSpc>
              <a:spcBef>
                <a:spcPts val="500"/>
              </a:spcBef>
            </a:pPr>
            <a:r>
              <a:rPr lang="en-US" altLang="es-MX" sz="1400">
                <a:latin typeface="Arial" panose="020B0604020202020204" pitchFamily="34" charset="0"/>
                <a:cs typeface="Arial" panose="020B0604020202020204" pitchFamily="34" charset="0"/>
                <a:sym typeface="Arial" panose="020B0604020202020204" pitchFamily="34" charset="0"/>
              </a:rPr>
              <a:t>El problema de la degradación del suelo no es un descubrimiento de nuestra civilización, pues ya quedaba registrado en los documentos de los romanos y de los griegos: Así ya Platón describió la destrucción del suelo como resultado de las deforestaciones. No obstante en un principio el problema no era acuciante debido a la escasa densidad de población y al hecho de que las civilizaciones primitivas se establecían en las llanuras próximas a los ríos (suelos fértiles, con abundante agua y f</a:t>
            </a:r>
            <a:r>
              <a:rPr lang="en-US" altLang="es-MX" sz="1400">
                <a:latin typeface="Lucida Grande" pitchFamily="1" charset="0"/>
                <a:cs typeface="Lucida Grande" pitchFamily="1" charset="0"/>
                <a:sym typeface="Lucida Grande" pitchFamily="1" charset="0"/>
              </a:rPr>
              <a:t>áci</a:t>
            </a:r>
            <a:r>
              <a:rPr lang="en-US" altLang="es-MX" sz="1400">
                <a:latin typeface="Arial" panose="020B0604020202020204" pitchFamily="34" charset="0"/>
                <a:cs typeface="Arial" panose="020B0604020202020204" pitchFamily="34" charset="0"/>
                <a:sym typeface="Arial" panose="020B0604020202020204" pitchFamily="34" charset="0"/>
              </a:rPr>
              <a:t>les comunicaciones). La espectacular explosión demogr</a:t>
            </a:r>
            <a:r>
              <a:rPr lang="en-US" altLang="es-MX" sz="1400">
                <a:latin typeface="Lucida Grande" pitchFamily="1" charset="0"/>
                <a:cs typeface="Lucida Grande" pitchFamily="1" charset="0"/>
                <a:sym typeface="Lucida Grande" pitchFamily="1" charset="0"/>
              </a:rPr>
              <a:t>áf</a:t>
            </a:r>
            <a:r>
              <a:rPr lang="en-US" altLang="es-MX" sz="1400">
                <a:latin typeface="Arial" panose="020B0604020202020204" pitchFamily="34" charset="0"/>
                <a:cs typeface="Arial" panose="020B0604020202020204" pitchFamily="34" charset="0"/>
                <a:sym typeface="Arial" panose="020B0604020202020204" pitchFamily="34" charset="0"/>
              </a:rPr>
              <a:t>ica actual ha provocado la roturación de tierras en relieves cada vez con pendientes mas fuertes, fuertemente degradables, y como consecuencia frenar la degradación del suelo se ha convertido en uno de los grandes retos de nuestra civilización.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9AC04883-B648-41C3-B0C7-C883E7EA7E1B}"/>
              </a:ext>
            </a:extLst>
          </p:cNvPr>
          <p:cNvSpPr>
            <a:spLocks noGrp="1" noRot="1" noChangeAspect="1" noChangeArrowheads="1" noTextEdit="1"/>
          </p:cNvSpPr>
          <p:nvPr>
            <p:ph type="sldImg"/>
          </p:nvPr>
        </p:nvSpPr>
        <p:spPr>
          <a:solidFill>
            <a:srgbClr val="FFFFFF"/>
          </a:solidFill>
          <a:ln/>
        </p:spPr>
      </p:sp>
      <p:sp>
        <p:nvSpPr>
          <p:cNvPr id="23555" name="Rectangle 2">
            <a:extLst>
              <a:ext uri="{FF2B5EF4-FFF2-40B4-BE49-F238E27FC236}">
                <a16:creationId xmlns:a16="http://schemas.microsoft.com/office/drawing/2014/main" id="{D5639D33-D421-4720-A4CA-6E26B014631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44450" eaLnBrk="1" hangingPunct="1">
              <a:lnSpc>
                <a:spcPct val="120000"/>
              </a:lnSpc>
              <a:spcBef>
                <a:spcPts val="500"/>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Degradación fertilidad: disminución de la capacidad de soportar vida.</a:t>
            </a:r>
          </a:p>
          <a:p>
            <a:pPr marL="44450" eaLnBrk="1" hangingPunct="1">
              <a:lnSpc>
                <a:spcPct val="120000"/>
              </a:lnSpc>
              <a:spcBef>
                <a:spcPts val="500"/>
              </a:spcBef>
            </a:pPr>
            <a:r>
              <a:rPr lang="en-US" altLang="es-MX" sz="1400">
                <a:latin typeface="Arial" panose="020B0604020202020204" pitchFamily="34" charset="0"/>
                <a:cs typeface="Arial" panose="020B0604020202020204" pitchFamily="34" charset="0"/>
                <a:sym typeface="Arial" panose="020B0604020202020204" pitchFamily="34" charset="0"/>
              </a:rPr>
              <a:t>Existe una relación inversa entre degradación y producción.</a:t>
            </a:r>
          </a:p>
          <a:p>
            <a:pPr marL="44450" eaLnBrk="1" hangingPunct="1">
              <a:lnSpc>
                <a:spcPct val="120000"/>
              </a:lnSpc>
              <a:spcBef>
                <a:spcPts val="500"/>
              </a:spcBef>
            </a:pPr>
            <a:r>
              <a:rPr lang="en-US" altLang="es-MX" sz="1400">
                <a:latin typeface="Arial" panose="020B0604020202020204" pitchFamily="34" charset="0"/>
                <a:cs typeface="Arial" panose="020B0604020202020204" pitchFamily="34" charset="0"/>
                <a:sym typeface="Arial" panose="020B0604020202020204" pitchFamily="34" charset="0"/>
              </a:rPr>
              <a:t>Al degradarse el suelo pierde fertilidad y para un buen uso agrícola hay que reponer los nutrientes con fertilizantes externos. Un suelo con buena salud responde con rapidez y con aumento de la producción al añadirle fertilizantes, pero un suelo degradado tiene una respuesta lenta e incompleta.</a:t>
            </a:r>
          </a:p>
          <a:p>
            <a:pPr marL="44450" eaLnBrk="1" hangingPunct="1">
              <a:lnSpc>
                <a:spcPct val="120000"/>
              </a:lnSpc>
              <a:spcBef>
                <a:spcPts val="500"/>
              </a:spcBef>
            </a:pPr>
            <a:r>
              <a:rPr lang="en-US" altLang="es-MX" sz="1400">
                <a:latin typeface="Arial" panose="020B0604020202020204" pitchFamily="34" charset="0"/>
                <a:cs typeface="Arial" panose="020B0604020202020204" pitchFamily="34" charset="0"/>
                <a:sym typeface="Arial" panose="020B0604020202020204" pitchFamily="34" charset="0"/>
              </a:rPr>
              <a:t>Puede tratarse de una degradación química, que se puede deber a varias causas: pérdida de nutrientes, acidificación, salinización, sodificación, aumento de la toxicidad por liberación o concentración de determinados elementos químicos. El deterioro del suelo a veces es consecuencia de una degradación física, por: pérdida de estructura, aumento de la densidad aparente, disminución de la permeabilidad, disminución de la capacidad de retención de agua. En otras ocasiones se habla de degradación biológica, cuando se produce una disminución de la materia orgánica incorporada.</a:t>
            </a:r>
          </a:p>
          <a:p>
            <a:pPr marL="44450" eaLnBrk="1" hangingPunct="1">
              <a:lnSpc>
                <a:spcPct val="120000"/>
              </a:lnSpc>
              <a:spcBef>
                <a:spcPts val="500"/>
              </a:spcBef>
            </a:pPr>
            <a:endParaRPr lang="en-US" altLang="es-MX">
              <a:latin typeface="Times" panose="02020603050405020304" pitchFamily="18" charset="0"/>
              <a:cs typeface="Times" panose="02020603050405020304" pitchFamily="18" charset="0"/>
              <a:sym typeface="Times" panose="02020603050405020304" pitchFamily="18" charset="0"/>
            </a:endParaRPr>
          </a:p>
          <a:p>
            <a:pPr marL="44450" eaLnBrk="1" hangingPunct="1">
              <a:spcBef>
                <a:spcPts val="500"/>
              </a:spcBef>
            </a:pPr>
            <a:endParaRPr lang="en-US" altLang="es-MX" sz="1400">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805EF3B8-6729-49C1-8C3D-D325619E4920}"/>
              </a:ext>
            </a:extLst>
          </p:cNvPr>
          <p:cNvSpPr>
            <a:spLocks noGrp="1" noRot="1" noChangeAspect="1" noChangeArrowheads="1" noTextEdit="1"/>
          </p:cNvSpPr>
          <p:nvPr>
            <p:ph type="sldImg"/>
          </p:nvPr>
        </p:nvSpPr>
        <p:spPr>
          <a:solidFill>
            <a:srgbClr val="FFFFFF"/>
          </a:solidFill>
          <a:ln/>
        </p:spPr>
      </p:sp>
      <p:sp>
        <p:nvSpPr>
          <p:cNvPr id="37891" name="Rectangle 2">
            <a:extLst>
              <a:ext uri="{FF2B5EF4-FFF2-40B4-BE49-F238E27FC236}">
                <a16:creationId xmlns:a16="http://schemas.microsoft.com/office/drawing/2014/main" id="{9CCCD422-56DE-41CB-AFE6-101EAF4AD2A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eaLnBrk="1" hangingPunct="1">
              <a:lnSpc>
                <a:spcPct val="120000"/>
              </a:lnSpc>
              <a:spcBef>
                <a:spcPts val="1200"/>
              </a:spcBef>
            </a:pPr>
            <a:r>
              <a:rPr lang="en-US" altLang="es-MX" sz="1400">
                <a:latin typeface="Arial" panose="020B0604020202020204" pitchFamily="34" charset="0"/>
                <a:cs typeface="Arial" panose="020B0604020202020204" pitchFamily="34" charset="0"/>
                <a:sym typeface="Arial" panose="020B0604020202020204" pitchFamily="34" charset="0"/>
              </a:rPr>
              <a:t>En definitiva, se produce un empeoramiento de las propiedades del suelo y una disminución de la masa de suelo. Estos efectos tienen dos consecuencias generales: a corto plazo, disminución de la producción y aumento de los gastos de explotación (cada vez el suelo necesita mayor cantidad de abonos y cada vez produce menos). A largo plazo: infertilidad total, abandono, desertización del territorio.</a:t>
            </a:r>
          </a:p>
          <a:p>
            <a:pPr eaLnBrk="1" hangingPunct="1">
              <a:lnSpc>
                <a:spcPct val="120000"/>
              </a:lnSpc>
              <a:spcBef>
                <a:spcPts val="1200"/>
              </a:spcBef>
            </a:pPr>
            <a:endParaRPr lang="en-US" altLang="es-MX" sz="1400">
              <a:latin typeface="Arial" panose="020B0604020202020204" pitchFamily="34" charset="0"/>
              <a:cs typeface="Arial" panose="020B0604020202020204" pitchFamily="34" charset="0"/>
              <a:sym typeface="Arial" panose="020B0604020202020204" pitchFamily="34" charset="0"/>
            </a:endParaRPr>
          </a:p>
          <a:p>
            <a:pPr eaLnBrk="1" hangingPunct="1">
              <a:lnSpc>
                <a:spcPct val="120000"/>
              </a:lnSpc>
              <a:spcBef>
                <a:spcPts val="1200"/>
              </a:spcBef>
            </a:pPr>
            <a:endPar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a:extLst>
              <a:ext uri="{FF2B5EF4-FFF2-40B4-BE49-F238E27FC236}">
                <a16:creationId xmlns:a16="http://schemas.microsoft.com/office/drawing/2014/main" id="{195F8539-6F2D-4505-ADE2-236CC5665DBB}"/>
              </a:ext>
            </a:extLst>
          </p:cNvPr>
          <p:cNvSpPr>
            <a:spLocks noGrp="1" noRot="1" noChangeAspect="1" noChangeArrowheads="1" noTextEdit="1"/>
          </p:cNvSpPr>
          <p:nvPr>
            <p:ph type="sldImg"/>
          </p:nvPr>
        </p:nvSpPr>
        <p:spPr>
          <a:solidFill>
            <a:srgbClr val="FFFFFF"/>
          </a:solidFill>
          <a:ln/>
        </p:spPr>
      </p:sp>
      <p:sp>
        <p:nvSpPr>
          <p:cNvPr id="63491" name="Rectangle 2">
            <a:extLst>
              <a:ext uri="{FF2B5EF4-FFF2-40B4-BE49-F238E27FC236}">
                <a16:creationId xmlns:a16="http://schemas.microsoft.com/office/drawing/2014/main" id="{32667ABA-29D9-4A88-A181-894AB494154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44450" eaLnBrk="1" hangingPunct="1">
              <a:spcBef>
                <a:spcPts val="463"/>
              </a:spcBef>
            </a:pPr>
            <a:r>
              <a:rPr lang="en-US" altLang="es-MX" sz="1400">
                <a:solidFill>
                  <a:srgbClr val="000000"/>
                </a:solidFill>
                <a:latin typeface="Arial" panose="020B0604020202020204" pitchFamily="34" charset="0"/>
                <a:cs typeface="Arial" panose="020B0604020202020204" pitchFamily="34" charset="0"/>
                <a:sym typeface="Arial" panose="020B0604020202020204" pitchFamily="34" charset="0"/>
              </a:rPr>
              <a:t>Informe GLASOD, primer informe riguroso y científico patrocinado por la FAO para conocer el estado de los suelos a nivel mundial. Escala 1:10.000.000. Año 1991. participaron más de 250 científicos de todo el mundo.</a:t>
            </a:r>
          </a:p>
          <a:p>
            <a:pPr marL="44450" eaLnBrk="1" hangingPunct="1">
              <a:spcBef>
                <a:spcPts val="463"/>
              </a:spcBef>
            </a:pPr>
            <a:endParaRPr lang="en-US" altLang="es-MX" sz="2400">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116FEB96-CA3A-44A7-86F3-33CC8DD6D50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0C0E2CA-B07F-44B7-B646-86ED02E7F4C9}" type="slidenum">
              <a:rPr lang="es-ES_tradnl" altLang="es-MX">
                <a:latin typeface="Times New Roman" panose="02020603050405020304" pitchFamily="18" charset="0"/>
              </a:rPr>
              <a:pPr/>
              <a:t>24</a:t>
            </a:fld>
            <a:endParaRPr lang="es-ES_tradnl" altLang="es-MX">
              <a:latin typeface="Times New Roman" panose="02020603050405020304" pitchFamily="18" charset="0"/>
            </a:endParaRPr>
          </a:p>
        </p:txBody>
      </p:sp>
      <p:sp>
        <p:nvSpPr>
          <p:cNvPr id="9219" name="Rectangle 2">
            <a:extLst>
              <a:ext uri="{FF2B5EF4-FFF2-40B4-BE49-F238E27FC236}">
                <a16:creationId xmlns:a16="http://schemas.microsoft.com/office/drawing/2014/main" id="{CCDF7A3B-FEB7-40D9-AAFD-EACAB2A7C2C6}"/>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535B9D4E-C533-4609-9EE2-FB1E44BB61D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s-ES" altLang="es-MX"/>
          </a:p>
        </p:txBody>
      </p:sp>
    </p:spTree>
    <p:extLst>
      <p:ext uri="{BB962C8B-B14F-4D97-AF65-F5344CB8AC3E}">
        <p14:creationId xmlns:p14="http://schemas.microsoft.com/office/powerpoint/2010/main" val="3980468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73D9E69-5679-A684-6D90-A7661F3DB0AE}"/>
              </a:ext>
            </a:extLst>
          </p:cNvPr>
          <p:cNvSpPr>
            <a:spLocks noGrp="1" noChangeArrowheads="1"/>
          </p:cNvSpPr>
          <p:nvPr>
            <p:ph type="sldNum" sz="quarter" idx="5"/>
          </p:nvPr>
        </p:nvSpPr>
        <p:spPr>
          <a:ln/>
        </p:spPr>
        <p:txBody>
          <a:bodyPr/>
          <a:lstStyle/>
          <a:p>
            <a:fld id="{DA97F651-5463-4E5E-82BC-80B7FFDF81CA}" type="slidenum">
              <a:rPr lang="en-US" altLang="es-MX"/>
              <a:pPr/>
              <a:t>31</a:t>
            </a:fld>
            <a:endParaRPr lang="en-US" altLang="es-MX"/>
          </a:p>
        </p:txBody>
      </p:sp>
      <p:sp>
        <p:nvSpPr>
          <p:cNvPr id="80898" name="Rectangle 2">
            <a:extLst>
              <a:ext uri="{FF2B5EF4-FFF2-40B4-BE49-F238E27FC236}">
                <a16:creationId xmlns:a16="http://schemas.microsoft.com/office/drawing/2014/main" id="{788CC568-B4E6-09D0-CF93-E6C5C75D2741}"/>
              </a:ext>
            </a:extLst>
          </p:cNvPr>
          <p:cNvSpPr>
            <a:spLocks noChangeArrowheads="1" noTextEdit="1"/>
          </p:cNvSpPr>
          <p:nvPr>
            <p:ph type="sldImg"/>
          </p:nvPr>
        </p:nvSpPr>
        <p:spPr>
          <a:ln/>
        </p:spPr>
      </p:sp>
      <p:sp>
        <p:nvSpPr>
          <p:cNvPr id="80899" name="Rectangle 3">
            <a:extLst>
              <a:ext uri="{FF2B5EF4-FFF2-40B4-BE49-F238E27FC236}">
                <a16:creationId xmlns:a16="http://schemas.microsoft.com/office/drawing/2014/main" id="{675EF056-0F61-89E8-435D-F86787201885}"/>
              </a:ext>
            </a:extLst>
          </p:cNvPr>
          <p:cNvSpPr>
            <a:spLocks noGrp="1" noChangeArrowheads="1"/>
          </p:cNvSpPr>
          <p:nvPr>
            <p:ph type="body" idx="1"/>
          </p:nvPr>
        </p:nvSpPr>
        <p:spPr/>
        <p:txBody>
          <a:bodyPr/>
          <a:lstStyle/>
          <a:p>
            <a:r>
              <a:rPr lang="en-US" altLang="es-MX"/>
              <a:t>1.  Global warming art - year 2000, www.globalwarmingart.com</a:t>
            </a:r>
          </a:p>
        </p:txBody>
      </p:sp>
    </p:spTree>
    <p:extLst>
      <p:ext uri="{BB962C8B-B14F-4D97-AF65-F5344CB8AC3E}">
        <p14:creationId xmlns:p14="http://schemas.microsoft.com/office/powerpoint/2010/main" val="2539731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E7B3A5-0284-4801-72FC-3368D4AA244A}"/>
              </a:ext>
            </a:extLst>
          </p:cNvPr>
          <p:cNvSpPr>
            <a:spLocks noGrp="1" noChangeArrowheads="1"/>
          </p:cNvSpPr>
          <p:nvPr>
            <p:ph type="sldNum" sz="quarter" idx="5"/>
          </p:nvPr>
        </p:nvSpPr>
        <p:spPr>
          <a:ln/>
        </p:spPr>
        <p:txBody>
          <a:bodyPr/>
          <a:lstStyle/>
          <a:p>
            <a:fld id="{548923D1-176B-4DCE-8E2A-0F7CBF34A51D}" type="slidenum">
              <a:rPr lang="en-US" altLang="es-MX"/>
              <a:pPr/>
              <a:t>32</a:t>
            </a:fld>
            <a:endParaRPr lang="en-US" altLang="es-MX"/>
          </a:p>
        </p:txBody>
      </p:sp>
      <p:sp>
        <p:nvSpPr>
          <p:cNvPr id="47106" name="Rectangle 2">
            <a:extLst>
              <a:ext uri="{FF2B5EF4-FFF2-40B4-BE49-F238E27FC236}">
                <a16:creationId xmlns:a16="http://schemas.microsoft.com/office/drawing/2014/main" id="{E2EC92F3-1AB3-9966-F72F-2571B394F2FB}"/>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4DA825BF-679D-2705-81A6-BF73B0D35A8F}"/>
              </a:ext>
            </a:extLst>
          </p:cNvPr>
          <p:cNvSpPr>
            <a:spLocks noGrp="1" noChangeArrowheads="1"/>
          </p:cNvSpPr>
          <p:nvPr>
            <p:ph type="body" idx="1"/>
          </p:nvPr>
        </p:nvSpPr>
        <p:spPr/>
        <p:txBody>
          <a:bodyPr/>
          <a:lstStyle/>
          <a:p>
            <a:r>
              <a:rPr lang="en-US" altLang="es-MX"/>
              <a:t>1.  Livestock’s Long Shadow; Environmental Issues and Problems.  The Livestock, Environmental and Development Initiative (LEAD).  www.virtualcentre.org</a:t>
            </a:r>
          </a:p>
        </p:txBody>
      </p:sp>
    </p:spTree>
    <p:extLst>
      <p:ext uri="{BB962C8B-B14F-4D97-AF65-F5344CB8AC3E}">
        <p14:creationId xmlns:p14="http://schemas.microsoft.com/office/powerpoint/2010/main" val="3189064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0AABF04-BE76-F644-5CD2-CECCA18023C0}"/>
              </a:ext>
            </a:extLst>
          </p:cNvPr>
          <p:cNvSpPr>
            <a:spLocks noGrp="1" noChangeArrowheads="1"/>
          </p:cNvSpPr>
          <p:nvPr>
            <p:ph type="sldNum" sz="quarter" idx="5"/>
          </p:nvPr>
        </p:nvSpPr>
        <p:spPr>
          <a:ln/>
        </p:spPr>
        <p:txBody>
          <a:bodyPr/>
          <a:lstStyle/>
          <a:p>
            <a:fld id="{9FA3A4A2-F200-4C52-9698-2E5290BE1904}" type="slidenum">
              <a:rPr lang="en-US" altLang="es-MX"/>
              <a:pPr/>
              <a:t>33</a:t>
            </a:fld>
            <a:endParaRPr lang="en-US" altLang="es-MX"/>
          </a:p>
        </p:txBody>
      </p:sp>
      <p:sp>
        <p:nvSpPr>
          <p:cNvPr id="49154" name="Rectangle 2">
            <a:extLst>
              <a:ext uri="{FF2B5EF4-FFF2-40B4-BE49-F238E27FC236}">
                <a16:creationId xmlns:a16="http://schemas.microsoft.com/office/drawing/2014/main" id="{FD631FAC-5F92-FE5F-9251-B3D2793FC9ED}"/>
              </a:ext>
            </a:extLst>
          </p:cNvPr>
          <p:cNvSpPr>
            <a:spLocks noChangeArrowheads="1" noTextEdit="1"/>
          </p:cNvSpPr>
          <p:nvPr>
            <p:ph type="sldImg"/>
          </p:nvPr>
        </p:nvSpPr>
        <p:spPr>
          <a:ln/>
        </p:spPr>
      </p:sp>
      <p:sp>
        <p:nvSpPr>
          <p:cNvPr id="49155" name="Rectangle 3">
            <a:extLst>
              <a:ext uri="{FF2B5EF4-FFF2-40B4-BE49-F238E27FC236}">
                <a16:creationId xmlns:a16="http://schemas.microsoft.com/office/drawing/2014/main" id="{A9B34E2E-412E-AA85-7D1C-7C6259A17C74}"/>
              </a:ext>
            </a:extLst>
          </p:cNvPr>
          <p:cNvSpPr>
            <a:spLocks noGrp="1" noChangeArrowheads="1"/>
          </p:cNvSpPr>
          <p:nvPr>
            <p:ph type="body" idx="1"/>
          </p:nvPr>
        </p:nvSpPr>
        <p:spPr/>
        <p:txBody>
          <a:bodyPr/>
          <a:lstStyle/>
          <a:p>
            <a:r>
              <a:rPr lang="en-US" altLang="es-MX"/>
              <a:t>1.  Livestock’s Long Shadow; Environmental Issues and Problems.  The Livestock, Environmental and Development Initiative (LEAD).  www.virtualcentre.org</a:t>
            </a:r>
          </a:p>
        </p:txBody>
      </p:sp>
    </p:spTree>
    <p:extLst>
      <p:ext uri="{BB962C8B-B14F-4D97-AF65-F5344CB8AC3E}">
        <p14:creationId xmlns:p14="http://schemas.microsoft.com/office/powerpoint/2010/main" val="1146326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92119EC-3416-BA61-467D-553AE235FC3D}"/>
              </a:ext>
            </a:extLst>
          </p:cNvPr>
          <p:cNvSpPr>
            <a:spLocks noGrp="1" noChangeArrowheads="1"/>
          </p:cNvSpPr>
          <p:nvPr>
            <p:ph type="sldNum" sz="quarter" idx="5"/>
          </p:nvPr>
        </p:nvSpPr>
        <p:spPr>
          <a:ln/>
        </p:spPr>
        <p:txBody>
          <a:bodyPr/>
          <a:lstStyle/>
          <a:p>
            <a:fld id="{D067957A-95D6-4675-B647-4CF31AD6067E}" type="slidenum">
              <a:rPr lang="en-US" altLang="es-MX"/>
              <a:pPr/>
              <a:t>34</a:t>
            </a:fld>
            <a:endParaRPr lang="en-US" altLang="es-MX"/>
          </a:p>
        </p:txBody>
      </p:sp>
      <p:sp>
        <p:nvSpPr>
          <p:cNvPr id="44034" name="Rectangle 2">
            <a:extLst>
              <a:ext uri="{FF2B5EF4-FFF2-40B4-BE49-F238E27FC236}">
                <a16:creationId xmlns:a16="http://schemas.microsoft.com/office/drawing/2014/main" id="{2C2DD5DD-F266-4DFD-0AD3-2EB2453536DA}"/>
              </a:ext>
            </a:extLst>
          </p:cNvPr>
          <p:cNvSpPr>
            <a:spLocks noChangeArrowheads="1" noTextEdit="1"/>
          </p:cNvSpPr>
          <p:nvPr>
            <p:ph type="sldImg"/>
          </p:nvPr>
        </p:nvSpPr>
        <p:spPr>
          <a:ln/>
        </p:spPr>
      </p:sp>
      <p:sp>
        <p:nvSpPr>
          <p:cNvPr id="44035" name="Rectangle 3">
            <a:extLst>
              <a:ext uri="{FF2B5EF4-FFF2-40B4-BE49-F238E27FC236}">
                <a16:creationId xmlns:a16="http://schemas.microsoft.com/office/drawing/2014/main" id="{247C3507-E2F7-05FC-D8B9-4237F7AD25E4}"/>
              </a:ext>
            </a:extLst>
          </p:cNvPr>
          <p:cNvSpPr>
            <a:spLocks noGrp="1" noChangeArrowheads="1"/>
          </p:cNvSpPr>
          <p:nvPr>
            <p:ph type="body" idx="1"/>
          </p:nvPr>
        </p:nvSpPr>
        <p:spPr/>
        <p:txBody>
          <a:bodyPr/>
          <a:lstStyle/>
          <a:p>
            <a:r>
              <a:rPr lang="en-US" altLang="es-MX"/>
              <a:t>1. Image from http://rainforests.mongabay.com/amazon/amazon_destruction.html</a:t>
            </a:r>
          </a:p>
        </p:txBody>
      </p:sp>
    </p:spTree>
    <p:extLst>
      <p:ext uri="{BB962C8B-B14F-4D97-AF65-F5344CB8AC3E}">
        <p14:creationId xmlns:p14="http://schemas.microsoft.com/office/powerpoint/2010/main" val="1376767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BCA8FF9-ADB7-2FA3-2C98-AE52A8E25EE7}"/>
              </a:ext>
            </a:extLst>
          </p:cNvPr>
          <p:cNvSpPr>
            <a:spLocks noGrp="1" noChangeArrowheads="1"/>
          </p:cNvSpPr>
          <p:nvPr>
            <p:ph type="sldNum" sz="quarter" idx="5"/>
          </p:nvPr>
        </p:nvSpPr>
        <p:spPr>
          <a:ln/>
        </p:spPr>
        <p:txBody>
          <a:bodyPr/>
          <a:lstStyle/>
          <a:p>
            <a:fld id="{55A10DF4-1DA0-4757-83EC-4B269FD38339}" type="slidenum">
              <a:rPr lang="en-US" altLang="es-MX"/>
              <a:pPr/>
              <a:t>36</a:t>
            </a:fld>
            <a:endParaRPr lang="en-US" altLang="es-MX"/>
          </a:p>
        </p:txBody>
      </p:sp>
      <p:sp>
        <p:nvSpPr>
          <p:cNvPr id="70658" name="Rectangle 2">
            <a:extLst>
              <a:ext uri="{FF2B5EF4-FFF2-40B4-BE49-F238E27FC236}">
                <a16:creationId xmlns:a16="http://schemas.microsoft.com/office/drawing/2014/main" id="{D5E33700-6ADE-2197-58FB-179DCE7406F9}"/>
              </a:ext>
            </a:extLst>
          </p:cNvPr>
          <p:cNvSpPr>
            <a:spLocks noChangeArrowheads="1" noTextEdit="1"/>
          </p:cNvSpPr>
          <p:nvPr>
            <p:ph type="sldImg"/>
          </p:nvPr>
        </p:nvSpPr>
        <p:spPr>
          <a:ln/>
        </p:spPr>
      </p:sp>
      <p:sp>
        <p:nvSpPr>
          <p:cNvPr id="70659" name="Rectangle 3">
            <a:extLst>
              <a:ext uri="{FF2B5EF4-FFF2-40B4-BE49-F238E27FC236}">
                <a16:creationId xmlns:a16="http://schemas.microsoft.com/office/drawing/2014/main" id="{5251330B-35B9-7AEB-983A-6237AA2DF66D}"/>
              </a:ext>
            </a:extLst>
          </p:cNvPr>
          <p:cNvSpPr>
            <a:spLocks noGrp="1" noChangeArrowheads="1"/>
          </p:cNvSpPr>
          <p:nvPr>
            <p:ph type="body" idx="1"/>
          </p:nvPr>
        </p:nvSpPr>
        <p:spPr/>
        <p:txBody>
          <a:bodyPr/>
          <a:lstStyle/>
          <a:p>
            <a:r>
              <a:rPr lang="en-US" altLang="es-MX"/>
              <a:t>1.  Livestock’s Long Shadow; Environmental Issues and Problems.  The Livestock, Environmental and Development Initiative (LEAD).  www.virtualcentre.org</a:t>
            </a:r>
          </a:p>
        </p:txBody>
      </p:sp>
    </p:spTree>
    <p:extLst>
      <p:ext uri="{BB962C8B-B14F-4D97-AF65-F5344CB8AC3E}">
        <p14:creationId xmlns:p14="http://schemas.microsoft.com/office/powerpoint/2010/main" val="3781637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Rectangle 4">
            <a:extLst>
              <a:ext uri="{FF2B5EF4-FFF2-40B4-BE49-F238E27FC236}">
                <a16:creationId xmlns:a16="http://schemas.microsoft.com/office/drawing/2014/main" id="{B858D3F0-8217-4B61-AEB4-B2B313B87FE2}"/>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5" name="Rectangle 5">
            <a:extLst>
              <a:ext uri="{FF2B5EF4-FFF2-40B4-BE49-F238E27FC236}">
                <a16:creationId xmlns:a16="http://schemas.microsoft.com/office/drawing/2014/main" id="{50AC383A-7D3E-4895-BB36-CDC1739BE04F}"/>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6" name="Rectangle 6">
            <a:extLst>
              <a:ext uri="{FF2B5EF4-FFF2-40B4-BE49-F238E27FC236}">
                <a16:creationId xmlns:a16="http://schemas.microsoft.com/office/drawing/2014/main" id="{BF79FF69-0188-4F15-838A-44524BB13BA2}"/>
              </a:ext>
            </a:extLst>
          </p:cNvPr>
          <p:cNvSpPr>
            <a:spLocks noGrp="1" noChangeArrowheads="1"/>
          </p:cNvSpPr>
          <p:nvPr>
            <p:ph type="sldNum" sz="quarter" idx="12"/>
          </p:nvPr>
        </p:nvSpPr>
        <p:spPr>
          <a:ln/>
        </p:spPr>
        <p:txBody>
          <a:bodyPr/>
          <a:lstStyle>
            <a:lvl1pPr>
              <a:defRPr/>
            </a:lvl1pPr>
          </a:lstStyle>
          <a:p>
            <a:pPr>
              <a:defRPr/>
            </a:pPr>
            <a:fld id="{B6522A32-948B-43D1-94B8-3AA1893755F5}" type="slidenum">
              <a:rPr lang="en-US" altLang="es-MX"/>
              <a:pPr>
                <a:defRPr/>
              </a:pPr>
              <a:t>‹Nº›</a:t>
            </a:fld>
            <a:endParaRPr lang="en-US" altLang="es-MX"/>
          </a:p>
        </p:txBody>
      </p:sp>
    </p:spTree>
    <p:extLst>
      <p:ext uri="{BB962C8B-B14F-4D97-AF65-F5344CB8AC3E}">
        <p14:creationId xmlns:p14="http://schemas.microsoft.com/office/powerpoint/2010/main" val="390917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02C22AA6-110F-4D2E-B5ED-4810F66D8417}"/>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5" name="Rectangle 5">
            <a:extLst>
              <a:ext uri="{FF2B5EF4-FFF2-40B4-BE49-F238E27FC236}">
                <a16:creationId xmlns:a16="http://schemas.microsoft.com/office/drawing/2014/main" id="{7429D85B-FF81-45DE-8D7C-A6964B19D1B1}"/>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6" name="Rectangle 6">
            <a:extLst>
              <a:ext uri="{FF2B5EF4-FFF2-40B4-BE49-F238E27FC236}">
                <a16:creationId xmlns:a16="http://schemas.microsoft.com/office/drawing/2014/main" id="{9A8CFEC0-EDE8-4FDC-A1E2-6497A49B1F57}"/>
              </a:ext>
            </a:extLst>
          </p:cNvPr>
          <p:cNvSpPr>
            <a:spLocks noGrp="1" noChangeArrowheads="1"/>
          </p:cNvSpPr>
          <p:nvPr>
            <p:ph type="sldNum" sz="quarter" idx="12"/>
          </p:nvPr>
        </p:nvSpPr>
        <p:spPr>
          <a:ln/>
        </p:spPr>
        <p:txBody>
          <a:bodyPr/>
          <a:lstStyle>
            <a:lvl1pPr>
              <a:defRPr/>
            </a:lvl1pPr>
          </a:lstStyle>
          <a:p>
            <a:pPr>
              <a:defRPr/>
            </a:pPr>
            <a:fld id="{E889A92C-0C45-4556-AD15-F4ACC3839A95}" type="slidenum">
              <a:rPr lang="en-US" altLang="es-MX"/>
              <a:pPr>
                <a:defRPr/>
              </a:pPr>
              <a:t>‹Nº›</a:t>
            </a:fld>
            <a:endParaRPr lang="en-US" altLang="es-MX"/>
          </a:p>
        </p:txBody>
      </p:sp>
    </p:spTree>
    <p:extLst>
      <p:ext uri="{BB962C8B-B14F-4D97-AF65-F5344CB8AC3E}">
        <p14:creationId xmlns:p14="http://schemas.microsoft.com/office/powerpoint/2010/main" val="2949163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4">
            <a:extLst>
              <a:ext uri="{FF2B5EF4-FFF2-40B4-BE49-F238E27FC236}">
                <a16:creationId xmlns:a16="http://schemas.microsoft.com/office/drawing/2014/main" id="{6032F37C-0D7A-4E1C-9A57-27EF3E41D6EF}"/>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5" name="Rectangle 5">
            <a:extLst>
              <a:ext uri="{FF2B5EF4-FFF2-40B4-BE49-F238E27FC236}">
                <a16:creationId xmlns:a16="http://schemas.microsoft.com/office/drawing/2014/main" id="{779A373D-04C1-4D11-ABD2-B7C9EDEC78D6}"/>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6" name="Rectangle 6">
            <a:extLst>
              <a:ext uri="{FF2B5EF4-FFF2-40B4-BE49-F238E27FC236}">
                <a16:creationId xmlns:a16="http://schemas.microsoft.com/office/drawing/2014/main" id="{2737B882-1600-421C-9D8F-C3A4A345D21D}"/>
              </a:ext>
            </a:extLst>
          </p:cNvPr>
          <p:cNvSpPr>
            <a:spLocks noGrp="1" noChangeArrowheads="1"/>
          </p:cNvSpPr>
          <p:nvPr>
            <p:ph type="sldNum" sz="quarter" idx="12"/>
          </p:nvPr>
        </p:nvSpPr>
        <p:spPr>
          <a:ln/>
        </p:spPr>
        <p:txBody>
          <a:bodyPr/>
          <a:lstStyle>
            <a:lvl1pPr>
              <a:defRPr/>
            </a:lvl1pPr>
          </a:lstStyle>
          <a:p>
            <a:pPr>
              <a:defRPr/>
            </a:pPr>
            <a:fld id="{4C12CE27-18B1-467A-9711-C6BBDFE18153}" type="slidenum">
              <a:rPr lang="en-US" altLang="es-MX"/>
              <a:pPr>
                <a:defRPr/>
              </a:pPr>
              <a:t>‹Nº›</a:t>
            </a:fld>
            <a:endParaRPr lang="en-US" altLang="es-MX"/>
          </a:p>
        </p:txBody>
      </p:sp>
    </p:spTree>
    <p:extLst>
      <p:ext uri="{BB962C8B-B14F-4D97-AF65-F5344CB8AC3E}">
        <p14:creationId xmlns:p14="http://schemas.microsoft.com/office/powerpoint/2010/main" val="4212571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345C14B2-0E0C-4627-91C9-1D796BFA0F79}"/>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6" name="Rectangle 5">
            <a:extLst>
              <a:ext uri="{FF2B5EF4-FFF2-40B4-BE49-F238E27FC236}">
                <a16:creationId xmlns:a16="http://schemas.microsoft.com/office/drawing/2014/main" id="{65CF72C2-394C-4A39-BA57-6A8802B6868F}"/>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7" name="Rectangle 6">
            <a:extLst>
              <a:ext uri="{FF2B5EF4-FFF2-40B4-BE49-F238E27FC236}">
                <a16:creationId xmlns:a16="http://schemas.microsoft.com/office/drawing/2014/main" id="{616CD0A0-AFC7-46BC-87F0-22DBCA079B69}"/>
              </a:ext>
            </a:extLst>
          </p:cNvPr>
          <p:cNvSpPr>
            <a:spLocks noGrp="1" noChangeArrowheads="1"/>
          </p:cNvSpPr>
          <p:nvPr>
            <p:ph type="sldNum" sz="quarter" idx="12"/>
          </p:nvPr>
        </p:nvSpPr>
        <p:spPr>
          <a:ln/>
        </p:spPr>
        <p:txBody>
          <a:bodyPr/>
          <a:lstStyle>
            <a:lvl1pPr>
              <a:defRPr/>
            </a:lvl1pPr>
          </a:lstStyle>
          <a:p>
            <a:pPr>
              <a:defRPr/>
            </a:pPr>
            <a:fld id="{BF05A670-B57D-4F30-9906-3495FD377EEA}" type="slidenum">
              <a:rPr lang="en-US" altLang="es-MX"/>
              <a:pPr>
                <a:defRPr/>
              </a:pPr>
              <a:t>‹Nº›</a:t>
            </a:fld>
            <a:endParaRPr lang="en-US" altLang="es-MX"/>
          </a:p>
        </p:txBody>
      </p:sp>
    </p:spTree>
    <p:extLst>
      <p:ext uri="{BB962C8B-B14F-4D97-AF65-F5344CB8AC3E}">
        <p14:creationId xmlns:p14="http://schemas.microsoft.com/office/powerpoint/2010/main" val="376279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a:extLst>
              <a:ext uri="{FF2B5EF4-FFF2-40B4-BE49-F238E27FC236}">
                <a16:creationId xmlns:a16="http://schemas.microsoft.com/office/drawing/2014/main" id="{2A38C147-5443-4A2A-AAC9-15FF2B49247D}"/>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8" name="Rectangle 5">
            <a:extLst>
              <a:ext uri="{FF2B5EF4-FFF2-40B4-BE49-F238E27FC236}">
                <a16:creationId xmlns:a16="http://schemas.microsoft.com/office/drawing/2014/main" id="{120DD1E5-A3E6-4E62-9E87-C81E11081C97}"/>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9" name="Rectangle 6">
            <a:extLst>
              <a:ext uri="{FF2B5EF4-FFF2-40B4-BE49-F238E27FC236}">
                <a16:creationId xmlns:a16="http://schemas.microsoft.com/office/drawing/2014/main" id="{27CCDB69-D5E1-4645-844A-C33B25520D4D}"/>
              </a:ext>
            </a:extLst>
          </p:cNvPr>
          <p:cNvSpPr>
            <a:spLocks noGrp="1" noChangeArrowheads="1"/>
          </p:cNvSpPr>
          <p:nvPr>
            <p:ph type="sldNum" sz="quarter" idx="12"/>
          </p:nvPr>
        </p:nvSpPr>
        <p:spPr>
          <a:ln/>
        </p:spPr>
        <p:txBody>
          <a:bodyPr/>
          <a:lstStyle>
            <a:lvl1pPr>
              <a:defRPr/>
            </a:lvl1pPr>
          </a:lstStyle>
          <a:p>
            <a:pPr>
              <a:defRPr/>
            </a:pPr>
            <a:fld id="{715F1F9A-F44A-4BB1-86DC-B5F405264ABC}" type="slidenum">
              <a:rPr lang="en-US" altLang="es-MX"/>
              <a:pPr>
                <a:defRPr/>
              </a:pPr>
              <a:t>‹Nº›</a:t>
            </a:fld>
            <a:endParaRPr lang="en-US" altLang="es-MX"/>
          </a:p>
        </p:txBody>
      </p:sp>
    </p:spTree>
    <p:extLst>
      <p:ext uri="{BB962C8B-B14F-4D97-AF65-F5344CB8AC3E}">
        <p14:creationId xmlns:p14="http://schemas.microsoft.com/office/powerpoint/2010/main" val="649785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4">
            <a:extLst>
              <a:ext uri="{FF2B5EF4-FFF2-40B4-BE49-F238E27FC236}">
                <a16:creationId xmlns:a16="http://schemas.microsoft.com/office/drawing/2014/main" id="{7F80B945-5405-4DC9-B826-874EDDEA2F94}"/>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4" name="Rectangle 5">
            <a:extLst>
              <a:ext uri="{FF2B5EF4-FFF2-40B4-BE49-F238E27FC236}">
                <a16:creationId xmlns:a16="http://schemas.microsoft.com/office/drawing/2014/main" id="{070A24D2-0F86-4201-9241-6FCB3D3B440D}"/>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5" name="Rectangle 6">
            <a:extLst>
              <a:ext uri="{FF2B5EF4-FFF2-40B4-BE49-F238E27FC236}">
                <a16:creationId xmlns:a16="http://schemas.microsoft.com/office/drawing/2014/main" id="{D25BBA64-17E0-41D1-8361-031776A009D9}"/>
              </a:ext>
            </a:extLst>
          </p:cNvPr>
          <p:cNvSpPr>
            <a:spLocks noGrp="1" noChangeArrowheads="1"/>
          </p:cNvSpPr>
          <p:nvPr>
            <p:ph type="sldNum" sz="quarter" idx="12"/>
          </p:nvPr>
        </p:nvSpPr>
        <p:spPr>
          <a:ln/>
        </p:spPr>
        <p:txBody>
          <a:bodyPr/>
          <a:lstStyle>
            <a:lvl1pPr>
              <a:defRPr/>
            </a:lvl1pPr>
          </a:lstStyle>
          <a:p>
            <a:pPr>
              <a:defRPr/>
            </a:pPr>
            <a:fld id="{8353CA2F-29CB-4D96-86FD-CDF8ED3F06BD}" type="slidenum">
              <a:rPr lang="en-US" altLang="es-MX"/>
              <a:pPr>
                <a:defRPr/>
              </a:pPr>
              <a:t>‹Nº›</a:t>
            </a:fld>
            <a:endParaRPr lang="en-US" altLang="es-MX"/>
          </a:p>
        </p:txBody>
      </p:sp>
    </p:spTree>
    <p:extLst>
      <p:ext uri="{BB962C8B-B14F-4D97-AF65-F5344CB8AC3E}">
        <p14:creationId xmlns:p14="http://schemas.microsoft.com/office/powerpoint/2010/main" val="4234807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3E954D-5560-4F82-9610-737B72B25B24}"/>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3" name="Rectangle 5">
            <a:extLst>
              <a:ext uri="{FF2B5EF4-FFF2-40B4-BE49-F238E27FC236}">
                <a16:creationId xmlns:a16="http://schemas.microsoft.com/office/drawing/2014/main" id="{79433C68-8F81-4960-8496-8CAFE9D54874}"/>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4" name="Rectangle 6">
            <a:extLst>
              <a:ext uri="{FF2B5EF4-FFF2-40B4-BE49-F238E27FC236}">
                <a16:creationId xmlns:a16="http://schemas.microsoft.com/office/drawing/2014/main" id="{5E88DC2A-4302-4682-8BCE-B73AEC747176}"/>
              </a:ext>
            </a:extLst>
          </p:cNvPr>
          <p:cNvSpPr>
            <a:spLocks noGrp="1" noChangeArrowheads="1"/>
          </p:cNvSpPr>
          <p:nvPr>
            <p:ph type="sldNum" sz="quarter" idx="12"/>
          </p:nvPr>
        </p:nvSpPr>
        <p:spPr>
          <a:ln/>
        </p:spPr>
        <p:txBody>
          <a:bodyPr/>
          <a:lstStyle>
            <a:lvl1pPr>
              <a:defRPr/>
            </a:lvl1pPr>
          </a:lstStyle>
          <a:p>
            <a:pPr>
              <a:defRPr/>
            </a:pPr>
            <a:fld id="{BE526A2F-11F8-4E88-AC3C-DD9E5FC814F8}" type="slidenum">
              <a:rPr lang="en-US" altLang="es-MX"/>
              <a:pPr>
                <a:defRPr/>
              </a:pPr>
              <a:t>‹Nº›</a:t>
            </a:fld>
            <a:endParaRPr lang="en-US" altLang="es-MX"/>
          </a:p>
        </p:txBody>
      </p:sp>
    </p:spTree>
    <p:extLst>
      <p:ext uri="{BB962C8B-B14F-4D97-AF65-F5344CB8AC3E}">
        <p14:creationId xmlns:p14="http://schemas.microsoft.com/office/powerpoint/2010/main" val="3778015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4">
            <a:extLst>
              <a:ext uri="{FF2B5EF4-FFF2-40B4-BE49-F238E27FC236}">
                <a16:creationId xmlns:a16="http://schemas.microsoft.com/office/drawing/2014/main" id="{F99E1512-33DA-4D07-B870-33D50F18B916}"/>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6" name="Rectangle 5">
            <a:extLst>
              <a:ext uri="{FF2B5EF4-FFF2-40B4-BE49-F238E27FC236}">
                <a16:creationId xmlns:a16="http://schemas.microsoft.com/office/drawing/2014/main" id="{AF5C0B9F-7687-4DE1-BA9D-8FFAB3A2454D}"/>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7" name="Rectangle 6">
            <a:extLst>
              <a:ext uri="{FF2B5EF4-FFF2-40B4-BE49-F238E27FC236}">
                <a16:creationId xmlns:a16="http://schemas.microsoft.com/office/drawing/2014/main" id="{A6702DFF-F6AF-45EA-8833-50149DE5BA21}"/>
              </a:ext>
            </a:extLst>
          </p:cNvPr>
          <p:cNvSpPr>
            <a:spLocks noGrp="1" noChangeArrowheads="1"/>
          </p:cNvSpPr>
          <p:nvPr>
            <p:ph type="sldNum" sz="quarter" idx="12"/>
          </p:nvPr>
        </p:nvSpPr>
        <p:spPr>
          <a:ln/>
        </p:spPr>
        <p:txBody>
          <a:bodyPr/>
          <a:lstStyle>
            <a:lvl1pPr>
              <a:defRPr/>
            </a:lvl1pPr>
          </a:lstStyle>
          <a:p>
            <a:pPr>
              <a:defRPr/>
            </a:pPr>
            <a:fld id="{8F84EBDF-D028-458F-91DA-C3BF671C8131}" type="slidenum">
              <a:rPr lang="en-US" altLang="es-MX"/>
              <a:pPr>
                <a:defRPr/>
              </a:pPr>
              <a:t>‹Nº›</a:t>
            </a:fld>
            <a:endParaRPr lang="en-US" altLang="es-MX"/>
          </a:p>
        </p:txBody>
      </p:sp>
    </p:spTree>
    <p:extLst>
      <p:ext uri="{BB962C8B-B14F-4D97-AF65-F5344CB8AC3E}">
        <p14:creationId xmlns:p14="http://schemas.microsoft.com/office/powerpoint/2010/main" val="1988928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4">
            <a:extLst>
              <a:ext uri="{FF2B5EF4-FFF2-40B4-BE49-F238E27FC236}">
                <a16:creationId xmlns:a16="http://schemas.microsoft.com/office/drawing/2014/main" id="{F45056AE-5293-4A38-A335-8EFAF2715246}"/>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6" name="Rectangle 5">
            <a:extLst>
              <a:ext uri="{FF2B5EF4-FFF2-40B4-BE49-F238E27FC236}">
                <a16:creationId xmlns:a16="http://schemas.microsoft.com/office/drawing/2014/main" id="{0833CEC3-CB94-4C3C-91BE-890E07C9CD85}"/>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7" name="Rectangle 6">
            <a:extLst>
              <a:ext uri="{FF2B5EF4-FFF2-40B4-BE49-F238E27FC236}">
                <a16:creationId xmlns:a16="http://schemas.microsoft.com/office/drawing/2014/main" id="{EE0C2747-B162-4EE2-B80C-BF046E27629A}"/>
              </a:ext>
            </a:extLst>
          </p:cNvPr>
          <p:cNvSpPr>
            <a:spLocks noGrp="1" noChangeArrowheads="1"/>
          </p:cNvSpPr>
          <p:nvPr>
            <p:ph type="sldNum" sz="quarter" idx="12"/>
          </p:nvPr>
        </p:nvSpPr>
        <p:spPr>
          <a:ln/>
        </p:spPr>
        <p:txBody>
          <a:bodyPr/>
          <a:lstStyle>
            <a:lvl1pPr>
              <a:defRPr/>
            </a:lvl1pPr>
          </a:lstStyle>
          <a:p>
            <a:pPr>
              <a:defRPr/>
            </a:pPr>
            <a:fld id="{B3BFDE1B-A582-4BEB-904C-9AD13755FF89}" type="slidenum">
              <a:rPr lang="en-US" altLang="es-MX"/>
              <a:pPr>
                <a:defRPr/>
              </a:pPr>
              <a:t>‹Nº›</a:t>
            </a:fld>
            <a:endParaRPr lang="en-US" altLang="es-MX"/>
          </a:p>
        </p:txBody>
      </p:sp>
    </p:spTree>
    <p:extLst>
      <p:ext uri="{BB962C8B-B14F-4D97-AF65-F5344CB8AC3E}">
        <p14:creationId xmlns:p14="http://schemas.microsoft.com/office/powerpoint/2010/main" val="1972435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73F7B0BE-E5D9-4004-9B7F-4D5F0A1C5A24}"/>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5" name="Rectangle 5">
            <a:extLst>
              <a:ext uri="{FF2B5EF4-FFF2-40B4-BE49-F238E27FC236}">
                <a16:creationId xmlns:a16="http://schemas.microsoft.com/office/drawing/2014/main" id="{2B72B743-C791-4569-9D05-31CB387AC87D}"/>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6" name="Rectangle 6">
            <a:extLst>
              <a:ext uri="{FF2B5EF4-FFF2-40B4-BE49-F238E27FC236}">
                <a16:creationId xmlns:a16="http://schemas.microsoft.com/office/drawing/2014/main" id="{D73C2E4E-B860-431A-9864-4987912E3CA5}"/>
              </a:ext>
            </a:extLst>
          </p:cNvPr>
          <p:cNvSpPr>
            <a:spLocks noGrp="1" noChangeArrowheads="1"/>
          </p:cNvSpPr>
          <p:nvPr>
            <p:ph type="sldNum" sz="quarter" idx="12"/>
          </p:nvPr>
        </p:nvSpPr>
        <p:spPr>
          <a:ln/>
        </p:spPr>
        <p:txBody>
          <a:bodyPr/>
          <a:lstStyle>
            <a:lvl1pPr>
              <a:defRPr/>
            </a:lvl1pPr>
          </a:lstStyle>
          <a:p>
            <a:pPr>
              <a:defRPr/>
            </a:pPr>
            <a:fld id="{F8E2254C-8372-45CB-B468-94F8F9B9BD00}" type="slidenum">
              <a:rPr lang="en-US" altLang="es-MX"/>
              <a:pPr>
                <a:defRPr/>
              </a:pPr>
              <a:t>‹Nº›</a:t>
            </a:fld>
            <a:endParaRPr lang="en-US" altLang="es-MX"/>
          </a:p>
        </p:txBody>
      </p:sp>
    </p:spTree>
    <p:extLst>
      <p:ext uri="{BB962C8B-B14F-4D97-AF65-F5344CB8AC3E}">
        <p14:creationId xmlns:p14="http://schemas.microsoft.com/office/powerpoint/2010/main" val="9964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37A840F5-B76F-4BEC-AB43-E259AAA743F7}"/>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5" name="Rectangle 5">
            <a:extLst>
              <a:ext uri="{FF2B5EF4-FFF2-40B4-BE49-F238E27FC236}">
                <a16:creationId xmlns:a16="http://schemas.microsoft.com/office/drawing/2014/main" id="{EAB646B6-B3B5-4378-9379-6945FFE81760}"/>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6" name="Rectangle 6">
            <a:extLst>
              <a:ext uri="{FF2B5EF4-FFF2-40B4-BE49-F238E27FC236}">
                <a16:creationId xmlns:a16="http://schemas.microsoft.com/office/drawing/2014/main" id="{7ED99F74-3E07-4702-831E-2D8319A91413}"/>
              </a:ext>
            </a:extLst>
          </p:cNvPr>
          <p:cNvSpPr>
            <a:spLocks noGrp="1" noChangeArrowheads="1"/>
          </p:cNvSpPr>
          <p:nvPr>
            <p:ph type="sldNum" sz="quarter" idx="12"/>
          </p:nvPr>
        </p:nvSpPr>
        <p:spPr>
          <a:ln/>
        </p:spPr>
        <p:txBody>
          <a:bodyPr/>
          <a:lstStyle>
            <a:lvl1pPr>
              <a:defRPr/>
            </a:lvl1pPr>
          </a:lstStyle>
          <a:p>
            <a:pPr>
              <a:defRPr/>
            </a:pPr>
            <a:fld id="{83696EAF-1663-40B8-89C6-1C3B79D0DA3E}" type="slidenum">
              <a:rPr lang="en-US" altLang="es-MX"/>
              <a:pPr>
                <a:defRPr/>
              </a:pPr>
              <a:t>‹Nº›</a:t>
            </a:fld>
            <a:endParaRPr lang="en-US" altLang="es-MX"/>
          </a:p>
        </p:txBody>
      </p:sp>
    </p:spTree>
    <p:extLst>
      <p:ext uri="{BB962C8B-B14F-4D97-AF65-F5344CB8AC3E}">
        <p14:creationId xmlns:p14="http://schemas.microsoft.com/office/powerpoint/2010/main" val="4193267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Título 1"/>
          <p:cNvSpPr>
            <a:spLocks noGrp="1"/>
          </p:cNvSpPr>
          <p:nvPr>
            <p:ph type="title"/>
          </p:nvPr>
        </p:nvSpPr>
        <p:spPr>
          <a:xfrm>
            <a:off x="301625" y="228600"/>
            <a:ext cx="8540750" cy="1143000"/>
          </a:xfrm>
        </p:spPr>
        <p:txBody>
          <a:bodyPr/>
          <a:lstStyle/>
          <a:p>
            <a:r>
              <a:rPr lang="es-ES"/>
              <a:t>Haga clic para modificar el estilo de título del patrón</a:t>
            </a:r>
            <a:endParaRPr lang="es-MX"/>
          </a:p>
        </p:txBody>
      </p:sp>
      <p:sp>
        <p:nvSpPr>
          <p:cNvPr id="3" name="Marcador de SmartArt 2"/>
          <p:cNvSpPr>
            <a:spLocks noGrp="1"/>
          </p:cNvSpPr>
          <p:nvPr>
            <p:ph type="dgm" idx="1"/>
          </p:nvPr>
        </p:nvSpPr>
        <p:spPr>
          <a:xfrm>
            <a:off x="301625" y="1600200"/>
            <a:ext cx="8540750" cy="4498975"/>
          </a:xfrm>
        </p:spPr>
        <p:txBody>
          <a:bodyPr/>
          <a:lstStyle/>
          <a:p>
            <a:pPr lvl="0"/>
            <a:endParaRPr lang="es-MX" noProof="0"/>
          </a:p>
        </p:txBody>
      </p:sp>
      <p:sp>
        <p:nvSpPr>
          <p:cNvPr id="4" name="Rectangle 154">
            <a:extLst>
              <a:ext uri="{FF2B5EF4-FFF2-40B4-BE49-F238E27FC236}">
                <a16:creationId xmlns:a16="http://schemas.microsoft.com/office/drawing/2014/main" id="{64CA0BED-DE1F-4220-989B-5DB8964C92B7}"/>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55">
            <a:extLst>
              <a:ext uri="{FF2B5EF4-FFF2-40B4-BE49-F238E27FC236}">
                <a16:creationId xmlns:a16="http://schemas.microsoft.com/office/drawing/2014/main" id="{AA2DAC2E-E92E-499F-969E-8C3B638CDA9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56">
            <a:extLst>
              <a:ext uri="{FF2B5EF4-FFF2-40B4-BE49-F238E27FC236}">
                <a16:creationId xmlns:a16="http://schemas.microsoft.com/office/drawing/2014/main" id="{9834F82F-9860-4EB1-B23D-342C668E2708}"/>
              </a:ext>
            </a:extLst>
          </p:cNvPr>
          <p:cNvSpPr>
            <a:spLocks noGrp="1" noChangeArrowheads="1"/>
          </p:cNvSpPr>
          <p:nvPr>
            <p:ph type="sldNum" sz="quarter" idx="12"/>
          </p:nvPr>
        </p:nvSpPr>
        <p:spPr>
          <a:ln/>
        </p:spPr>
        <p:txBody>
          <a:bodyPr/>
          <a:lstStyle>
            <a:lvl1pPr>
              <a:defRPr/>
            </a:lvl1pPr>
          </a:lstStyle>
          <a:p>
            <a:pPr>
              <a:defRPr/>
            </a:pPr>
            <a:fld id="{1E723EF3-519B-415C-93C6-61D14C9CCF61}" type="slidenum">
              <a:rPr lang="es-ES" altLang="es-MX"/>
              <a:pPr>
                <a:defRPr/>
              </a:pPr>
              <a:t>‹Nº›</a:t>
            </a:fld>
            <a:endParaRPr lang="es-ES" altLang="es-MX"/>
          </a:p>
        </p:txBody>
      </p:sp>
    </p:spTree>
    <p:extLst>
      <p:ext uri="{BB962C8B-B14F-4D97-AF65-F5344CB8AC3E}">
        <p14:creationId xmlns:p14="http://schemas.microsoft.com/office/powerpoint/2010/main" val="2091385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FB4051F-4ACF-4ADB-9A76-6537D86D6C7A}"/>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s-MX"/>
              <a:t>Click to edit Master title style</a:t>
            </a:r>
          </a:p>
        </p:txBody>
      </p:sp>
      <p:sp>
        <p:nvSpPr>
          <p:cNvPr id="1027" name="Rectangle 3">
            <a:extLst>
              <a:ext uri="{FF2B5EF4-FFF2-40B4-BE49-F238E27FC236}">
                <a16:creationId xmlns:a16="http://schemas.microsoft.com/office/drawing/2014/main" id="{8AA1C6B5-2597-4BA6-A774-9B33DBA05DD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028" name="Rectangle 4">
            <a:extLst>
              <a:ext uri="{FF2B5EF4-FFF2-40B4-BE49-F238E27FC236}">
                <a16:creationId xmlns:a16="http://schemas.microsoft.com/office/drawing/2014/main" id="{8AA6B808-EDAB-4007-82FF-1EFC1E4F9E04}"/>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s-MX"/>
          </a:p>
        </p:txBody>
      </p:sp>
      <p:sp>
        <p:nvSpPr>
          <p:cNvPr id="1029" name="Rectangle 5">
            <a:extLst>
              <a:ext uri="{FF2B5EF4-FFF2-40B4-BE49-F238E27FC236}">
                <a16:creationId xmlns:a16="http://schemas.microsoft.com/office/drawing/2014/main" id="{F98CAD09-E2D0-488B-A37E-A9CE32E3D31B}"/>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s-MX"/>
          </a:p>
        </p:txBody>
      </p:sp>
      <p:sp>
        <p:nvSpPr>
          <p:cNvPr id="1030" name="Rectangle 6">
            <a:extLst>
              <a:ext uri="{FF2B5EF4-FFF2-40B4-BE49-F238E27FC236}">
                <a16:creationId xmlns:a16="http://schemas.microsoft.com/office/drawing/2014/main" id="{C4EFCEB3-9426-455E-BE7B-70C045D56671}"/>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6E86ADB-30B7-40D2-8AAF-4B875A783D93}" type="slidenum">
              <a:rPr lang="en-US" altLang="es-MX"/>
              <a:pPr>
                <a:defRPr/>
              </a:pPr>
              <a:t>‹Nº›</a:t>
            </a:fld>
            <a:endParaRPr lang="en-US"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m.mx/url?sa=i&amp;rct=j&amp;q=&amp;esrc=s&amp;source=images&amp;cd=&amp;cad=rja&amp;uact=8&amp;docid=7PunoDNIATh4KM&amp;tbnid=5oiPPeGUBmaPRM:&amp;ved=0CAUQjRw&amp;url=http%3A%2F%2Fblog.guiasenior.com%2Farchives%2F2007%2F12%2F&amp;ei=Ssu2U-yeLI2MqAbBsYKIBA&amp;bvm=bv.70138588,d.b2k&amp;psig=AFQjCNHpeHUSQAJn3zVpQEzcHJAw_snrQQ&amp;ust=1404574856057706"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m.mx/url?sa=i&amp;rct=j&amp;q=&amp;esrc=s&amp;source=images&amp;cd=&amp;cad=rja&amp;uact=8&amp;docid=pmNQe-_ExLrcZM&amp;tbnid=CLRco-VRiLA49M:&amp;ved=0CAUQjRw&amp;url=http%3A%2F%2Fwww.casgrupoempresarial.es%2F&amp;ei=Wc62U6iIJ5KYqAbl7oC4Cw&amp;bvm=bv.70138588,d.b2k&amp;psig=AFQjCNE7bzIl3CjB_KlL9ulbeanPd8RqhQ&amp;ust=1404575680525361" TargetMode="Externa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www.google.com.mx/url?sa=i&amp;rct=j&amp;q=&amp;esrc=s&amp;source=images&amp;cd=&amp;cad=rja&amp;uact=8&amp;docid=pmNQe-_ExLrcZM&amp;tbnid=CLRco-VRiLA49M:&amp;ved=0CAUQjRw&amp;url=http%3A%2F%2Fwwwagroquim.blogspot.com%2F2012%2F04%2Fpromover-actividades-productivas.html&amp;ei=f862U_DoCI6Aqgbx5oCAAw&amp;bvm=bv.70138588,d.b2k&amp;psig=AFQjCNE7bzIl3CjB_KlL9ulbeanPd8RqhQ&amp;ust=140457568052536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DF2B14-8D08-41C8-A752-B01F8C3DDC7C}"/>
              </a:ext>
            </a:extLst>
          </p:cNvPr>
          <p:cNvSpPr>
            <a:spLocks noGrp="1"/>
          </p:cNvSpPr>
          <p:nvPr>
            <p:ph type="ctrTitle"/>
          </p:nvPr>
        </p:nvSpPr>
        <p:spPr>
          <a:xfrm>
            <a:off x="838200" y="2057545"/>
            <a:ext cx="6858000" cy="1392237"/>
          </a:xfrm>
        </p:spPr>
        <p:txBody>
          <a:bodyPr/>
          <a:lstStyle/>
          <a:p>
            <a:r>
              <a:rPr lang="es-MX" dirty="0"/>
              <a:t>INTRODUCCIÓN A LAS CIENCIAS AMBIENTALES</a:t>
            </a:r>
          </a:p>
        </p:txBody>
      </p:sp>
      <p:sp>
        <p:nvSpPr>
          <p:cNvPr id="3" name="Subtítulo 2">
            <a:extLst>
              <a:ext uri="{FF2B5EF4-FFF2-40B4-BE49-F238E27FC236}">
                <a16:creationId xmlns:a16="http://schemas.microsoft.com/office/drawing/2014/main" id="{4D0F4F16-C7CD-4A2F-9831-C595415FADE6}"/>
              </a:ext>
            </a:extLst>
          </p:cNvPr>
          <p:cNvSpPr>
            <a:spLocks noGrp="1"/>
          </p:cNvSpPr>
          <p:nvPr>
            <p:ph type="subTitle" idx="1"/>
          </p:nvPr>
        </p:nvSpPr>
        <p:spPr>
          <a:xfrm>
            <a:off x="849745" y="4953000"/>
            <a:ext cx="6858000" cy="1655762"/>
          </a:xfrm>
        </p:spPr>
        <p:txBody>
          <a:bodyPr/>
          <a:lstStyle/>
          <a:p>
            <a:pPr algn="r"/>
            <a:r>
              <a:rPr lang="es-MX" b="1" dirty="0"/>
              <a:t>SEMESTRE 2022-2</a:t>
            </a:r>
          </a:p>
        </p:txBody>
      </p:sp>
    </p:spTree>
    <p:extLst>
      <p:ext uri="{BB962C8B-B14F-4D97-AF65-F5344CB8AC3E}">
        <p14:creationId xmlns:p14="http://schemas.microsoft.com/office/powerpoint/2010/main" val="2829397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47255" y="1290909"/>
            <a:ext cx="7277099"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02838" y="2010741"/>
            <a:ext cx="5530453"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8513" y="1780905"/>
            <a:ext cx="6026944"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542347"/>
            <a:ext cx="7750968"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75" y="6178751"/>
            <a:ext cx="378619"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59376"/>
            <a:ext cx="8318896"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1916"/>
            <a:ext cx="79295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75" y="-6705"/>
            <a:ext cx="446485"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1916"/>
            <a:ext cx="267890"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69950" y="-1916"/>
            <a:ext cx="4341019"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26260" y="2872"/>
            <a:ext cx="2213372"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A42E636C-43B1-4D45-9DB3-45A041D52307}"/>
              </a:ext>
            </a:extLst>
          </p:cNvPr>
          <p:cNvSpPr>
            <a:spLocks noGrp="1"/>
          </p:cNvSpPr>
          <p:nvPr>
            <p:ph type="title"/>
          </p:nvPr>
        </p:nvSpPr>
        <p:spPr>
          <a:xfrm>
            <a:off x="5414214" y="5496007"/>
            <a:ext cx="3644646" cy="990635"/>
          </a:xfrm>
        </p:spPr>
        <p:txBody>
          <a:bodyPr vert="horz" lIns="91440" tIns="45720" rIns="91440" bIns="45720" rtlCol="0" anchor="b">
            <a:normAutofit/>
          </a:bodyPr>
          <a:lstStyle/>
          <a:p>
            <a:pPr algn="l" eaLnBrk="1" hangingPunct="1">
              <a:lnSpc>
                <a:spcPct val="90000"/>
              </a:lnSpc>
            </a:pPr>
            <a:r>
              <a:rPr lang="en-US" sz="2800" b="1" dirty="0">
                <a:solidFill>
                  <a:schemeClr val="tx1"/>
                </a:solidFill>
              </a:rPr>
              <a:t>LA DEGRADACIÓN DE SUELO</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15619" y="-1916"/>
            <a:ext cx="1624013"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68119" y="-1916"/>
            <a:ext cx="671513"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564058" y="2218040"/>
            <a:ext cx="3314068"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Imagen 3">
            <a:extLst>
              <a:ext uri="{FF2B5EF4-FFF2-40B4-BE49-F238E27FC236}">
                <a16:creationId xmlns:a16="http://schemas.microsoft.com/office/drawing/2014/main" id="{4B54DBD8-00E6-4B80-ADD3-34C021378D6F}"/>
              </a:ext>
            </a:extLst>
          </p:cNvPr>
          <p:cNvPicPr>
            <a:picLocks noChangeAspect="1"/>
          </p:cNvPicPr>
          <p:nvPr/>
        </p:nvPicPr>
        <p:blipFill rotWithShape="1">
          <a:blip r:embed="rId2"/>
          <a:srcRect l="8434" r="9957" b="2"/>
          <a:stretch/>
        </p:blipFill>
        <p:spPr>
          <a:xfrm>
            <a:off x="691432" y="465243"/>
            <a:ext cx="5821443"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4087597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Rectangle 13">
            <a:extLst>
              <a:ext uri="{FF2B5EF4-FFF2-40B4-BE49-F238E27FC236}">
                <a16:creationId xmlns:a16="http://schemas.microsoft.com/office/drawing/2014/main" id="{E18B6174-1367-4815-9B68-526678E4B8DC}"/>
              </a:ext>
            </a:extLst>
          </p:cNvPr>
          <p:cNvSpPr>
            <a:spLocks/>
          </p:cNvSpPr>
          <p:nvPr/>
        </p:nvSpPr>
        <p:spPr bwMode="auto">
          <a:xfrm>
            <a:off x="990600" y="381000"/>
            <a:ext cx="630076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b="1" dirty="0">
                <a:solidFill>
                  <a:schemeClr val="tx1"/>
                </a:solidFill>
                <a:latin typeface="Arial" panose="020B0604020202020204" pitchFamily="34" charset="0"/>
                <a:cs typeface="Arial" panose="020B0604020202020204" pitchFamily="34" charset="0"/>
                <a:sym typeface="Arial" panose="020B0604020202020204" pitchFamily="34" charset="0"/>
              </a:rPr>
              <a:t>Por que el </a:t>
            </a:r>
            <a:r>
              <a:rPr lang="en-US" altLang="es-MX"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r>
              <a:rPr lang="en-US" altLang="es-MX" b="1" dirty="0">
                <a:solidFill>
                  <a:schemeClr val="tx1"/>
                </a:solidFill>
                <a:latin typeface="Arial" panose="020B0604020202020204" pitchFamily="34" charset="0"/>
                <a:cs typeface="Arial" panose="020B0604020202020204" pitchFamily="34" charset="0"/>
                <a:sym typeface="Arial" panose="020B0604020202020204" pitchFamily="34" charset="0"/>
              </a:rPr>
              <a:t> es </a:t>
            </a:r>
            <a:r>
              <a:rPr lang="en-US" altLang="es-MX" b="1" dirty="0" err="1">
                <a:solidFill>
                  <a:schemeClr val="tx1"/>
                </a:solidFill>
                <a:latin typeface="Arial" panose="020B0604020202020204" pitchFamily="34" charset="0"/>
                <a:cs typeface="Arial" panose="020B0604020202020204" pitchFamily="34" charset="0"/>
                <a:sym typeface="Arial" panose="020B0604020202020204" pitchFamily="34" charset="0"/>
              </a:rPr>
              <a:t>importante</a:t>
            </a:r>
            <a:r>
              <a:rPr lang="en-US" altLang="es-MX" b="1" dirty="0">
                <a:solidFill>
                  <a:schemeClr val="tx1"/>
                </a:solidFill>
                <a:latin typeface="Arial" panose="020B0604020202020204" pitchFamily="34" charset="0"/>
                <a:cs typeface="Arial" panose="020B0604020202020204" pitchFamily="34" charset="0"/>
                <a:sym typeface="Arial" panose="020B0604020202020204" pitchFamily="34" charset="0"/>
              </a:rPr>
              <a:t>?</a:t>
            </a:r>
          </a:p>
        </p:txBody>
      </p:sp>
      <p:pic>
        <p:nvPicPr>
          <p:cNvPr id="2" name="Imagen 1">
            <a:extLst>
              <a:ext uri="{FF2B5EF4-FFF2-40B4-BE49-F238E27FC236}">
                <a16:creationId xmlns:a16="http://schemas.microsoft.com/office/drawing/2014/main" id="{D43DA97A-ACCB-B228-14F0-1E2C8817999B}"/>
              </a:ext>
            </a:extLst>
          </p:cNvPr>
          <p:cNvPicPr>
            <a:picLocks noChangeAspect="1"/>
          </p:cNvPicPr>
          <p:nvPr/>
        </p:nvPicPr>
        <p:blipFill>
          <a:blip r:embed="rId2"/>
          <a:stretch>
            <a:fillRect/>
          </a:stretch>
        </p:blipFill>
        <p:spPr>
          <a:xfrm>
            <a:off x="36945" y="1143000"/>
            <a:ext cx="9144000" cy="5143500"/>
          </a:xfrm>
          <a:prstGeom prst="rect">
            <a:avLst/>
          </a:prstGeom>
        </p:spPr>
      </p:pic>
    </p:spTree>
  </p:cSld>
  <p:clrMapOvr>
    <a:masterClrMapping/>
  </p:clrMapOvr>
  <p:transition spd="med">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E5C2C7EB-9115-43BA-97B8-0D301B15C7F4}"/>
              </a:ext>
            </a:extLst>
          </p:cNvPr>
          <p:cNvGrpSpPr/>
          <p:nvPr/>
        </p:nvGrpSpPr>
        <p:grpSpPr>
          <a:xfrm>
            <a:off x="411057" y="594360"/>
            <a:ext cx="8424333" cy="5580698"/>
            <a:chOff x="411057" y="594360"/>
            <a:chExt cx="8424333" cy="5580698"/>
          </a:xfrm>
        </p:grpSpPr>
        <p:sp>
          <p:nvSpPr>
            <p:cNvPr id="82949" name="Rectangle 8">
              <a:extLst>
                <a:ext uri="{FF2B5EF4-FFF2-40B4-BE49-F238E27FC236}">
                  <a16:creationId xmlns:a16="http://schemas.microsoft.com/office/drawing/2014/main" id="{2B1F9F22-86F5-497D-A855-2350FC698D29}"/>
                </a:ext>
              </a:extLst>
            </p:cNvPr>
            <p:cNvSpPr>
              <a:spLocks/>
            </p:cNvSpPr>
            <p:nvPr/>
          </p:nvSpPr>
          <p:spPr bwMode="auto">
            <a:xfrm>
              <a:off x="411057" y="594360"/>
              <a:ext cx="8378190" cy="43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1275" bIns="0" anchor="b"/>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r>
                <a:rPr lang="en-US" altLang="es-MX" sz="2800" b="1" dirty="0">
                  <a:solidFill>
                    <a:srgbClr val="3333CC"/>
                  </a:solidFill>
                  <a:latin typeface="Arial" panose="020B0604020202020204" pitchFamily="34" charset="0"/>
                  <a:cs typeface="Arial" panose="020B0604020202020204" pitchFamily="34" charset="0"/>
                  <a:sym typeface="Arial" panose="020B0604020202020204" pitchFamily="34" charset="0"/>
                </a:rPr>
                <a:t>El </a:t>
              </a:r>
              <a:r>
                <a:rPr lang="en-US" altLang="es-MX" sz="2800" b="1" dirty="0" err="1">
                  <a:solidFill>
                    <a:srgbClr val="3333CC"/>
                  </a:solidFill>
                  <a:latin typeface="Arial" panose="020B0604020202020204" pitchFamily="34" charset="0"/>
                  <a:cs typeface="Arial" panose="020B0604020202020204" pitchFamily="34" charset="0"/>
                  <a:sym typeface="Arial" panose="020B0604020202020204" pitchFamily="34" charset="0"/>
                </a:rPr>
                <a:t>impacto</a:t>
              </a:r>
              <a:r>
                <a:rPr lang="en-US" altLang="es-MX" sz="2800" b="1" dirty="0">
                  <a:solidFill>
                    <a:srgbClr val="3333CC"/>
                  </a:solidFill>
                  <a:latin typeface="Arial" panose="020B0604020202020204" pitchFamily="34" charset="0"/>
                  <a:cs typeface="Arial" panose="020B0604020202020204" pitchFamily="34" charset="0"/>
                  <a:sym typeface="Arial" panose="020B0604020202020204" pitchFamily="34" charset="0"/>
                </a:rPr>
                <a:t> de </a:t>
              </a:r>
              <a:r>
                <a:rPr lang="en-US" altLang="es-MX" sz="2800" b="1" dirty="0" err="1">
                  <a:solidFill>
                    <a:srgbClr val="3333CC"/>
                  </a:solidFill>
                  <a:latin typeface="Arial" panose="020B0604020202020204" pitchFamily="34" charset="0"/>
                  <a:cs typeface="Arial" panose="020B0604020202020204" pitchFamily="34" charset="0"/>
                  <a:sym typeface="Arial" panose="020B0604020202020204" pitchFamily="34" charset="0"/>
                </a:rPr>
                <a:t>actividades</a:t>
              </a:r>
              <a:r>
                <a:rPr lang="en-US" altLang="es-MX" sz="2800" b="1" dirty="0">
                  <a:solidFill>
                    <a:srgbClr val="3333CC"/>
                  </a:solidFill>
                  <a:latin typeface="Arial" panose="020B0604020202020204" pitchFamily="34" charset="0"/>
                  <a:cs typeface="Arial" panose="020B0604020202020204" pitchFamily="34" charset="0"/>
                  <a:sym typeface="Arial" panose="020B0604020202020204" pitchFamily="34" charset="0"/>
                </a:rPr>
                <a:t> </a:t>
              </a:r>
              <a:r>
                <a:rPr lang="en-US" altLang="es-MX" sz="2800" b="1" dirty="0" err="1">
                  <a:solidFill>
                    <a:srgbClr val="3333CC"/>
                  </a:solidFill>
                  <a:latin typeface="Arial" panose="020B0604020202020204" pitchFamily="34" charset="0"/>
                  <a:cs typeface="Arial" panose="020B0604020202020204" pitchFamily="34" charset="0"/>
                  <a:sym typeface="Arial" panose="020B0604020202020204" pitchFamily="34" charset="0"/>
                </a:rPr>
                <a:t>humanas</a:t>
              </a:r>
              <a:r>
                <a:rPr lang="en-US" altLang="es-MX" sz="2800" b="1" dirty="0">
                  <a:solidFill>
                    <a:srgbClr val="3333CC"/>
                  </a:solidFill>
                  <a:latin typeface="Arial" panose="020B0604020202020204" pitchFamily="34" charset="0"/>
                  <a:cs typeface="Arial" panose="020B0604020202020204" pitchFamily="34" charset="0"/>
                  <a:sym typeface="Arial" panose="020B0604020202020204" pitchFamily="34" charset="0"/>
                </a:rPr>
                <a:t> </a:t>
              </a:r>
              <a:r>
                <a:rPr lang="en-US" altLang="es-MX" sz="2800" b="1" dirty="0" err="1">
                  <a:solidFill>
                    <a:srgbClr val="3333CC"/>
                  </a:solidFill>
                  <a:latin typeface="Arial" panose="020B0604020202020204" pitchFamily="34" charset="0"/>
                  <a:cs typeface="Arial" panose="020B0604020202020204" pitchFamily="34" charset="0"/>
                  <a:sym typeface="Arial" panose="020B0604020202020204" pitchFamily="34" charset="0"/>
                </a:rPr>
                <a:t>en</a:t>
              </a:r>
              <a:r>
                <a:rPr lang="en-US" altLang="es-MX" sz="2800" b="1" dirty="0">
                  <a:solidFill>
                    <a:srgbClr val="3333CC"/>
                  </a:solidFill>
                  <a:latin typeface="Arial" panose="020B0604020202020204" pitchFamily="34" charset="0"/>
                  <a:cs typeface="Arial" panose="020B0604020202020204" pitchFamily="34" charset="0"/>
                  <a:sym typeface="Arial" panose="020B0604020202020204" pitchFamily="34" charset="0"/>
                </a:rPr>
                <a:t> el </a:t>
              </a:r>
              <a:r>
                <a:rPr lang="en-US" altLang="es-MX" sz="2800" b="1" dirty="0" err="1">
                  <a:solidFill>
                    <a:srgbClr val="3333CC"/>
                  </a:solidFill>
                  <a:latin typeface="Arial" panose="020B0604020202020204" pitchFamily="34" charset="0"/>
                  <a:cs typeface="Arial" panose="020B0604020202020204" pitchFamily="34" charset="0"/>
                  <a:sym typeface="Arial" panose="020B0604020202020204" pitchFamily="34" charset="0"/>
                </a:rPr>
                <a:t>suelo</a:t>
              </a:r>
              <a:endParaRPr lang="en-US" altLang="es-MX" sz="2800" b="1" dirty="0">
                <a:solidFill>
                  <a:srgbClr val="3333CC"/>
                </a:solidFill>
                <a:latin typeface="Arial" panose="020B0604020202020204" pitchFamily="34" charset="0"/>
                <a:cs typeface="Arial" panose="020B0604020202020204" pitchFamily="34" charset="0"/>
                <a:sym typeface="Arial" panose="020B0604020202020204" pitchFamily="34" charset="0"/>
              </a:endParaRPr>
            </a:p>
          </p:txBody>
        </p:sp>
        <p:sp>
          <p:nvSpPr>
            <p:cNvPr id="82950" name="Oval 9">
              <a:extLst>
                <a:ext uri="{FF2B5EF4-FFF2-40B4-BE49-F238E27FC236}">
                  <a16:creationId xmlns:a16="http://schemas.microsoft.com/office/drawing/2014/main" id="{D7F4BA07-BD00-4B6A-B050-93448EA645E2}"/>
                </a:ext>
              </a:extLst>
            </p:cNvPr>
            <p:cNvSpPr>
              <a:spLocks/>
            </p:cNvSpPr>
            <p:nvPr/>
          </p:nvSpPr>
          <p:spPr bwMode="auto">
            <a:xfrm>
              <a:off x="1118712" y="2608898"/>
              <a:ext cx="5386388" cy="1177290"/>
            </a:xfrm>
            <a:prstGeom prst="ellipse">
              <a:avLst/>
            </a:prstGeom>
            <a:blipFill dpi="0" rotWithShape="0">
              <a:blip r:embed="rId2"/>
              <a:srcRect/>
              <a:tile tx="0" ty="0" sx="100000" sy="100000" flip="none" algn="tl"/>
            </a:blipFill>
            <a:ln w="12700">
              <a:solidFill>
                <a:srgbClr val="FFFFFF"/>
              </a:solidFill>
              <a:round/>
              <a:headEnd/>
              <a:tailEnd/>
            </a:ln>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pic>
          <p:nvPicPr>
            <p:cNvPr id="82954" name="Picture 13">
              <a:extLst>
                <a:ext uri="{FF2B5EF4-FFF2-40B4-BE49-F238E27FC236}">
                  <a16:creationId xmlns:a16="http://schemas.microsoft.com/office/drawing/2014/main" id="{0E408AC7-2C94-479A-97D3-A26DE6B13DA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299" y="4011930"/>
              <a:ext cx="897255" cy="50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2955" name="Picture 14">
              <a:extLst>
                <a:ext uri="{FF2B5EF4-FFF2-40B4-BE49-F238E27FC236}">
                  <a16:creationId xmlns:a16="http://schemas.microsoft.com/office/drawing/2014/main" id="{06CAFCC8-1692-46D0-A995-8B34BA49256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4554" y="4201954"/>
              <a:ext cx="448628"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2956" name="Line 15">
              <a:extLst>
                <a:ext uri="{FF2B5EF4-FFF2-40B4-BE49-F238E27FC236}">
                  <a16:creationId xmlns:a16="http://schemas.microsoft.com/office/drawing/2014/main" id="{32295530-9301-471B-A6C8-3E7135591131}"/>
                </a:ext>
              </a:extLst>
            </p:cNvPr>
            <p:cNvSpPr>
              <a:spLocks noChangeShapeType="1"/>
            </p:cNvSpPr>
            <p:nvPr/>
          </p:nvSpPr>
          <p:spPr bwMode="auto">
            <a:xfrm>
              <a:off x="1247299" y="4529138"/>
              <a:ext cx="1924526" cy="14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57" name="Line 16">
              <a:extLst>
                <a:ext uri="{FF2B5EF4-FFF2-40B4-BE49-F238E27FC236}">
                  <a16:creationId xmlns:a16="http://schemas.microsoft.com/office/drawing/2014/main" id="{BECF9649-6EEE-4A2A-BE40-F342CBCB8DED}"/>
                </a:ext>
              </a:extLst>
            </p:cNvPr>
            <p:cNvSpPr>
              <a:spLocks noChangeShapeType="1"/>
            </p:cNvSpPr>
            <p:nvPr/>
          </p:nvSpPr>
          <p:spPr bwMode="auto">
            <a:xfrm rot="10800000" flipH="1">
              <a:off x="3171825" y="4201955"/>
              <a:ext cx="1153002" cy="32718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58" name="Line 17">
              <a:extLst>
                <a:ext uri="{FF2B5EF4-FFF2-40B4-BE49-F238E27FC236}">
                  <a16:creationId xmlns:a16="http://schemas.microsoft.com/office/drawing/2014/main" id="{504FA260-0A05-4552-9FE1-0B23B5C697CC}"/>
                </a:ext>
              </a:extLst>
            </p:cNvPr>
            <p:cNvSpPr>
              <a:spLocks noChangeShapeType="1"/>
            </p:cNvSpPr>
            <p:nvPr/>
          </p:nvSpPr>
          <p:spPr bwMode="auto">
            <a:xfrm rot="10800000" flipH="1">
              <a:off x="4324827" y="4071938"/>
              <a:ext cx="1283018" cy="13001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59" name="Line 18">
              <a:extLst>
                <a:ext uri="{FF2B5EF4-FFF2-40B4-BE49-F238E27FC236}">
                  <a16:creationId xmlns:a16="http://schemas.microsoft.com/office/drawing/2014/main" id="{C414176F-2870-4A5A-A7A1-30A65351C27A}"/>
                </a:ext>
              </a:extLst>
            </p:cNvPr>
            <p:cNvSpPr>
              <a:spLocks noChangeShapeType="1"/>
            </p:cNvSpPr>
            <p:nvPr/>
          </p:nvSpPr>
          <p:spPr bwMode="auto">
            <a:xfrm rot="10800000" flipH="1">
              <a:off x="5607844" y="3614738"/>
              <a:ext cx="1025843"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60" name="Line 19">
              <a:extLst>
                <a:ext uri="{FF2B5EF4-FFF2-40B4-BE49-F238E27FC236}">
                  <a16:creationId xmlns:a16="http://schemas.microsoft.com/office/drawing/2014/main" id="{1310A278-0641-4C15-B65E-6069B0C5F52F}"/>
                </a:ext>
              </a:extLst>
            </p:cNvPr>
            <p:cNvSpPr>
              <a:spLocks noChangeShapeType="1"/>
            </p:cNvSpPr>
            <p:nvPr/>
          </p:nvSpPr>
          <p:spPr bwMode="auto">
            <a:xfrm>
              <a:off x="7275195" y="3417570"/>
              <a:ext cx="385763" cy="14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61" name="Line 20">
              <a:extLst>
                <a:ext uri="{FF2B5EF4-FFF2-40B4-BE49-F238E27FC236}">
                  <a16:creationId xmlns:a16="http://schemas.microsoft.com/office/drawing/2014/main" id="{70004C3A-A2DF-462C-808C-3B06FEDFF54F}"/>
                </a:ext>
              </a:extLst>
            </p:cNvPr>
            <p:cNvSpPr>
              <a:spLocks noChangeShapeType="1"/>
            </p:cNvSpPr>
            <p:nvPr/>
          </p:nvSpPr>
          <p:spPr bwMode="auto">
            <a:xfrm>
              <a:off x="7660958" y="3417570"/>
              <a:ext cx="1429" cy="19716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62" name="Line 21">
              <a:extLst>
                <a:ext uri="{FF2B5EF4-FFF2-40B4-BE49-F238E27FC236}">
                  <a16:creationId xmlns:a16="http://schemas.microsoft.com/office/drawing/2014/main" id="{0D10D7D9-EA61-4FCF-9221-0F80F813DA0C}"/>
                </a:ext>
              </a:extLst>
            </p:cNvPr>
            <p:cNvSpPr>
              <a:spLocks noChangeShapeType="1"/>
            </p:cNvSpPr>
            <p:nvPr/>
          </p:nvSpPr>
          <p:spPr bwMode="auto">
            <a:xfrm>
              <a:off x="7660958" y="3614738"/>
              <a:ext cx="125730" cy="14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63" name="Line 22">
              <a:extLst>
                <a:ext uri="{FF2B5EF4-FFF2-40B4-BE49-F238E27FC236}">
                  <a16:creationId xmlns:a16="http://schemas.microsoft.com/office/drawing/2014/main" id="{170CA74F-9832-4842-99F1-C77FBCA5137C}"/>
                </a:ext>
              </a:extLst>
            </p:cNvPr>
            <p:cNvSpPr>
              <a:spLocks noChangeShapeType="1"/>
            </p:cNvSpPr>
            <p:nvPr/>
          </p:nvSpPr>
          <p:spPr bwMode="auto">
            <a:xfrm>
              <a:off x="7788117" y="3614738"/>
              <a:ext cx="192881" cy="19431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64" name="Line 23">
              <a:extLst>
                <a:ext uri="{FF2B5EF4-FFF2-40B4-BE49-F238E27FC236}">
                  <a16:creationId xmlns:a16="http://schemas.microsoft.com/office/drawing/2014/main" id="{8870A73C-6937-40B0-9B4C-6BF5945D8650}"/>
                </a:ext>
              </a:extLst>
            </p:cNvPr>
            <p:cNvSpPr>
              <a:spLocks noChangeShapeType="1"/>
            </p:cNvSpPr>
            <p:nvPr/>
          </p:nvSpPr>
          <p:spPr bwMode="auto">
            <a:xfrm>
              <a:off x="7980998" y="3806190"/>
              <a:ext cx="641509" cy="14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pic>
          <p:nvPicPr>
            <p:cNvPr id="82965" name="Picture 24">
              <a:extLst>
                <a:ext uri="{FF2B5EF4-FFF2-40B4-BE49-F238E27FC236}">
                  <a16:creationId xmlns:a16="http://schemas.microsoft.com/office/drawing/2014/main" id="{7F3CE90E-3205-4E80-AC3B-37D2F36CEEF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5160" y="1785938"/>
              <a:ext cx="597218" cy="602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2966" name="Line 25">
              <a:extLst>
                <a:ext uri="{FF2B5EF4-FFF2-40B4-BE49-F238E27FC236}">
                  <a16:creationId xmlns:a16="http://schemas.microsoft.com/office/drawing/2014/main" id="{FE31E34C-3202-46E0-858B-8D3D371CEE36}"/>
                </a:ext>
              </a:extLst>
            </p:cNvPr>
            <p:cNvSpPr>
              <a:spLocks noChangeShapeType="1"/>
            </p:cNvSpPr>
            <p:nvPr/>
          </p:nvSpPr>
          <p:spPr bwMode="auto">
            <a:xfrm flipH="1">
              <a:off x="6762274" y="2830354"/>
              <a:ext cx="128588" cy="587216"/>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2967" name="Line 26">
              <a:extLst>
                <a:ext uri="{FF2B5EF4-FFF2-40B4-BE49-F238E27FC236}">
                  <a16:creationId xmlns:a16="http://schemas.microsoft.com/office/drawing/2014/main" id="{EABAFBAB-86BE-443B-8222-62BB4AAE4337}"/>
                </a:ext>
              </a:extLst>
            </p:cNvPr>
            <p:cNvSpPr>
              <a:spLocks noChangeShapeType="1"/>
            </p:cNvSpPr>
            <p:nvPr/>
          </p:nvSpPr>
          <p:spPr bwMode="auto">
            <a:xfrm flipH="1">
              <a:off x="7082314" y="3091815"/>
              <a:ext cx="192881" cy="26003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2968" name="Line 27">
              <a:extLst>
                <a:ext uri="{FF2B5EF4-FFF2-40B4-BE49-F238E27FC236}">
                  <a16:creationId xmlns:a16="http://schemas.microsoft.com/office/drawing/2014/main" id="{4F22CAB1-27F0-4C7E-897E-A77CEB4F49E3}"/>
                </a:ext>
              </a:extLst>
            </p:cNvPr>
            <p:cNvSpPr>
              <a:spLocks noChangeShapeType="1"/>
            </p:cNvSpPr>
            <p:nvPr/>
          </p:nvSpPr>
          <p:spPr bwMode="auto">
            <a:xfrm rot="10800000" flipH="1">
              <a:off x="7275195" y="3024664"/>
              <a:ext cx="257175" cy="6715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69" name="Rectangle 28">
              <a:extLst>
                <a:ext uri="{FF2B5EF4-FFF2-40B4-BE49-F238E27FC236}">
                  <a16:creationId xmlns:a16="http://schemas.microsoft.com/office/drawing/2014/main" id="{AB8E7600-EECD-48EB-8EAD-AF84D6877F72}"/>
                </a:ext>
              </a:extLst>
            </p:cNvPr>
            <p:cNvSpPr>
              <a:spLocks/>
            </p:cNvSpPr>
            <p:nvPr/>
          </p:nvSpPr>
          <p:spPr bwMode="auto">
            <a:xfrm>
              <a:off x="1063705" y="4943205"/>
              <a:ext cx="136017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Bloqueo</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funciones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del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Destrucción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fisica</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del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70" name="Line 29">
              <a:extLst>
                <a:ext uri="{FF2B5EF4-FFF2-40B4-BE49-F238E27FC236}">
                  <a16:creationId xmlns:a16="http://schemas.microsoft.com/office/drawing/2014/main" id="{C19E9844-833F-46B2-B366-65CF36FB9008}"/>
                </a:ext>
              </a:extLst>
            </p:cNvPr>
            <p:cNvSpPr>
              <a:spLocks noChangeShapeType="1"/>
            </p:cNvSpPr>
            <p:nvPr/>
          </p:nvSpPr>
          <p:spPr bwMode="auto">
            <a:xfrm>
              <a:off x="2593182" y="4659154"/>
              <a:ext cx="1428" cy="980123"/>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71" name="Rectangle 30">
              <a:extLst>
                <a:ext uri="{FF2B5EF4-FFF2-40B4-BE49-F238E27FC236}">
                  <a16:creationId xmlns:a16="http://schemas.microsoft.com/office/drawing/2014/main" id="{C2CCADD7-D49D-4186-849C-B76DBD52E293}"/>
                </a:ext>
              </a:extLst>
            </p:cNvPr>
            <p:cNvSpPr>
              <a:spLocks/>
            </p:cNvSpPr>
            <p:nvPr/>
          </p:nvSpPr>
          <p:spPr bwMode="auto">
            <a:xfrm>
              <a:off x="2593182" y="4854893"/>
              <a:ext cx="98298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Descrucción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gradual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Reducción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fertilidad</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72" name="Line 31">
              <a:extLst>
                <a:ext uri="{FF2B5EF4-FFF2-40B4-BE49-F238E27FC236}">
                  <a16:creationId xmlns:a16="http://schemas.microsoft.com/office/drawing/2014/main" id="{B43409FB-458C-46DD-BC68-8A5C0FC080D6}"/>
                </a:ext>
              </a:extLst>
            </p:cNvPr>
            <p:cNvSpPr>
              <a:spLocks noChangeShapeType="1"/>
            </p:cNvSpPr>
            <p:nvPr/>
          </p:nvSpPr>
          <p:spPr bwMode="auto">
            <a:xfrm>
              <a:off x="3497580" y="4659154"/>
              <a:ext cx="1429" cy="980123"/>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73" name="Line 32">
              <a:extLst>
                <a:ext uri="{FF2B5EF4-FFF2-40B4-BE49-F238E27FC236}">
                  <a16:creationId xmlns:a16="http://schemas.microsoft.com/office/drawing/2014/main" id="{964B25BC-E9F0-4674-8CF6-290D8E70BF81}"/>
                </a:ext>
              </a:extLst>
            </p:cNvPr>
            <p:cNvSpPr>
              <a:spLocks noChangeShapeType="1"/>
            </p:cNvSpPr>
            <p:nvPr/>
          </p:nvSpPr>
          <p:spPr bwMode="auto">
            <a:xfrm flipH="1">
              <a:off x="3497580" y="4201955"/>
              <a:ext cx="575787" cy="19573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2974" name="Rectangle 33">
              <a:extLst>
                <a:ext uri="{FF2B5EF4-FFF2-40B4-BE49-F238E27FC236}">
                  <a16:creationId xmlns:a16="http://schemas.microsoft.com/office/drawing/2014/main" id="{9DF5FFC8-0571-4FAA-8D83-B670C494CD75}"/>
                </a:ext>
              </a:extLst>
            </p:cNvPr>
            <p:cNvSpPr>
              <a:spLocks/>
            </p:cNvSpPr>
            <p:nvPr/>
          </p:nvSpPr>
          <p:spPr bwMode="auto">
            <a:xfrm rot="20700000">
              <a:off x="3640581" y="4036425"/>
              <a:ext cx="77841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rPr>
                <a:t>erosion</a:t>
              </a:r>
            </a:p>
          </p:txBody>
        </p:sp>
        <p:sp>
          <p:nvSpPr>
            <p:cNvPr id="82975" name="Rectangle 34">
              <a:extLst>
                <a:ext uri="{FF2B5EF4-FFF2-40B4-BE49-F238E27FC236}">
                  <a16:creationId xmlns:a16="http://schemas.microsoft.com/office/drawing/2014/main" id="{F5FDB3B6-64C2-4B7F-8135-8E4BB98A12CB}"/>
                </a:ext>
              </a:extLst>
            </p:cNvPr>
            <p:cNvSpPr>
              <a:spLocks/>
            </p:cNvSpPr>
            <p:nvPr/>
          </p:nvSpPr>
          <p:spPr bwMode="auto">
            <a:xfrm>
              <a:off x="7519512" y="2764632"/>
              <a:ext cx="10972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Drenaje</a:t>
              </a:r>
              <a:endPar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76" name="Rectangle 35">
              <a:extLst>
                <a:ext uri="{FF2B5EF4-FFF2-40B4-BE49-F238E27FC236}">
                  <a16:creationId xmlns:a16="http://schemas.microsoft.com/office/drawing/2014/main" id="{167C5824-0C38-492E-A7EA-44BB9C75742D}"/>
                </a:ext>
              </a:extLst>
            </p:cNvPr>
            <p:cNvSpPr>
              <a:spLocks/>
            </p:cNvSpPr>
            <p:nvPr/>
          </p:nvSpPr>
          <p:spPr bwMode="auto">
            <a:xfrm>
              <a:off x="7772400" y="3429000"/>
              <a:ext cx="106299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Extracción</a:t>
              </a:r>
              <a:r>
                <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rPr>
                <a:t> de material</a:t>
              </a:r>
            </a:p>
          </p:txBody>
        </p:sp>
        <p:pic>
          <p:nvPicPr>
            <p:cNvPr id="82977" name="Picture 36">
              <a:extLst>
                <a:ext uri="{FF2B5EF4-FFF2-40B4-BE49-F238E27FC236}">
                  <a16:creationId xmlns:a16="http://schemas.microsoft.com/office/drawing/2014/main" id="{95BCECA4-8D53-4464-B505-55A62FE3CBD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6295" y="3744754"/>
              <a:ext cx="641509" cy="387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2978" name="Picture 37">
              <a:extLst>
                <a:ext uri="{FF2B5EF4-FFF2-40B4-BE49-F238E27FC236}">
                  <a16:creationId xmlns:a16="http://schemas.microsoft.com/office/drawing/2014/main" id="{B7D39F76-081B-4D73-BC4D-61CD8CE5BAE0}"/>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4730" y="1915954"/>
              <a:ext cx="640080" cy="42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2979" name="Picture 38">
              <a:extLst>
                <a:ext uri="{FF2B5EF4-FFF2-40B4-BE49-F238E27FC236}">
                  <a16:creationId xmlns:a16="http://schemas.microsoft.com/office/drawing/2014/main" id="{FC2F5295-DAB7-49BE-AF11-DDE8DD50D96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0670" y="1910239"/>
              <a:ext cx="641508" cy="42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2980" name="Picture 39">
              <a:extLst>
                <a:ext uri="{FF2B5EF4-FFF2-40B4-BE49-F238E27FC236}">
                  <a16:creationId xmlns:a16="http://schemas.microsoft.com/office/drawing/2014/main" id="{B62EF67E-7C82-4AA6-AD90-8C523F11D401}"/>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17333" y="2045970"/>
              <a:ext cx="757238" cy="784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2981" name="Rectangle 40">
              <a:extLst>
                <a:ext uri="{FF2B5EF4-FFF2-40B4-BE49-F238E27FC236}">
                  <a16:creationId xmlns:a16="http://schemas.microsoft.com/office/drawing/2014/main" id="{AE177F2C-6A9F-472A-A64D-CC2A20977C69}"/>
                </a:ext>
              </a:extLst>
            </p:cNvPr>
            <p:cNvSpPr>
              <a:spLocks/>
            </p:cNvSpPr>
            <p:nvPr/>
          </p:nvSpPr>
          <p:spPr bwMode="auto">
            <a:xfrm>
              <a:off x="4646295" y="4214813"/>
              <a:ext cx="1223010" cy="41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Compactacion</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2982" name="Rectangle 41">
              <a:extLst>
                <a:ext uri="{FF2B5EF4-FFF2-40B4-BE49-F238E27FC236}">
                  <a16:creationId xmlns:a16="http://schemas.microsoft.com/office/drawing/2014/main" id="{A02DCA49-0FCF-48C0-A1C0-2ED4CE412543}"/>
                </a:ext>
              </a:extLst>
            </p:cNvPr>
            <p:cNvSpPr>
              <a:spLocks/>
            </p:cNvSpPr>
            <p:nvPr/>
          </p:nvSpPr>
          <p:spPr bwMode="auto">
            <a:xfrm>
              <a:off x="2593182" y="4006215"/>
              <a:ext cx="96012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Desaparición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granjas</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83" name="Rectangle 42">
              <a:extLst>
                <a:ext uri="{FF2B5EF4-FFF2-40B4-BE49-F238E27FC236}">
                  <a16:creationId xmlns:a16="http://schemas.microsoft.com/office/drawing/2014/main" id="{33ED143F-16DE-43E1-9ACC-09DE0C1028D1}"/>
                </a:ext>
              </a:extLst>
            </p:cNvPr>
            <p:cNvSpPr>
              <a:spLocks/>
            </p:cNvSpPr>
            <p:nvPr/>
          </p:nvSpPr>
          <p:spPr bwMode="auto">
            <a:xfrm>
              <a:off x="5607844" y="2823210"/>
              <a:ext cx="11087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Pesticidas</a:t>
              </a:r>
              <a:r>
                <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rPr>
                <a:t> y </a:t>
              </a:r>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herbicidas</a:t>
              </a:r>
              <a:endPar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84" name="Line 43">
              <a:extLst>
                <a:ext uri="{FF2B5EF4-FFF2-40B4-BE49-F238E27FC236}">
                  <a16:creationId xmlns:a16="http://schemas.microsoft.com/office/drawing/2014/main" id="{9EFE1029-672B-4438-92DC-9B8006DC20B8}"/>
                </a:ext>
              </a:extLst>
            </p:cNvPr>
            <p:cNvSpPr>
              <a:spLocks noChangeShapeType="1"/>
            </p:cNvSpPr>
            <p:nvPr/>
          </p:nvSpPr>
          <p:spPr bwMode="auto">
            <a:xfrm>
              <a:off x="7532370" y="4593432"/>
              <a:ext cx="1429" cy="980123"/>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85" name="Rectangle 44">
              <a:extLst>
                <a:ext uri="{FF2B5EF4-FFF2-40B4-BE49-F238E27FC236}">
                  <a16:creationId xmlns:a16="http://schemas.microsoft.com/office/drawing/2014/main" id="{CA5DF6CF-9487-4DBA-86AA-9F96F00BBFFC}"/>
                </a:ext>
              </a:extLst>
            </p:cNvPr>
            <p:cNvSpPr>
              <a:spLocks/>
            </p:cNvSpPr>
            <p:nvPr/>
          </p:nvSpPr>
          <p:spPr bwMode="auto">
            <a:xfrm>
              <a:off x="7532370" y="5034645"/>
              <a:ext cx="110871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Destruccion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86" name="Line 45">
              <a:extLst>
                <a:ext uri="{FF2B5EF4-FFF2-40B4-BE49-F238E27FC236}">
                  <a16:creationId xmlns:a16="http://schemas.microsoft.com/office/drawing/2014/main" id="{2E1A11E5-DB43-4829-A725-BB77CF3A363F}"/>
                </a:ext>
              </a:extLst>
            </p:cNvPr>
            <p:cNvSpPr>
              <a:spLocks noChangeShapeType="1"/>
            </p:cNvSpPr>
            <p:nvPr/>
          </p:nvSpPr>
          <p:spPr bwMode="auto">
            <a:xfrm>
              <a:off x="4517708" y="4659154"/>
              <a:ext cx="1429" cy="980123"/>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87" name="Rectangle 46">
              <a:extLst>
                <a:ext uri="{FF2B5EF4-FFF2-40B4-BE49-F238E27FC236}">
                  <a16:creationId xmlns:a16="http://schemas.microsoft.com/office/drawing/2014/main" id="{4E68FB59-CBAA-491A-92FA-644AACC8BB8C}"/>
                </a:ext>
              </a:extLst>
            </p:cNvPr>
            <p:cNvSpPr>
              <a:spLocks/>
            </p:cNvSpPr>
            <p:nvPr/>
          </p:nvSpPr>
          <p:spPr bwMode="auto">
            <a:xfrm>
              <a:off x="3623310" y="4857750"/>
              <a:ext cx="9601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Cambioes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en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estructura</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Reduccion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Fertilidad</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88" name="Rectangle 47">
              <a:extLst>
                <a:ext uri="{FF2B5EF4-FFF2-40B4-BE49-F238E27FC236}">
                  <a16:creationId xmlns:a16="http://schemas.microsoft.com/office/drawing/2014/main" id="{DC5E748F-6EA2-4908-973E-C6BBEEDC7534}"/>
                </a:ext>
              </a:extLst>
            </p:cNvPr>
            <p:cNvSpPr>
              <a:spLocks/>
            </p:cNvSpPr>
            <p:nvPr/>
          </p:nvSpPr>
          <p:spPr bwMode="auto">
            <a:xfrm>
              <a:off x="1291590" y="4553427"/>
              <a:ext cx="98298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Sellado</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2989" name="Rectangle 48">
              <a:extLst>
                <a:ext uri="{FF2B5EF4-FFF2-40B4-BE49-F238E27FC236}">
                  <a16:creationId xmlns:a16="http://schemas.microsoft.com/office/drawing/2014/main" id="{B16827CC-F59D-440B-BD58-621A5CAA1D07}"/>
                </a:ext>
              </a:extLst>
            </p:cNvPr>
            <p:cNvSpPr>
              <a:spLocks/>
            </p:cNvSpPr>
            <p:nvPr/>
          </p:nvSpPr>
          <p:spPr bwMode="auto">
            <a:xfrm>
              <a:off x="3499009" y="4436269"/>
              <a:ext cx="1085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Distruccion</a:t>
              </a:r>
              <a:r>
                <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rPr>
                <a:t> de humus</a:t>
              </a:r>
            </a:p>
          </p:txBody>
        </p:sp>
        <p:sp>
          <p:nvSpPr>
            <p:cNvPr id="82990" name="Rectangle 49">
              <a:extLst>
                <a:ext uri="{FF2B5EF4-FFF2-40B4-BE49-F238E27FC236}">
                  <a16:creationId xmlns:a16="http://schemas.microsoft.com/office/drawing/2014/main" id="{BE879A60-50E4-4E1F-A539-81912D0D921E}"/>
                </a:ext>
              </a:extLst>
            </p:cNvPr>
            <p:cNvSpPr>
              <a:spLocks/>
            </p:cNvSpPr>
            <p:nvPr/>
          </p:nvSpPr>
          <p:spPr bwMode="auto">
            <a:xfrm>
              <a:off x="5839302" y="3904774"/>
              <a:ext cx="1554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Accumulacion</a:t>
              </a:r>
              <a:r>
                <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rPr>
                <a:t>/</a:t>
              </a:r>
            </a:p>
            <a:p>
              <a:pPr algn="l"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contaminacion</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2991" name="Line 50">
              <a:extLst>
                <a:ext uri="{FF2B5EF4-FFF2-40B4-BE49-F238E27FC236}">
                  <a16:creationId xmlns:a16="http://schemas.microsoft.com/office/drawing/2014/main" id="{803028E0-F5A4-4E0D-B8B5-5EEEE6926352}"/>
                </a:ext>
              </a:extLst>
            </p:cNvPr>
            <p:cNvSpPr>
              <a:spLocks noChangeShapeType="1"/>
            </p:cNvSpPr>
            <p:nvPr/>
          </p:nvSpPr>
          <p:spPr bwMode="auto">
            <a:xfrm rot="10800000" flipH="1">
              <a:off x="6633687" y="3417570"/>
              <a:ext cx="641508" cy="197168"/>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92" name="Rectangle 51">
              <a:extLst>
                <a:ext uri="{FF2B5EF4-FFF2-40B4-BE49-F238E27FC236}">
                  <a16:creationId xmlns:a16="http://schemas.microsoft.com/office/drawing/2014/main" id="{E804AAA8-7096-4478-91CC-8C9FF5F9B921}"/>
                </a:ext>
              </a:extLst>
            </p:cNvPr>
            <p:cNvSpPr>
              <a:spLocks/>
            </p:cNvSpPr>
            <p:nvPr/>
          </p:nvSpPr>
          <p:spPr bwMode="auto">
            <a:xfrm rot="20700000">
              <a:off x="6413051" y="3474926"/>
              <a:ext cx="12913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Metales</a:t>
              </a:r>
              <a:r>
                <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rPr>
                <a:t> </a:t>
              </a:r>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pesados</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2993" name="Rectangle 52">
              <a:extLst>
                <a:ext uri="{FF2B5EF4-FFF2-40B4-BE49-F238E27FC236}">
                  <a16:creationId xmlns:a16="http://schemas.microsoft.com/office/drawing/2014/main" id="{CC1DC57D-2AE2-4B96-9871-EF7DDA65D550}"/>
                </a:ext>
              </a:extLst>
            </p:cNvPr>
            <p:cNvSpPr>
              <a:spLocks/>
            </p:cNvSpPr>
            <p:nvPr/>
          </p:nvSpPr>
          <p:spPr bwMode="auto">
            <a:xfrm>
              <a:off x="4726191" y="4986338"/>
              <a:ext cx="267462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Contaminación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y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agua</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con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agroquímicos</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Cambios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en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composición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p>
            <a:p>
              <a:pPr algn="l" eaLnBrk="1" hangingPunct="1"/>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gn="l" eaLnBrk="1" hangingPunct="1"/>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Impactos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adversos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en</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organismos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vivos</a:t>
              </a:r>
              <a:r>
                <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rPr>
                <a:t> del </a:t>
              </a:r>
              <a:r>
                <a:rPr lang="en-US" altLang="es-MX" sz="990" b="1"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endParaRPr lang="en-US" altLang="es-MX" sz="99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2994" name="Line 53">
              <a:extLst>
                <a:ext uri="{FF2B5EF4-FFF2-40B4-BE49-F238E27FC236}">
                  <a16:creationId xmlns:a16="http://schemas.microsoft.com/office/drawing/2014/main" id="{E5790BF0-E028-421D-86D5-456920CC2428}"/>
                </a:ext>
              </a:extLst>
            </p:cNvPr>
            <p:cNvSpPr>
              <a:spLocks noChangeShapeType="1"/>
            </p:cNvSpPr>
            <p:nvPr/>
          </p:nvSpPr>
          <p:spPr bwMode="auto">
            <a:xfrm>
              <a:off x="4324827" y="3614738"/>
              <a:ext cx="384333" cy="119443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2995" name="Line 54">
              <a:extLst>
                <a:ext uri="{FF2B5EF4-FFF2-40B4-BE49-F238E27FC236}">
                  <a16:creationId xmlns:a16="http://schemas.microsoft.com/office/drawing/2014/main" id="{4D58735A-15AC-46C4-9FB6-2ACBBFE52539}"/>
                </a:ext>
              </a:extLst>
            </p:cNvPr>
            <p:cNvSpPr>
              <a:spLocks noChangeShapeType="1"/>
            </p:cNvSpPr>
            <p:nvPr/>
          </p:nvSpPr>
          <p:spPr bwMode="auto">
            <a:xfrm rot="10800000" flipH="1">
              <a:off x="4324827" y="3348990"/>
              <a:ext cx="128588" cy="2614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2996" name="Rectangle 55">
              <a:extLst>
                <a:ext uri="{FF2B5EF4-FFF2-40B4-BE49-F238E27FC236}">
                  <a16:creationId xmlns:a16="http://schemas.microsoft.com/office/drawing/2014/main" id="{B4EF657A-11F5-4B4C-9AF6-05EBDCB03B01}"/>
                </a:ext>
              </a:extLst>
            </p:cNvPr>
            <p:cNvSpPr>
              <a:spLocks/>
            </p:cNvSpPr>
            <p:nvPr/>
          </p:nvSpPr>
          <p:spPr bwMode="auto">
            <a:xfrm>
              <a:off x="4924902" y="4646384"/>
              <a:ext cx="130302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Acidificacion</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2997" name="Line 56">
              <a:extLst>
                <a:ext uri="{FF2B5EF4-FFF2-40B4-BE49-F238E27FC236}">
                  <a16:creationId xmlns:a16="http://schemas.microsoft.com/office/drawing/2014/main" id="{89732A1E-8C94-4458-B641-4B8BAEBEFB84}"/>
                </a:ext>
              </a:extLst>
            </p:cNvPr>
            <p:cNvSpPr>
              <a:spLocks noChangeShapeType="1"/>
            </p:cNvSpPr>
            <p:nvPr/>
          </p:nvSpPr>
          <p:spPr bwMode="auto">
            <a:xfrm rot="10800000" flipH="1">
              <a:off x="5672138" y="4506278"/>
              <a:ext cx="1090137" cy="197168"/>
            </a:xfrm>
            <a:prstGeom prst="line">
              <a:avLst/>
            </a:prstGeom>
            <a:noFill/>
            <a:ln w="254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2998" name="Rectangle 57">
              <a:extLst>
                <a:ext uri="{FF2B5EF4-FFF2-40B4-BE49-F238E27FC236}">
                  <a16:creationId xmlns:a16="http://schemas.microsoft.com/office/drawing/2014/main" id="{C05894CD-A064-46E1-968B-34007ACC2934}"/>
                </a:ext>
              </a:extLst>
            </p:cNvPr>
            <p:cNvSpPr>
              <a:spLocks/>
            </p:cNvSpPr>
            <p:nvPr/>
          </p:nvSpPr>
          <p:spPr bwMode="auto">
            <a:xfrm>
              <a:off x="6857998" y="4221416"/>
              <a:ext cx="1477327"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Adición</a:t>
              </a:r>
              <a:r>
                <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rPr>
                <a:t> de </a:t>
              </a:r>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sustancias</a:t>
              </a:r>
              <a:r>
                <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rPr>
                <a:t> </a:t>
              </a:r>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tóxicas</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2999" name="Line 58">
              <a:extLst>
                <a:ext uri="{FF2B5EF4-FFF2-40B4-BE49-F238E27FC236}">
                  <a16:creationId xmlns:a16="http://schemas.microsoft.com/office/drawing/2014/main" id="{DD6C103C-D14D-4291-AA1D-35AD5CC1E0FA}"/>
                </a:ext>
              </a:extLst>
            </p:cNvPr>
            <p:cNvSpPr>
              <a:spLocks noChangeShapeType="1"/>
            </p:cNvSpPr>
            <p:nvPr/>
          </p:nvSpPr>
          <p:spPr bwMode="auto">
            <a:xfrm flipH="1">
              <a:off x="6890862" y="3940493"/>
              <a:ext cx="320040" cy="13001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3000" name="Line 59">
              <a:extLst>
                <a:ext uri="{FF2B5EF4-FFF2-40B4-BE49-F238E27FC236}">
                  <a16:creationId xmlns:a16="http://schemas.microsoft.com/office/drawing/2014/main" id="{C0FC585C-50D2-483A-95DC-4CA67AC67732}"/>
                </a:ext>
              </a:extLst>
            </p:cNvPr>
            <p:cNvSpPr>
              <a:spLocks noChangeShapeType="1"/>
            </p:cNvSpPr>
            <p:nvPr/>
          </p:nvSpPr>
          <p:spPr bwMode="auto">
            <a:xfrm rot="10800000" flipH="1">
              <a:off x="7210902" y="3679032"/>
              <a:ext cx="64293" cy="26146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01" name="Line 60">
              <a:extLst>
                <a:ext uri="{FF2B5EF4-FFF2-40B4-BE49-F238E27FC236}">
                  <a16:creationId xmlns:a16="http://schemas.microsoft.com/office/drawing/2014/main" id="{7FA1CA4F-D502-4D0A-A831-DC8DF4E7A01E}"/>
                </a:ext>
              </a:extLst>
            </p:cNvPr>
            <p:cNvSpPr>
              <a:spLocks noChangeShapeType="1"/>
            </p:cNvSpPr>
            <p:nvPr/>
          </p:nvSpPr>
          <p:spPr bwMode="auto">
            <a:xfrm>
              <a:off x="5416392" y="3679032"/>
              <a:ext cx="320040" cy="457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3002" name="Line 61">
              <a:extLst>
                <a:ext uri="{FF2B5EF4-FFF2-40B4-BE49-F238E27FC236}">
                  <a16:creationId xmlns:a16="http://schemas.microsoft.com/office/drawing/2014/main" id="{F618C1A8-642C-4445-8F72-B2583E5CFCB5}"/>
                </a:ext>
              </a:extLst>
            </p:cNvPr>
            <p:cNvSpPr>
              <a:spLocks noChangeShapeType="1"/>
            </p:cNvSpPr>
            <p:nvPr/>
          </p:nvSpPr>
          <p:spPr bwMode="auto">
            <a:xfrm rot="10800000" flipH="1">
              <a:off x="5416392" y="3024664"/>
              <a:ext cx="191453" cy="65436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03" name="Rectangle 62">
              <a:extLst>
                <a:ext uri="{FF2B5EF4-FFF2-40B4-BE49-F238E27FC236}">
                  <a16:creationId xmlns:a16="http://schemas.microsoft.com/office/drawing/2014/main" id="{2AFA21CF-D3EB-4228-BC01-5958ED2840C6}"/>
                </a:ext>
              </a:extLst>
            </p:cNvPr>
            <p:cNvSpPr>
              <a:spLocks/>
            </p:cNvSpPr>
            <p:nvPr/>
          </p:nvSpPr>
          <p:spPr bwMode="auto">
            <a:xfrm>
              <a:off x="5416392" y="2594610"/>
              <a:ext cx="72009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Acidos</a:t>
              </a:r>
              <a:endPar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3004" name="Rectangle 63">
              <a:extLst>
                <a:ext uri="{FF2B5EF4-FFF2-40B4-BE49-F238E27FC236}">
                  <a16:creationId xmlns:a16="http://schemas.microsoft.com/office/drawing/2014/main" id="{316AE33E-C741-4F3F-8FE2-0C7EE57DDA53}"/>
                </a:ext>
              </a:extLst>
            </p:cNvPr>
            <p:cNvSpPr>
              <a:spLocks/>
            </p:cNvSpPr>
            <p:nvPr/>
          </p:nvSpPr>
          <p:spPr bwMode="auto">
            <a:xfrm>
              <a:off x="1980248" y="2286000"/>
              <a:ext cx="243459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Partículas</a:t>
              </a:r>
              <a:r>
                <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contaminantes</a:t>
              </a:r>
              <a:r>
                <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difusas</a:t>
              </a:r>
              <a:endPar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3005" name="Rectangle 64">
              <a:extLst>
                <a:ext uri="{FF2B5EF4-FFF2-40B4-BE49-F238E27FC236}">
                  <a16:creationId xmlns:a16="http://schemas.microsoft.com/office/drawing/2014/main" id="{F67A25FC-E850-4862-B321-E0EE45F112A4}"/>
                </a:ext>
              </a:extLst>
            </p:cNvPr>
            <p:cNvSpPr>
              <a:spLocks/>
            </p:cNvSpPr>
            <p:nvPr/>
          </p:nvSpPr>
          <p:spPr bwMode="auto">
            <a:xfrm>
              <a:off x="3171825" y="3024664"/>
              <a:ext cx="193167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Sustancias</a:t>
              </a:r>
              <a:r>
                <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1260" b="1" dirty="0" err="1">
                  <a:solidFill>
                    <a:schemeClr val="tx1"/>
                  </a:solidFill>
                  <a:latin typeface="Arial" panose="020B0604020202020204" pitchFamily="34" charset="0"/>
                  <a:cs typeface="Arial" panose="020B0604020202020204" pitchFamily="34" charset="0"/>
                  <a:sym typeface="Arial" panose="020B0604020202020204" pitchFamily="34" charset="0"/>
                </a:rPr>
                <a:t>persistentes</a:t>
              </a:r>
              <a:endParaRPr lang="en-US" altLang="es-MX" sz="1260" b="1"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83006" name="Line 65">
              <a:extLst>
                <a:ext uri="{FF2B5EF4-FFF2-40B4-BE49-F238E27FC236}">
                  <a16:creationId xmlns:a16="http://schemas.microsoft.com/office/drawing/2014/main" id="{C9A81E27-FBF7-4ADF-BD79-D758A1E8E065}"/>
                </a:ext>
              </a:extLst>
            </p:cNvPr>
            <p:cNvSpPr>
              <a:spLocks noChangeShapeType="1"/>
            </p:cNvSpPr>
            <p:nvPr/>
          </p:nvSpPr>
          <p:spPr bwMode="auto">
            <a:xfrm rot="10800000" flipH="1">
              <a:off x="5672138" y="3549015"/>
              <a:ext cx="832962" cy="39147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07" name="Freeform 66">
              <a:extLst>
                <a:ext uri="{FF2B5EF4-FFF2-40B4-BE49-F238E27FC236}">
                  <a16:creationId xmlns:a16="http://schemas.microsoft.com/office/drawing/2014/main" id="{21599CC3-4F77-4782-9785-58C6F786574D}"/>
                </a:ext>
              </a:extLst>
            </p:cNvPr>
            <p:cNvSpPr>
              <a:spLocks/>
            </p:cNvSpPr>
            <p:nvPr/>
          </p:nvSpPr>
          <p:spPr bwMode="auto">
            <a:xfrm rot="10800000" flipH="1">
              <a:off x="7660958" y="3447575"/>
              <a:ext cx="982980" cy="35718"/>
            </a:xfrm>
            <a:custGeom>
              <a:avLst/>
              <a:gdLst>
                <a:gd name="T0" fmla="*/ 1092200 w 21600"/>
                <a:gd name="T1" fmla="*/ 0 h 11595"/>
                <a:gd name="T2" fmla="*/ 0 w 21600"/>
                <a:gd name="T3" fmla="*/ 21906 h 11595"/>
                <a:gd name="T4" fmla="*/ 0 60000 65536"/>
                <a:gd name="T5" fmla="*/ 0 60000 65536"/>
              </a:gdLst>
              <a:ahLst/>
              <a:cxnLst>
                <a:cxn ang="T4">
                  <a:pos x="T0" y="T1"/>
                </a:cxn>
                <a:cxn ang="T5">
                  <a:pos x="T2" y="T3"/>
                </a:cxn>
              </a:cxnLst>
              <a:rect l="0" t="0" r="r" b="b"/>
              <a:pathLst>
                <a:path w="21600" h="11595">
                  <a:moveTo>
                    <a:pt x="21600" y="0"/>
                  </a:moveTo>
                  <a:cubicBezTo>
                    <a:pt x="14438" y="21600"/>
                    <a:pt x="7238" y="6400"/>
                    <a:pt x="0" y="6400"/>
                  </a:cubicBezTo>
                </a:path>
              </a:pathLst>
            </a:custGeom>
            <a:solidFill>
              <a:schemeClr val="accent1"/>
            </a:solidFill>
            <a:ln w="12700" cap="flat">
              <a:solidFill>
                <a:schemeClr val="tx1"/>
              </a:solidFill>
              <a:prstDash val="solid"/>
              <a:round/>
              <a:headEnd type="none" w="med" len="med"/>
              <a:tailEnd type="none" w="med" len="med"/>
            </a:ln>
          </p:spPr>
          <p:txBody>
            <a:bodyPr lIns="0" tIns="0" rIns="0" bIns="0"/>
            <a:lstStyle/>
            <a:p>
              <a:endParaRPr lang="es-MX"/>
            </a:p>
          </p:txBody>
        </p:sp>
        <p:sp>
          <p:nvSpPr>
            <p:cNvPr id="83008" name="Line 67">
              <a:extLst>
                <a:ext uri="{FF2B5EF4-FFF2-40B4-BE49-F238E27FC236}">
                  <a16:creationId xmlns:a16="http://schemas.microsoft.com/office/drawing/2014/main" id="{472D09A9-2A3D-4FF1-A36E-20FBC83788AF}"/>
                </a:ext>
              </a:extLst>
            </p:cNvPr>
            <p:cNvSpPr>
              <a:spLocks noChangeShapeType="1"/>
            </p:cNvSpPr>
            <p:nvPr/>
          </p:nvSpPr>
          <p:spPr bwMode="auto">
            <a:xfrm>
              <a:off x="8618220" y="3483293"/>
              <a:ext cx="1429" cy="32575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nvGrpSpPr>
            <p:cNvPr id="83009" name="Group 68">
              <a:extLst>
                <a:ext uri="{FF2B5EF4-FFF2-40B4-BE49-F238E27FC236}">
                  <a16:creationId xmlns:a16="http://schemas.microsoft.com/office/drawing/2014/main" id="{AA73B717-3A54-41B7-AC2A-4420741984CE}"/>
                </a:ext>
              </a:extLst>
            </p:cNvPr>
            <p:cNvGrpSpPr>
              <a:grpSpLocks/>
            </p:cNvGrpSpPr>
            <p:nvPr/>
          </p:nvGrpSpPr>
          <p:grpSpPr bwMode="auto">
            <a:xfrm>
              <a:off x="5672138" y="3874770"/>
              <a:ext cx="128588" cy="131445"/>
              <a:chOff x="0" y="0"/>
              <a:chExt cx="89" cy="92"/>
            </a:xfrm>
          </p:grpSpPr>
          <p:sp>
            <p:nvSpPr>
              <p:cNvPr id="83043" name="Line 69">
                <a:extLst>
                  <a:ext uri="{FF2B5EF4-FFF2-40B4-BE49-F238E27FC236}">
                    <a16:creationId xmlns:a16="http://schemas.microsoft.com/office/drawing/2014/main" id="{E0BDFCAC-8A26-4745-A7A3-CD1B4B0A8794}"/>
                  </a:ext>
                </a:extLst>
              </p:cNvPr>
              <p:cNvSpPr>
                <a:spLocks noChangeShapeType="1"/>
              </p:cNvSpPr>
              <p:nvPr/>
            </p:nvSpPr>
            <p:spPr bwMode="auto">
              <a:xfrm>
                <a:off x="45" y="0"/>
                <a:ext cx="1" cy="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44" name="Line 70">
                <a:extLst>
                  <a:ext uri="{FF2B5EF4-FFF2-40B4-BE49-F238E27FC236}">
                    <a16:creationId xmlns:a16="http://schemas.microsoft.com/office/drawing/2014/main" id="{98D0B6E8-E368-4D04-A667-1E550D6BB22D}"/>
                  </a:ext>
                </a:extLst>
              </p:cNvPr>
              <p:cNvSpPr>
                <a:spLocks noChangeShapeType="1"/>
              </p:cNvSpPr>
              <p:nvPr/>
            </p:nvSpPr>
            <p:spPr bwMode="auto">
              <a:xfrm>
                <a:off x="45" y="0"/>
                <a:ext cx="44" cy="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45" name="Line 71">
                <a:extLst>
                  <a:ext uri="{FF2B5EF4-FFF2-40B4-BE49-F238E27FC236}">
                    <a16:creationId xmlns:a16="http://schemas.microsoft.com/office/drawing/2014/main" id="{431D3514-B2CE-4329-8D28-6CF30DF07DA0}"/>
                  </a:ext>
                </a:extLst>
              </p:cNvPr>
              <p:cNvSpPr>
                <a:spLocks noChangeShapeType="1"/>
              </p:cNvSpPr>
              <p:nvPr/>
            </p:nvSpPr>
            <p:spPr bwMode="auto">
              <a:xfrm flipH="1">
                <a:off x="0" y="0"/>
                <a:ext cx="45" cy="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grpSp>
          <p:nvGrpSpPr>
            <p:cNvPr id="83010" name="Group 72">
              <a:extLst>
                <a:ext uri="{FF2B5EF4-FFF2-40B4-BE49-F238E27FC236}">
                  <a16:creationId xmlns:a16="http://schemas.microsoft.com/office/drawing/2014/main" id="{8A9250A2-373B-4CF7-B2AA-CCFB90B5F4DC}"/>
                </a:ext>
              </a:extLst>
            </p:cNvPr>
            <p:cNvGrpSpPr>
              <a:grpSpLocks/>
            </p:cNvGrpSpPr>
            <p:nvPr/>
          </p:nvGrpSpPr>
          <p:grpSpPr bwMode="auto">
            <a:xfrm>
              <a:off x="5863590" y="3806190"/>
              <a:ext cx="128588" cy="131445"/>
              <a:chOff x="0" y="0"/>
              <a:chExt cx="89" cy="92"/>
            </a:xfrm>
          </p:grpSpPr>
          <p:sp>
            <p:nvSpPr>
              <p:cNvPr id="83040" name="Line 73">
                <a:extLst>
                  <a:ext uri="{FF2B5EF4-FFF2-40B4-BE49-F238E27FC236}">
                    <a16:creationId xmlns:a16="http://schemas.microsoft.com/office/drawing/2014/main" id="{A155002A-16BA-4BD3-BFCE-4F581A350427}"/>
                  </a:ext>
                </a:extLst>
              </p:cNvPr>
              <p:cNvSpPr>
                <a:spLocks noChangeShapeType="1"/>
              </p:cNvSpPr>
              <p:nvPr/>
            </p:nvSpPr>
            <p:spPr bwMode="auto">
              <a:xfrm>
                <a:off x="45" y="0"/>
                <a:ext cx="1" cy="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41" name="Line 74">
                <a:extLst>
                  <a:ext uri="{FF2B5EF4-FFF2-40B4-BE49-F238E27FC236}">
                    <a16:creationId xmlns:a16="http://schemas.microsoft.com/office/drawing/2014/main" id="{1306A6B0-F692-415A-BFBE-4DD565648912}"/>
                  </a:ext>
                </a:extLst>
              </p:cNvPr>
              <p:cNvSpPr>
                <a:spLocks noChangeShapeType="1"/>
              </p:cNvSpPr>
              <p:nvPr/>
            </p:nvSpPr>
            <p:spPr bwMode="auto">
              <a:xfrm>
                <a:off x="45" y="0"/>
                <a:ext cx="44" cy="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42" name="Line 75">
                <a:extLst>
                  <a:ext uri="{FF2B5EF4-FFF2-40B4-BE49-F238E27FC236}">
                    <a16:creationId xmlns:a16="http://schemas.microsoft.com/office/drawing/2014/main" id="{9E04DF02-65A8-4A13-870A-74550F62E6CD}"/>
                  </a:ext>
                </a:extLst>
              </p:cNvPr>
              <p:cNvSpPr>
                <a:spLocks noChangeShapeType="1"/>
              </p:cNvSpPr>
              <p:nvPr/>
            </p:nvSpPr>
            <p:spPr bwMode="auto">
              <a:xfrm flipH="1">
                <a:off x="0" y="0"/>
                <a:ext cx="45" cy="9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grpSp>
          <p:nvGrpSpPr>
            <p:cNvPr id="83011" name="Group 76">
              <a:extLst>
                <a:ext uri="{FF2B5EF4-FFF2-40B4-BE49-F238E27FC236}">
                  <a16:creationId xmlns:a16="http://schemas.microsoft.com/office/drawing/2014/main" id="{2552B99A-279F-4E17-B5CC-40D3C4461DC1}"/>
                </a:ext>
              </a:extLst>
            </p:cNvPr>
            <p:cNvGrpSpPr>
              <a:grpSpLocks/>
            </p:cNvGrpSpPr>
            <p:nvPr/>
          </p:nvGrpSpPr>
          <p:grpSpPr bwMode="auto">
            <a:xfrm>
              <a:off x="6249353" y="3614738"/>
              <a:ext cx="128588" cy="130017"/>
              <a:chOff x="0" y="0"/>
              <a:chExt cx="90" cy="91"/>
            </a:xfrm>
          </p:grpSpPr>
          <p:sp>
            <p:nvSpPr>
              <p:cNvPr id="83037" name="Line 77">
                <a:extLst>
                  <a:ext uri="{FF2B5EF4-FFF2-40B4-BE49-F238E27FC236}">
                    <a16:creationId xmlns:a16="http://schemas.microsoft.com/office/drawing/2014/main" id="{083A75C8-915D-413F-9809-36A371E0E9B7}"/>
                  </a:ext>
                </a:extLst>
              </p:cNvPr>
              <p:cNvSpPr>
                <a:spLocks noChangeShapeType="1"/>
              </p:cNvSpPr>
              <p:nvPr/>
            </p:nvSpPr>
            <p:spPr bwMode="auto">
              <a:xfrm>
                <a:off x="45" y="0"/>
                <a:ext cx="1" cy="9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38" name="Line 78">
                <a:extLst>
                  <a:ext uri="{FF2B5EF4-FFF2-40B4-BE49-F238E27FC236}">
                    <a16:creationId xmlns:a16="http://schemas.microsoft.com/office/drawing/2014/main" id="{1DC1C206-4316-4192-B06E-CE25C13FC7FF}"/>
                  </a:ext>
                </a:extLst>
              </p:cNvPr>
              <p:cNvSpPr>
                <a:spLocks noChangeShapeType="1"/>
              </p:cNvSpPr>
              <p:nvPr/>
            </p:nvSpPr>
            <p:spPr bwMode="auto">
              <a:xfrm>
                <a:off x="45" y="0"/>
                <a:ext cx="45" cy="9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39" name="Line 79">
                <a:extLst>
                  <a:ext uri="{FF2B5EF4-FFF2-40B4-BE49-F238E27FC236}">
                    <a16:creationId xmlns:a16="http://schemas.microsoft.com/office/drawing/2014/main" id="{FA1D4CCC-A033-47E6-A5CD-6341C4154F41}"/>
                  </a:ext>
                </a:extLst>
              </p:cNvPr>
              <p:cNvSpPr>
                <a:spLocks noChangeShapeType="1"/>
              </p:cNvSpPr>
              <p:nvPr/>
            </p:nvSpPr>
            <p:spPr bwMode="auto">
              <a:xfrm flipH="1">
                <a:off x="0" y="0"/>
                <a:ext cx="45" cy="9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grpSp>
          <p:nvGrpSpPr>
            <p:cNvPr id="83012" name="Group 80">
              <a:extLst>
                <a:ext uri="{FF2B5EF4-FFF2-40B4-BE49-F238E27FC236}">
                  <a16:creationId xmlns:a16="http://schemas.microsoft.com/office/drawing/2014/main" id="{0372DAB0-DDB8-4B2A-8C83-7CD330C3F745}"/>
                </a:ext>
              </a:extLst>
            </p:cNvPr>
            <p:cNvGrpSpPr>
              <a:grpSpLocks/>
            </p:cNvGrpSpPr>
            <p:nvPr/>
          </p:nvGrpSpPr>
          <p:grpSpPr bwMode="auto">
            <a:xfrm>
              <a:off x="6440805" y="3549015"/>
              <a:ext cx="128588" cy="130017"/>
              <a:chOff x="0" y="0"/>
              <a:chExt cx="90" cy="91"/>
            </a:xfrm>
          </p:grpSpPr>
          <p:sp>
            <p:nvSpPr>
              <p:cNvPr id="83034" name="Line 81">
                <a:extLst>
                  <a:ext uri="{FF2B5EF4-FFF2-40B4-BE49-F238E27FC236}">
                    <a16:creationId xmlns:a16="http://schemas.microsoft.com/office/drawing/2014/main" id="{68D432D6-4F1D-491B-92CC-71AB162A8DE9}"/>
                  </a:ext>
                </a:extLst>
              </p:cNvPr>
              <p:cNvSpPr>
                <a:spLocks noChangeShapeType="1"/>
              </p:cNvSpPr>
              <p:nvPr/>
            </p:nvSpPr>
            <p:spPr bwMode="auto">
              <a:xfrm>
                <a:off x="45" y="0"/>
                <a:ext cx="1" cy="9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35" name="Line 82">
                <a:extLst>
                  <a:ext uri="{FF2B5EF4-FFF2-40B4-BE49-F238E27FC236}">
                    <a16:creationId xmlns:a16="http://schemas.microsoft.com/office/drawing/2014/main" id="{D7BDF277-0CC8-47E9-ADD7-A5F32B4C3688}"/>
                  </a:ext>
                </a:extLst>
              </p:cNvPr>
              <p:cNvSpPr>
                <a:spLocks noChangeShapeType="1"/>
              </p:cNvSpPr>
              <p:nvPr/>
            </p:nvSpPr>
            <p:spPr bwMode="auto">
              <a:xfrm>
                <a:off x="45" y="0"/>
                <a:ext cx="45" cy="9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36" name="Line 83">
                <a:extLst>
                  <a:ext uri="{FF2B5EF4-FFF2-40B4-BE49-F238E27FC236}">
                    <a16:creationId xmlns:a16="http://schemas.microsoft.com/office/drawing/2014/main" id="{D0B2E4EF-7B99-4F2E-930A-A0DD83C454F3}"/>
                  </a:ext>
                </a:extLst>
              </p:cNvPr>
              <p:cNvSpPr>
                <a:spLocks noChangeShapeType="1"/>
              </p:cNvSpPr>
              <p:nvPr/>
            </p:nvSpPr>
            <p:spPr bwMode="auto">
              <a:xfrm flipH="1">
                <a:off x="0" y="0"/>
                <a:ext cx="45" cy="9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sp>
          <p:nvSpPr>
            <p:cNvPr id="83013" name="AutoShape 84">
              <a:extLst>
                <a:ext uri="{FF2B5EF4-FFF2-40B4-BE49-F238E27FC236}">
                  <a16:creationId xmlns:a16="http://schemas.microsoft.com/office/drawing/2014/main" id="{954CD80F-286F-42C7-B503-79DEF84E7B7A}"/>
                </a:ext>
              </a:extLst>
            </p:cNvPr>
            <p:cNvSpPr>
              <a:spLocks/>
            </p:cNvSpPr>
            <p:nvPr/>
          </p:nvSpPr>
          <p:spPr bwMode="auto">
            <a:xfrm rot="20340000">
              <a:off x="5929313" y="3549015"/>
              <a:ext cx="254318" cy="195739"/>
            </a:xfrm>
            <a:prstGeom prst="roundRect">
              <a:avLst>
                <a:gd name="adj" fmla="val 14995"/>
              </a:avLst>
            </a:prstGeom>
            <a:solidFill>
              <a:srgbClr val="808080"/>
            </a:solidFill>
            <a:ln w="12700">
              <a:solidFill>
                <a:schemeClr val="tx1"/>
              </a:solidFill>
              <a:round/>
              <a:headEnd/>
              <a:tailEnd/>
            </a:ln>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83014" name="AutoShape 85">
              <a:extLst>
                <a:ext uri="{FF2B5EF4-FFF2-40B4-BE49-F238E27FC236}">
                  <a16:creationId xmlns:a16="http://schemas.microsoft.com/office/drawing/2014/main" id="{370DC1BE-3DF8-4401-B4AE-E14E8D69A97A}"/>
                </a:ext>
              </a:extLst>
            </p:cNvPr>
            <p:cNvSpPr>
              <a:spLocks/>
            </p:cNvSpPr>
            <p:nvPr/>
          </p:nvSpPr>
          <p:spPr bwMode="auto">
            <a:xfrm rot="20400000">
              <a:off x="6152198" y="3679032"/>
              <a:ext cx="65723" cy="130016"/>
            </a:xfrm>
            <a:prstGeom prst="roundRect">
              <a:avLst>
                <a:gd name="adj" fmla="val 14995"/>
              </a:avLst>
            </a:prstGeom>
            <a:solidFill>
              <a:srgbClr val="000000"/>
            </a:solidFill>
            <a:ln w="12700">
              <a:solidFill>
                <a:schemeClr val="tx1"/>
              </a:solidFill>
              <a:round/>
              <a:headEnd/>
              <a:tailEnd/>
            </a:ln>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83015" name="AutoShape 86">
              <a:extLst>
                <a:ext uri="{FF2B5EF4-FFF2-40B4-BE49-F238E27FC236}">
                  <a16:creationId xmlns:a16="http://schemas.microsoft.com/office/drawing/2014/main" id="{9882ED2F-FBD8-4723-AB1B-1243B59CF580}"/>
                </a:ext>
              </a:extLst>
            </p:cNvPr>
            <p:cNvSpPr>
              <a:spLocks/>
            </p:cNvSpPr>
            <p:nvPr/>
          </p:nvSpPr>
          <p:spPr bwMode="auto">
            <a:xfrm rot="20940000">
              <a:off x="5992178" y="3744754"/>
              <a:ext cx="65723" cy="130016"/>
            </a:xfrm>
            <a:prstGeom prst="roundRect">
              <a:avLst>
                <a:gd name="adj" fmla="val 14995"/>
              </a:avLst>
            </a:prstGeom>
            <a:solidFill>
              <a:srgbClr val="000000"/>
            </a:solidFill>
            <a:ln w="12700">
              <a:solidFill>
                <a:schemeClr val="tx1"/>
              </a:solidFill>
              <a:round/>
              <a:headEnd/>
              <a:tailEnd/>
            </a:ln>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pic>
          <p:nvPicPr>
            <p:cNvPr id="83016" name="Picture 87">
              <a:extLst>
                <a:ext uri="{FF2B5EF4-FFF2-40B4-BE49-F238E27FC236}">
                  <a16:creationId xmlns:a16="http://schemas.microsoft.com/office/drawing/2014/main" id="{CE705D8B-EE85-4D42-9C70-6165F8DADEE2}"/>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4827" y="1785938"/>
              <a:ext cx="757238" cy="781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3017" name="Picture 88">
              <a:extLst>
                <a:ext uri="{FF2B5EF4-FFF2-40B4-BE49-F238E27FC236}">
                  <a16:creationId xmlns:a16="http://schemas.microsoft.com/office/drawing/2014/main" id="{B4E1CD53-BB63-4B87-B85D-00F1061AE4B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182" y="1785938"/>
              <a:ext cx="641508" cy="42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3018" name="Line 89">
              <a:extLst>
                <a:ext uri="{FF2B5EF4-FFF2-40B4-BE49-F238E27FC236}">
                  <a16:creationId xmlns:a16="http://schemas.microsoft.com/office/drawing/2014/main" id="{A9A32F44-AFFD-4467-A1E8-882FD6C33476}"/>
                </a:ext>
              </a:extLst>
            </p:cNvPr>
            <p:cNvSpPr>
              <a:spLocks noChangeShapeType="1"/>
            </p:cNvSpPr>
            <p:nvPr/>
          </p:nvSpPr>
          <p:spPr bwMode="auto">
            <a:xfrm flipH="1">
              <a:off x="6312218" y="3777615"/>
              <a:ext cx="2858" cy="195739"/>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3019" name="Line 90">
              <a:extLst>
                <a:ext uri="{FF2B5EF4-FFF2-40B4-BE49-F238E27FC236}">
                  <a16:creationId xmlns:a16="http://schemas.microsoft.com/office/drawing/2014/main" id="{F5D85869-9EC1-4BDE-BC3A-1CD4F92EDFE1}"/>
                </a:ext>
              </a:extLst>
            </p:cNvPr>
            <p:cNvSpPr>
              <a:spLocks noChangeShapeType="1"/>
            </p:cNvSpPr>
            <p:nvPr/>
          </p:nvSpPr>
          <p:spPr bwMode="auto">
            <a:xfrm rot="10800000" flipH="1">
              <a:off x="4669155" y="4161950"/>
              <a:ext cx="834390" cy="64293"/>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21" name="Rectangle 92">
              <a:extLst>
                <a:ext uri="{FF2B5EF4-FFF2-40B4-BE49-F238E27FC236}">
                  <a16:creationId xmlns:a16="http://schemas.microsoft.com/office/drawing/2014/main" id="{131CF13E-F791-47A3-8081-BBB883FCA4DD}"/>
                </a:ext>
              </a:extLst>
            </p:cNvPr>
            <p:cNvSpPr>
              <a:spLocks/>
            </p:cNvSpPr>
            <p:nvPr/>
          </p:nvSpPr>
          <p:spPr bwMode="auto">
            <a:xfrm>
              <a:off x="3426143" y="3893344"/>
              <a:ext cx="1154430" cy="981551"/>
            </a:xfrm>
            <a:prstGeom prst="rect">
              <a:avLst/>
            </a:prstGeom>
            <a:noFill/>
            <a:ln w="25400">
              <a:solidFill>
                <a:srgbClr val="FF33CC"/>
              </a:solidFill>
              <a:prstDash val="dash"/>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83022" name="Rectangle 93">
              <a:extLst>
                <a:ext uri="{FF2B5EF4-FFF2-40B4-BE49-F238E27FC236}">
                  <a16:creationId xmlns:a16="http://schemas.microsoft.com/office/drawing/2014/main" id="{0B9446CE-F4EC-4049-9F8D-82485B533A27}"/>
                </a:ext>
              </a:extLst>
            </p:cNvPr>
            <p:cNvSpPr>
              <a:spLocks/>
            </p:cNvSpPr>
            <p:nvPr/>
          </p:nvSpPr>
          <p:spPr bwMode="auto">
            <a:xfrm>
              <a:off x="5179219" y="4373404"/>
              <a:ext cx="137160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260" b="1" dirty="0" err="1">
                  <a:solidFill>
                    <a:srgbClr val="FF3300"/>
                  </a:solidFill>
                  <a:latin typeface="Arial" panose="020B0604020202020204" pitchFamily="34" charset="0"/>
                  <a:cs typeface="Arial" panose="020B0604020202020204" pitchFamily="34" charset="0"/>
                  <a:sym typeface="Arial" panose="020B0604020202020204" pitchFamily="34" charset="0"/>
                </a:rPr>
                <a:t>salinizazion</a:t>
              </a:r>
              <a:endParaRPr lang="en-US" altLang="es-MX" sz="1260" b="1" dirty="0">
                <a:solidFill>
                  <a:srgbClr val="FF3300"/>
                </a:solidFill>
                <a:latin typeface="Arial" panose="020B0604020202020204" pitchFamily="34" charset="0"/>
                <a:cs typeface="Arial" panose="020B0604020202020204" pitchFamily="34" charset="0"/>
                <a:sym typeface="Arial" panose="020B0604020202020204" pitchFamily="34" charset="0"/>
              </a:endParaRPr>
            </a:p>
          </p:txBody>
        </p:sp>
        <p:sp>
          <p:nvSpPr>
            <p:cNvPr id="83023" name="Line 94">
              <a:extLst>
                <a:ext uri="{FF2B5EF4-FFF2-40B4-BE49-F238E27FC236}">
                  <a16:creationId xmlns:a16="http://schemas.microsoft.com/office/drawing/2014/main" id="{2E1AF6D1-80AF-4158-B1D1-9956D7B035FA}"/>
                </a:ext>
              </a:extLst>
            </p:cNvPr>
            <p:cNvSpPr>
              <a:spLocks noChangeShapeType="1"/>
            </p:cNvSpPr>
            <p:nvPr/>
          </p:nvSpPr>
          <p:spPr bwMode="auto">
            <a:xfrm rot="10800000">
              <a:off x="5543550" y="4090512"/>
              <a:ext cx="128588" cy="32718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83024" name="Freeform 95">
              <a:extLst>
                <a:ext uri="{FF2B5EF4-FFF2-40B4-BE49-F238E27FC236}">
                  <a16:creationId xmlns:a16="http://schemas.microsoft.com/office/drawing/2014/main" id="{0F0956B3-7CE5-43EF-A624-0922ABE736DD}"/>
                </a:ext>
              </a:extLst>
            </p:cNvPr>
            <p:cNvSpPr>
              <a:spLocks/>
            </p:cNvSpPr>
            <p:nvPr/>
          </p:nvSpPr>
          <p:spPr bwMode="auto">
            <a:xfrm>
              <a:off x="5416392" y="3893344"/>
              <a:ext cx="132873" cy="131445"/>
            </a:xfrm>
            <a:custGeom>
              <a:avLst/>
              <a:gdLst>
                <a:gd name="T0" fmla="*/ 140855 w 20898"/>
                <a:gd name="T1" fmla="*/ 156513 h 20156"/>
                <a:gd name="T2" fmla="*/ 140855 w 20898"/>
                <a:gd name="T3" fmla="*/ 84278 h 20156"/>
                <a:gd name="T4" fmla="*/ 70427 w 20898"/>
                <a:gd name="T5" fmla="*/ 12043 h 20156"/>
                <a:gd name="T6" fmla="*/ 0 w 20898"/>
                <a:gd name="T7" fmla="*/ 156513 h 201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98" h="20156">
                  <a:moveTo>
                    <a:pt x="19938" y="20156"/>
                  </a:moveTo>
                  <a:cubicBezTo>
                    <a:pt x="20769" y="16833"/>
                    <a:pt x="21600" y="13510"/>
                    <a:pt x="19938" y="10187"/>
                  </a:cubicBezTo>
                  <a:cubicBezTo>
                    <a:pt x="18277" y="6864"/>
                    <a:pt x="13292" y="-1444"/>
                    <a:pt x="9969" y="218"/>
                  </a:cubicBezTo>
                  <a:cubicBezTo>
                    <a:pt x="6646" y="1879"/>
                    <a:pt x="1662" y="16833"/>
                    <a:pt x="0" y="20156"/>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83025" name="Line 96">
              <a:extLst>
                <a:ext uri="{FF2B5EF4-FFF2-40B4-BE49-F238E27FC236}">
                  <a16:creationId xmlns:a16="http://schemas.microsoft.com/office/drawing/2014/main" id="{D739F769-BED6-4978-8DAC-3708E99CFEB0}"/>
                </a:ext>
              </a:extLst>
            </p:cNvPr>
            <p:cNvSpPr>
              <a:spLocks noChangeShapeType="1"/>
            </p:cNvSpPr>
            <p:nvPr/>
          </p:nvSpPr>
          <p:spPr bwMode="auto">
            <a:xfrm rot="10800000">
              <a:off x="5416392" y="4023360"/>
              <a:ext cx="62865" cy="64294"/>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83026" name="Rectangle 97">
              <a:extLst>
                <a:ext uri="{FF2B5EF4-FFF2-40B4-BE49-F238E27FC236}">
                  <a16:creationId xmlns:a16="http://schemas.microsoft.com/office/drawing/2014/main" id="{19032C45-1548-488B-8828-DA1B4D90ABE6}"/>
                </a:ext>
              </a:extLst>
            </p:cNvPr>
            <p:cNvSpPr>
              <a:spLocks/>
            </p:cNvSpPr>
            <p:nvPr/>
          </p:nvSpPr>
          <p:spPr bwMode="auto">
            <a:xfrm>
              <a:off x="4580573" y="4286250"/>
              <a:ext cx="1477328" cy="325755"/>
            </a:xfrm>
            <a:prstGeom prst="rect">
              <a:avLst/>
            </a:prstGeom>
            <a:noFill/>
            <a:ln w="25400">
              <a:solidFill>
                <a:srgbClr val="FF33CC"/>
              </a:solidFill>
              <a:prstDash val="dash"/>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grpSp>
    </p:spTree>
  </p:cSld>
  <p:clrMapOvr>
    <a:masterClrMapping/>
  </p:clrMapOvr>
  <p:transition spd="med">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5482232-D1D4-4F6A-8C6A-480013B74261}"/>
              </a:ext>
            </a:extLst>
          </p:cNvPr>
          <p:cNvSpPr>
            <a:spLocks noGrp="1" noChangeArrowheads="1"/>
          </p:cNvSpPr>
          <p:nvPr>
            <p:ph type="title"/>
          </p:nvPr>
        </p:nvSpPr>
        <p:spPr/>
        <p:txBody>
          <a:bodyPr/>
          <a:lstStyle/>
          <a:p>
            <a:pPr eaLnBrk="1" hangingPunct="1"/>
            <a:r>
              <a:rPr lang="en-GB" altLang="es-MX" dirty="0"/>
              <a:t>La tierra es un </a:t>
            </a:r>
            <a:r>
              <a:rPr lang="en-GB" altLang="es-MX" dirty="0" err="1"/>
              <a:t>recurso</a:t>
            </a:r>
            <a:r>
              <a:rPr lang="en-GB" altLang="es-MX" dirty="0"/>
              <a:t> </a:t>
            </a:r>
            <a:r>
              <a:rPr lang="en-GB" altLang="es-MX" dirty="0" err="1"/>
              <a:t>finito</a:t>
            </a:r>
            <a:endParaRPr lang="en-GB" altLang="es-MX" dirty="0"/>
          </a:p>
        </p:txBody>
      </p:sp>
      <p:pic>
        <p:nvPicPr>
          <p:cNvPr id="7171" name="Picture 2">
            <a:extLst>
              <a:ext uri="{FF2B5EF4-FFF2-40B4-BE49-F238E27FC236}">
                <a16:creationId xmlns:a16="http://schemas.microsoft.com/office/drawing/2014/main" id="{C73C0250-6A89-4CE0-B938-845B23E15C30}"/>
              </a:ext>
            </a:extLst>
          </p:cNvPr>
          <p:cNvPicPr>
            <a:picLocks noGrp="1" noChangeAspect="1" noChangeArrowheads="1"/>
          </p:cNvPicPr>
          <p:nvPr>
            <p:ph type="body" idx="1"/>
          </p:nvPr>
        </p:nvPicPr>
        <p:blipFill rotWithShape="1">
          <a:blip r:embed="rId2">
            <a:extLst>
              <a:ext uri="{28A0092B-C50C-407E-A947-70E740481C1C}">
                <a14:useLocalDpi xmlns:a14="http://schemas.microsoft.com/office/drawing/2010/main" val="0"/>
              </a:ext>
            </a:extLst>
          </a:blip>
          <a:srcRect l="3999" t="20983" r="3999" b="5333"/>
          <a:stretch/>
        </p:blipFill>
        <p:spPr>
          <a:xfrm>
            <a:off x="972840" y="1752600"/>
            <a:ext cx="7198319" cy="4452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6B118807-D801-4D46-A999-FE666C0B5DB8}"/>
              </a:ext>
            </a:extLst>
          </p:cNvPr>
          <p:cNvSpPr>
            <a:spLocks noGrp="1" noRot="1" noChangeArrowheads="1"/>
          </p:cNvSpPr>
          <p:nvPr>
            <p:ph type="title"/>
          </p:nvPr>
        </p:nvSpPr>
        <p:spPr>
          <a:xfrm>
            <a:off x="457200" y="95395"/>
            <a:ext cx="8229600" cy="742805"/>
          </a:xfrm>
        </p:spPr>
        <p:txBody>
          <a:bodyPr/>
          <a:lstStyle/>
          <a:p>
            <a:pPr eaLnBrk="1" hangingPunct="1">
              <a:defRPr/>
            </a:pPr>
            <a:r>
              <a:rPr lang="es-ES" altLang="es-MX" sz="3200" b="1" dirty="0">
                <a:solidFill>
                  <a:schemeClr val="tx1"/>
                </a:solidFill>
                <a:latin typeface="Verdana" panose="020B0604030504040204" pitchFamily="34" charset="0"/>
                <a:ea typeface="Verdana" panose="020B0604030504040204" pitchFamily="34" charset="0"/>
                <a:cs typeface="Verdana" panose="020B0604030504040204" pitchFamily="34" charset="0"/>
              </a:rPr>
              <a:t>CALIDAD DEL SUELO</a:t>
            </a:r>
          </a:p>
        </p:txBody>
      </p:sp>
      <p:sp>
        <p:nvSpPr>
          <p:cNvPr id="128003" name="Rectangle 3">
            <a:extLst>
              <a:ext uri="{FF2B5EF4-FFF2-40B4-BE49-F238E27FC236}">
                <a16:creationId xmlns:a16="http://schemas.microsoft.com/office/drawing/2014/main" id="{A664A0AC-0380-4D92-B44F-39F43869ECD7}"/>
              </a:ext>
            </a:extLst>
          </p:cNvPr>
          <p:cNvSpPr>
            <a:spLocks noGrp="1" noRot="1" noChangeArrowheads="1"/>
          </p:cNvSpPr>
          <p:nvPr>
            <p:ph type="body" idx="1"/>
          </p:nvPr>
        </p:nvSpPr>
        <p:spPr>
          <a:xfrm>
            <a:off x="323850" y="838200"/>
            <a:ext cx="8496300" cy="2846387"/>
          </a:xfrm>
        </p:spPr>
        <p:txBody>
          <a:bodyPr/>
          <a:lstStyle/>
          <a:p>
            <a:pPr eaLnBrk="1" hangingPunct="1">
              <a:lnSpc>
                <a:spcPct val="80000"/>
              </a:lnSpc>
              <a:buFont typeface="Arial" panose="020B0604020202020204" pitchFamily="34" charset="0"/>
              <a:buNone/>
              <a:defRPr/>
            </a:pPr>
            <a:r>
              <a:rPr lang="es-ES" altLang="es-MX" sz="1200" b="1" dirty="0">
                <a:latin typeface="Verdana" panose="020B0604030504040204" pitchFamily="34" charset="0"/>
              </a:rPr>
              <a:t>–</a:t>
            </a:r>
            <a:r>
              <a:rPr lang="es-ES" altLang="es-MX" sz="1200" dirty="0">
                <a:latin typeface="Verdana" panose="020B0604030504040204" pitchFamily="34" charset="0"/>
              </a:rPr>
              <a:t> </a:t>
            </a:r>
          </a:p>
          <a:p>
            <a:pPr algn="just" eaLnBrk="1" hangingPunct="1">
              <a:lnSpc>
                <a:spcPct val="80000"/>
              </a:lnSpc>
              <a:buFont typeface="Arial" panose="020B0604020202020204" pitchFamily="34" charset="0"/>
              <a:buNone/>
              <a:defRPr/>
            </a:pPr>
            <a:r>
              <a:rPr lang="es-ES" altLang="es-MX" sz="1200" dirty="0">
                <a:latin typeface="Verdana" panose="020B0604030504040204" pitchFamily="34" charset="0"/>
              </a:rPr>
              <a:t>	</a:t>
            </a:r>
            <a:endParaRPr lang="es-ES" altLang="es-MX" sz="1800" dirty="0">
              <a:latin typeface="Verdana" panose="020B0604030504040204" pitchFamily="34" charset="0"/>
            </a:endParaRPr>
          </a:p>
          <a:p>
            <a:pPr algn="just" eaLnBrk="1" hangingPunct="1">
              <a:lnSpc>
                <a:spcPct val="80000"/>
              </a:lnSpc>
              <a:buFont typeface="Arial" panose="020B0604020202020204" pitchFamily="34" charset="0"/>
              <a:buNone/>
              <a:defRPr/>
            </a:pPr>
            <a:r>
              <a:rPr lang="es-ES" altLang="es-MX" sz="1800" dirty="0">
                <a:latin typeface="Verdana" panose="020B0604030504040204" pitchFamily="34" charset="0"/>
              </a:rPr>
              <a:t>	</a:t>
            </a:r>
          </a:p>
          <a:p>
            <a:pPr algn="just" eaLnBrk="1" hangingPunct="1">
              <a:lnSpc>
                <a:spcPct val="80000"/>
              </a:lnSpc>
              <a:buFont typeface="Arial" panose="020B0604020202020204" pitchFamily="34" charset="0"/>
              <a:buNone/>
              <a:defRPr/>
            </a:pPr>
            <a:r>
              <a:rPr lang="es-ES" altLang="es-MX" sz="1800" dirty="0">
                <a:latin typeface="Verdana" panose="020B0604030504040204" pitchFamily="34" charset="0"/>
              </a:rPr>
              <a:t>	La de la Soil </a:t>
            </a:r>
            <a:r>
              <a:rPr lang="es-ES" altLang="es-MX" sz="1800" dirty="0" err="1">
                <a:latin typeface="Verdana" panose="020B0604030504040204" pitchFamily="34" charset="0"/>
              </a:rPr>
              <a:t>Science</a:t>
            </a:r>
            <a:r>
              <a:rPr lang="es-ES" altLang="es-MX" sz="1800" dirty="0">
                <a:latin typeface="Verdana" panose="020B0604030504040204" pitchFamily="34" charset="0"/>
              </a:rPr>
              <a:t> </a:t>
            </a:r>
            <a:r>
              <a:rPr lang="es-ES" altLang="es-MX" sz="1800" dirty="0" err="1">
                <a:latin typeface="Verdana" panose="020B0604030504040204" pitchFamily="34" charset="0"/>
              </a:rPr>
              <a:t>Society</a:t>
            </a:r>
            <a:r>
              <a:rPr lang="es-ES" altLang="es-MX" sz="1800" dirty="0">
                <a:latin typeface="Verdana" panose="020B0604030504040204" pitchFamily="34" charset="0"/>
              </a:rPr>
              <a:t> </a:t>
            </a:r>
            <a:r>
              <a:rPr lang="es-ES" altLang="es-MX" sz="1800" dirty="0" err="1">
                <a:latin typeface="Verdana" panose="020B0604030504040204" pitchFamily="34" charset="0"/>
              </a:rPr>
              <a:t>of</a:t>
            </a:r>
            <a:r>
              <a:rPr lang="es-ES" altLang="es-MX" sz="1800" dirty="0">
                <a:latin typeface="Verdana" panose="020B0604030504040204" pitchFamily="34" charset="0"/>
              </a:rPr>
              <a:t> </a:t>
            </a:r>
            <a:r>
              <a:rPr lang="es-ES" altLang="es-MX" sz="1800" dirty="0" err="1">
                <a:latin typeface="Verdana" panose="020B0604030504040204" pitchFamily="34" charset="0"/>
              </a:rPr>
              <a:t>America</a:t>
            </a:r>
            <a:r>
              <a:rPr lang="es-ES" altLang="es-MX" sz="1800" dirty="0">
                <a:latin typeface="Verdana" panose="020B0604030504040204" pitchFamily="34" charset="0"/>
              </a:rPr>
              <a:t>: la capacidad de un tipo específico de suelo de funcionar, dentro de los límites de su ecosistema natural o manejado, y de mantener la productividad vegetal y animal, de mantener o mejorar la calidad del aire y del agua, y de mantener las condiciones de habitación y de salud humanas (Allan et al., 1995) .</a:t>
            </a:r>
          </a:p>
        </p:txBody>
      </p:sp>
      <p:pic>
        <p:nvPicPr>
          <p:cNvPr id="3" name="Imagen 2">
            <a:extLst>
              <a:ext uri="{FF2B5EF4-FFF2-40B4-BE49-F238E27FC236}">
                <a16:creationId xmlns:a16="http://schemas.microsoft.com/office/drawing/2014/main" id="{B3688DBA-DDAE-4D61-A9E0-0C8849216953}"/>
              </a:ext>
            </a:extLst>
          </p:cNvPr>
          <p:cNvPicPr>
            <a:picLocks noChangeAspect="1"/>
          </p:cNvPicPr>
          <p:nvPr/>
        </p:nvPicPr>
        <p:blipFill>
          <a:blip r:embed="rId3"/>
          <a:stretch>
            <a:fillRect/>
          </a:stretch>
        </p:blipFill>
        <p:spPr>
          <a:xfrm>
            <a:off x="2286000" y="3962400"/>
            <a:ext cx="4679588" cy="27724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8">
            <a:extLst>
              <a:ext uri="{FF2B5EF4-FFF2-40B4-BE49-F238E27FC236}">
                <a16:creationId xmlns:a16="http://schemas.microsoft.com/office/drawing/2014/main" id="{1585D70E-7E9E-404B-A06E-F17C8DA37094}"/>
              </a:ext>
            </a:extLst>
          </p:cNvPr>
          <p:cNvSpPr>
            <a:spLocks/>
          </p:cNvSpPr>
          <p:nvPr/>
        </p:nvSpPr>
        <p:spPr bwMode="auto">
          <a:xfrm>
            <a:off x="1502179" y="228600"/>
            <a:ext cx="648081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39686" bIns="0" anchor="ctr"/>
          <a:lstStyle>
            <a:lvl1pPr marL="466725" indent="-423863"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spcBef>
                <a:spcPts val="2070"/>
              </a:spcBef>
            </a:pPr>
            <a:r>
              <a:rPr lang="en-US" altLang="es-MX" sz="3600" b="1" dirty="0" err="1">
                <a:solidFill>
                  <a:srgbClr val="2D2CB8"/>
                </a:solidFill>
                <a:latin typeface="Arial" panose="020B0604020202020204" pitchFamily="34" charset="0"/>
                <a:cs typeface="Arial" panose="020B0604020202020204" pitchFamily="34" charset="0"/>
                <a:sym typeface="Arial" panose="020B0604020202020204" pitchFamily="34" charset="0"/>
              </a:rPr>
              <a:t>Concepto</a:t>
            </a:r>
            <a:r>
              <a:rPr lang="en-US" altLang="es-MX" sz="3600" b="1" dirty="0">
                <a:solidFill>
                  <a:srgbClr val="2D2CB8"/>
                </a:solidFill>
                <a:latin typeface="Arial" panose="020B0604020202020204" pitchFamily="34" charset="0"/>
                <a:cs typeface="Arial" panose="020B0604020202020204" pitchFamily="34" charset="0"/>
                <a:sym typeface="Arial" panose="020B0604020202020204" pitchFamily="34" charset="0"/>
              </a:rPr>
              <a:t> de </a:t>
            </a:r>
            <a:r>
              <a:rPr lang="en-US" altLang="es-MX" sz="3600" b="1" dirty="0" err="1">
                <a:solidFill>
                  <a:srgbClr val="2D2CB8"/>
                </a:solidFill>
                <a:latin typeface="Arial" panose="020B0604020202020204" pitchFamily="34" charset="0"/>
                <a:cs typeface="Arial" panose="020B0604020202020204" pitchFamily="34" charset="0"/>
                <a:sym typeface="Arial" panose="020B0604020202020204" pitchFamily="34" charset="0"/>
              </a:rPr>
              <a:t>degradación</a:t>
            </a:r>
            <a:endParaRPr lang="en-US" altLang="es-MX" sz="3600" b="1" dirty="0">
              <a:solidFill>
                <a:srgbClr val="2D2CB8"/>
              </a:solidFill>
              <a:latin typeface="Arial" panose="020B0604020202020204" pitchFamily="34" charset="0"/>
              <a:cs typeface="Arial" panose="020B0604020202020204" pitchFamily="34" charset="0"/>
              <a:sym typeface="Arial" panose="020B0604020202020204" pitchFamily="34" charset="0"/>
            </a:endParaRPr>
          </a:p>
        </p:txBody>
      </p:sp>
      <p:sp>
        <p:nvSpPr>
          <p:cNvPr id="23562" name="Rectangle 10">
            <a:extLst>
              <a:ext uri="{FF2B5EF4-FFF2-40B4-BE49-F238E27FC236}">
                <a16:creationId xmlns:a16="http://schemas.microsoft.com/office/drawing/2014/main" id="{8B2C2F21-AF66-4C84-9C57-55F3C13E05B8}"/>
              </a:ext>
            </a:extLst>
          </p:cNvPr>
          <p:cNvSpPr>
            <a:spLocks/>
          </p:cNvSpPr>
          <p:nvPr/>
        </p:nvSpPr>
        <p:spPr bwMode="auto">
          <a:xfrm>
            <a:off x="1227859" y="1143000"/>
            <a:ext cx="7029450" cy="186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39686" bIns="0"/>
          <a:lstStyle>
            <a:lvl1pPr marL="42863" indent="3175"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just" eaLnBrk="1" hangingPunct="1"/>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Proceso</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que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rebaja</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la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capacidad</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actual y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potencial</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del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suelo</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para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producir</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cuantitativa</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y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cualitativamente</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bienes</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y </a:t>
            </a:r>
            <a:r>
              <a:rPr lang="en-US" altLang="es-MX" sz="3060" dirty="0" err="1">
                <a:solidFill>
                  <a:schemeClr val="tx1"/>
                </a:solidFill>
                <a:latin typeface="Arial" panose="020B0604020202020204" pitchFamily="34" charset="0"/>
                <a:cs typeface="Arial" panose="020B0604020202020204" pitchFamily="34" charset="0"/>
                <a:sym typeface="Arial" panose="020B0604020202020204" pitchFamily="34" charset="0"/>
              </a:rPr>
              <a:t>servicios</a:t>
            </a:r>
            <a:r>
              <a:rPr lang="en-US" altLang="es-MX" sz="3060" dirty="0">
                <a:solidFill>
                  <a:schemeClr val="tx1"/>
                </a:solidFill>
                <a:latin typeface="Arial" panose="020B0604020202020204" pitchFamily="34" charset="0"/>
                <a:cs typeface="Arial" panose="020B0604020202020204" pitchFamily="34" charset="0"/>
                <a:sym typeface="Arial" panose="020B0604020202020204" pitchFamily="34" charset="0"/>
              </a:rPr>
              <a:t>  (FAO-UNESCO)</a:t>
            </a:r>
          </a:p>
        </p:txBody>
      </p:sp>
      <p:pic>
        <p:nvPicPr>
          <p:cNvPr id="2" name="Imagen 1">
            <a:extLst>
              <a:ext uri="{FF2B5EF4-FFF2-40B4-BE49-F238E27FC236}">
                <a16:creationId xmlns:a16="http://schemas.microsoft.com/office/drawing/2014/main" id="{3E3AA449-A317-4F88-BC42-0A471A529043}"/>
              </a:ext>
            </a:extLst>
          </p:cNvPr>
          <p:cNvPicPr>
            <a:picLocks noChangeAspect="1"/>
          </p:cNvPicPr>
          <p:nvPr/>
        </p:nvPicPr>
        <p:blipFill>
          <a:blip r:embed="rId3"/>
          <a:stretch>
            <a:fillRect/>
          </a:stretch>
        </p:blipFill>
        <p:spPr>
          <a:xfrm>
            <a:off x="1676400" y="3429000"/>
            <a:ext cx="5650744" cy="3175000"/>
          </a:xfrm>
          <a:prstGeom prst="rect">
            <a:avLst/>
          </a:prstGeom>
        </p:spPr>
      </p:pic>
    </p:spTree>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Line 8">
            <a:extLst>
              <a:ext uri="{FF2B5EF4-FFF2-40B4-BE49-F238E27FC236}">
                <a16:creationId xmlns:a16="http://schemas.microsoft.com/office/drawing/2014/main" id="{FC480B52-FF91-483F-9780-C5D2B89A14A8}"/>
              </a:ext>
            </a:extLst>
          </p:cNvPr>
          <p:cNvSpPr>
            <a:spLocks noChangeShapeType="1"/>
          </p:cNvSpPr>
          <p:nvPr/>
        </p:nvSpPr>
        <p:spPr bwMode="auto">
          <a:xfrm>
            <a:off x="3846195" y="5024915"/>
            <a:ext cx="1429" cy="121872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22534" name="Line 9">
            <a:extLst>
              <a:ext uri="{FF2B5EF4-FFF2-40B4-BE49-F238E27FC236}">
                <a16:creationId xmlns:a16="http://schemas.microsoft.com/office/drawing/2014/main" id="{8A16C101-C024-430F-8C7C-40DC6A64D518}"/>
              </a:ext>
            </a:extLst>
          </p:cNvPr>
          <p:cNvSpPr>
            <a:spLocks noChangeShapeType="1"/>
          </p:cNvSpPr>
          <p:nvPr/>
        </p:nvSpPr>
        <p:spPr bwMode="auto">
          <a:xfrm>
            <a:off x="3846195" y="6243638"/>
            <a:ext cx="1947387" cy="14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nvGrpSpPr>
          <p:cNvPr id="22535" name="Group 10">
            <a:extLst>
              <a:ext uri="{FF2B5EF4-FFF2-40B4-BE49-F238E27FC236}">
                <a16:creationId xmlns:a16="http://schemas.microsoft.com/office/drawing/2014/main" id="{1174592C-272A-4AC7-BB40-3D5DF798025C}"/>
              </a:ext>
            </a:extLst>
          </p:cNvPr>
          <p:cNvGrpSpPr>
            <a:grpSpLocks/>
          </p:cNvGrpSpPr>
          <p:nvPr/>
        </p:nvGrpSpPr>
        <p:grpSpPr bwMode="auto">
          <a:xfrm rot="10800000">
            <a:off x="4160520" y="4917758"/>
            <a:ext cx="1323023" cy="1025843"/>
            <a:chOff x="0" y="0"/>
            <a:chExt cx="926" cy="717"/>
          </a:xfrm>
        </p:grpSpPr>
        <p:sp>
          <p:nvSpPr>
            <p:cNvPr id="22565" name="Freeform 11">
              <a:extLst>
                <a:ext uri="{FF2B5EF4-FFF2-40B4-BE49-F238E27FC236}">
                  <a16:creationId xmlns:a16="http://schemas.microsoft.com/office/drawing/2014/main" id="{1A7E0B16-6C78-4B72-BB80-EE126206C070}"/>
                </a:ext>
              </a:extLst>
            </p:cNvPr>
            <p:cNvSpPr>
              <a:spLocks/>
            </p:cNvSpPr>
            <p:nvPr/>
          </p:nvSpPr>
          <p:spPr bwMode="auto">
            <a:xfrm>
              <a:off x="0" y="0"/>
              <a:ext cx="926" cy="598"/>
            </a:xfrm>
            <a:custGeom>
              <a:avLst/>
              <a:gdLst>
                <a:gd name="T0" fmla="*/ 0 w 21600"/>
                <a:gd name="T1" fmla="*/ 18 h 20998"/>
                <a:gd name="T2" fmla="*/ 926 w 21600"/>
                <a:gd name="T3" fmla="*/ 615 h 20998"/>
                <a:gd name="T4" fmla="*/ 0 60000 65536"/>
                <a:gd name="T5" fmla="*/ 0 60000 65536"/>
              </a:gdLst>
              <a:ahLst/>
              <a:cxnLst>
                <a:cxn ang="T4">
                  <a:pos x="T0" y="T1"/>
                </a:cxn>
                <a:cxn ang="T5">
                  <a:pos x="T2" y="T3"/>
                </a:cxn>
              </a:cxnLst>
              <a:rect l="0" t="0" r="r" b="b"/>
              <a:pathLst>
                <a:path w="21600" h="20998">
                  <a:moveTo>
                    <a:pt x="0" y="32"/>
                  </a:moveTo>
                  <a:cubicBezTo>
                    <a:pt x="10563" y="-602"/>
                    <a:pt x="19847" y="8409"/>
                    <a:pt x="21600" y="20998"/>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22566" name="AutoShape 12">
              <a:extLst>
                <a:ext uri="{FF2B5EF4-FFF2-40B4-BE49-F238E27FC236}">
                  <a16:creationId xmlns:a16="http://schemas.microsoft.com/office/drawing/2014/main" id="{A0318427-6DC4-45BF-AB1F-B81A450CF2EA}"/>
                </a:ext>
              </a:extLst>
            </p:cNvPr>
            <p:cNvSpPr>
              <a:spLocks/>
            </p:cNvSpPr>
            <p:nvPr/>
          </p:nvSpPr>
          <p:spPr bwMode="auto">
            <a:xfrm>
              <a:off x="0" y="0"/>
              <a:ext cx="926" cy="717"/>
            </a:xfrm>
            <a:custGeom>
              <a:avLst/>
              <a:gdLst>
                <a:gd name="T0" fmla="*/ 0 w 21600"/>
                <a:gd name="T1" fmla="*/ 26 h 21095"/>
                <a:gd name="T2" fmla="*/ 21600 w 21600"/>
                <a:gd name="T3" fmla="*/ 17598 h 21095"/>
                <a:gd name="T4" fmla="*/ 1035 w 21600"/>
                <a:gd name="T5" fmla="*/ 21095 h 21095"/>
                <a:gd name="T6" fmla="*/ 0 w 21600"/>
                <a:gd name="T7" fmla="*/ 26 h 21095"/>
                <a:gd name="T8" fmla="*/ 0 w 21600"/>
                <a:gd name="T9" fmla="*/ 26 h 21095"/>
              </a:gdLst>
              <a:ahLst/>
              <a:cxnLst>
                <a:cxn ang="0">
                  <a:pos x="T0" y="T1"/>
                </a:cxn>
                <a:cxn ang="0">
                  <a:pos x="T2" y="T3"/>
                </a:cxn>
                <a:cxn ang="0">
                  <a:pos x="T4" y="T5"/>
                </a:cxn>
                <a:cxn ang="0">
                  <a:pos x="T6" y="T7"/>
                </a:cxn>
                <a:cxn ang="0">
                  <a:pos x="T8" y="T9"/>
                </a:cxn>
              </a:cxnLst>
              <a:rect l="0" t="0" r="r" b="b"/>
              <a:pathLst>
                <a:path w="21600" h="21095">
                  <a:moveTo>
                    <a:pt x="0" y="26"/>
                  </a:moveTo>
                  <a:cubicBezTo>
                    <a:pt x="10563" y="-505"/>
                    <a:pt x="19847" y="7047"/>
                    <a:pt x="21600" y="17598"/>
                  </a:cubicBezTo>
                  <a:lnTo>
                    <a:pt x="1035" y="21095"/>
                  </a:lnTo>
                  <a:lnTo>
                    <a:pt x="0" y="26"/>
                  </a:lnTo>
                  <a:close/>
                  <a:moveTo>
                    <a:pt x="0" y="26"/>
                  </a:move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headEnd/>
                  <a:tailEnd/>
                </a14:hiddenLine>
              </a:ext>
            </a:extLst>
          </p:spPr>
          <p:txBody>
            <a:bodyPr lIns="0" tIns="0" rIns="0" bIns="0"/>
            <a:lstStyle/>
            <a:p>
              <a:endParaRPr lang="es-MX"/>
            </a:p>
          </p:txBody>
        </p:sp>
      </p:grpSp>
      <p:sp>
        <p:nvSpPr>
          <p:cNvPr id="22536" name="Rectangle 13">
            <a:extLst>
              <a:ext uri="{FF2B5EF4-FFF2-40B4-BE49-F238E27FC236}">
                <a16:creationId xmlns:a16="http://schemas.microsoft.com/office/drawing/2014/main" id="{8978A73F-1477-430D-A079-279C2CC5EA80}"/>
              </a:ext>
            </a:extLst>
          </p:cNvPr>
          <p:cNvSpPr>
            <a:spLocks/>
          </p:cNvSpPr>
          <p:nvPr/>
        </p:nvSpPr>
        <p:spPr bwMode="auto">
          <a:xfrm rot="16200000">
            <a:off x="2787596" y="5413624"/>
            <a:ext cx="15542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 producción +</a:t>
            </a:r>
          </a:p>
        </p:txBody>
      </p:sp>
      <p:sp>
        <p:nvSpPr>
          <p:cNvPr id="22537" name="Rectangle 14">
            <a:extLst>
              <a:ext uri="{FF2B5EF4-FFF2-40B4-BE49-F238E27FC236}">
                <a16:creationId xmlns:a16="http://schemas.microsoft.com/office/drawing/2014/main" id="{F0763788-9609-4E41-8455-D07DADC78C6C}"/>
              </a:ext>
            </a:extLst>
          </p:cNvPr>
          <p:cNvSpPr>
            <a:spLocks/>
          </p:cNvSpPr>
          <p:nvPr/>
        </p:nvSpPr>
        <p:spPr bwMode="auto">
          <a:xfrm>
            <a:off x="4091940" y="6240781"/>
            <a:ext cx="16953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 degradación +</a:t>
            </a:r>
          </a:p>
        </p:txBody>
      </p:sp>
      <p:sp>
        <p:nvSpPr>
          <p:cNvPr id="22538" name="Rectangle 15">
            <a:extLst>
              <a:ext uri="{FF2B5EF4-FFF2-40B4-BE49-F238E27FC236}">
                <a16:creationId xmlns:a16="http://schemas.microsoft.com/office/drawing/2014/main" id="{08D3ACB0-D320-42A1-8714-C6EA1099310D}"/>
              </a:ext>
            </a:extLst>
          </p:cNvPr>
          <p:cNvSpPr>
            <a:spLocks/>
          </p:cNvSpPr>
          <p:nvPr/>
        </p:nvSpPr>
        <p:spPr bwMode="auto">
          <a:xfrm>
            <a:off x="5489258" y="5817870"/>
            <a:ext cx="308610" cy="242888"/>
          </a:xfrm>
          <a:prstGeom prst="rect">
            <a:avLst/>
          </a:prstGeom>
          <a:solidFill>
            <a:srgbClr val="FFFFFF"/>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22539" name="Line 16">
            <a:extLst>
              <a:ext uri="{FF2B5EF4-FFF2-40B4-BE49-F238E27FC236}">
                <a16:creationId xmlns:a16="http://schemas.microsoft.com/office/drawing/2014/main" id="{1B96A3FB-ACE5-4D5C-91B7-A96487D4D9F8}"/>
              </a:ext>
            </a:extLst>
          </p:cNvPr>
          <p:cNvSpPr>
            <a:spLocks noChangeShapeType="1"/>
          </p:cNvSpPr>
          <p:nvPr/>
        </p:nvSpPr>
        <p:spPr bwMode="auto">
          <a:xfrm>
            <a:off x="6589395" y="4900613"/>
            <a:ext cx="1429" cy="13615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22540" name="Line 17">
            <a:extLst>
              <a:ext uri="{FF2B5EF4-FFF2-40B4-BE49-F238E27FC236}">
                <a16:creationId xmlns:a16="http://schemas.microsoft.com/office/drawing/2014/main" id="{BAF88D47-1EB1-4FA7-AF03-10D81D690B73}"/>
              </a:ext>
            </a:extLst>
          </p:cNvPr>
          <p:cNvSpPr>
            <a:spLocks noChangeShapeType="1"/>
          </p:cNvSpPr>
          <p:nvPr/>
        </p:nvSpPr>
        <p:spPr bwMode="auto">
          <a:xfrm>
            <a:off x="6589395" y="6262212"/>
            <a:ext cx="2180273" cy="142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grpSp>
        <p:nvGrpSpPr>
          <p:cNvPr id="22541" name="Group 18">
            <a:extLst>
              <a:ext uri="{FF2B5EF4-FFF2-40B4-BE49-F238E27FC236}">
                <a16:creationId xmlns:a16="http://schemas.microsoft.com/office/drawing/2014/main" id="{91B50662-2C89-484C-8BBF-AA651E00D8F8}"/>
              </a:ext>
            </a:extLst>
          </p:cNvPr>
          <p:cNvGrpSpPr>
            <a:grpSpLocks/>
          </p:cNvGrpSpPr>
          <p:nvPr/>
        </p:nvGrpSpPr>
        <p:grpSpPr bwMode="auto">
          <a:xfrm rot="16200000">
            <a:off x="7067313" y="4619864"/>
            <a:ext cx="1213008" cy="1771650"/>
            <a:chOff x="0" y="0"/>
            <a:chExt cx="848" cy="1240"/>
          </a:xfrm>
        </p:grpSpPr>
        <p:sp>
          <p:nvSpPr>
            <p:cNvPr id="22563" name="Freeform 19">
              <a:extLst>
                <a:ext uri="{FF2B5EF4-FFF2-40B4-BE49-F238E27FC236}">
                  <a16:creationId xmlns:a16="http://schemas.microsoft.com/office/drawing/2014/main" id="{FB40B235-C2D5-4B1A-99B7-5B43E5ECBB39}"/>
                </a:ext>
              </a:extLst>
            </p:cNvPr>
            <p:cNvSpPr>
              <a:spLocks/>
            </p:cNvSpPr>
            <p:nvPr/>
          </p:nvSpPr>
          <p:spPr bwMode="auto">
            <a:xfrm>
              <a:off x="0" y="0"/>
              <a:ext cx="848" cy="1240"/>
            </a:xfrm>
            <a:custGeom>
              <a:avLst/>
              <a:gdLst>
                <a:gd name="T0" fmla="*/ 0 w 21463"/>
                <a:gd name="T1" fmla="*/ 43 h 20928"/>
                <a:gd name="T2" fmla="*/ 845 w 21463"/>
                <a:gd name="T3" fmla="*/ 922 h 20928"/>
                <a:gd name="T4" fmla="*/ 814 w 21463"/>
                <a:gd name="T5" fmla="*/ 1280 h 20928"/>
                <a:gd name="T6" fmla="*/ 0 60000 65536"/>
                <a:gd name="T7" fmla="*/ 0 60000 65536"/>
                <a:gd name="T8" fmla="*/ 0 60000 65536"/>
              </a:gdLst>
              <a:ahLst/>
              <a:cxnLst>
                <a:cxn ang="T6">
                  <a:pos x="T0" y="T1"/>
                </a:cxn>
                <a:cxn ang="T7">
                  <a:pos x="T2" y="T3"/>
                </a:cxn>
                <a:cxn ang="T8">
                  <a:pos x="T4" y="T5"/>
                </a:cxn>
              </a:cxnLst>
              <a:rect l="0" t="0" r="r" b="b"/>
              <a:pathLst>
                <a:path w="21463" h="20928">
                  <a:moveTo>
                    <a:pt x="0" y="54"/>
                  </a:moveTo>
                  <a:cubicBezTo>
                    <a:pt x="10928" y="-672"/>
                    <a:pt x="20508" y="5972"/>
                    <a:pt x="21397" y="14893"/>
                  </a:cubicBezTo>
                  <a:cubicBezTo>
                    <a:pt x="21600" y="16928"/>
                    <a:pt x="21330" y="18975"/>
                    <a:pt x="20602" y="20928"/>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22564" name="AutoShape 20">
              <a:extLst>
                <a:ext uri="{FF2B5EF4-FFF2-40B4-BE49-F238E27FC236}">
                  <a16:creationId xmlns:a16="http://schemas.microsoft.com/office/drawing/2014/main" id="{10E067CE-4693-400E-985C-CC733EB1888D}"/>
                </a:ext>
              </a:extLst>
            </p:cNvPr>
            <p:cNvSpPr>
              <a:spLocks/>
            </p:cNvSpPr>
            <p:nvPr/>
          </p:nvSpPr>
          <p:spPr bwMode="auto">
            <a:xfrm>
              <a:off x="0" y="0"/>
              <a:ext cx="848" cy="1240"/>
            </a:xfrm>
            <a:custGeom>
              <a:avLst/>
              <a:gdLst>
                <a:gd name="T0" fmla="*/ 0 w 21463"/>
                <a:gd name="T1" fmla="*/ 54 h 20928"/>
                <a:gd name="T2" fmla="*/ 21397 w 21463"/>
                <a:gd name="T3" fmla="*/ 14893 h 20928"/>
                <a:gd name="T4" fmla="*/ 20602 w 21463"/>
                <a:gd name="T5" fmla="*/ 20928 h 20928"/>
                <a:gd name="T6" fmla="*/ 1610 w 21463"/>
                <a:gd name="T7" fmla="*/ 16208 h 20928"/>
                <a:gd name="T8" fmla="*/ 0 w 21463"/>
                <a:gd name="T9" fmla="*/ 54 h 20928"/>
                <a:gd name="T10" fmla="*/ 0 w 21463"/>
                <a:gd name="T11" fmla="*/ 54 h 20928"/>
              </a:gdLst>
              <a:ahLst/>
              <a:cxnLst>
                <a:cxn ang="0">
                  <a:pos x="T0" y="T1"/>
                </a:cxn>
                <a:cxn ang="0">
                  <a:pos x="T2" y="T3"/>
                </a:cxn>
                <a:cxn ang="0">
                  <a:pos x="T4" y="T5"/>
                </a:cxn>
                <a:cxn ang="0">
                  <a:pos x="T6" y="T7"/>
                </a:cxn>
                <a:cxn ang="0">
                  <a:pos x="T8" y="T9"/>
                </a:cxn>
                <a:cxn ang="0">
                  <a:pos x="T10" y="T11"/>
                </a:cxn>
              </a:cxnLst>
              <a:rect l="0" t="0" r="r" b="b"/>
              <a:pathLst>
                <a:path w="21463" h="20928">
                  <a:moveTo>
                    <a:pt x="0" y="54"/>
                  </a:moveTo>
                  <a:cubicBezTo>
                    <a:pt x="10928" y="-672"/>
                    <a:pt x="20508" y="5972"/>
                    <a:pt x="21397" y="14893"/>
                  </a:cubicBezTo>
                  <a:cubicBezTo>
                    <a:pt x="21600" y="16928"/>
                    <a:pt x="21330" y="18975"/>
                    <a:pt x="20602" y="20928"/>
                  </a:cubicBezTo>
                  <a:lnTo>
                    <a:pt x="1610" y="16208"/>
                  </a:lnTo>
                  <a:lnTo>
                    <a:pt x="0" y="54"/>
                  </a:lnTo>
                  <a:close/>
                  <a:moveTo>
                    <a:pt x="0" y="54"/>
                  </a:move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headEnd/>
                  <a:tailEnd/>
                </a14:hiddenLine>
              </a:ext>
            </a:extLst>
          </p:spPr>
          <p:txBody>
            <a:bodyPr lIns="0" tIns="0" rIns="0" bIns="0"/>
            <a:lstStyle/>
            <a:p>
              <a:endParaRPr lang="es-MX"/>
            </a:p>
          </p:txBody>
        </p:sp>
      </p:grpSp>
      <p:grpSp>
        <p:nvGrpSpPr>
          <p:cNvPr id="22542" name="Group 21">
            <a:extLst>
              <a:ext uri="{FF2B5EF4-FFF2-40B4-BE49-F238E27FC236}">
                <a16:creationId xmlns:a16="http://schemas.microsoft.com/office/drawing/2014/main" id="{85541CE1-68D2-4130-9C51-E6BBE81DDC7B}"/>
              </a:ext>
            </a:extLst>
          </p:cNvPr>
          <p:cNvGrpSpPr>
            <a:grpSpLocks/>
          </p:cNvGrpSpPr>
          <p:nvPr/>
        </p:nvGrpSpPr>
        <p:grpSpPr bwMode="auto">
          <a:xfrm rot="16200000">
            <a:off x="7375208" y="4926330"/>
            <a:ext cx="600075" cy="1771650"/>
            <a:chOff x="0" y="0"/>
            <a:chExt cx="420" cy="1240"/>
          </a:xfrm>
        </p:grpSpPr>
        <p:sp>
          <p:nvSpPr>
            <p:cNvPr id="22561" name="Freeform 22">
              <a:extLst>
                <a:ext uri="{FF2B5EF4-FFF2-40B4-BE49-F238E27FC236}">
                  <a16:creationId xmlns:a16="http://schemas.microsoft.com/office/drawing/2014/main" id="{459942E3-0023-4CA0-BD4E-653F676BA993}"/>
                </a:ext>
              </a:extLst>
            </p:cNvPr>
            <p:cNvSpPr>
              <a:spLocks/>
            </p:cNvSpPr>
            <p:nvPr/>
          </p:nvSpPr>
          <p:spPr bwMode="auto">
            <a:xfrm>
              <a:off x="0" y="0"/>
              <a:ext cx="420" cy="1240"/>
            </a:xfrm>
            <a:custGeom>
              <a:avLst/>
              <a:gdLst>
                <a:gd name="T0" fmla="*/ 0 w 21463"/>
                <a:gd name="T1" fmla="*/ 43 h 20928"/>
                <a:gd name="T2" fmla="*/ 419 w 21463"/>
                <a:gd name="T3" fmla="*/ 922 h 20928"/>
                <a:gd name="T4" fmla="*/ 403 w 21463"/>
                <a:gd name="T5" fmla="*/ 1280 h 20928"/>
                <a:gd name="T6" fmla="*/ 0 60000 65536"/>
                <a:gd name="T7" fmla="*/ 0 60000 65536"/>
                <a:gd name="T8" fmla="*/ 0 60000 65536"/>
              </a:gdLst>
              <a:ahLst/>
              <a:cxnLst>
                <a:cxn ang="T6">
                  <a:pos x="T0" y="T1"/>
                </a:cxn>
                <a:cxn ang="T7">
                  <a:pos x="T2" y="T3"/>
                </a:cxn>
                <a:cxn ang="T8">
                  <a:pos x="T4" y="T5"/>
                </a:cxn>
              </a:cxnLst>
              <a:rect l="0" t="0" r="r" b="b"/>
              <a:pathLst>
                <a:path w="21463" h="20928">
                  <a:moveTo>
                    <a:pt x="0" y="54"/>
                  </a:moveTo>
                  <a:cubicBezTo>
                    <a:pt x="10928" y="-672"/>
                    <a:pt x="20508" y="5972"/>
                    <a:pt x="21397" y="14893"/>
                  </a:cubicBezTo>
                  <a:cubicBezTo>
                    <a:pt x="21600" y="16928"/>
                    <a:pt x="21330" y="18975"/>
                    <a:pt x="20602" y="20928"/>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22562" name="AutoShape 23">
              <a:extLst>
                <a:ext uri="{FF2B5EF4-FFF2-40B4-BE49-F238E27FC236}">
                  <a16:creationId xmlns:a16="http://schemas.microsoft.com/office/drawing/2014/main" id="{EC12CD53-7B25-4C4B-AC08-F4A0FA9E2866}"/>
                </a:ext>
              </a:extLst>
            </p:cNvPr>
            <p:cNvSpPr>
              <a:spLocks/>
            </p:cNvSpPr>
            <p:nvPr/>
          </p:nvSpPr>
          <p:spPr bwMode="auto">
            <a:xfrm>
              <a:off x="0" y="0"/>
              <a:ext cx="420" cy="1240"/>
            </a:xfrm>
            <a:custGeom>
              <a:avLst/>
              <a:gdLst>
                <a:gd name="T0" fmla="*/ 0 w 21463"/>
                <a:gd name="T1" fmla="*/ 54 h 20928"/>
                <a:gd name="T2" fmla="*/ 21397 w 21463"/>
                <a:gd name="T3" fmla="*/ 14893 h 20928"/>
                <a:gd name="T4" fmla="*/ 20602 w 21463"/>
                <a:gd name="T5" fmla="*/ 20928 h 20928"/>
                <a:gd name="T6" fmla="*/ 1610 w 21463"/>
                <a:gd name="T7" fmla="*/ 16208 h 20928"/>
                <a:gd name="T8" fmla="*/ 0 w 21463"/>
                <a:gd name="T9" fmla="*/ 54 h 20928"/>
                <a:gd name="T10" fmla="*/ 0 w 21463"/>
                <a:gd name="T11" fmla="*/ 54 h 20928"/>
              </a:gdLst>
              <a:ahLst/>
              <a:cxnLst>
                <a:cxn ang="0">
                  <a:pos x="T0" y="T1"/>
                </a:cxn>
                <a:cxn ang="0">
                  <a:pos x="T2" y="T3"/>
                </a:cxn>
                <a:cxn ang="0">
                  <a:pos x="T4" y="T5"/>
                </a:cxn>
                <a:cxn ang="0">
                  <a:pos x="T6" y="T7"/>
                </a:cxn>
                <a:cxn ang="0">
                  <a:pos x="T8" y="T9"/>
                </a:cxn>
                <a:cxn ang="0">
                  <a:pos x="T10" y="T11"/>
                </a:cxn>
              </a:cxnLst>
              <a:rect l="0" t="0" r="r" b="b"/>
              <a:pathLst>
                <a:path w="21463" h="20928">
                  <a:moveTo>
                    <a:pt x="0" y="54"/>
                  </a:moveTo>
                  <a:cubicBezTo>
                    <a:pt x="10928" y="-672"/>
                    <a:pt x="20508" y="5972"/>
                    <a:pt x="21397" y="14893"/>
                  </a:cubicBezTo>
                  <a:cubicBezTo>
                    <a:pt x="21600" y="16928"/>
                    <a:pt x="21330" y="18975"/>
                    <a:pt x="20602" y="20928"/>
                  </a:cubicBezTo>
                  <a:lnTo>
                    <a:pt x="1610" y="16208"/>
                  </a:lnTo>
                  <a:lnTo>
                    <a:pt x="0" y="54"/>
                  </a:lnTo>
                  <a:close/>
                  <a:moveTo>
                    <a:pt x="0" y="54"/>
                  </a:move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headEnd/>
                  <a:tailEnd/>
                </a14:hiddenLine>
              </a:ext>
            </a:extLst>
          </p:spPr>
          <p:txBody>
            <a:bodyPr lIns="0" tIns="0" rIns="0" bIns="0"/>
            <a:lstStyle/>
            <a:p>
              <a:endParaRPr lang="es-MX"/>
            </a:p>
          </p:txBody>
        </p:sp>
      </p:grpSp>
      <p:sp>
        <p:nvSpPr>
          <p:cNvPr id="22543" name="Rectangle 24">
            <a:extLst>
              <a:ext uri="{FF2B5EF4-FFF2-40B4-BE49-F238E27FC236}">
                <a16:creationId xmlns:a16="http://schemas.microsoft.com/office/drawing/2014/main" id="{0CFE755B-091F-4284-A8CB-C865DCE94F77}"/>
              </a:ext>
            </a:extLst>
          </p:cNvPr>
          <p:cNvSpPr>
            <a:spLocks/>
          </p:cNvSpPr>
          <p:nvPr/>
        </p:nvSpPr>
        <p:spPr bwMode="auto">
          <a:xfrm rot="16200000">
            <a:off x="5529367" y="5450771"/>
            <a:ext cx="15542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 producción +</a:t>
            </a:r>
          </a:p>
        </p:txBody>
      </p:sp>
      <p:sp>
        <p:nvSpPr>
          <p:cNvPr id="22544" name="Rectangle 25">
            <a:extLst>
              <a:ext uri="{FF2B5EF4-FFF2-40B4-BE49-F238E27FC236}">
                <a16:creationId xmlns:a16="http://schemas.microsoft.com/office/drawing/2014/main" id="{9BA3B344-5BF6-4E2F-97DB-04A6935926A3}"/>
              </a:ext>
            </a:extLst>
          </p:cNvPr>
          <p:cNvSpPr>
            <a:spLocks/>
          </p:cNvSpPr>
          <p:nvPr/>
        </p:nvSpPr>
        <p:spPr bwMode="auto">
          <a:xfrm>
            <a:off x="7338060" y="4626293"/>
            <a:ext cx="1333057"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080">
                <a:solidFill>
                  <a:schemeClr val="tx1"/>
                </a:solidFill>
                <a:latin typeface="Arial" panose="020B0604020202020204" pitchFamily="34" charset="0"/>
                <a:cs typeface="Arial" panose="020B0604020202020204" pitchFamily="34" charset="0"/>
                <a:sym typeface="Arial" panose="020B0604020202020204" pitchFamily="34" charset="0"/>
              </a:rPr>
              <a:t>Suelo no degradado</a:t>
            </a:r>
          </a:p>
        </p:txBody>
      </p:sp>
      <p:sp>
        <p:nvSpPr>
          <p:cNvPr id="22545" name="Rectangle 26">
            <a:extLst>
              <a:ext uri="{FF2B5EF4-FFF2-40B4-BE49-F238E27FC236}">
                <a16:creationId xmlns:a16="http://schemas.microsoft.com/office/drawing/2014/main" id="{DDB0F1C5-D1E3-4EBF-BEE8-1B486D2845AE}"/>
              </a:ext>
            </a:extLst>
          </p:cNvPr>
          <p:cNvSpPr>
            <a:spLocks/>
          </p:cNvSpPr>
          <p:nvPr/>
        </p:nvSpPr>
        <p:spPr bwMode="auto">
          <a:xfrm>
            <a:off x="7133749" y="6262212"/>
            <a:ext cx="1323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 abonado +</a:t>
            </a:r>
          </a:p>
        </p:txBody>
      </p:sp>
      <p:sp>
        <p:nvSpPr>
          <p:cNvPr id="22546" name="Rectangle 27">
            <a:extLst>
              <a:ext uri="{FF2B5EF4-FFF2-40B4-BE49-F238E27FC236}">
                <a16:creationId xmlns:a16="http://schemas.microsoft.com/office/drawing/2014/main" id="{9CA315CE-C43E-4AFC-919F-20A413F019AD}"/>
              </a:ext>
            </a:extLst>
          </p:cNvPr>
          <p:cNvSpPr>
            <a:spLocks/>
          </p:cNvSpPr>
          <p:nvPr/>
        </p:nvSpPr>
        <p:spPr bwMode="auto">
          <a:xfrm>
            <a:off x="7525227" y="5239227"/>
            <a:ext cx="1140697"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080">
                <a:solidFill>
                  <a:schemeClr val="tx1"/>
                </a:solidFill>
                <a:latin typeface="Arial" panose="020B0604020202020204" pitchFamily="34" charset="0"/>
                <a:cs typeface="Arial" panose="020B0604020202020204" pitchFamily="34" charset="0"/>
                <a:sym typeface="Arial" panose="020B0604020202020204" pitchFamily="34" charset="0"/>
              </a:rPr>
              <a:t>Suelo degradado</a:t>
            </a:r>
          </a:p>
        </p:txBody>
      </p:sp>
      <p:sp>
        <p:nvSpPr>
          <p:cNvPr id="22547" name="Rectangle 28">
            <a:extLst>
              <a:ext uri="{FF2B5EF4-FFF2-40B4-BE49-F238E27FC236}">
                <a16:creationId xmlns:a16="http://schemas.microsoft.com/office/drawing/2014/main" id="{DF4F758B-DB76-4C34-BB58-0353936D5A7F}"/>
              </a:ext>
            </a:extLst>
          </p:cNvPr>
          <p:cNvSpPr>
            <a:spLocks/>
          </p:cNvSpPr>
          <p:nvPr/>
        </p:nvSpPr>
        <p:spPr bwMode="auto">
          <a:xfrm>
            <a:off x="8326755" y="4843463"/>
            <a:ext cx="477203" cy="204312"/>
          </a:xfrm>
          <a:prstGeom prst="rect">
            <a:avLst/>
          </a:prstGeom>
          <a:solidFill>
            <a:srgbClr val="FFFFFF"/>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22548" name="Rectangle 29">
            <a:extLst>
              <a:ext uri="{FF2B5EF4-FFF2-40B4-BE49-F238E27FC236}">
                <a16:creationId xmlns:a16="http://schemas.microsoft.com/office/drawing/2014/main" id="{2F9E8DFC-9019-4F92-B42D-0B1C2A575F78}"/>
              </a:ext>
            </a:extLst>
          </p:cNvPr>
          <p:cNvSpPr>
            <a:spLocks/>
          </p:cNvSpPr>
          <p:nvPr/>
        </p:nvSpPr>
        <p:spPr bwMode="auto">
          <a:xfrm>
            <a:off x="8361045" y="5479257"/>
            <a:ext cx="477203" cy="205740"/>
          </a:xfrm>
          <a:prstGeom prst="rect">
            <a:avLst/>
          </a:prstGeom>
          <a:solidFill>
            <a:srgbClr val="FFFFFF"/>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grpSp>
        <p:nvGrpSpPr>
          <p:cNvPr id="22549" name="Group 30">
            <a:extLst>
              <a:ext uri="{FF2B5EF4-FFF2-40B4-BE49-F238E27FC236}">
                <a16:creationId xmlns:a16="http://schemas.microsoft.com/office/drawing/2014/main" id="{7ECB0817-F43B-4262-8856-0941FE57476D}"/>
              </a:ext>
            </a:extLst>
          </p:cNvPr>
          <p:cNvGrpSpPr>
            <a:grpSpLocks/>
          </p:cNvGrpSpPr>
          <p:nvPr/>
        </p:nvGrpSpPr>
        <p:grpSpPr bwMode="auto">
          <a:xfrm>
            <a:off x="2137410" y="2960370"/>
            <a:ext cx="4423410" cy="1600200"/>
            <a:chOff x="0" y="0"/>
            <a:chExt cx="3096" cy="1120"/>
          </a:xfrm>
        </p:grpSpPr>
        <p:sp>
          <p:nvSpPr>
            <p:cNvPr id="22559" name="Rectangle 31">
              <a:extLst>
                <a:ext uri="{FF2B5EF4-FFF2-40B4-BE49-F238E27FC236}">
                  <a16:creationId xmlns:a16="http://schemas.microsoft.com/office/drawing/2014/main" id="{B883F18F-9BEA-4BEA-93A8-F2D89EEA6052}"/>
                </a:ext>
              </a:extLst>
            </p:cNvPr>
            <p:cNvSpPr>
              <a:spLocks/>
            </p:cNvSpPr>
            <p:nvPr/>
          </p:nvSpPr>
          <p:spPr bwMode="auto">
            <a:xfrm>
              <a:off x="0" y="0"/>
              <a:ext cx="3096" cy="1120"/>
            </a:xfrm>
            <a:prstGeom prst="rect">
              <a:avLst/>
            </a:prstGeom>
            <a:solidFill>
              <a:srgbClr val="FFFFFF"/>
            </a:solidFill>
            <a:ln>
              <a:noFill/>
            </a:ln>
            <a:extLst>
              <a:ext uri="{91240B29-F687-4F45-9708-019B960494DF}">
                <a14:hiddenLine xmlns:a14="http://schemas.microsoft.com/office/drawing/2010/main" w="12700">
                  <a:solidFill>
                    <a:srgbClr val="B2B2B2"/>
                  </a:solidFill>
                  <a:miter lim="800000"/>
                  <a:headEnd/>
                  <a:tailEnd/>
                </a14:hiddenLine>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22560" name="Rectangle 32">
              <a:extLst>
                <a:ext uri="{FF2B5EF4-FFF2-40B4-BE49-F238E27FC236}">
                  <a16:creationId xmlns:a16="http://schemas.microsoft.com/office/drawing/2014/main" id="{C9712DF4-7125-4DD0-94F3-E9676BDFC94C}"/>
                </a:ext>
              </a:extLst>
            </p:cNvPr>
            <p:cNvSpPr>
              <a:spLocks/>
            </p:cNvSpPr>
            <p:nvPr/>
          </p:nvSpPr>
          <p:spPr bwMode="auto">
            <a:xfrm>
              <a:off x="0" y="120"/>
              <a:ext cx="3096" cy="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39686" bIns="0" anchor="ctr"/>
            <a:lstStyle>
              <a:lvl1pPr marL="466725" indent="-423863"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2340" b="1">
                  <a:solidFill>
                    <a:schemeClr val="tx1"/>
                  </a:solidFill>
                  <a:latin typeface="Arial" panose="020B0604020202020204" pitchFamily="34" charset="0"/>
                  <a:cs typeface="Arial" panose="020B0604020202020204" pitchFamily="34" charset="0"/>
                  <a:sym typeface="Arial" panose="020B0604020202020204" pitchFamily="34" charset="0"/>
                </a:rPr>
                <a:t>*</a:t>
              </a:r>
              <a:r>
                <a:rPr lang="en-US" altLang="es-MX" sz="2340">
                  <a:solidFill>
                    <a:schemeClr val="tx1"/>
                  </a:solidFill>
                  <a:latin typeface="Geneva" pitchFamily="1" charset="0"/>
                  <a:cs typeface="Geneva" pitchFamily="1" charset="0"/>
                  <a:sym typeface="Geneva" pitchFamily="1" charset="0"/>
                </a:rPr>
                <a:t> </a:t>
              </a:r>
              <a:r>
                <a:rPr lang="en-US" altLang="es-MX" sz="2340" b="1">
                  <a:solidFill>
                    <a:schemeClr val="tx1"/>
                  </a:solidFill>
                  <a:latin typeface="Times" panose="02020603050405020304" pitchFamily="18" charset="0"/>
                  <a:cs typeface="Times" panose="02020603050405020304" pitchFamily="18" charset="0"/>
                  <a:sym typeface="Times" panose="02020603050405020304" pitchFamily="18" charset="0"/>
                </a:rPr>
                <a:t>   </a:t>
              </a:r>
              <a:r>
                <a:rPr lang="en-US" altLang="es-MX" sz="2340" b="1">
                  <a:solidFill>
                    <a:schemeClr val="tx1"/>
                  </a:solidFill>
                  <a:latin typeface="Arial" panose="020B0604020202020204" pitchFamily="34" charset="0"/>
                  <a:cs typeface="Arial" panose="020B0604020202020204" pitchFamily="34" charset="0"/>
                  <a:sym typeface="Arial" panose="020B0604020202020204" pitchFamily="34" charset="0"/>
                </a:rPr>
                <a:t>Degradación química</a:t>
              </a:r>
            </a:p>
            <a:p>
              <a:pPr algn="l" eaLnBrk="1" hangingPunct="1"/>
              <a:r>
                <a:rPr lang="en-US" altLang="es-MX" sz="2340" b="1">
                  <a:solidFill>
                    <a:schemeClr val="tx1"/>
                  </a:solidFill>
                  <a:latin typeface="Arial" panose="020B0604020202020204" pitchFamily="34" charset="0"/>
                  <a:cs typeface="Arial" panose="020B0604020202020204" pitchFamily="34" charset="0"/>
                  <a:sym typeface="Arial" panose="020B0604020202020204" pitchFamily="34" charset="0"/>
                </a:rPr>
                <a:t>*</a:t>
              </a:r>
              <a:r>
                <a:rPr lang="en-US" altLang="es-MX" sz="2340">
                  <a:solidFill>
                    <a:schemeClr val="tx1"/>
                  </a:solidFill>
                  <a:latin typeface="Geneva" pitchFamily="1" charset="0"/>
                  <a:cs typeface="Geneva" pitchFamily="1" charset="0"/>
                  <a:sym typeface="Geneva" pitchFamily="1" charset="0"/>
                </a:rPr>
                <a:t> </a:t>
              </a:r>
              <a:r>
                <a:rPr lang="en-US" altLang="es-MX" sz="2340" b="1">
                  <a:solidFill>
                    <a:schemeClr val="tx1"/>
                  </a:solidFill>
                  <a:latin typeface="Times" panose="02020603050405020304" pitchFamily="18" charset="0"/>
                  <a:cs typeface="Times" panose="02020603050405020304" pitchFamily="18" charset="0"/>
                  <a:sym typeface="Times" panose="02020603050405020304" pitchFamily="18" charset="0"/>
                </a:rPr>
                <a:t>   </a:t>
              </a:r>
              <a:r>
                <a:rPr lang="en-US" altLang="es-MX" sz="2340" b="1">
                  <a:solidFill>
                    <a:schemeClr val="tx1"/>
                  </a:solidFill>
                  <a:latin typeface="Arial" panose="020B0604020202020204" pitchFamily="34" charset="0"/>
                  <a:cs typeface="Arial" panose="020B0604020202020204" pitchFamily="34" charset="0"/>
                  <a:sym typeface="Arial" panose="020B0604020202020204" pitchFamily="34" charset="0"/>
                </a:rPr>
                <a:t>Degradación física</a:t>
              </a:r>
            </a:p>
            <a:p>
              <a:pPr algn="l" eaLnBrk="1" hangingPunct="1"/>
              <a:r>
                <a:rPr lang="en-US" altLang="es-MX" sz="2340" b="1">
                  <a:solidFill>
                    <a:schemeClr val="tx1"/>
                  </a:solidFill>
                  <a:latin typeface="Arial" panose="020B0604020202020204" pitchFamily="34" charset="0"/>
                  <a:cs typeface="Arial" panose="020B0604020202020204" pitchFamily="34" charset="0"/>
                  <a:sym typeface="Arial" panose="020B0604020202020204" pitchFamily="34" charset="0"/>
                </a:rPr>
                <a:t>*</a:t>
              </a:r>
              <a:r>
                <a:rPr lang="en-US" altLang="es-MX" sz="2340">
                  <a:solidFill>
                    <a:schemeClr val="tx1"/>
                  </a:solidFill>
                  <a:latin typeface="Geneva" pitchFamily="1" charset="0"/>
                  <a:cs typeface="Geneva" pitchFamily="1" charset="0"/>
                  <a:sym typeface="Geneva" pitchFamily="1" charset="0"/>
                </a:rPr>
                <a:t> </a:t>
              </a:r>
              <a:r>
                <a:rPr lang="en-US" altLang="es-MX" sz="2340" b="1">
                  <a:solidFill>
                    <a:schemeClr val="tx1"/>
                  </a:solidFill>
                  <a:latin typeface="Times" panose="02020603050405020304" pitchFamily="18" charset="0"/>
                  <a:cs typeface="Times" panose="02020603050405020304" pitchFamily="18" charset="0"/>
                  <a:sym typeface="Times" panose="02020603050405020304" pitchFamily="18" charset="0"/>
                </a:rPr>
                <a:t>   </a:t>
              </a:r>
              <a:r>
                <a:rPr lang="en-US" altLang="es-MX" sz="2340" b="1">
                  <a:solidFill>
                    <a:schemeClr val="tx1"/>
                  </a:solidFill>
                  <a:latin typeface="Arial" panose="020B0604020202020204" pitchFamily="34" charset="0"/>
                  <a:cs typeface="Arial" panose="020B0604020202020204" pitchFamily="34" charset="0"/>
                  <a:sym typeface="Arial" panose="020B0604020202020204" pitchFamily="34" charset="0"/>
                </a:rPr>
                <a:t>Degradación biológica</a:t>
              </a:r>
            </a:p>
          </p:txBody>
        </p:sp>
      </p:grpSp>
      <p:sp>
        <p:nvSpPr>
          <p:cNvPr id="22550" name="Line 33">
            <a:extLst>
              <a:ext uri="{FF2B5EF4-FFF2-40B4-BE49-F238E27FC236}">
                <a16:creationId xmlns:a16="http://schemas.microsoft.com/office/drawing/2014/main" id="{F3CF5FBF-CFF8-4389-B29B-B4EB26535046}"/>
              </a:ext>
            </a:extLst>
          </p:cNvPr>
          <p:cNvSpPr>
            <a:spLocks noChangeShapeType="1"/>
          </p:cNvSpPr>
          <p:nvPr/>
        </p:nvSpPr>
        <p:spPr bwMode="auto">
          <a:xfrm>
            <a:off x="1250157" y="5022057"/>
            <a:ext cx="1428" cy="122301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22551" name="Line 34">
            <a:extLst>
              <a:ext uri="{FF2B5EF4-FFF2-40B4-BE49-F238E27FC236}">
                <a16:creationId xmlns:a16="http://schemas.microsoft.com/office/drawing/2014/main" id="{0666406B-3ABD-42E5-BD9E-B89A26A9B1A7}"/>
              </a:ext>
            </a:extLst>
          </p:cNvPr>
          <p:cNvSpPr>
            <a:spLocks noChangeShapeType="1"/>
          </p:cNvSpPr>
          <p:nvPr/>
        </p:nvSpPr>
        <p:spPr bwMode="auto">
          <a:xfrm>
            <a:off x="1250157" y="6240780"/>
            <a:ext cx="1950243" cy="285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22552" name="Line 35">
            <a:extLst>
              <a:ext uri="{FF2B5EF4-FFF2-40B4-BE49-F238E27FC236}">
                <a16:creationId xmlns:a16="http://schemas.microsoft.com/office/drawing/2014/main" id="{B3F1F1F5-B7FD-49DD-9AE6-CA67FD74C328}"/>
              </a:ext>
            </a:extLst>
          </p:cNvPr>
          <p:cNvSpPr>
            <a:spLocks noChangeShapeType="1"/>
          </p:cNvSpPr>
          <p:nvPr/>
        </p:nvSpPr>
        <p:spPr bwMode="auto">
          <a:xfrm rot="10800000" flipH="1">
            <a:off x="1250157" y="5082064"/>
            <a:ext cx="1644491" cy="115871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s-MX"/>
          </a:p>
        </p:txBody>
      </p:sp>
      <p:sp>
        <p:nvSpPr>
          <p:cNvPr id="22553" name="Rectangle 36">
            <a:extLst>
              <a:ext uri="{FF2B5EF4-FFF2-40B4-BE49-F238E27FC236}">
                <a16:creationId xmlns:a16="http://schemas.microsoft.com/office/drawing/2014/main" id="{3772B200-DD37-4D31-8245-0CE237F3624F}"/>
              </a:ext>
            </a:extLst>
          </p:cNvPr>
          <p:cNvSpPr>
            <a:spLocks/>
          </p:cNvSpPr>
          <p:nvPr/>
        </p:nvSpPr>
        <p:spPr bwMode="auto">
          <a:xfrm rot="16200000">
            <a:off x="191557" y="5413624"/>
            <a:ext cx="15542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 producción +</a:t>
            </a:r>
          </a:p>
        </p:txBody>
      </p:sp>
      <p:sp>
        <p:nvSpPr>
          <p:cNvPr id="22554" name="Rectangle 37">
            <a:extLst>
              <a:ext uri="{FF2B5EF4-FFF2-40B4-BE49-F238E27FC236}">
                <a16:creationId xmlns:a16="http://schemas.microsoft.com/office/drawing/2014/main" id="{8E988A20-3AAA-4B49-983F-40556F3CB224}"/>
              </a:ext>
            </a:extLst>
          </p:cNvPr>
          <p:cNvSpPr>
            <a:spLocks/>
          </p:cNvSpPr>
          <p:nvPr/>
        </p:nvSpPr>
        <p:spPr bwMode="auto">
          <a:xfrm>
            <a:off x="1615917" y="6240781"/>
            <a:ext cx="12977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 fertilidad +</a:t>
            </a:r>
          </a:p>
        </p:txBody>
      </p:sp>
      <p:sp>
        <p:nvSpPr>
          <p:cNvPr id="22555" name="Rectangle 38">
            <a:extLst>
              <a:ext uri="{FF2B5EF4-FFF2-40B4-BE49-F238E27FC236}">
                <a16:creationId xmlns:a16="http://schemas.microsoft.com/office/drawing/2014/main" id="{71195AD8-A6BF-4027-B8FA-A574CB781818}"/>
              </a:ext>
            </a:extLst>
          </p:cNvPr>
          <p:cNvSpPr>
            <a:spLocks/>
          </p:cNvSpPr>
          <p:nvPr/>
        </p:nvSpPr>
        <p:spPr bwMode="auto">
          <a:xfrm>
            <a:off x="2240280" y="1251585"/>
            <a:ext cx="5074920"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lIns="0" tIns="0" rIns="39686" bIns="0" anchor="ctr"/>
          <a:lstStyle>
            <a:lvl1pPr marL="466725" indent="-423863"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spcBef>
                <a:spcPts val="1845"/>
              </a:spcBef>
            </a:pPr>
            <a:r>
              <a:rPr lang="en-US" altLang="es-MX" sz="3060" b="1" dirty="0" err="1">
                <a:solidFill>
                  <a:srgbClr val="C51809"/>
                </a:solidFill>
                <a:latin typeface="Arial" panose="020B0604020202020204" pitchFamily="34" charset="0"/>
                <a:cs typeface="Arial" panose="020B0604020202020204" pitchFamily="34" charset="0"/>
                <a:sym typeface="Arial" panose="020B0604020202020204" pitchFamily="34" charset="0"/>
              </a:rPr>
              <a:t>Tipos</a:t>
            </a:r>
            <a:r>
              <a:rPr lang="en-US" altLang="es-MX" sz="3060" b="1" dirty="0">
                <a:solidFill>
                  <a:srgbClr val="C51809"/>
                </a:solidFill>
                <a:latin typeface="Arial" panose="020B0604020202020204" pitchFamily="34" charset="0"/>
                <a:cs typeface="Arial" panose="020B0604020202020204" pitchFamily="34" charset="0"/>
                <a:sym typeface="Arial" panose="020B0604020202020204" pitchFamily="34" charset="0"/>
              </a:rPr>
              <a:t> de </a:t>
            </a:r>
            <a:r>
              <a:rPr lang="en-US" altLang="es-MX" sz="3060" b="1" dirty="0" err="1">
                <a:solidFill>
                  <a:srgbClr val="C51809"/>
                </a:solidFill>
                <a:latin typeface="Arial" panose="020B0604020202020204" pitchFamily="34" charset="0"/>
                <a:cs typeface="Arial" panose="020B0604020202020204" pitchFamily="34" charset="0"/>
                <a:sym typeface="Arial" panose="020B0604020202020204" pitchFamily="34" charset="0"/>
              </a:rPr>
              <a:t>degradaciones</a:t>
            </a:r>
            <a:endParaRPr lang="en-US" altLang="es-MX" sz="3060" b="1" dirty="0">
              <a:solidFill>
                <a:srgbClr val="C51809"/>
              </a:solidFill>
              <a:latin typeface="Arial" panose="020B0604020202020204" pitchFamily="34" charset="0"/>
              <a:cs typeface="Arial" panose="020B0604020202020204" pitchFamily="34" charset="0"/>
              <a:sym typeface="Arial" panose="020B0604020202020204" pitchFamily="34" charset="0"/>
            </a:endParaRPr>
          </a:p>
        </p:txBody>
      </p:sp>
      <p:sp>
        <p:nvSpPr>
          <p:cNvPr id="22556" name="Rectangle 39">
            <a:extLst>
              <a:ext uri="{FF2B5EF4-FFF2-40B4-BE49-F238E27FC236}">
                <a16:creationId xmlns:a16="http://schemas.microsoft.com/office/drawing/2014/main" id="{7E25B1EB-7443-4F51-8AD9-C1B417D08F7D}"/>
              </a:ext>
            </a:extLst>
          </p:cNvPr>
          <p:cNvSpPr>
            <a:spLocks/>
          </p:cNvSpPr>
          <p:nvPr/>
        </p:nvSpPr>
        <p:spPr bwMode="auto">
          <a:xfrm>
            <a:off x="2291971" y="2098834"/>
            <a:ext cx="5074920" cy="38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lIns="22860" tIns="22860" rIns="57150" bIns="22860"/>
          <a:lstStyle>
            <a:lvl1pPr marL="444500" indent="-43180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lnSpc>
                <a:spcPct val="104000"/>
              </a:lnSpc>
              <a:spcBef>
                <a:spcPts val="1452"/>
              </a:spcBef>
            </a:pPr>
            <a:r>
              <a:rPr lang="en-US" altLang="es-MX" sz="2340" b="1" dirty="0" err="1">
                <a:solidFill>
                  <a:srgbClr val="2D2CB8"/>
                </a:solidFill>
                <a:latin typeface="Arial" panose="020B0604020202020204" pitchFamily="34" charset="0"/>
                <a:cs typeface="Arial" panose="020B0604020202020204" pitchFamily="34" charset="0"/>
                <a:sym typeface="Arial" panose="020B0604020202020204" pitchFamily="34" charset="0"/>
              </a:rPr>
              <a:t>Degradación</a:t>
            </a:r>
            <a:r>
              <a:rPr lang="en-US" altLang="es-MX" sz="2340" b="1" dirty="0">
                <a:solidFill>
                  <a:srgbClr val="2D2CB8"/>
                </a:solidFill>
                <a:latin typeface="Arial" panose="020B0604020202020204" pitchFamily="34" charset="0"/>
                <a:cs typeface="Arial" panose="020B0604020202020204" pitchFamily="34" charset="0"/>
                <a:sym typeface="Arial" panose="020B0604020202020204" pitchFamily="34" charset="0"/>
              </a:rPr>
              <a:t> de la </a:t>
            </a:r>
            <a:r>
              <a:rPr lang="en-US" altLang="es-MX" sz="2340" b="1" dirty="0" err="1">
                <a:solidFill>
                  <a:srgbClr val="2D2CB8"/>
                </a:solidFill>
                <a:latin typeface="Arial" panose="020B0604020202020204" pitchFamily="34" charset="0"/>
                <a:cs typeface="Arial" panose="020B0604020202020204" pitchFamily="34" charset="0"/>
                <a:sym typeface="Arial" panose="020B0604020202020204" pitchFamily="34" charset="0"/>
              </a:rPr>
              <a:t>fertilidad</a:t>
            </a:r>
            <a:endParaRPr lang="en-US" altLang="es-MX" sz="2340" b="1" dirty="0">
              <a:solidFill>
                <a:srgbClr val="2D2CB8"/>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4" name="Rectangle 8">
            <a:extLst>
              <a:ext uri="{FF2B5EF4-FFF2-40B4-BE49-F238E27FC236}">
                <a16:creationId xmlns:a16="http://schemas.microsoft.com/office/drawing/2014/main" id="{7CB710FC-0490-40E2-9017-DACD8C61E514}"/>
              </a:ext>
            </a:extLst>
          </p:cNvPr>
          <p:cNvSpPr>
            <a:spLocks/>
          </p:cNvSpPr>
          <p:nvPr/>
        </p:nvSpPr>
        <p:spPr bwMode="auto">
          <a:xfrm>
            <a:off x="1245870" y="4069080"/>
            <a:ext cx="6023610" cy="106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39686" bIns="0"/>
          <a:lstStyle>
            <a:lvl1pPr marL="466725" indent="-423863"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spcBef>
                <a:spcPts val="687"/>
              </a:spcBef>
            </a:pPr>
            <a:endParaRPr lang="en-US" altLang="es-MX" sz="1800">
              <a:solidFill>
                <a:srgbClr val="3333CC"/>
              </a:solidFill>
              <a:latin typeface="Arial" panose="020B0604020202020204" pitchFamily="34" charset="0"/>
              <a:cs typeface="Arial" panose="020B0604020202020204" pitchFamily="34" charset="0"/>
              <a:sym typeface="Arial" panose="020B0604020202020204" pitchFamily="34" charset="0"/>
            </a:endParaRPr>
          </a:p>
          <a:p>
            <a:pPr algn="l" eaLnBrk="1" hangingPunct="1">
              <a:spcBef>
                <a:spcPts val="687"/>
              </a:spcBef>
              <a:buClr>
                <a:srgbClr val="3333CC"/>
              </a:buClr>
              <a:buSzPct val="100000"/>
              <a:buFont typeface="Arial" panose="020B0604020202020204" pitchFamily="34" charset="0"/>
              <a:buChar char="•"/>
            </a:pPr>
            <a:r>
              <a:rPr lang="en-US" altLang="es-MX" sz="1980">
                <a:solidFill>
                  <a:srgbClr val="3333CC"/>
                </a:solidFill>
                <a:latin typeface="Arial" panose="020B0604020202020204" pitchFamily="34" charset="0"/>
                <a:cs typeface="Arial" panose="020B0604020202020204" pitchFamily="34" charset="0"/>
                <a:sym typeface="Arial" panose="020B0604020202020204" pitchFamily="34" charset="0"/>
              </a:rPr>
              <a:t>Empeoramiento de las propiedades del suelo</a:t>
            </a:r>
          </a:p>
          <a:p>
            <a:pPr algn="l" eaLnBrk="1" hangingPunct="1">
              <a:spcBef>
                <a:spcPts val="687"/>
              </a:spcBef>
              <a:buClr>
                <a:srgbClr val="3333CC"/>
              </a:buClr>
              <a:buSzPct val="100000"/>
              <a:buFont typeface="Arial" panose="020B0604020202020204" pitchFamily="34" charset="0"/>
              <a:buChar char="•"/>
            </a:pPr>
            <a:r>
              <a:rPr lang="en-US" altLang="es-MX" sz="1980">
                <a:solidFill>
                  <a:srgbClr val="3333CC"/>
                </a:solidFill>
                <a:latin typeface="Arial" panose="020B0604020202020204" pitchFamily="34" charset="0"/>
                <a:cs typeface="Arial" panose="020B0604020202020204" pitchFamily="34" charset="0"/>
                <a:sym typeface="Arial" panose="020B0604020202020204" pitchFamily="34" charset="0"/>
              </a:rPr>
              <a:t>Disminución de la masa del suelo</a:t>
            </a:r>
          </a:p>
        </p:txBody>
      </p:sp>
      <p:sp>
        <p:nvSpPr>
          <p:cNvPr id="39945" name="Rectangle 9">
            <a:extLst>
              <a:ext uri="{FF2B5EF4-FFF2-40B4-BE49-F238E27FC236}">
                <a16:creationId xmlns:a16="http://schemas.microsoft.com/office/drawing/2014/main" id="{2172FC1B-AC41-4383-BBC9-130A6B5C3BB4}"/>
              </a:ext>
            </a:extLst>
          </p:cNvPr>
          <p:cNvSpPr>
            <a:spLocks noGrp="1" noChangeArrowheads="1"/>
          </p:cNvSpPr>
          <p:nvPr>
            <p:ph type="body" idx="1"/>
          </p:nvPr>
        </p:nvSpPr>
        <p:spPr bwMode="auto">
          <a:xfrm>
            <a:off x="3577590" y="5463540"/>
            <a:ext cx="5280660" cy="1017270"/>
          </a:xfrm>
          <a:noFill/>
          <a:ln w="50800">
            <a:solidFill>
              <a:srgbClr val="3333CC"/>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82296" tIns="41148" rIns="39686" bIns="41148" numCol="1" anchor="t" anchorCtr="0" compatLnSpc="1">
            <a:prstTxWarp prst="textNoShape">
              <a:avLst/>
            </a:prstTxWarp>
          </a:bodyPr>
          <a:lstStyle/>
          <a:p>
            <a:pPr marL="420053" indent="-381477" eaLnBrk="1" hangingPunct="1">
              <a:spcBef>
                <a:spcPct val="0"/>
              </a:spcBef>
              <a:buNone/>
            </a:pPr>
            <a:r>
              <a:rPr lang="en-US" altLang="es-MX" sz="1440" b="1">
                <a:solidFill>
                  <a:srgbClr val="3333CC"/>
                </a:solidFill>
                <a:latin typeface="Helvetica" panose="020B0604020202020204" pitchFamily="34" charset="0"/>
                <a:cs typeface="Helvetica" panose="020B0604020202020204" pitchFamily="34" charset="0"/>
                <a:sym typeface="Helvetica" panose="020B0604020202020204" pitchFamily="34" charset="0"/>
              </a:rPr>
              <a:t>Dos consecuencias</a:t>
            </a:r>
            <a:r>
              <a:rPr lang="en-US" altLang="es-MX" sz="1440">
                <a:solidFill>
                  <a:srgbClr val="3333CC"/>
                </a:solidFill>
              </a:rPr>
              <a:t>  </a:t>
            </a:r>
            <a:r>
              <a:rPr lang="en-US" altLang="es-MX" sz="1440">
                <a:solidFill>
                  <a:srgbClr val="3333CC"/>
                </a:solidFill>
                <a:latin typeface="Zapf Dingbats" pitchFamily="1" charset="2"/>
                <a:sym typeface="Zapf Dingbats" pitchFamily="1" charset="2"/>
              </a:rPr>
              <a:t> </a:t>
            </a:r>
            <a:endParaRPr lang="en-US" altLang="es-MX" sz="1440">
              <a:solidFill>
                <a:srgbClr val="3333CC"/>
              </a:solidFill>
              <a:latin typeface="Zapf Dingbats" pitchFamily="1" charset="2"/>
              <a:ea typeface="ヒラギノ角ゴ ProN W3" pitchFamily="1" charset="-128"/>
              <a:sym typeface="Zapf Dingbats" pitchFamily="1" charset="2"/>
            </a:endParaRPr>
          </a:p>
          <a:p>
            <a:pPr marL="420053" indent="-381477" eaLnBrk="1" hangingPunct="1">
              <a:spcBef>
                <a:spcPts val="540"/>
              </a:spcBef>
              <a:buClr>
                <a:srgbClr val="3333CC"/>
              </a:buClr>
              <a:buFont typeface="Helvetica" panose="020B0604020202020204" pitchFamily="34" charset="0"/>
              <a:buChar char="•"/>
            </a:pPr>
            <a:r>
              <a:rPr lang="en-US" altLang="es-MX" sz="1440">
                <a:solidFill>
                  <a:srgbClr val="3333CC"/>
                </a:solidFill>
                <a:latin typeface="Helvetica" panose="020B0604020202020204" pitchFamily="34" charset="0"/>
                <a:cs typeface="Helvetica" panose="020B0604020202020204" pitchFamily="34" charset="0"/>
                <a:sym typeface="Helvetica" panose="020B0604020202020204" pitchFamily="34" charset="0"/>
              </a:rPr>
              <a:t>A corto plazo: disminución  producción</a:t>
            </a:r>
            <a:endParaRPr lang="en-US" altLang="es-MX" sz="1440">
              <a:solidFill>
                <a:srgbClr val="3333CC"/>
              </a:solidFill>
              <a:latin typeface="Helvetica" panose="020B0604020202020204" pitchFamily="34" charset="0"/>
              <a:ea typeface="ヒラギノ角ゴ ProN W3" pitchFamily="1" charset="-128"/>
              <a:sym typeface="Helvetica" panose="020B0604020202020204" pitchFamily="34" charset="0"/>
            </a:endParaRPr>
          </a:p>
          <a:p>
            <a:pPr marL="420053" indent="-381477" eaLnBrk="1" hangingPunct="1">
              <a:spcBef>
                <a:spcPts val="540"/>
              </a:spcBef>
              <a:buClr>
                <a:srgbClr val="3333CC"/>
              </a:buClr>
              <a:buFont typeface="Helvetica" panose="020B0604020202020204" pitchFamily="34" charset="0"/>
              <a:buChar char="•"/>
            </a:pPr>
            <a:r>
              <a:rPr lang="en-US" altLang="es-MX" sz="1440">
                <a:solidFill>
                  <a:srgbClr val="3333CC"/>
                </a:solidFill>
                <a:latin typeface="Helvetica" panose="020B0604020202020204" pitchFamily="34" charset="0"/>
                <a:cs typeface="Helvetica" panose="020B0604020202020204" pitchFamily="34" charset="0"/>
                <a:sym typeface="Helvetica" panose="020B0604020202020204" pitchFamily="34" charset="0"/>
              </a:rPr>
              <a:t>A largo plazo: desertificación</a:t>
            </a:r>
            <a:endParaRPr lang="en-US" altLang="es-MX" sz="1440">
              <a:solidFill>
                <a:srgbClr val="3333CC"/>
              </a:solidFill>
              <a:latin typeface="Helvetica" panose="020B0604020202020204" pitchFamily="34" charset="0"/>
              <a:ea typeface="ヒラギノ角ゴ ProN W3" pitchFamily="1" charset="-128"/>
              <a:sym typeface="Helvetica" panose="020B0604020202020204" pitchFamily="34" charset="0"/>
            </a:endParaRPr>
          </a:p>
        </p:txBody>
      </p:sp>
      <p:sp>
        <p:nvSpPr>
          <p:cNvPr id="39946" name="Line 10">
            <a:extLst>
              <a:ext uri="{FF2B5EF4-FFF2-40B4-BE49-F238E27FC236}">
                <a16:creationId xmlns:a16="http://schemas.microsoft.com/office/drawing/2014/main" id="{409624DD-BAAF-4A04-ACA1-75A0AEDDAED7}"/>
              </a:ext>
            </a:extLst>
          </p:cNvPr>
          <p:cNvSpPr>
            <a:spLocks noChangeShapeType="1"/>
          </p:cNvSpPr>
          <p:nvPr/>
        </p:nvSpPr>
        <p:spPr bwMode="auto">
          <a:xfrm flipH="1">
            <a:off x="1463040" y="2137410"/>
            <a:ext cx="368618" cy="180879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39947" name="Line 11">
            <a:extLst>
              <a:ext uri="{FF2B5EF4-FFF2-40B4-BE49-F238E27FC236}">
                <a16:creationId xmlns:a16="http://schemas.microsoft.com/office/drawing/2014/main" id="{65702813-8DCA-4F98-BDF6-086948A162E4}"/>
              </a:ext>
            </a:extLst>
          </p:cNvPr>
          <p:cNvSpPr>
            <a:spLocks noChangeShapeType="1"/>
          </p:cNvSpPr>
          <p:nvPr/>
        </p:nvSpPr>
        <p:spPr bwMode="auto">
          <a:xfrm>
            <a:off x="7623810" y="2891790"/>
            <a:ext cx="880110" cy="2441734"/>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s-MX"/>
          </a:p>
        </p:txBody>
      </p:sp>
      <p:sp>
        <p:nvSpPr>
          <p:cNvPr id="36873" name="Rectangle 12">
            <a:extLst>
              <a:ext uri="{FF2B5EF4-FFF2-40B4-BE49-F238E27FC236}">
                <a16:creationId xmlns:a16="http://schemas.microsoft.com/office/drawing/2014/main" id="{92EA2248-A8C0-4CEA-AF46-1ABA9C0F2BFF}"/>
              </a:ext>
            </a:extLst>
          </p:cNvPr>
          <p:cNvSpPr>
            <a:spLocks/>
          </p:cNvSpPr>
          <p:nvPr/>
        </p:nvSpPr>
        <p:spPr bwMode="auto">
          <a:xfrm>
            <a:off x="1245870" y="754034"/>
            <a:ext cx="7395210"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lIns="0" tIns="0" rIns="39686" bIns="0" anchor="ctr"/>
          <a:lstStyle>
            <a:lvl1pPr marL="466725" indent="-423863"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spcBef>
                <a:spcPts val="1845"/>
              </a:spcBef>
            </a:pPr>
            <a:r>
              <a:rPr lang="en-US" altLang="es-MX" sz="3060" b="1" dirty="0" err="1">
                <a:solidFill>
                  <a:srgbClr val="C51809"/>
                </a:solidFill>
                <a:latin typeface="Arial" panose="020B0604020202020204" pitchFamily="34" charset="0"/>
                <a:cs typeface="Arial" panose="020B0604020202020204" pitchFamily="34" charset="0"/>
                <a:sym typeface="Arial" panose="020B0604020202020204" pitchFamily="34" charset="0"/>
              </a:rPr>
              <a:t>Consecuencias</a:t>
            </a:r>
            <a:r>
              <a:rPr lang="en-US" altLang="es-MX" sz="3060" b="1" dirty="0">
                <a:solidFill>
                  <a:srgbClr val="C51809"/>
                </a:solidFill>
                <a:latin typeface="Arial" panose="020B0604020202020204" pitchFamily="34" charset="0"/>
                <a:cs typeface="Arial" panose="020B0604020202020204" pitchFamily="34" charset="0"/>
                <a:sym typeface="Arial" panose="020B0604020202020204" pitchFamily="34" charset="0"/>
              </a:rPr>
              <a:t> de la </a:t>
            </a:r>
            <a:r>
              <a:rPr lang="en-US" altLang="es-MX" sz="3060" b="1" dirty="0" err="1">
                <a:solidFill>
                  <a:srgbClr val="C51809"/>
                </a:solidFill>
                <a:latin typeface="Arial" panose="020B0604020202020204" pitchFamily="34" charset="0"/>
                <a:cs typeface="Arial" panose="020B0604020202020204" pitchFamily="34" charset="0"/>
                <a:sym typeface="Arial" panose="020B0604020202020204" pitchFamily="34" charset="0"/>
              </a:rPr>
              <a:t>degradación</a:t>
            </a:r>
            <a:endParaRPr lang="en-US" altLang="es-MX" sz="3060" b="1" dirty="0">
              <a:solidFill>
                <a:srgbClr val="C51809"/>
              </a:solidFill>
              <a:latin typeface="Arial" panose="020B0604020202020204" pitchFamily="34" charset="0"/>
              <a:cs typeface="Arial" panose="020B0604020202020204" pitchFamily="34" charset="0"/>
              <a:sym typeface="Arial" panose="020B0604020202020204" pitchFamily="34" charset="0"/>
            </a:endParaRPr>
          </a:p>
        </p:txBody>
      </p:sp>
      <p:sp>
        <p:nvSpPr>
          <p:cNvPr id="36874" name="Rectangle 13">
            <a:extLst>
              <a:ext uri="{FF2B5EF4-FFF2-40B4-BE49-F238E27FC236}">
                <a16:creationId xmlns:a16="http://schemas.microsoft.com/office/drawing/2014/main" id="{3D2FA53E-975A-4272-A685-968AE6EF8594}"/>
              </a:ext>
            </a:extLst>
          </p:cNvPr>
          <p:cNvSpPr>
            <a:spLocks/>
          </p:cNvSpPr>
          <p:nvPr/>
        </p:nvSpPr>
        <p:spPr bwMode="auto">
          <a:xfrm>
            <a:off x="1840230" y="1691640"/>
            <a:ext cx="5783580" cy="2103120"/>
          </a:xfrm>
          <a:prstGeom prst="rect">
            <a:avLst/>
          </a:prstGeom>
          <a:noFill/>
          <a:ln w="12700">
            <a:solidFill>
              <a:srgbClr val="3333CC"/>
            </a:solidFill>
            <a:miter lim="800000"/>
            <a:headEnd/>
            <a:tailEnd/>
          </a:ln>
          <a:extLst>
            <a:ext uri="{909E8E84-426E-40DD-AFC4-6F175D3DCCD1}">
              <a14:hiddenFill xmlns:a14="http://schemas.microsoft.com/office/drawing/2010/main">
                <a:solidFill>
                  <a:srgbClr val="FFFFFF"/>
                </a:solidFill>
              </a14:hiddenFill>
            </a:ext>
          </a:extLst>
        </p:spPr>
        <p:txBody>
          <a:bodyPr lIns="0" tIns="0" rIns="40640" bIns="0"/>
          <a:lstStyle>
            <a:lvl1pPr marL="552450" indent="-50800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lnSpc>
                <a:spcPct val="80000"/>
              </a:lnSpc>
              <a:spcBef>
                <a:spcPts val="1047"/>
              </a:spcBef>
            </a:pPr>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1.  Pérdida de nutrientes</a:t>
            </a:r>
          </a:p>
          <a:p>
            <a:pPr algn="l" eaLnBrk="1" hangingPunct="1">
              <a:lnSpc>
                <a:spcPct val="80000"/>
              </a:lnSpc>
              <a:spcBef>
                <a:spcPts val="1047"/>
              </a:spcBef>
            </a:pPr>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2.  Propiedades fisicoquímicas</a:t>
            </a:r>
          </a:p>
          <a:p>
            <a:pPr algn="l" eaLnBrk="1" hangingPunct="1">
              <a:lnSpc>
                <a:spcPct val="80000"/>
              </a:lnSpc>
              <a:spcBef>
                <a:spcPts val="1047"/>
              </a:spcBef>
            </a:pPr>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3.  Deterioro de la estructura</a:t>
            </a:r>
          </a:p>
          <a:p>
            <a:pPr algn="l" eaLnBrk="1" hangingPunct="1">
              <a:lnSpc>
                <a:spcPct val="80000"/>
              </a:lnSpc>
              <a:spcBef>
                <a:spcPts val="1047"/>
              </a:spcBef>
            </a:pPr>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4.  Disminución de la capacidad de retención de agua</a:t>
            </a:r>
          </a:p>
          <a:p>
            <a:pPr algn="l" eaLnBrk="1" hangingPunct="1">
              <a:lnSpc>
                <a:spcPct val="80000"/>
              </a:lnSpc>
              <a:spcBef>
                <a:spcPts val="1047"/>
              </a:spcBef>
            </a:pPr>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5.  Pérdida física de materiales</a:t>
            </a:r>
          </a:p>
          <a:p>
            <a:pPr algn="l" eaLnBrk="1" hangingPunct="1">
              <a:lnSpc>
                <a:spcPct val="80000"/>
              </a:lnSpc>
              <a:spcBef>
                <a:spcPts val="1047"/>
              </a:spcBef>
            </a:pPr>
            <a:r>
              <a:rPr lang="en-US" altLang="es-MX" sz="1800">
                <a:solidFill>
                  <a:schemeClr val="tx1"/>
                </a:solidFill>
                <a:latin typeface="Arial" panose="020B0604020202020204" pitchFamily="34" charset="0"/>
                <a:cs typeface="Arial" panose="020B0604020202020204" pitchFamily="34" charset="0"/>
                <a:sym typeface="Arial" panose="020B0604020202020204" pitchFamily="34" charset="0"/>
              </a:rPr>
              <a:t>6.  Incremento de la toxicidad</a:t>
            </a:r>
          </a:p>
        </p:txBody>
      </p:sp>
      <p:grpSp>
        <p:nvGrpSpPr>
          <p:cNvPr id="39952" name="Group 16">
            <a:extLst>
              <a:ext uri="{FF2B5EF4-FFF2-40B4-BE49-F238E27FC236}">
                <a16:creationId xmlns:a16="http://schemas.microsoft.com/office/drawing/2014/main" id="{2700E7A4-155F-4133-870D-AB92EBB932A4}"/>
              </a:ext>
            </a:extLst>
          </p:cNvPr>
          <p:cNvGrpSpPr>
            <a:grpSpLocks/>
          </p:cNvGrpSpPr>
          <p:nvPr/>
        </p:nvGrpSpPr>
        <p:grpSpPr bwMode="auto">
          <a:xfrm>
            <a:off x="1223010" y="4011930"/>
            <a:ext cx="6046470" cy="1223010"/>
            <a:chOff x="0" y="0"/>
            <a:chExt cx="4232" cy="856"/>
          </a:xfrm>
        </p:grpSpPr>
        <p:sp>
          <p:nvSpPr>
            <p:cNvPr id="36878" name="Rectangle 17">
              <a:extLst>
                <a:ext uri="{FF2B5EF4-FFF2-40B4-BE49-F238E27FC236}">
                  <a16:creationId xmlns:a16="http://schemas.microsoft.com/office/drawing/2014/main" id="{63333DD0-81FD-45BF-B8B9-F0484BBBE8C1}"/>
                </a:ext>
              </a:extLst>
            </p:cNvPr>
            <p:cNvSpPr>
              <a:spLocks/>
            </p:cNvSpPr>
            <p:nvPr/>
          </p:nvSpPr>
          <p:spPr bwMode="auto">
            <a:xfrm>
              <a:off x="0" y="0"/>
              <a:ext cx="4216" cy="856"/>
            </a:xfrm>
            <a:prstGeom prst="rect">
              <a:avLst/>
            </a:prstGeom>
            <a:noFill/>
            <a:ln w="50800">
              <a:solidFill>
                <a:srgbClr val="3333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eaLnBrk="1" hangingPunct="1"/>
              <a:endParaRPr lang="es-MX" altLang="es-MX" sz="2880"/>
            </a:p>
          </p:txBody>
        </p:sp>
        <p:sp>
          <p:nvSpPr>
            <p:cNvPr id="36879" name="Rectangle 18">
              <a:extLst>
                <a:ext uri="{FF2B5EF4-FFF2-40B4-BE49-F238E27FC236}">
                  <a16:creationId xmlns:a16="http://schemas.microsoft.com/office/drawing/2014/main" id="{EFD5D3AF-B3EB-4302-B44C-5FA04EF4C4F7}"/>
                </a:ext>
              </a:extLst>
            </p:cNvPr>
            <p:cNvSpPr>
              <a:spLocks/>
            </p:cNvSpPr>
            <p:nvPr/>
          </p:nvSpPr>
          <p:spPr bwMode="auto">
            <a:xfrm>
              <a:off x="16" y="24"/>
              <a:ext cx="4216"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39686" bIns="0"/>
            <a:lstStyle>
              <a:lvl1pPr marL="466725" indent="-423863"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spcBef>
                  <a:spcPts val="687"/>
                </a:spcBef>
              </a:pPr>
              <a:r>
                <a:rPr lang="en-US" altLang="es-MX" sz="1980" b="1">
                  <a:solidFill>
                    <a:srgbClr val="3333CC"/>
                  </a:solidFill>
                  <a:latin typeface="Arial" panose="020B0604020202020204" pitchFamily="34" charset="0"/>
                  <a:cs typeface="Arial" panose="020B0604020202020204" pitchFamily="34" charset="0"/>
                  <a:sym typeface="Arial" panose="020B0604020202020204" pitchFamily="34" charset="0"/>
                </a:rPr>
                <a:t>Dos efectos </a:t>
              </a:r>
              <a:r>
                <a:rPr lang="en-US" altLang="es-MX" sz="1800">
                  <a:solidFill>
                    <a:srgbClr val="3333CC"/>
                  </a:solidFill>
                  <a:latin typeface="Arial" panose="020B0604020202020204" pitchFamily="34" charset="0"/>
                  <a:cs typeface="Arial" panose="020B0604020202020204" pitchFamily="34" charset="0"/>
                  <a:sym typeface="Arial" panose="020B0604020202020204" pitchFamily="34" charset="0"/>
                </a:rPr>
                <a:t> </a:t>
              </a:r>
            </a:p>
          </p:txBody>
        </p:sp>
      </p:grpSp>
    </p:spTree>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9946"/>
                                        </p:tgtEl>
                                        <p:attrNameLst>
                                          <p:attrName>style.visibility</p:attrName>
                                        </p:attrNameLst>
                                      </p:cBhvr>
                                      <p:to>
                                        <p:strVal val="visible"/>
                                      </p:to>
                                    </p:set>
                                    <p:animEffect transition="in" filter="wipe(up)">
                                      <p:cBhvr>
                                        <p:cTn id="7" dur="500"/>
                                        <p:tgtEl>
                                          <p:spTgt spid="39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3995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9944">
                                            <p:txEl>
                                              <p:pRg st="1" end="1"/>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9944">
                                            <p:txEl>
                                              <p:pRg st="2" end="2"/>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39947"/>
                                        </p:tgtEl>
                                        <p:attrNameLst>
                                          <p:attrName>style.visibility</p:attrName>
                                        </p:attrNameLst>
                                      </p:cBhvr>
                                      <p:to>
                                        <p:strVal val="visible"/>
                                      </p:to>
                                    </p:set>
                                    <p:animEffect transition="in" filter="wipe(up)">
                                      <p:cBhvr>
                                        <p:cTn id="24" dur="500"/>
                                        <p:tgtEl>
                                          <p:spTgt spid="3994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9945">
                                            <p:bg/>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39945">
                                            <p:txEl>
                                              <p:pRg st="0" end="0"/>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9945">
                                            <p:txEl>
                                              <p:pRg st="1" end="1"/>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399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4" grpId="0" build="p" autoUpdateAnimBg="0"/>
      <p:bldP spid="39945" grpId="0" build="p"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8">
            <a:extLst>
              <a:ext uri="{FF2B5EF4-FFF2-40B4-BE49-F238E27FC236}">
                <a16:creationId xmlns:a16="http://schemas.microsoft.com/office/drawing/2014/main" id="{11FE86AC-FB88-43DF-8E6F-06AF8A33ABA2}"/>
              </a:ext>
            </a:extLst>
          </p:cNvPr>
          <p:cNvSpPr>
            <a:spLocks/>
          </p:cNvSpPr>
          <p:nvPr/>
        </p:nvSpPr>
        <p:spPr bwMode="auto">
          <a:xfrm>
            <a:off x="1062990" y="6079332"/>
            <a:ext cx="7692390"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40" bIns="0"/>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spcBef>
                <a:spcPts val="1148"/>
              </a:spcBef>
            </a:pPr>
            <a:r>
              <a:rPr lang="en-US" altLang="es-MX" sz="1980">
                <a:solidFill>
                  <a:schemeClr val="tx1"/>
                </a:solidFill>
                <a:latin typeface="Arial" panose="020B0604020202020204" pitchFamily="34" charset="0"/>
                <a:cs typeface="Arial" panose="020B0604020202020204" pitchFamily="34" charset="0"/>
                <a:sym typeface="Arial" panose="020B0604020202020204" pitchFamily="34" charset="0"/>
              </a:rPr>
              <a:t>Informe GLASOD, 1991 (Global Assessment Soil Degradation)</a:t>
            </a:r>
          </a:p>
        </p:txBody>
      </p:sp>
      <p:pic>
        <p:nvPicPr>
          <p:cNvPr id="62470" name="Picture 9">
            <a:extLst>
              <a:ext uri="{FF2B5EF4-FFF2-40B4-BE49-F238E27FC236}">
                <a16:creationId xmlns:a16="http://schemas.microsoft.com/office/drawing/2014/main" id="{1845AB1A-2BFB-4FFC-ACB1-039A405028D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08810"/>
            <a:ext cx="8149590" cy="399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62471" name="Rectangle 10">
            <a:extLst>
              <a:ext uri="{FF2B5EF4-FFF2-40B4-BE49-F238E27FC236}">
                <a16:creationId xmlns:a16="http://schemas.microsoft.com/office/drawing/2014/main" id="{9A07B1F3-6FDB-4F1D-B37F-28D0AE1CE85A}"/>
              </a:ext>
            </a:extLst>
          </p:cNvPr>
          <p:cNvSpPr>
            <a:spLocks/>
          </p:cNvSpPr>
          <p:nvPr/>
        </p:nvSpPr>
        <p:spPr bwMode="auto">
          <a:xfrm>
            <a:off x="994410" y="1125856"/>
            <a:ext cx="7514237"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40" bIns="0">
            <a:spAutoFit/>
          </a:bodyPr>
          <a:lstStyle>
            <a:lvl1pPr marL="44450" algn="ctr">
              <a:defRPr sz="3200">
                <a:solidFill>
                  <a:srgbClr val="000000"/>
                </a:solidFill>
                <a:latin typeface="Gill Sans" pitchFamily="1" charset="0"/>
                <a:ea typeface="ヒラギノ角ゴ ProN W3" pitchFamily="1" charset="-128"/>
                <a:sym typeface="Gill Sans" pitchFamily="1" charset="0"/>
              </a:defRPr>
            </a:lvl1pPr>
            <a:lvl2pPr marL="742950" indent="-285750" algn="ctr">
              <a:defRPr sz="3200">
                <a:solidFill>
                  <a:srgbClr val="000000"/>
                </a:solidFill>
                <a:latin typeface="Gill Sans" pitchFamily="1" charset="0"/>
                <a:ea typeface="ヒラギノ角ゴ ProN W3" pitchFamily="1" charset="-128"/>
                <a:sym typeface="Gill Sans" pitchFamily="1" charset="0"/>
              </a:defRPr>
            </a:lvl2pPr>
            <a:lvl3pPr marL="1143000" indent="-228600" algn="ctr">
              <a:defRPr sz="3200">
                <a:solidFill>
                  <a:srgbClr val="000000"/>
                </a:solidFill>
                <a:latin typeface="Gill Sans" pitchFamily="1" charset="0"/>
                <a:ea typeface="ヒラギノ角ゴ ProN W3" pitchFamily="1" charset="-128"/>
                <a:sym typeface="Gill Sans" pitchFamily="1" charset="0"/>
              </a:defRPr>
            </a:lvl3pPr>
            <a:lvl4pPr marL="1600200" indent="-228600" algn="ctr">
              <a:defRPr sz="3200">
                <a:solidFill>
                  <a:srgbClr val="000000"/>
                </a:solidFill>
                <a:latin typeface="Gill Sans" pitchFamily="1" charset="0"/>
                <a:ea typeface="ヒラギノ角ゴ ProN W3" pitchFamily="1" charset="-128"/>
                <a:sym typeface="Gill Sans" pitchFamily="1" charset="0"/>
              </a:defRPr>
            </a:lvl4pPr>
            <a:lvl5pPr marL="2057400" indent="-228600" algn="ctr">
              <a:defRPr sz="3200">
                <a:solidFill>
                  <a:srgbClr val="000000"/>
                </a:solidFill>
                <a:latin typeface="Gill Sans" pitchFamily="1" charset="0"/>
                <a:ea typeface="ヒラギノ角ゴ ProN W3" pitchFamily="1" charset="-128"/>
                <a:sym typeface="Gill Sans" pitchFamily="1" charset="0"/>
              </a:defRPr>
            </a:lvl5pPr>
            <a:lvl6pPr marL="25146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6pPr>
            <a:lvl7pPr marL="29718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7pPr>
            <a:lvl8pPr marL="34290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8pPr>
            <a:lvl9pPr marL="3886200" indent="-228600" algn="ctr" eaLnBrk="0" fontAlgn="base" hangingPunct="0">
              <a:spcBef>
                <a:spcPct val="0"/>
              </a:spcBef>
              <a:spcAft>
                <a:spcPct val="0"/>
              </a:spcAft>
              <a:defRPr sz="3200">
                <a:solidFill>
                  <a:srgbClr val="000000"/>
                </a:solidFill>
                <a:latin typeface="Gill Sans" pitchFamily="1" charset="0"/>
                <a:ea typeface="ヒラギノ角ゴ ProN W3" pitchFamily="1" charset="-128"/>
                <a:sym typeface="Gill Sans" pitchFamily="1" charset="0"/>
              </a:defRPr>
            </a:lvl9pPr>
          </a:lstStyle>
          <a:p>
            <a:pPr algn="l" eaLnBrk="1" hangingPunct="1"/>
            <a:r>
              <a:rPr lang="en-US" altLang="es-MX" sz="1980" b="1">
                <a:solidFill>
                  <a:srgbClr val="3333CC"/>
                </a:solidFill>
                <a:latin typeface="Arial" panose="020B0604020202020204" pitchFamily="34" charset="0"/>
                <a:cs typeface="Arial" panose="020B0604020202020204" pitchFamily="34" charset="0"/>
                <a:sym typeface="Arial" panose="020B0604020202020204" pitchFamily="34" charset="0"/>
              </a:rPr>
              <a:t>Situación actual de la degradación de los suelos en el mundo</a:t>
            </a:r>
          </a:p>
        </p:txBody>
      </p:sp>
    </p:spTree>
  </p:cSld>
  <p:clrMapOvr>
    <a:masterClrMapping/>
  </p:clrMapOvr>
  <p:transition spd="med">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A5FF7ED-AB65-4D32-A20A-C6817C8E737A}"/>
              </a:ext>
            </a:extLst>
          </p:cNvPr>
          <p:cNvSpPr>
            <a:spLocks noChangeArrowheads="1"/>
          </p:cNvSpPr>
          <p:nvPr/>
        </p:nvSpPr>
        <p:spPr bwMode="auto">
          <a:xfrm>
            <a:off x="838200" y="270164"/>
            <a:ext cx="7315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s-MX" sz="2800" b="1" dirty="0" err="1">
                <a:latin typeface="Century Gothic" panose="020B0502020202020204" pitchFamily="34" charset="0"/>
              </a:rPr>
              <a:t>Principales</a:t>
            </a:r>
            <a:r>
              <a:rPr lang="en-US" altLang="es-MX" sz="2800" b="1" dirty="0">
                <a:latin typeface="Century Gothic" panose="020B0502020202020204" pitchFamily="34" charset="0"/>
              </a:rPr>
              <a:t> </a:t>
            </a:r>
            <a:r>
              <a:rPr lang="en-US" altLang="es-MX" sz="2800" b="1" dirty="0" err="1">
                <a:latin typeface="Century Gothic" panose="020B0502020202020204" pitchFamily="34" charset="0"/>
              </a:rPr>
              <a:t>causas</a:t>
            </a:r>
            <a:r>
              <a:rPr lang="en-US" altLang="es-MX" sz="2800" b="1" dirty="0">
                <a:latin typeface="Century Gothic" panose="020B0502020202020204" pitchFamily="34" charset="0"/>
              </a:rPr>
              <a:t> de la </a:t>
            </a:r>
            <a:r>
              <a:rPr lang="en-US" altLang="es-MX" sz="2800" b="1" dirty="0" err="1">
                <a:latin typeface="Century Gothic" panose="020B0502020202020204" pitchFamily="34" charset="0"/>
              </a:rPr>
              <a:t>desertificación</a:t>
            </a:r>
            <a:r>
              <a:rPr lang="en-US" altLang="es-MX" sz="2800" b="1" dirty="0">
                <a:latin typeface="Century Gothic" panose="020B0502020202020204" pitchFamily="34" charset="0"/>
              </a:rPr>
              <a:t> y </a:t>
            </a:r>
            <a:r>
              <a:rPr lang="en-US" altLang="es-MX" sz="2800" b="1" dirty="0" err="1">
                <a:latin typeface="Century Gothic" panose="020B0502020202020204" pitchFamily="34" charset="0"/>
              </a:rPr>
              <a:t>degradación</a:t>
            </a:r>
            <a:r>
              <a:rPr lang="en-US" altLang="es-MX" sz="2800" b="1" dirty="0">
                <a:latin typeface="Century Gothic" panose="020B0502020202020204" pitchFamily="34" charset="0"/>
              </a:rPr>
              <a:t> de tierras</a:t>
            </a:r>
          </a:p>
        </p:txBody>
      </p:sp>
      <p:sp>
        <p:nvSpPr>
          <p:cNvPr id="9219" name="Rectangle 3">
            <a:extLst>
              <a:ext uri="{FF2B5EF4-FFF2-40B4-BE49-F238E27FC236}">
                <a16:creationId xmlns:a16="http://schemas.microsoft.com/office/drawing/2014/main" id="{E6E0B6E7-78F2-4606-B025-7C473C9261CC}"/>
              </a:ext>
            </a:extLst>
          </p:cNvPr>
          <p:cNvSpPr>
            <a:spLocks noChangeArrowheads="1"/>
          </p:cNvSpPr>
          <p:nvPr/>
        </p:nvSpPr>
        <p:spPr bwMode="auto">
          <a:xfrm>
            <a:off x="307109" y="1257300"/>
            <a:ext cx="8839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2730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
                <a:schemeClr val="accent1"/>
              </a:buClr>
              <a:buSzPct val="76000"/>
              <a:buFont typeface="Wingdings 2" panose="05020102010507070707" pitchFamily="18" charset="2"/>
              <a:buChar char=""/>
            </a:pPr>
            <a:endParaRPr lang="en-US" altLang="es-MX" sz="2000" b="1" i="1" dirty="0">
              <a:solidFill>
                <a:schemeClr val="tx2"/>
              </a:solidFill>
              <a:latin typeface="Century Gothic" panose="020B0502020202020204" pitchFamily="34" charset="0"/>
            </a:endParaRPr>
          </a:p>
          <a:p>
            <a:pPr>
              <a:buClr>
                <a:schemeClr val="accent1"/>
              </a:buClr>
              <a:buSzPct val="76000"/>
              <a:buFont typeface="Wingdings 2" panose="05020102010507070707" pitchFamily="18" charset="2"/>
              <a:buChar char=""/>
            </a:pPr>
            <a:r>
              <a:rPr lang="en-US" altLang="es-MX" sz="2000" b="1" i="1" dirty="0" err="1">
                <a:solidFill>
                  <a:schemeClr val="tx2"/>
                </a:solidFill>
                <a:latin typeface="Century Gothic" panose="020B0502020202020204" pitchFamily="34" charset="0"/>
              </a:rPr>
              <a:t>Actividad</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humana</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Sobre</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cultivo</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sobre</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pastoreo</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deforestación</a:t>
            </a:r>
            <a:endParaRPr lang="en-US" altLang="es-MX" sz="2000" b="1" i="1" dirty="0">
              <a:solidFill>
                <a:schemeClr val="tx2"/>
              </a:solidFill>
              <a:latin typeface="Century Gothic" panose="020B0502020202020204" pitchFamily="34" charset="0"/>
            </a:endParaRPr>
          </a:p>
          <a:p>
            <a:pPr>
              <a:buClr>
                <a:schemeClr val="accent1"/>
              </a:buClr>
              <a:buSzPct val="76000"/>
              <a:buFont typeface="Wingdings 2" panose="05020102010507070707" pitchFamily="18" charset="2"/>
              <a:buChar char=""/>
            </a:pPr>
            <a:r>
              <a:rPr lang="en-US" altLang="es-MX" sz="2000" b="1" i="1" dirty="0" err="1">
                <a:solidFill>
                  <a:schemeClr val="tx2"/>
                </a:solidFill>
                <a:latin typeface="Century Gothic" panose="020B0502020202020204" pitchFamily="34" charset="0"/>
              </a:rPr>
              <a:t>Deforestación</a:t>
            </a:r>
            <a:endParaRPr lang="en-US" altLang="es-MX" sz="2000" b="1" i="1" dirty="0">
              <a:solidFill>
                <a:schemeClr val="tx2"/>
              </a:solidFill>
              <a:latin typeface="Century Gothic" panose="020B0502020202020204" pitchFamily="34" charset="0"/>
            </a:endParaRPr>
          </a:p>
          <a:p>
            <a:pPr>
              <a:buClr>
                <a:schemeClr val="accent1"/>
              </a:buClr>
              <a:buSzPct val="76000"/>
              <a:buFont typeface="Wingdings 2" panose="05020102010507070707" pitchFamily="18" charset="2"/>
              <a:buChar char=""/>
            </a:pPr>
            <a:r>
              <a:rPr lang="en-US" altLang="es-MX" sz="2000" b="1" i="1" dirty="0" err="1">
                <a:solidFill>
                  <a:schemeClr val="tx2"/>
                </a:solidFill>
                <a:latin typeface="Century Gothic" panose="020B0502020202020204" pitchFamily="34" charset="0"/>
              </a:rPr>
              <a:t>Prácticas</a:t>
            </a:r>
            <a:r>
              <a:rPr lang="en-US" altLang="es-MX" sz="2000" b="1" i="1" dirty="0">
                <a:solidFill>
                  <a:schemeClr val="tx2"/>
                </a:solidFill>
                <a:latin typeface="Century Gothic" panose="020B0502020202020204" pitchFamily="34" charset="0"/>
              </a:rPr>
              <a:t> </a:t>
            </a:r>
            <a:r>
              <a:rPr lang="en-US" altLang="es-MX" sz="2000" b="1" i="1" dirty="0" err="1">
                <a:solidFill>
                  <a:schemeClr val="tx2"/>
                </a:solidFill>
                <a:latin typeface="Century Gothic" panose="020B0502020202020204" pitchFamily="34" charset="0"/>
              </a:rPr>
              <a:t>agrícolas</a:t>
            </a:r>
            <a:r>
              <a:rPr lang="en-US" altLang="es-MX" sz="2000" b="1" i="1" dirty="0">
                <a:solidFill>
                  <a:schemeClr val="tx2"/>
                </a:solidFill>
                <a:latin typeface="Century Gothic" panose="020B0502020202020204" pitchFamily="34" charset="0"/>
              </a:rPr>
              <a:t> que </a:t>
            </a:r>
            <a:r>
              <a:rPr lang="en-US" altLang="es-MX" sz="2000" b="1" i="1" dirty="0" err="1">
                <a:solidFill>
                  <a:schemeClr val="tx2"/>
                </a:solidFill>
                <a:latin typeface="Century Gothic" panose="020B0502020202020204" pitchFamily="34" charset="0"/>
              </a:rPr>
              <a:t>empobrecen</a:t>
            </a:r>
            <a:r>
              <a:rPr lang="en-US" altLang="es-MX" sz="2000" b="1" i="1" dirty="0">
                <a:solidFill>
                  <a:schemeClr val="tx2"/>
                </a:solidFill>
                <a:latin typeface="Century Gothic" panose="020B0502020202020204" pitchFamily="34" charset="0"/>
              </a:rPr>
              <a:t> el </a:t>
            </a:r>
            <a:r>
              <a:rPr lang="en-US" altLang="es-MX" sz="2000" b="1" i="1" dirty="0" err="1">
                <a:solidFill>
                  <a:schemeClr val="tx2"/>
                </a:solidFill>
                <a:latin typeface="Century Gothic" panose="020B0502020202020204" pitchFamily="34" charset="0"/>
              </a:rPr>
              <a:t>suelo</a:t>
            </a:r>
            <a:endParaRPr lang="en-US" altLang="es-MX" sz="2000" b="1" i="1" dirty="0">
              <a:solidFill>
                <a:schemeClr val="tx2"/>
              </a:solidFill>
              <a:latin typeface="Century Gothic" panose="020B0502020202020204" pitchFamily="34" charset="0"/>
            </a:endParaRPr>
          </a:p>
          <a:p>
            <a:pPr>
              <a:buClr>
                <a:schemeClr val="accent1"/>
              </a:buClr>
              <a:buSzPct val="76000"/>
              <a:buFont typeface="Wingdings 2" panose="05020102010507070707" pitchFamily="18" charset="2"/>
              <a:buChar char=""/>
            </a:pPr>
            <a:r>
              <a:rPr lang="en-US" altLang="es-MX" sz="2000" b="1" i="1" dirty="0" err="1">
                <a:solidFill>
                  <a:schemeClr val="tx2"/>
                </a:solidFill>
                <a:latin typeface="Century Gothic" panose="020B0502020202020204" pitchFamily="34" charset="0"/>
              </a:rPr>
              <a:t>Sequía</a:t>
            </a:r>
            <a:r>
              <a:rPr lang="en-US" altLang="es-MX" sz="2000" b="1" i="1" dirty="0">
                <a:solidFill>
                  <a:schemeClr val="tx2"/>
                </a:solidFill>
                <a:latin typeface="Century Gothic" panose="020B0502020202020204" pitchFamily="34" charset="0"/>
              </a:rPr>
              <a:t> y Cambio </a:t>
            </a:r>
            <a:r>
              <a:rPr lang="en-US" altLang="es-MX" sz="2000" b="1" i="1" dirty="0" err="1">
                <a:solidFill>
                  <a:schemeClr val="tx2"/>
                </a:solidFill>
                <a:latin typeface="Century Gothic" panose="020B0502020202020204" pitchFamily="34" charset="0"/>
              </a:rPr>
              <a:t>Climático</a:t>
            </a:r>
            <a:r>
              <a:rPr lang="en-US" altLang="es-MX" sz="2000" b="1" i="1" dirty="0">
                <a:solidFill>
                  <a:schemeClr val="tx2"/>
                </a:solidFill>
                <a:latin typeface="Century Gothic" panose="020B0502020202020204" pitchFamily="34" charset="0"/>
              </a:rPr>
              <a:t> </a:t>
            </a:r>
          </a:p>
          <a:p>
            <a:pPr>
              <a:buClr>
                <a:schemeClr val="accent1"/>
              </a:buClr>
              <a:buSzPct val="76000"/>
              <a:buFont typeface="Wingdings 2" panose="05020102010507070707" pitchFamily="18" charset="2"/>
              <a:buNone/>
            </a:pPr>
            <a:endParaRPr lang="en-US" altLang="es-MX" sz="2000" b="1" i="1" dirty="0">
              <a:solidFill>
                <a:schemeClr val="tx2"/>
              </a:solidFill>
              <a:latin typeface="Century Gothic" panose="020B0502020202020204" pitchFamily="34" charset="0"/>
            </a:endParaRPr>
          </a:p>
        </p:txBody>
      </p:sp>
      <p:sp>
        <p:nvSpPr>
          <p:cNvPr id="9220" name="Text Box 4">
            <a:extLst>
              <a:ext uri="{FF2B5EF4-FFF2-40B4-BE49-F238E27FC236}">
                <a16:creationId xmlns:a16="http://schemas.microsoft.com/office/drawing/2014/main" id="{76A0B76F-B6BD-443A-8B21-A02F2CC3B46C}"/>
              </a:ext>
            </a:extLst>
          </p:cNvPr>
          <p:cNvSpPr txBox="1">
            <a:spLocks noChangeArrowheads="1"/>
          </p:cNvSpPr>
          <p:nvPr/>
        </p:nvSpPr>
        <p:spPr bwMode="auto">
          <a:xfrm>
            <a:off x="1676400" y="4953000"/>
            <a:ext cx="662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s-ES" altLang="es-MX" sz="2400" b="1">
              <a:cs typeface="Times New Roman" panose="02020603050405020304" pitchFamily="18" charset="0"/>
            </a:endParaRPr>
          </a:p>
        </p:txBody>
      </p:sp>
      <p:pic>
        <p:nvPicPr>
          <p:cNvPr id="2" name="Imagen 1">
            <a:extLst>
              <a:ext uri="{FF2B5EF4-FFF2-40B4-BE49-F238E27FC236}">
                <a16:creationId xmlns:a16="http://schemas.microsoft.com/office/drawing/2014/main" id="{A09AA3D4-5200-422A-A05B-4F3E5EE5C6C7}"/>
              </a:ext>
            </a:extLst>
          </p:cNvPr>
          <p:cNvPicPr>
            <a:picLocks noChangeAspect="1"/>
          </p:cNvPicPr>
          <p:nvPr/>
        </p:nvPicPr>
        <p:blipFill>
          <a:blip r:embed="rId2"/>
          <a:stretch>
            <a:fillRect/>
          </a:stretch>
        </p:blipFill>
        <p:spPr>
          <a:xfrm>
            <a:off x="2514600" y="3505200"/>
            <a:ext cx="3676207" cy="27556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50ABC22D-2150-4AE2-917C-8CE2AEC19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Text Box 3">
            <a:extLst>
              <a:ext uri="{FF2B5EF4-FFF2-40B4-BE49-F238E27FC236}">
                <a16:creationId xmlns:a16="http://schemas.microsoft.com/office/drawing/2014/main" id="{CF89030F-FF78-4447-9516-9154E266B8FA}"/>
              </a:ext>
            </a:extLst>
          </p:cNvPr>
          <p:cNvSpPr txBox="1">
            <a:spLocks noChangeArrowheads="1"/>
          </p:cNvSpPr>
          <p:nvPr/>
        </p:nvSpPr>
        <p:spPr bwMode="auto">
          <a:xfrm>
            <a:off x="1574800" y="330200"/>
            <a:ext cx="4860305" cy="51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2200"/>
              </a:lnSpc>
            </a:pPr>
            <a:r>
              <a:rPr lang="en-GB" altLang="es-MX" sz="3600" dirty="0" err="1">
                <a:solidFill>
                  <a:srgbClr val="000000"/>
                </a:solidFill>
                <a:latin typeface="Impact" panose="020B0806030902050204" pitchFamily="34" charset="0"/>
                <a:cs typeface="Arial" panose="020B0604020202020204" pitchFamily="34" charset="0"/>
              </a:rPr>
              <a:t>Tuerras</a:t>
            </a:r>
            <a:r>
              <a:rPr lang="en-GB" altLang="es-MX" sz="3600" dirty="0">
                <a:solidFill>
                  <a:srgbClr val="000000"/>
                </a:solidFill>
                <a:latin typeface="Impact" panose="020B0806030902050204" pitchFamily="34" charset="0"/>
                <a:cs typeface="Arial" panose="020B0604020202020204" pitchFamily="34" charset="0"/>
              </a:rPr>
              <a:t> </a:t>
            </a:r>
            <a:r>
              <a:rPr lang="en-GB" altLang="es-MX" sz="3600" dirty="0" err="1">
                <a:solidFill>
                  <a:srgbClr val="000000"/>
                </a:solidFill>
                <a:latin typeface="Impact" panose="020B0806030902050204" pitchFamily="34" charset="0"/>
                <a:cs typeface="Arial" panose="020B0604020202020204" pitchFamily="34" charset="0"/>
              </a:rPr>
              <a:t>áridas</a:t>
            </a:r>
            <a:r>
              <a:rPr lang="en-GB" altLang="es-MX" sz="3600" dirty="0">
                <a:solidFill>
                  <a:srgbClr val="000000"/>
                </a:solidFill>
                <a:latin typeface="Impact" panose="020B0806030902050204" pitchFamily="34" charset="0"/>
                <a:cs typeface="Arial" panose="020B0604020202020204" pitchFamily="34" charset="0"/>
              </a:rPr>
              <a:t> y </a:t>
            </a:r>
            <a:r>
              <a:rPr lang="en-GB" altLang="es-MX" sz="3600" dirty="0" err="1">
                <a:solidFill>
                  <a:srgbClr val="000000"/>
                </a:solidFill>
                <a:latin typeface="Impact" panose="020B0806030902050204" pitchFamily="34" charset="0"/>
                <a:cs typeface="Arial" panose="020B0604020202020204" pitchFamily="34" charset="0"/>
              </a:rPr>
              <a:t>Conflictos</a:t>
            </a:r>
            <a:endParaRPr lang="en-GB" altLang="es-MX" sz="900" dirty="0">
              <a:solidFill>
                <a:srgbClr val="000000"/>
              </a:solidFill>
              <a:cs typeface="Arial" panose="020B0604020202020204" pitchFamily="34" charset="0"/>
            </a:endParaRPr>
          </a:p>
          <a:p>
            <a:pPr eaLnBrk="1" hangingPunct="1">
              <a:lnSpc>
                <a:spcPts val="2200"/>
              </a:lnSpc>
            </a:pPr>
            <a:endParaRPr lang="en-GB" altLang="es-MX" sz="900" dirty="0">
              <a:solidFill>
                <a:srgbClr val="000000"/>
              </a:solidFill>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Bild 21" descr="RSZ0430SoilCrusting.jpg">
            <a:extLst>
              <a:ext uri="{FF2B5EF4-FFF2-40B4-BE49-F238E27FC236}">
                <a16:creationId xmlns:a16="http://schemas.microsoft.com/office/drawing/2014/main" id="{24E7E585-0A39-4F87-AA01-D78B103101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3998913"/>
            <a:ext cx="3436937"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Bild 20" descr="photo_2.gif">
            <a:extLst>
              <a:ext uri="{FF2B5EF4-FFF2-40B4-BE49-F238E27FC236}">
                <a16:creationId xmlns:a16="http://schemas.microsoft.com/office/drawing/2014/main" id="{D2B8A0FC-A567-4BFF-89DE-D7E36EBBF886}"/>
              </a:ext>
            </a:extLst>
          </p:cNvPr>
          <p:cNvPicPr>
            <a:picLocks noChangeAspect="1"/>
          </p:cNvPicPr>
          <p:nvPr/>
        </p:nvPicPr>
        <p:blipFill>
          <a:blip r:embed="rId3">
            <a:extLst>
              <a:ext uri="{28A0092B-C50C-407E-A947-70E740481C1C}">
                <a14:useLocalDpi xmlns:a14="http://schemas.microsoft.com/office/drawing/2010/main" val="0"/>
              </a:ext>
            </a:extLst>
          </a:blip>
          <a:srcRect r="7681" b="14848"/>
          <a:stretch>
            <a:fillRect/>
          </a:stretch>
        </p:blipFill>
        <p:spPr bwMode="auto">
          <a:xfrm>
            <a:off x="1023938" y="3998913"/>
            <a:ext cx="34321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Bild 14" descr="PLANT AND SOIL SCIENCES ELIBRARY 2005 Example of Gully Erosion.jpg">
            <a:extLst>
              <a:ext uri="{FF2B5EF4-FFF2-40B4-BE49-F238E27FC236}">
                <a16:creationId xmlns:a16="http://schemas.microsoft.com/office/drawing/2014/main" id="{42C3F6A0-FDDE-4B71-A913-47020DBA44D6}"/>
              </a:ext>
            </a:extLst>
          </p:cNvPr>
          <p:cNvPicPr>
            <a:picLocks noChangeAspect="1"/>
          </p:cNvPicPr>
          <p:nvPr/>
        </p:nvPicPr>
        <p:blipFill>
          <a:blip r:embed="rId4">
            <a:extLst>
              <a:ext uri="{28A0092B-C50C-407E-A947-70E740481C1C}">
                <a14:useLocalDpi xmlns:a14="http://schemas.microsoft.com/office/drawing/2010/main" val="0"/>
              </a:ext>
            </a:extLst>
          </a:blip>
          <a:srcRect r="-314"/>
          <a:stretch>
            <a:fillRect/>
          </a:stretch>
        </p:blipFill>
        <p:spPr bwMode="auto">
          <a:xfrm>
            <a:off x="1023938" y="1458913"/>
            <a:ext cx="3441700"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Bild 13" descr="RITTER 2003 Wind Erosion.jpg">
            <a:extLst>
              <a:ext uri="{FF2B5EF4-FFF2-40B4-BE49-F238E27FC236}">
                <a16:creationId xmlns:a16="http://schemas.microsoft.com/office/drawing/2014/main" id="{D77F0305-41FD-4D16-A8FC-B0C5642474B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1458913"/>
            <a:ext cx="3436937"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Slide Number Placeholder 4">
            <a:extLst>
              <a:ext uri="{FF2B5EF4-FFF2-40B4-BE49-F238E27FC236}">
                <a16:creationId xmlns:a16="http://schemas.microsoft.com/office/drawing/2014/main" id="{529FC50C-1930-4BF3-B445-6627D756639F}"/>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fld id="{15E76EBF-214D-4EF7-B50E-2EE2BEB7D59B}" type="slidenum">
              <a:rPr lang="en-GB" altLang="es-MX" sz="1200">
                <a:solidFill>
                  <a:srgbClr val="808285"/>
                </a:solidFill>
              </a:rPr>
              <a:pPr eaLnBrk="1" hangingPunct="1"/>
              <a:t>13</a:t>
            </a:fld>
            <a:endParaRPr lang="en-GB" altLang="es-MX" sz="1200" dirty="0">
              <a:solidFill>
                <a:srgbClr val="808285"/>
              </a:solidFill>
            </a:endParaRPr>
          </a:p>
        </p:txBody>
      </p:sp>
      <p:sp>
        <p:nvSpPr>
          <p:cNvPr id="15367" name="Titel 2">
            <a:extLst>
              <a:ext uri="{FF2B5EF4-FFF2-40B4-BE49-F238E27FC236}">
                <a16:creationId xmlns:a16="http://schemas.microsoft.com/office/drawing/2014/main" id="{1BEEC253-339D-4987-92D6-172807F8A5B3}"/>
              </a:ext>
            </a:extLst>
          </p:cNvPr>
          <p:cNvSpPr>
            <a:spLocks noGrp="1"/>
          </p:cNvSpPr>
          <p:nvPr>
            <p:ph type="title"/>
          </p:nvPr>
        </p:nvSpPr>
        <p:spPr/>
        <p:txBody>
          <a:bodyPr/>
          <a:lstStyle/>
          <a:p>
            <a:r>
              <a:rPr lang="de-CH" altLang="es-MX" dirty="0">
                <a:latin typeface="Trebuchet MS" panose="020B0603020202020204" pitchFamily="34" charset="0"/>
              </a:rPr>
              <a:t>Tipos de degradación de suelos</a:t>
            </a:r>
          </a:p>
        </p:txBody>
      </p:sp>
      <p:sp>
        <p:nvSpPr>
          <p:cNvPr id="6" name="Oval 5">
            <a:extLst>
              <a:ext uri="{FF2B5EF4-FFF2-40B4-BE49-F238E27FC236}">
                <a16:creationId xmlns:a16="http://schemas.microsoft.com/office/drawing/2014/main" id="{944E9DB9-CED1-4A38-A6CF-1BF0D4721FE4}"/>
              </a:ext>
            </a:extLst>
          </p:cNvPr>
          <p:cNvSpPr>
            <a:spLocks noChangeArrowheads="1"/>
          </p:cNvSpPr>
          <p:nvPr/>
        </p:nvSpPr>
        <p:spPr bwMode="auto">
          <a:xfrm>
            <a:off x="3276600" y="3003550"/>
            <a:ext cx="2581275" cy="1562100"/>
          </a:xfrm>
          <a:prstGeom prst="ellipse">
            <a:avLst/>
          </a:prstGeom>
          <a:solidFill>
            <a:srgbClr val="FFFFFF"/>
          </a:solidFill>
          <a:ln w="9525">
            <a:solidFill>
              <a:srgbClr val="000000"/>
            </a:solidFill>
            <a:round/>
            <a:headEnd/>
            <a:tailEnd/>
          </a:ln>
          <a:effectLst>
            <a:outerShdw blurRad="40000" dist="23000" dir="5400000" rotWithShape="0">
              <a:srgbClr val="808080">
                <a:alpha val="34999"/>
              </a:srgbClr>
            </a:outerShdw>
          </a:effectLst>
        </p:spPr>
        <p:txBody>
          <a:bodyPr anchor="ctr"/>
          <a:lstStyle/>
          <a:p>
            <a:pPr algn="ctr">
              <a:spcBef>
                <a:spcPct val="50000"/>
              </a:spcBef>
              <a:defRPr/>
            </a:pPr>
            <a:endParaRPr lang="de-CH" sz="1800">
              <a:solidFill>
                <a:schemeClr val="lt1"/>
              </a:solidFill>
              <a:latin typeface="+mn-lt"/>
              <a:ea typeface="+mn-ea"/>
            </a:endParaRPr>
          </a:p>
        </p:txBody>
      </p:sp>
      <p:sp>
        <p:nvSpPr>
          <p:cNvPr id="15369" name="Textfeld 6">
            <a:extLst>
              <a:ext uri="{FF2B5EF4-FFF2-40B4-BE49-F238E27FC236}">
                <a16:creationId xmlns:a16="http://schemas.microsoft.com/office/drawing/2014/main" id="{1F5A16F6-AB4B-4B5F-AAA4-7A73D2F89E0F}"/>
              </a:ext>
            </a:extLst>
          </p:cNvPr>
          <p:cNvSpPr txBox="1">
            <a:spLocks noChangeArrowheads="1"/>
          </p:cNvSpPr>
          <p:nvPr/>
        </p:nvSpPr>
        <p:spPr bwMode="auto">
          <a:xfrm>
            <a:off x="3777602" y="3479006"/>
            <a:ext cx="1765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ctr" eaLnBrk="1" hangingPunct="1">
              <a:spcBef>
                <a:spcPct val="50000"/>
              </a:spcBef>
            </a:pPr>
            <a:r>
              <a:rPr lang="de-CH" altLang="es-MX" sz="2000" b="1" dirty="0"/>
              <a:t>Degradación del suelo</a:t>
            </a:r>
          </a:p>
        </p:txBody>
      </p:sp>
      <p:sp>
        <p:nvSpPr>
          <p:cNvPr id="15370" name="Textfeld 8">
            <a:extLst>
              <a:ext uri="{FF2B5EF4-FFF2-40B4-BE49-F238E27FC236}">
                <a16:creationId xmlns:a16="http://schemas.microsoft.com/office/drawing/2014/main" id="{8DCAAC2E-7CAA-4AA9-8F7D-FF76740E9A02}"/>
              </a:ext>
            </a:extLst>
          </p:cNvPr>
          <p:cNvSpPr txBox="1">
            <a:spLocks noChangeArrowheads="1"/>
          </p:cNvSpPr>
          <p:nvPr/>
        </p:nvSpPr>
        <p:spPr bwMode="auto">
          <a:xfrm>
            <a:off x="1023938" y="1589088"/>
            <a:ext cx="2860675" cy="374650"/>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Erosión por agua</a:t>
            </a:r>
          </a:p>
        </p:txBody>
      </p:sp>
      <p:sp>
        <p:nvSpPr>
          <p:cNvPr id="15371" name="Textfeld 22">
            <a:extLst>
              <a:ext uri="{FF2B5EF4-FFF2-40B4-BE49-F238E27FC236}">
                <a16:creationId xmlns:a16="http://schemas.microsoft.com/office/drawing/2014/main" id="{C8310E03-3681-42C0-9DAF-AD22F4D45361}"/>
              </a:ext>
            </a:extLst>
          </p:cNvPr>
          <p:cNvSpPr txBox="1">
            <a:spLocks noChangeArrowheads="1"/>
          </p:cNvSpPr>
          <p:nvPr/>
        </p:nvSpPr>
        <p:spPr bwMode="auto">
          <a:xfrm>
            <a:off x="4716463" y="1589088"/>
            <a:ext cx="2874962" cy="374650"/>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Erosión por viento</a:t>
            </a:r>
          </a:p>
        </p:txBody>
      </p:sp>
      <p:sp>
        <p:nvSpPr>
          <p:cNvPr id="15372" name="Textfeld 25">
            <a:extLst>
              <a:ext uri="{FF2B5EF4-FFF2-40B4-BE49-F238E27FC236}">
                <a16:creationId xmlns:a16="http://schemas.microsoft.com/office/drawing/2014/main" id="{7B1DCFFD-5141-4FA2-B175-5133DF418D54}"/>
              </a:ext>
            </a:extLst>
          </p:cNvPr>
          <p:cNvSpPr txBox="1">
            <a:spLocks noChangeArrowheads="1"/>
          </p:cNvSpPr>
          <p:nvPr/>
        </p:nvSpPr>
        <p:spPr bwMode="auto">
          <a:xfrm>
            <a:off x="1023938" y="5708650"/>
            <a:ext cx="2860675" cy="373063"/>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Deterioro químico</a:t>
            </a:r>
          </a:p>
        </p:txBody>
      </p:sp>
      <p:sp>
        <p:nvSpPr>
          <p:cNvPr id="15373" name="Textfeld 6">
            <a:extLst>
              <a:ext uri="{FF2B5EF4-FFF2-40B4-BE49-F238E27FC236}">
                <a16:creationId xmlns:a16="http://schemas.microsoft.com/office/drawing/2014/main" id="{59C41477-A10A-40A8-8186-6C0CA4E66FC8}"/>
              </a:ext>
            </a:extLst>
          </p:cNvPr>
          <p:cNvSpPr txBox="1">
            <a:spLocks noChangeArrowheads="1"/>
          </p:cNvSpPr>
          <p:nvPr/>
        </p:nvSpPr>
        <p:spPr bwMode="auto">
          <a:xfrm>
            <a:off x="944563" y="3641725"/>
            <a:ext cx="23320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spcBef>
                <a:spcPct val="50000"/>
              </a:spcBef>
            </a:pPr>
            <a:r>
              <a:rPr lang="en-GB" altLang="es-MX" sz="800" i="1" dirty="0"/>
              <a:t>Source: PLANT and SOIL SCIENCES ELIBRARY (2005)       </a:t>
            </a:r>
          </a:p>
        </p:txBody>
      </p:sp>
      <p:sp>
        <p:nvSpPr>
          <p:cNvPr id="15374" name="Textfeld 6">
            <a:extLst>
              <a:ext uri="{FF2B5EF4-FFF2-40B4-BE49-F238E27FC236}">
                <a16:creationId xmlns:a16="http://schemas.microsoft.com/office/drawing/2014/main" id="{D958753F-2AD1-4C80-ABBF-C6A6199F2E50}"/>
              </a:ext>
            </a:extLst>
          </p:cNvPr>
          <p:cNvSpPr txBox="1">
            <a:spLocks noChangeArrowheads="1"/>
          </p:cNvSpPr>
          <p:nvPr/>
        </p:nvSpPr>
        <p:spPr bwMode="auto">
          <a:xfrm>
            <a:off x="5759450" y="3654425"/>
            <a:ext cx="24526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r" eaLnBrk="1" hangingPunct="1">
              <a:spcBef>
                <a:spcPct val="50000"/>
              </a:spcBef>
            </a:pPr>
            <a:r>
              <a:rPr lang="en-GB" altLang="es-MX" sz="800" i="1" dirty="0"/>
              <a:t>Source: RITTER (2003)</a:t>
            </a:r>
          </a:p>
        </p:txBody>
      </p:sp>
      <p:sp>
        <p:nvSpPr>
          <p:cNvPr id="15375" name="Textfeld 6">
            <a:extLst>
              <a:ext uri="{FF2B5EF4-FFF2-40B4-BE49-F238E27FC236}">
                <a16:creationId xmlns:a16="http://schemas.microsoft.com/office/drawing/2014/main" id="{352E58C2-7C98-4C6C-9CDC-180FEA809335}"/>
              </a:ext>
            </a:extLst>
          </p:cNvPr>
          <p:cNvSpPr txBox="1">
            <a:spLocks noChangeArrowheads="1"/>
          </p:cNvSpPr>
          <p:nvPr/>
        </p:nvSpPr>
        <p:spPr bwMode="auto">
          <a:xfrm>
            <a:off x="944563" y="6186488"/>
            <a:ext cx="3717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spcBef>
                <a:spcPct val="50000"/>
              </a:spcBef>
            </a:pPr>
            <a:r>
              <a:rPr lang="en-GB" altLang="es-MX" sz="800" i="1" dirty="0"/>
              <a:t>Source: http://www.unibas.it/desertnet/dis4me/issues/issue_degradation.htm</a:t>
            </a:r>
          </a:p>
        </p:txBody>
      </p:sp>
      <p:sp>
        <p:nvSpPr>
          <p:cNvPr id="15376" name="Textfeld 34">
            <a:extLst>
              <a:ext uri="{FF2B5EF4-FFF2-40B4-BE49-F238E27FC236}">
                <a16:creationId xmlns:a16="http://schemas.microsoft.com/office/drawing/2014/main" id="{9470F2D3-3D43-468D-8949-6D0FC7368E54}"/>
              </a:ext>
            </a:extLst>
          </p:cNvPr>
          <p:cNvSpPr txBox="1">
            <a:spLocks noChangeArrowheads="1"/>
          </p:cNvSpPr>
          <p:nvPr/>
        </p:nvSpPr>
        <p:spPr bwMode="auto">
          <a:xfrm>
            <a:off x="4716463" y="5708650"/>
            <a:ext cx="2860675" cy="373063"/>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lnSpc>
                <a:spcPct val="90000"/>
              </a:lnSpc>
              <a:spcBef>
                <a:spcPct val="50000"/>
              </a:spcBef>
            </a:pPr>
            <a:r>
              <a:rPr lang="de-CH" altLang="es-MX" sz="2000" dirty="0"/>
              <a:t>Deterioro físico</a:t>
            </a:r>
          </a:p>
        </p:txBody>
      </p:sp>
      <p:sp>
        <p:nvSpPr>
          <p:cNvPr id="15377" name="Textfeld 6">
            <a:extLst>
              <a:ext uri="{FF2B5EF4-FFF2-40B4-BE49-F238E27FC236}">
                <a16:creationId xmlns:a16="http://schemas.microsoft.com/office/drawing/2014/main" id="{02C3FEB5-C337-43E3-BC01-6B934DC3BCCA}"/>
              </a:ext>
            </a:extLst>
          </p:cNvPr>
          <p:cNvSpPr txBox="1">
            <a:spLocks noChangeArrowheads="1"/>
          </p:cNvSpPr>
          <p:nvPr/>
        </p:nvSpPr>
        <p:spPr bwMode="auto">
          <a:xfrm>
            <a:off x="4775200" y="6186488"/>
            <a:ext cx="34369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r" eaLnBrk="1" hangingPunct="1">
              <a:spcBef>
                <a:spcPct val="50000"/>
              </a:spcBef>
            </a:pPr>
            <a:r>
              <a:rPr lang="en-GB" altLang="es-MX" sz="800" i="1" dirty="0"/>
              <a:t>Source: http://www.extension.iastate.edu/CropNews/2009/0430alkaisihanna.htm</a:t>
            </a:r>
          </a:p>
        </p:txBody>
      </p:sp>
    </p:spTree>
    <p:extLst>
      <p:ext uri="{BB962C8B-B14F-4D97-AF65-F5344CB8AC3E}">
        <p14:creationId xmlns:p14="http://schemas.microsoft.com/office/powerpoint/2010/main" val="3205563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4">
            <a:extLst>
              <a:ext uri="{FF2B5EF4-FFF2-40B4-BE49-F238E27FC236}">
                <a16:creationId xmlns:a16="http://schemas.microsoft.com/office/drawing/2014/main" id="{AF2C3DC1-D2B7-451F-9C45-B65AF64A268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eaLnBrk="1" hangingPunct="1"/>
            <a:fld id="{2D16DAE0-82FD-40A7-81B9-F58B3ED39728}" type="slidenum">
              <a:rPr lang="en-GB" altLang="es-MX" sz="1200">
                <a:solidFill>
                  <a:srgbClr val="808285"/>
                </a:solidFill>
              </a:rPr>
              <a:pPr eaLnBrk="1" hangingPunct="1"/>
              <a:t>14</a:t>
            </a:fld>
            <a:endParaRPr lang="en-GB" altLang="es-MX" sz="1200">
              <a:solidFill>
                <a:srgbClr val="808285"/>
              </a:solidFill>
            </a:endParaRPr>
          </a:p>
        </p:txBody>
      </p:sp>
      <p:sp>
        <p:nvSpPr>
          <p:cNvPr id="16387" name="Titel 2">
            <a:extLst>
              <a:ext uri="{FF2B5EF4-FFF2-40B4-BE49-F238E27FC236}">
                <a16:creationId xmlns:a16="http://schemas.microsoft.com/office/drawing/2014/main" id="{4941B3C3-C5A3-4B7B-A8DD-F349071F7097}"/>
              </a:ext>
            </a:extLst>
          </p:cNvPr>
          <p:cNvSpPr>
            <a:spLocks noGrp="1"/>
          </p:cNvSpPr>
          <p:nvPr>
            <p:ph type="title"/>
          </p:nvPr>
        </p:nvSpPr>
        <p:spPr/>
        <p:txBody>
          <a:bodyPr/>
          <a:lstStyle/>
          <a:p>
            <a:r>
              <a:rPr lang="de-CH" altLang="es-MX" dirty="0">
                <a:latin typeface="Trebuchet MS" panose="020B0603020202020204" pitchFamily="34" charset="0"/>
              </a:rPr>
              <a:t>Tipos de degradación de suelos en el mundo</a:t>
            </a:r>
          </a:p>
        </p:txBody>
      </p:sp>
      <p:pic>
        <p:nvPicPr>
          <p:cNvPr id="16388" name="Bild 23" descr="FAO%25201996%2520Human%2520Induced%2520Soil%2520Degardation%.jpg">
            <a:extLst>
              <a:ext uri="{FF2B5EF4-FFF2-40B4-BE49-F238E27FC236}">
                <a16:creationId xmlns:a16="http://schemas.microsoft.com/office/drawing/2014/main" id="{0480B1C6-3B29-432C-A563-7EA8FE782E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6238" y="1484313"/>
            <a:ext cx="8459787" cy="44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feld 6">
            <a:extLst>
              <a:ext uri="{FF2B5EF4-FFF2-40B4-BE49-F238E27FC236}">
                <a16:creationId xmlns:a16="http://schemas.microsoft.com/office/drawing/2014/main" id="{0DB42069-7E1D-498A-93DC-F7574EB62619}"/>
              </a:ext>
            </a:extLst>
          </p:cNvPr>
          <p:cNvSpPr txBox="1">
            <a:spLocks noChangeArrowheads="1"/>
          </p:cNvSpPr>
          <p:nvPr/>
        </p:nvSpPr>
        <p:spPr bwMode="auto">
          <a:xfrm>
            <a:off x="5399088" y="5930900"/>
            <a:ext cx="34369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anose="020B0603020202020204" pitchFamily="34" charset="0"/>
                <a:ea typeface="MS PGothic" panose="020B0600070205080204" pitchFamily="34" charset="-128"/>
              </a:defRPr>
            </a:lvl1pPr>
            <a:lvl2pPr marL="742950" indent="-285750" eaLnBrk="0" hangingPunct="0">
              <a:defRPr sz="2400">
                <a:solidFill>
                  <a:schemeClr val="tx1"/>
                </a:solidFill>
                <a:latin typeface="Trebuchet MS" panose="020B0603020202020204" pitchFamily="34" charset="0"/>
                <a:ea typeface="MS PGothic" panose="020B0600070205080204" pitchFamily="34" charset="-128"/>
              </a:defRPr>
            </a:lvl2pPr>
            <a:lvl3pPr marL="1143000" indent="-228600" eaLnBrk="0" hangingPunct="0">
              <a:defRPr sz="2400">
                <a:solidFill>
                  <a:schemeClr val="tx1"/>
                </a:solidFill>
                <a:latin typeface="Trebuchet MS" panose="020B0603020202020204" pitchFamily="34" charset="0"/>
                <a:ea typeface="MS PGothic" panose="020B0600070205080204" pitchFamily="34" charset="-128"/>
              </a:defRPr>
            </a:lvl3pPr>
            <a:lvl4pPr marL="1600200" indent="-228600" eaLnBrk="0" hangingPunct="0">
              <a:defRPr sz="2400">
                <a:solidFill>
                  <a:schemeClr val="tx1"/>
                </a:solidFill>
                <a:latin typeface="Trebuchet MS" panose="020B0603020202020204" pitchFamily="34" charset="0"/>
                <a:ea typeface="MS PGothic" panose="020B0600070205080204" pitchFamily="34" charset="-128"/>
              </a:defRPr>
            </a:lvl4pPr>
            <a:lvl5pPr marL="2057400" indent="-228600" eaLnBrk="0" hangingPunct="0">
              <a:defRPr sz="2400">
                <a:solidFill>
                  <a:schemeClr val="tx1"/>
                </a:solidFill>
                <a:latin typeface="Trebuchet MS" panose="020B0603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rebuchet MS" panose="020B0603020202020204" pitchFamily="34" charset="0"/>
                <a:ea typeface="MS PGothic" panose="020B0600070205080204" pitchFamily="34" charset="-128"/>
              </a:defRPr>
            </a:lvl9pPr>
          </a:lstStyle>
          <a:p>
            <a:pPr algn="r" eaLnBrk="1" hangingPunct="1">
              <a:spcBef>
                <a:spcPct val="50000"/>
              </a:spcBef>
            </a:pPr>
            <a:r>
              <a:rPr lang="en-GB" altLang="es-MX" sz="800" i="1"/>
              <a:t>ISRIC et al. (1996)</a:t>
            </a:r>
          </a:p>
        </p:txBody>
      </p:sp>
    </p:spTree>
    <p:extLst>
      <p:ext uri="{BB962C8B-B14F-4D97-AF65-F5344CB8AC3E}">
        <p14:creationId xmlns:p14="http://schemas.microsoft.com/office/powerpoint/2010/main" val="3913701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DC2AD32-016C-466F-9FDE-D1B2B7221B4D}"/>
              </a:ext>
            </a:extLst>
          </p:cNvPr>
          <p:cNvPicPr>
            <a:picLocks noChangeAspect="1"/>
          </p:cNvPicPr>
          <p:nvPr/>
        </p:nvPicPr>
        <p:blipFill rotWithShape="1">
          <a:blip r:embed="rId2"/>
          <a:srcRect t="21033" r="1" b="2732"/>
          <a:stretch/>
        </p:blipFill>
        <p:spPr>
          <a:xfrm>
            <a:off x="20" y="10"/>
            <a:ext cx="9171076" cy="4666928"/>
          </a:xfrm>
          <a:prstGeom prst="rect">
            <a:avLst/>
          </a:prstGeom>
        </p:spPr>
      </p:pic>
      <p:sp>
        <p:nvSpPr>
          <p:cNvPr id="2" name="Título 1">
            <a:extLst>
              <a:ext uri="{FF2B5EF4-FFF2-40B4-BE49-F238E27FC236}">
                <a16:creationId xmlns:a16="http://schemas.microsoft.com/office/drawing/2014/main" id="{86188BB9-8BE2-42C7-9466-CED62B6D2D61}"/>
              </a:ext>
            </a:extLst>
          </p:cNvPr>
          <p:cNvSpPr>
            <a:spLocks noGrp="1"/>
          </p:cNvSpPr>
          <p:nvPr>
            <p:ph type="title"/>
          </p:nvPr>
        </p:nvSpPr>
        <p:spPr>
          <a:xfrm>
            <a:off x="603504" y="4551037"/>
            <a:ext cx="3766336" cy="1509931"/>
          </a:xfrm>
        </p:spPr>
        <p:txBody>
          <a:bodyPr vert="horz" lIns="91440" tIns="45720" rIns="91440" bIns="45720" rtlCol="0" anchor="ctr">
            <a:normAutofit/>
          </a:bodyPr>
          <a:lstStyle/>
          <a:p>
            <a:pPr algn="l" eaLnBrk="1" hangingPunct="1">
              <a:lnSpc>
                <a:spcPct val="90000"/>
              </a:lnSpc>
            </a:pPr>
            <a:r>
              <a:rPr lang="en-US" sz="3100" kern="1200" dirty="0" err="1"/>
              <a:t>Causas</a:t>
            </a:r>
            <a:r>
              <a:rPr lang="en-US" sz="3100" kern="1200" dirty="0"/>
              <a:t> de la </a:t>
            </a:r>
            <a:r>
              <a:rPr lang="en-US" sz="3100" kern="1200" dirty="0" err="1"/>
              <a:t>degradación</a:t>
            </a:r>
            <a:r>
              <a:rPr lang="en-US" sz="3100" kern="1200" dirty="0"/>
              <a:t> de </a:t>
            </a:r>
            <a:r>
              <a:rPr lang="en-US" sz="3100" kern="1200" dirty="0" err="1"/>
              <a:t>suelo</a:t>
            </a:r>
            <a:endParaRPr lang="en-US" sz="3100" kern="1200" dirty="0"/>
          </a:p>
        </p:txBody>
      </p:sp>
      <p:sp>
        <p:nvSpPr>
          <p:cNvPr id="7" name="CuadroTexto 6">
            <a:extLst>
              <a:ext uri="{FF2B5EF4-FFF2-40B4-BE49-F238E27FC236}">
                <a16:creationId xmlns:a16="http://schemas.microsoft.com/office/drawing/2014/main" id="{B1E1D7FC-51DF-4D97-A682-A34A74BE8561}"/>
              </a:ext>
            </a:extLst>
          </p:cNvPr>
          <p:cNvSpPr txBox="1"/>
          <p:nvPr/>
        </p:nvSpPr>
        <p:spPr>
          <a:xfrm>
            <a:off x="3962400" y="4256419"/>
            <a:ext cx="5181371" cy="2068181"/>
          </a:xfrm>
          <a:prstGeom prst="rect">
            <a:avLst/>
          </a:prstGeom>
        </p:spPr>
        <p:txBody>
          <a:bodyPr vert="horz" lIns="91440" tIns="45720" rIns="91440" bIns="45720" rtlCol="0" anchor="ctr">
            <a:normAutofit/>
          </a:bodyPr>
          <a:lstStyle/>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Deforestación</a:t>
            </a:r>
            <a:endParaRPr lang="en-US" sz="2400" dirty="0">
              <a:solidFill>
                <a:schemeClr val="tx2"/>
              </a:solidFill>
              <a:latin typeface="+mn-lt"/>
            </a:endParaRPr>
          </a:p>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Erosión</a:t>
            </a:r>
            <a:r>
              <a:rPr lang="en-US" sz="2400" dirty="0">
                <a:solidFill>
                  <a:schemeClr val="tx2"/>
                </a:solidFill>
                <a:latin typeface="+mn-lt"/>
              </a:rPr>
              <a:t> del </a:t>
            </a:r>
            <a:r>
              <a:rPr lang="en-US" sz="2400" dirty="0" err="1">
                <a:solidFill>
                  <a:schemeClr val="tx2"/>
                </a:solidFill>
                <a:latin typeface="+mn-lt"/>
              </a:rPr>
              <a:t>Suelo</a:t>
            </a:r>
            <a:endParaRPr lang="en-US" sz="2400" dirty="0">
              <a:solidFill>
                <a:schemeClr val="tx2"/>
              </a:solidFill>
              <a:latin typeface="+mn-lt"/>
            </a:endParaRPr>
          </a:p>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Actividades</a:t>
            </a:r>
            <a:r>
              <a:rPr lang="en-US" sz="2400" dirty="0">
                <a:solidFill>
                  <a:schemeClr val="tx2"/>
                </a:solidFill>
                <a:latin typeface="+mn-lt"/>
              </a:rPr>
              <a:t> </a:t>
            </a:r>
            <a:r>
              <a:rPr lang="en-US" sz="2400" dirty="0" err="1">
                <a:solidFill>
                  <a:schemeClr val="tx2"/>
                </a:solidFill>
                <a:latin typeface="+mn-lt"/>
              </a:rPr>
              <a:t>Mineras</a:t>
            </a:r>
            <a:endParaRPr lang="en-US" sz="2400" dirty="0">
              <a:solidFill>
                <a:schemeClr val="tx2"/>
              </a:solidFill>
              <a:latin typeface="+mn-lt"/>
            </a:endParaRPr>
          </a:p>
          <a:p>
            <a:pPr marL="514350" indent="-228600" eaLnBrk="1" hangingPunct="1">
              <a:lnSpc>
                <a:spcPct val="90000"/>
              </a:lnSpc>
              <a:spcAft>
                <a:spcPts val="600"/>
              </a:spcAft>
              <a:buFont typeface="Arial" panose="020B0604020202020204" pitchFamily="34" charset="0"/>
              <a:buChar char="•"/>
            </a:pPr>
            <a:r>
              <a:rPr lang="en-US" sz="2400" dirty="0" err="1">
                <a:solidFill>
                  <a:schemeClr val="tx2"/>
                </a:solidFill>
                <a:latin typeface="+mn-lt"/>
              </a:rPr>
              <a:t>Disposición</a:t>
            </a:r>
            <a:r>
              <a:rPr lang="en-US" sz="2400" dirty="0">
                <a:solidFill>
                  <a:schemeClr val="tx2"/>
                </a:solidFill>
                <a:latin typeface="+mn-lt"/>
              </a:rPr>
              <a:t> de </a:t>
            </a:r>
            <a:r>
              <a:rPr lang="en-US" sz="2400" dirty="0" err="1">
                <a:solidFill>
                  <a:schemeClr val="tx2"/>
                </a:solidFill>
                <a:latin typeface="+mn-lt"/>
              </a:rPr>
              <a:t>Residuos</a:t>
            </a:r>
            <a:r>
              <a:rPr lang="en-US" sz="2400" dirty="0">
                <a:solidFill>
                  <a:schemeClr val="tx2"/>
                </a:solidFill>
                <a:latin typeface="+mn-lt"/>
              </a:rPr>
              <a:t> </a:t>
            </a:r>
          </a:p>
          <a:p>
            <a:pPr marL="514350" indent="-228600" eaLnBrk="1" hangingPunct="1">
              <a:lnSpc>
                <a:spcPct val="90000"/>
              </a:lnSpc>
              <a:spcAft>
                <a:spcPts val="600"/>
              </a:spcAft>
              <a:buFont typeface="Arial" panose="020B0604020202020204" pitchFamily="34" charset="0"/>
              <a:buChar char="•"/>
            </a:pPr>
            <a:r>
              <a:rPr lang="en-US" sz="2400" dirty="0">
                <a:solidFill>
                  <a:schemeClr val="tx2"/>
                </a:solidFill>
                <a:latin typeface="+mn-lt"/>
              </a:rPr>
              <a:t>Agricultura</a:t>
            </a:r>
          </a:p>
        </p:txBody>
      </p:sp>
    </p:spTree>
    <p:extLst>
      <p:ext uri="{BB962C8B-B14F-4D97-AF65-F5344CB8AC3E}">
        <p14:creationId xmlns:p14="http://schemas.microsoft.com/office/powerpoint/2010/main" val="445868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E0E09C7-7A8E-45A9-BD53-157C27D8D171}"/>
              </a:ext>
            </a:extLst>
          </p:cNvPr>
          <p:cNvPicPr>
            <a:picLocks noChangeAspect="1"/>
          </p:cNvPicPr>
          <p:nvPr/>
        </p:nvPicPr>
        <p:blipFill>
          <a:blip r:embed="rId2"/>
          <a:stretch>
            <a:fillRect/>
          </a:stretch>
        </p:blipFill>
        <p:spPr>
          <a:xfrm>
            <a:off x="266700" y="200025"/>
            <a:ext cx="8610600" cy="6457950"/>
          </a:xfrm>
          <a:prstGeom prst="rect">
            <a:avLst/>
          </a:prstGeom>
        </p:spPr>
      </p:pic>
      <p:sp>
        <p:nvSpPr>
          <p:cNvPr id="3" name="CuadroTexto 2">
            <a:extLst>
              <a:ext uri="{FF2B5EF4-FFF2-40B4-BE49-F238E27FC236}">
                <a16:creationId xmlns:a16="http://schemas.microsoft.com/office/drawing/2014/main" id="{64F094FF-7CA2-4022-96CF-2D0494C54DC2}"/>
              </a:ext>
            </a:extLst>
          </p:cNvPr>
          <p:cNvSpPr txBox="1"/>
          <p:nvPr/>
        </p:nvSpPr>
        <p:spPr>
          <a:xfrm>
            <a:off x="1905000" y="3200400"/>
            <a:ext cx="7134774" cy="523220"/>
          </a:xfrm>
          <a:prstGeom prst="rect">
            <a:avLst/>
          </a:prstGeom>
          <a:noFill/>
        </p:spPr>
        <p:txBody>
          <a:bodyPr wrap="none" rtlCol="0">
            <a:spAutoFit/>
          </a:bodyPr>
          <a:lstStyle/>
          <a:p>
            <a:r>
              <a:rPr lang="es-MX" sz="2800" dirty="0"/>
              <a:t>Ejemplos DE DEGRADACIÓN DEL SUELO</a:t>
            </a:r>
          </a:p>
        </p:txBody>
      </p:sp>
    </p:spTree>
    <p:extLst>
      <p:ext uri="{BB962C8B-B14F-4D97-AF65-F5344CB8AC3E}">
        <p14:creationId xmlns:p14="http://schemas.microsoft.com/office/powerpoint/2010/main" val="3215698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7580010-EC3A-479D-95CF-5C40B3CA158B}"/>
              </a:ext>
            </a:extLst>
          </p:cNvPr>
          <p:cNvSpPr>
            <a:spLocks noGrp="1" noChangeArrowheads="1"/>
          </p:cNvSpPr>
          <p:nvPr>
            <p:ph type="title"/>
          </p:nvPr>
        </p:nvSpPr>
        <p:spPr>
          <a:xfrm>
            <a:off x="457200" y="76200"/>
            <a:ext cx="8229600" cy="685800"/>
          </a:xfrm>
        </p:spPr>
        <p:txBody>
          <a:bodyPr/>
          <a:lstStyle/>
          <a:p>
            <a:pPr eaLnBrk="1" hangingPunct="1"/>
            <a:r>
              <a:rPr lang="en-US" altLang="en-US" dirty="0" err="1"/>
              <a:t>Deforestación</a:t>
            </a:r>
            <a:endParaRPr lang="en-US" altLang="en-US" dirty="0"/>
          </a:p>
        </p:txBody>
      </p:sp>
      <p:pic>
        <p:nvPicPr>
          <p:cNvPr id="2" name="Imagen 1">
            <a:extLst>
              <a:ext uri="{FF2B5EF4-FFF2-40B4-BE49-F238E27FC236}">
                <a16:creationId xmlns:a16="http://schemas.microsoft.com/office/drawing/2014/main" id="{2936178A-0E64-4609-8225-98E8BB65CE9F}"/>
              </a:ext>
            </a:extLst>
          </p:cNvPr>
          <p:cNvPicPr>
            <a:picLocks noChangeAspect="1"/>
          </p:cNvPicPr>
          <p:nvPr/>
        </p:nvPicPr>
        <p:blipFill>
          <a:blip r:embed="rId2"/>
          <a:stretch>
            <a:fillRect/>
          </a:stretch>
        </p:blipFill>
        <p:spPr>
          <a:xfrm>
            <a:off x="22435" y="1066800"/>
            <a:ext cx="9070507" cy="5105400"/>
          </a:xfrm>
          <a:prstGeom prst="rect">
            <a:avLst/>
          </a:prstGeom>
        </p:spPr>
      </p:pic>
    </p:spTree>
    <p:extLst>
      <p:ext uri="{BB962C8B-B14F-4D97-AF65-F5344CB8AC3E}">
        <p14:creationId xmlns:p14="http://schemas.microsoft.com/office/powerpoint/2010/main" val="2328606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FD21EF-02A0-4C69-B3C1-D4CC4EF79650}"/>
              </a:ext>
            </a:extLst>
          </p:cNvPr>
          <p:cNvSpPr>
            <a:spLocks noGrp="1"/>
          </p:cNvSpPr>
          <p:nvPr>
            <p:ph type="title"/>
          </p:nvPr>
        </p:nvSpPr>
        <p:spPr>
          <a:xfrm>
            <a:off x="457199" y="76200"/>
            <a:ext cx="8229600" cy="1143000"/>
          </a:xfrm>
        </p:spPr>
        <p:txBody>
          <a:bodyPr/>
          <a:lstStyle/>
          <a:p>
            <a:r>
              <a:rPr lang="es-MX" sz="3600" dirty="0"/>
              <a:t>Países con mayor tasa de deforestación</a:t>
            </a:r>
          </a:p>
        </p:txBody>
      </p:sp>
      <p:pic>
        <p:nvPicPr>
          <p:cNvPr id="3" name="Imagen 2">
            <a:extLst>
              <a:ext uri="{FF2B5EF4-FFF2-40B4-BE49-F238E27FC236}">
                <a16:creationId xmlns:a16="http://schemas.microsoft.com/office/drawing/2014/main" id="{C60592F0-1BE0-4661-A4C6-369C05266995}"/>
              </a:ext>
            </a:extLst>
          </p:cNvPr>
          <p:cNvPicPr>
            <a:picLocks noChangeAspect="1"/>
          </p:cNvPicPr>
          <p:nvPr/>
        </p:nvPicPr>
        <p:blipFill>
          <a:blip r:embed="rId2"/>
          <a:stretch>
            <a:fillRect/>
          </a:stretch>
        </p:blipFill>
        <p:spPr>
          <a:xfrm>
            <a:off x="835512" y="1219200"/>
            <a:ext cx="7472975" cy="5517157"/>
          </a:xfrm>
          <a:prstGeom prst="rect">
            <a:avLst/>
          </a:prstGeom>
        </p:spPr>
      </p:pic>
    </p:spTree>
    <p:extLst>
      <p:ext uri="{BB962C8B-B14F-4D97-AF65-F5344CB8AC3E}">
        <p14:creationId xmlns:p14="http://schemas.microsoft.com/office/powerpoint/2010/main" val="211200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1E65317-A0A0-465B-9C48-F59800D1E911}"/>
              </a:ext>
            </a:extLst>
          </p:cNvPr>
          <p:cNvSpPr>
            <a:spLocks noGrp="1" noChangeArrowheads="1"/>
          </p:cNvSpPr>
          <p:nvPr>
            <p:ph type="title"/>
          </p:nvPr>
        </p:nvSpPr>
        <p:spPr/>
        <p:txBody>
          <a:bodyPr/>
          <a:lstStyle/>
          <a:p>
            <a:pPr eaLnBrk="1" hangingPunct="1"/>
            <a:r>
              <a:rPr lang="en-US" altLang="en-US"/>
              <a:t>Deforestación</a:t>
            </a:r>
          </a:p>
        </p:txBody>
      </p:sp>
      <p:sp>
        <p:nvSpPr>
          <p:cNvPr id="11267" name="Rectangle 3">
            <a:extLst>
              <a:ext uri="{FF2B5EF4-FFF2-40B4-BE49-F238E27FC236}">
                <a16:creationId xmlns:a16="http://schemas.microsoft.com/office/drawing/2014/main" id="{7C411339-85CB-4593-A960-8151C48EAF98}"/>
              </a:ext>
            </a:extLst>
          </p:cNvPr>
          <p:cNvSpPr>
            <a:spLocks noGrp="1" noChangeArrowheads="1"/>
          </p:cNvSpPr>
          <p:nvPr>
            <p:ph type="body" idx="1"/>
          </p:nvPr>
        </p:nvSpPr>
        <p:spPr/>
        <p:txBody>
          <a:bodyPr/>
          <a:lstStyle/>
          <a:p>
            <a:pPr eaLnBrk="1" hangingPunct="1"/>
            <a:r>
              <a:rPr lang="en-US" altLang="en-US"/>
              <a:t>Altera el Ciclo del Carbono</a:t>
            </a:r>
          </a:p>
          <a:p>
            <a:pPr eaLnBrk="1" hangingPunct="1"/>
            <a:r>
              <a:rPr lang="en-US" altLang="en-US"/>
              <a:t>Más CO</a:t>
            </a:r>
            <a:r>
              <a:rPr lang="en-US" altLang="en-US" baseline="-25000"/>
              <a:t>2</a:t>
            </a:r>
            <a:r>
              <a:rPr lang="en-US" altLang="en-US"/>
              <a:t> a la atmósfera</a:t>
            </a:r>
          </a:p>
          <a:p>
            <a:pPr eaLnBrk="1" hangingPunct="1"/>
            <a:r>
              <a:rPr lang="en-US" altLang="en-US"/>
              <a:t>Menos O</a:t>
            </a:r>
            <a:r>
              <a:rPr lang="en-US" altLang="en-US" baseline="-25000"/>
              <a:t>2  </a:t>
            </a:r>
            <a:r>
              <a:rPr lang="en-US" altLang="en-US"/>
              <a:t> a la atmósfera</a:t>
            </a:r>
          </a:p>
        </p:txBody>
      </p:sp>
      <p:pic>
        <p:nvPicPr>
          <p:cNvPr id="11268" name="Picture 5" descr="Carbon_cycle">
            <a:extLst>
              <a:ext uri="{FF2B5EF4-FFF2-40B4-BE49-F238E27FC236}">
                <a16:creationId xmlns:a16="http://schemas.microsoft.com/office/drawing/2014/main" id="{CC4C17B8-FBF2-424E-A9F9-0838A76D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409950"/>
            <a:ext cx="340995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91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11BC7406-5E53-47AF-8574-0219FA2CA7C5}"/>
              </a:ext>
            </a:extLst>
          </p:cNvPr>
          <p:cNvSpPr>
            <a:spLocks noGrp="1" noChangeArrowheads="1"/>
          </p:cNvSpPr>
          <p:nvPr>
            <p:ph type="body" idx="1"/>
          </p:nvPr>
        </p:nvSpPr>
        <p:spPr>
          <a:xfrm>
            <a:off x="457200" y="533400"/>
            <a:ext cx="8229600" cy="5592763"/>
          </a:xfrm>
        </p:spPr>
        <p:txBody>
          <a:bodyPr/>
          <a:lstStyle/>
          <a:p>
            <a:pPr eaLnBrk="1" hangingPunct="1">
              <a:buFontTx/>
              <a:buNone/>
            </a:pPr>
            <a:r>
              <a:rPr lang="en-US" altLang="en-US" sz="3600" dirty="0"/>
              <a:t>Un </a:t>
            </a:r>
            <a:r>
              <a:rPr lang="en-US" altLang="en-US" sz="3600" dirty="0" err="1"/>
              <a:t>efecto</a:t>
            </a:r>
            <a:r>
              <a:rPr lang="en-US" altLang="en-US" sz="3600" dirty="0"/>
              <a:t> irreversible de la </a:t>
            </a:r>
            <a:r>
              <a:rPr lang="en-US" altLang="en-US" sz="3600" dirty="0" err="1"/>
              <a:t>deforestación</a:t>
            </a:r>
            <a:r>
              <a:rPr lang="en-US" altLang="en-US" sz="3600" dirty="0"/>
              <a:t>, junto con la </a:t>
            </a:r>
            <a:r>
              <a:rPr lang="en-US" altLang="en-US" sz="3600" dirty="0" err="1"/>
              <a:t>contaminación</a:t>
            </a:r>
            <a:r>
              <a:rPr lang="en-US" altLang="en-US" sz="3600" dirty="0"/>
              <a:t> del </a:t>
            </a:r>
            <a:r>
              <a:rPr lang="en-US" altLang="en-US" sz="3600" dirty="0" err="1"/>
              <a:t>agua</a:t>
            </a:r>
            <a:r>
              <a:rPr lang="en-US" altLang="en-US" sz="3600" dirty="0"/>
              <a:t> es:</a:t>
            </a:r>
          </a:p>
          <a:p>
            <a:pPr eaLnBrk="1" hangingPunct="1">
              <a:buFontTx/>
              <a:buNone/>
            </a:pPr>
            <a:endParaRPr lang="en-US" altLang="en-US" sz="3600" dirty="0"/>
          </a:p>
          <a:p>
            <a:pPr marL="514350" indent="-514350" eaLnBrk="1" hangingPunct="1">
              <a:buFont typeface="+mj-lt"/>
              <a:buAutoNum type="arabicPeriod"/>
            </a:pPr>
            <a:r>
              <a:rPr lang="en-US" altLang="en-US" sz="2800" dirty="0" err="1"/>
              <a:t>Pérdida</a:t>
            </a:r>
            <a:r>
              <a:rPr lang="en-US" altLang="en-US" sz="2800" dirty="0"/>
              <a:t> de </a:t>
            </a:r>
            <a:r>
              <a:rPr lang="en-US" altLang="en-US" sz="2800" dirty="0" err="1"/>
              <a:t>Biodiversidad</a:t>
            </a:r>
            <a:endParaRPr lang="en-US" altLang="en-US" sz="2800" dirty="0"/>
          </a:p>
          <a:p>
            <a:pPr marL="514350" indent="-514350" eaLnBrk="1" hangingPunct="1">
              <a:buFont typeface="+mj-lt"/>
              <a:buAutoNum type="arabicPeriod"/>
            </a:pPr>
            <a:r>
              <a:rPr lang="en-US" altLang="en-US" sz="2800" dirty="0" err="1"/>
              <a:t>Extinción</a:t>
            </a:r>
            <a:r>
              <a:rPr lang="en-US" altLang="en-US" sz="2800" dirty="0"/>
              <a:t> de </a:t>
            </a:r>
            <a:r>
              <a:rPr lang="en-US" altLang="en-US" sz="2800" dirty="0" err="1"/>
              <a:t>especies</a:t>
            </a:r>
            <a:endParaRPr lang="en-US" altLang="en-US" sz="2800" dirty="0"/>
          </a:p>
          <a:p>
            <a:pPr marL="514350" indent="-514350" eaLnBrk="1" hangingPunct="1">
              <a:buFont typeface="+mj-lt"/>
              <a:buAutoNum type="arabicPeriod"/>
            </a:pPr>
            <a:r>
              <a:rPr lang="en-US" altLang="en-US" sz="2800" dirty="0" err="1"/>
              <a:t>Adelgazamiento</a:t>
            </a:r>
            <a:r>
              <a:rPr lang="en-US" altLang="en-US" sz="2800" dirty="0"/>
              <a:t> de la </a:t>
            </a:r>
            <a:r>
              <a:rPr lang="en-US" altLang="en-US" sz="2800" dirty="0" err="1"/>
              <a:t>capa</a:t>
            </a:r>
            <a:r>
              <a:rPr lang="en-US" altLang="en-US" sz="2800" dirty="0"/>
              <a:t> de </a:t>
            </a:r>
            <a:r>
              <a:rPr lang="en-US" altLang="en-US" sz="2800" dirty="0" err="1"/>
              <a:t>ozono</a:t>
            </a:r>
            <a:endParaRPr lang="en-US" altLang="en-US" sz="2800" dirty="0"/>
          </a:p>
          <a:p>
            <a:pPr marL="514350" indent="-514350" eaLnBrk="1" hangingPunct="1">
              <a:buFont typeface="+mj-lt"/>
              <a:buAutoNum type="arabicPeriod"/>
            </a:pPr>
            <a:r>
              <a:rPr lang="en-US" altLang="en-US" sz="2800" dirty="0" err="1"/>
              <a:t>Reducción</a:t>
            </a:r>
            <a:r>
              <a:rPr lang="en-US" altLang="en-US" sz="2800" dirty="0"/>
              <a:t> de la </a:t>
            </a:r>
            <a:r>
              <a:rPr lang="en-US" altLang="en-US" sz="2800" dirty="0" err="1"/>
              <a:t>capacidad</a:t>
            </a:r>
            <a:r>
              <a:rPr lang="en-US" altLang="en-US" sz="2800" dirty="0"/>
              <a:t> de </a:t>
            </a:r>
            <a:r>
              <a:rPr lang="en-US" altLang="en-US" sz="2800" dirty="0" err="1"/>
              <a:t>captura</a:t>
            </a:r>
            <a:r>
              <a:rPr lang="en-US" altLang="en-US" sz="2800" dirty="0"/>
              <a:t> del CO2 </a:t>
            </a:r>
            <a:r>
              <a:rPr lang="en-US" altLang="en-US" sz="2800" dirty="0" err="1"/>
              <a:t>atmosférico</a:t>
            </a:r>
            <a:r>
              <a:rPr lang="en-US" altLang="en-US" sz="2800" dirty="0"/>
              <a:t> </a:t>
            </a:r>
          </a:p>
          <a:p>
            <a:pPr marL="514350" indent="-514350" eaLnBrk="1" hangingPunct="1">
              <a:buFont typeface="+mj-lt"/>
              <a:buAutoNum type="arabicPeriod"/>
            </a:pPr>
            <a:r>
              <a:rPr lang="en-US" altLang="en-US" sz="2800" dirty="0" err="1"/>
              <a:t>Reducción</a:t>
            </a:r>
            <a:r>
              <a:rPr lang="en-US" altLang="en-US" sz="2800" dirty="0"/>
              <a:t> de </a:t>
            </a:r>
            <a:r>
              <a:rPr lang="en-US" altLang="en-US" sz="2800" dirty="0" err="1"/>
              <a:t>recursos</a:t>
            </a:r>
            <a:r>
              <a:rPr lang="en-US" altLang="en-US" sz="2800" dirty="0"/>
              <a:t> </a:t>
            </a:r>
            <a:r>
              <a:rPr lang="en-US" altLang="en-US" sz="2800" dirty="0" err="1"/>
              <a:t>renovables</a:t>
            </a:r>
            <a:endParaRPr lang="en-US" altLang="en-US" sz="2800" dirty="0"/>
          </a:p>
        </p:txBody>
      </p:sp>
    </p:spTree>
    <p:extLst>
      <p:ext uri="{BB962C8B-B14F-4D97-AF65-F5344CB8AC3E}">
        <p14:creationId xmlns:p14="http://schemas.microsoft.com/office/powerpoint/2010/main" val="3036564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D79F9DF-255C-4482-B2C5-B16903405E4E}"/>
              </a:ext>
            </a:extLst>
          </p:cNvPr>
          <p:cNvPicPr>
            <a:picLocks noChangeAspect="1"/>
          </p:cNvPicPr>
          <p:nvPr/>
        </p:nvPicPr>
        <p:blipFill rotWithShape="1">
          <a:blip r:embed="rId2"/>
          <a:srcRect l="14850" r="10150"/>
          <a:stretch/>
        </p:blipFill>
        <p:spPr>
          <a:xfrm>
            <a:off x="20" y="10"/>
            <a:ext cx="9143980" cy="6857990"/>
          </a:xfrm>
          <a:prstGeom prst="rect">
            <a:avLst/>
          </a:prstGeom>
        </p:spPr>
      </p:pic>
      <p:sp>
        <p:nvSpPr>
          <p:cNvPr id="2" name="Título 1">
            <a:extLst>
              <a:ext uri="{FF2B5EF4-FFF2-40B4-BE49-F238E27FC236}">
                <a16:creationId xmlns:a16="http://schemas.microsoft.com/office/drawing/2014/main" id="{DE5F2799-286B-428C-819C-A6D0E04D750B}"/>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eaLnBrk="1" hangingPunct="1">
              <a:lnSpc>
                <a:spcPct val="90000"/>
              </a:lnSpc>
            </a:pPr>
            <a:r>
              <a:rPr lang="en-US" sz="2200" kern="1200">
                <a:solidFill>
                  <a:schemeClr val="tx1">
                    <a:lumMod val="85000"/>
                    <a:lumOff val="15000"/>
                  </a:schemeClr>
                </a:solidFill>
              </a:rPr>
              <a:t>Una consecuencia de la degradación del suelo: la pérdida de la biodiversidad</a:t>
            </a:r>
          </a:p>
        </p:txBody>
      </p:sp>
    </p:spTree>
    <p:extLst>
      <p:ext uri="{BB962C8B-B14F-4D97-AF65-F5344CB8AC3E}">
        <p14:creationId xmlns:p14="http://schemas.microsoft.com/office/powerpoint/2010/main" val="2719554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51E2D9A-4CFB-4714-82E4-502B7EEC7938}"/>
              </a:ext>
            </a:extLst>
          </p:cNvPr>
          <p:cNvSpPr>
            <a:spLocks noGrp="1" noChangeArrowheads="1"/>
          </p:cNvSpPr>
          <p:nvPr>
            <p:ph type="title"/>
          </p:nvPr>
        </p:nvSpPr>
        <p:spPr>
          <a:xfrm>
            <a:off x="323850" y="274638"/>
            <a:ext cx="7600950" cy="490537"/>
          </a:xfrm>
        </p:spPr>
        <p:txBody>
          <a:bodyPr>
            <a:normAutofit fontScale="90000"/>
          </a:bodyPr>
          <a:lstStyle/>
          <a:p>
            <a:pPr eaLnBrk="1" fontAlgn="auto" hangingPunct="1">
              <a:spcAft>
                <a:spcPts val="0"/>
              </a:spcAft>
              <a:defRPr/>
            </a:pPr>
            <a:r>
              <a:rPr lang="es-MX" sz="4000" b="1" dirty="0">
                <a:latin typeface="Algerian" pitchFamily="82" charset="0"/>
              </a:rPr>
              <a:t>DESERTIFICACIÓN</a:t>
            </a:r>
            <a:endParaRPr lang="es-ES" sz="4000" b="1" dirty="0">
              <a:latin typeface="Algerian" pitchFamily="82" charset="0"/>
            </a:endParaRPr>
          </a:p>
        </p:txBody>
      </p:sp>
      <p:sp>
        <p:nvSpPr>
          <p:cNvPr id="13315" name="Rectangle 3">
            <a:extLst>
              <a:ext uri="{FF2B5EF4-FFF2-40B4-BE49-F238E27FC236}">
                <a16:creationId xmlns:a16="http://schemas.microsoft.com/office/drawing/2014/main" id="{AA73C93E-3CFF-4A71-859E-D12198A43177}"/>
              </a:ext>
            </a:extLst>
          </p:cNvPr>
          <p:cNvSpPr>
            <a:spLocks noGrp="1"/>
          </p:cNvSpPr>
          <p:nvPr>
            <p:ph sz="quarter" idx="1"/>
          </p:nvPr>
        </p:nvSpPr>
        <p:spPr>
          <a:xfrm>
            <a:off x="179388" y="1052513"/>
            <a:ext cx="5113337" cy="1690687"/>
          </a:xfrm>
        </p:spPr>
        <p:txBody>
          <a:bodyPr/>
          <a:lstStyle/>
          <a:p>
            <a:pPr eaLnBrk="1" hangingPunct="1">
              <a:lnSpc>
                <a:spcPct val="80000"/>
              </a:lnSpc>
            </a:pPr>
            <a:r>
              <a:rPr lang="es-MX" altLang="es-MX" sz="2000" dirty="0"/>
              <a:t>"</a:t>
            </a:r>
            <a:r>
              <a:rPr lang="es-MX" altLang="es-MX" sz="2000" b="1" dirty="0"/>
              <a:t>desertificación es la disminución o destrucción del potencial biológico de la tierra, y puede conducir en última instancia a condiciones similares al desierto</a:t>
            </a:r>
            <a:r>
              <a:rPr lang="es-MX" altLang="es-MX" sz="2000" dirty="0"/>
              <a:t>".  </a:t>
            </a:r>
          </a:p>
          <a:p>
            <a:pPr eaLnBrk="1" hangingPunct="1">
              <a:lnSpc>
                <a:spcPct val="80000"/>
              </a:lnSpc>
            </a:pPr>
            <a:endParaRPr lang="es-MX" altLang="es-MX" sz="2000" dirty="0"/>
          </a:p>
        </p:txBody>
      </p:sp>
      <p:pic>
        <p:nvPicPr>
          <p:cNvPr id="13319" name="Picture 11" descr="http://www.guiasenior.com/contenidos/images/Desertificacion.jpg">
            <a:hlinkClick r:id="rId2"/>
            <a:extLst>
              <a:ext uri="{FF2B5EF4-FFF2-40B4-BE49-F238E27FC236}">
                <a16:creationId xmlns:a16="http://schemas.microsoft.com/office/drawing/2014/main" id="{2EBD59BF-2E7C-4E12-B92C-401D3D86C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7850" y="908050"/>
            <a:ext cx="2946400"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249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1E5418A0-8FA7-41F1-82DC-ABB4A59045BB}"/>
              </a:ext>
            </a:extLst>
          </p:cNvPr>
          <p:cNvSpPr>
            <a:spLocks noGrp="1" noChangeArrowheads="1"/>
          </p:cNvSpPr>
          <p:nvPr>
            <p:ph type="title"/>
          </p:nvPr>
        </p:nvSpPr>
        <p:spPr>
          <a:xfrm>
            <a:off x="304800" y="225136"/>
            <a:ext cx="4960938" cy="1143000"/>
          </a:xfrm>
        </p:spPr>
        <p:txBody>
          <a:bodyPr>
            <a:normAutofit fontScale="90000"/>
          </a:bodyPr>
          <a:lstStyle/>
          <a:p>
            <a:pPr eaLnBrk="1" fontAlgn="auto" hangingPunct="1">
              <a:spcAft>
                <a:spcPts val="0"/>
              </a:spcAft>
              <a:defRPr/>
            </a:pPr>
            <a:r>
              <a:rPr lang="es-MX" sz="2800" b="1" dirty="0"/>
              <a:t>Degradación de cubierta vegetal</a:t>
            </a:r>
            <a:br>
              <a:rPr lang="es-MX" sz="2800" b="1" dirty="0"/>
            </a:br>
            <a:endParaRPr lang="es-ES" sz="2800" b="1" dirty="0"/>
          </a:p>
        </p:txBody>
      </p:sp>
      <p:sp>
        <p:nvSpPr>
          <p:cNvPr id="21507" name="Rectangle 3">
            <a:extLst>
              <a:ext uri="{FF2B5EF4-FFF2-40B4-BE49-F238E27FC236}">
                <a16:creationId xmlns:a16="http://schemas.microsoft.com/office/drawing/2014/main" id="{ED5EFD19-D5E2-45D8-BA98-ACB148BF5E91}"/>
              </a:ext>
            </a:extLst>
          </p:cNvPr>
          <p:cNvSpPr>
            <a:spLocks noGrp="1"/>
          </p:cNvSpPr>
          <p:nvPr>
            <p:ph sz="quarter" idx="1"/>
          </p:nvPr>
        </p:nvSpPr>
        <p:spPr>
          <a:xfrm>
            <a:off x="152400" y="1125538"/>
            <a:ext cx="5113338" cy="5732462"/>
          </a:xfrm>
        </p:spPr>
        <p:txBody>
          <a:bodyPr/>
          <a:lstStyle/>
          <a:p>
            <a:pPr marL="0" indent="0" eaLnBrk="1" hangingPunct="1">
              <a:lnSpc>
                <a:spcPct val="80000"/>
              </a:lnSpc>
              <a:buNone/>
            </a:pPr>
            <a:endParaRPr lang="es-MX" altLang="es-MX" sz="2000" dirty="0"/>
          </a:p>
          <a:p>
            <a:pPr eaLnBrk="1" hangingPunct="1">
              <a:lnSpc>
                <a:spcPct val="80000"/>
              </a:lnSpc>
            </a:pPr>
            <a:r>
              <a:rPr lang="es-MX" altLang="es-MX" sz="2000" dirty="0"/>
              <a:t>La remoción de grandes masas de vegetación supone un cambio en la humedad del ambiente al suprimirse los fenómenos de evapotranspiración de las plantas </a:t>
            </a:r>
          </a:p>
        </p:txBody>
      </p:sp>
      <p:pic>
        <p:nvPicPr>
          <p:cNvPr id="21508" name="Picture 5" descr="https://encrypted-tbn3.gstatic.com/images?q=tbn:ANd9GcQhZEVDzTNr1u7uCw8gJV_FIp7U4bUcDgoUgjF2D2iGDK28P7t6">
            <a:hlinkClick r:id="rId2"/>
            <a:extLst>
              <a:ext uri="{FF2B5EF4-FFF2-40B4-BE49-F238E27FC236}">
                <a16:creationId xmlns:a16="http://schemas.microsoft.com/office/drawing/2014/main" id="{33E4D58E-F20E-4EAA-AB5B-0328430C1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100" y="331788"/>
            <a:ext cx="3133725"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descr="http://3.bp.blogspot.com/-VJFtD0YvBuk/T44nV2-zFGI/AAAAAAAAAAM/SQKBi449EKc/s1600/agroquim4.jpg">
            <a:hlinkClick r:id="rId4"/>
            <a:extLst>
              <a:ext uri="{FF2B5EF4-FFF2-40B4-BE49-F238E27FC236}">
                <a16:creationId xmlns:a16="http://schemas.microsoft.com/office/drawing/2014/main" id="{AE75A9F3-7AAC-4C07-A60E-1458645E4C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3550" y="3813175"/>
            <a:ext cx="3132138" cy="285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13440DF7-9EF7-4FBF-AA6B-FD4FE6F8DEE5}"/>
              </a:ext>
            </a:extLst>
          </p:cNvPr>
          <p:cNvSpPr txBox="1"/>
          <p:nvPr/>
        </p:nvSpPr>
        <p:spPr>
          <a:xfrm>
            <a:off x="499269" y="3982533"/>
            <a:ext cx="4572000" cy="1089529"/>
          </a:xfrm>
          <a:prstGeom prst="rect">
            <a:avLst/>
          </a:prstGeom>
          <a:noFill/>
        </p:spPr>
        <p:txBody>
          <a:bodyPr wrap="square">
            <a:spAutoFit/>
          </a:bodyPr>
          <a:lstStyle/>
          <a:p>
            <a:pPr eaLnBrk="1" hangingPunct="1">
              <a:lnSpc>
                <a:spcPct val="90000"/>
              </a:lnSpc>
            </a:pPr>
            <a:r>
              <a:rPr lang="es-MX" altLang="es-MX" sz="1800" dirty="0"/>
              <a:t>La consecuencia más evidente e importante de la remoción de la cubierta vegetal y de la transformación del ciclo hidrológico es la </a:t>
            </a:r>
            <a:r>
              <a:rPr lang="es-MX" altLang="es-MX" sz="1800" b="1" dirty="0"/>
              <a:t>pérdida del suelo</a:t>
            </a:r>
            <a:r>
              <a:rPr lang="es-MX" altLang="es-MX" sz="1800" dirty="0"/>
              <a:t>.  </a:t>
            </a:r>
          </a:p>
        </p:txBody>
      </p:sp>
    </p:spTree>
    <p:extLst>
      <p:ext uri="{BB962C8B-B14F-4D97-AF65-F5344CB8AC3E}">
        <p14:creationId xmlns:p14="http://schemas.microsoft.com/office/powerpoint/2010/main" val="3644569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a:extLst>
              <a:ext uri="{FF2B5EF4-FFF2-40B4-BE49-F238E27FC236}">
                <a16:creationId xmlns:a16="http://schemas.microsoft.com/office/drawing/2014/main" id="{66C853D6-CFAF-4831-8ADA-5887FE656603}"/>
              </a:ext>
            </a:extLst>
          </p:cNvPr>
          <p:cNvSpPr>
            <a:spLocks noGrp="1" noRot="1" noChangeArrowheads="1"/>
          </p:cNvSpPr>
          <p:nvPr>
            <p:ph type="body" idx="1"/>
          </p:nvPr>
        </p:nvSpPr>
        <p:spPr>
          <a:xfrm>
            <a:off x="152400" y="685800"/>
            <a:ext cx="8229600" cy="1752600"/>
          </a:xfrm>
        </p:spPr>
        <p:txBody>
          <a:bodyPr/>
          <a:lstStyle/>
          <a:p>
            <a:pPr eaLnBrk="1" hangingPunct="1">
              <a:lnSpc>
                <a:spcPct val="80000"/>
              </a:lnSpc>
              <a:buFont typeface="Arial" panose="020B0604020202020204" pitchFamily="34" charset="0"/>
              <a:buNone/>
              <a:defRPr/>
            </a:pPr>
            <a:endParaRPr lang="es-ES" altLang="es-MX" sz="2000" dirty="0"/>
          </a:p>
          <a:p>
            <a:pPr algn="just" eaLnBrk="1" hangingPunct="1">
              <a:lnSpc>
                <a:spcPct val="80000"/>
              </a:lnSpc>
              <a:buFont typeface="Arial" panose="020B0604020202020204" pitchFamily="34" charset="0"/>
              <a:buNone/>
              <a:defRPr/>
            </a:pPr>
            <a:r>
              <a:rPr lang="es-ES" altLang="es-MX" sz="2000" dirty="0">
                <a:latin typeface="Verdana" panose="020B0604030504040204" pitchFamily="34" charset="0"/>
              </a:rPr>
              <a:t>	Se entiende  por Erosión, la pérdida del material de suelo en un lugar concreto del paisaje. Dicho material es transportado por aire o agua hacia otra parte del paisaje. Por lo tanto, al ocurrir erosión en una parte del paisaje ocurre deposición o sedimentación en otras.</a:t>
            </a:r>
          </a:p>
          <a:p>
            <a:pPr marL="0" indent="0" algn="just" eaLnBrk="1" hangingPunct="1">
              <a:lnSpc>
                <a:spcPct val="80000"/>
              </a:lnSpc>
              <a:buNone/>
              <a:defRPr/>
            </a:pPr>
            <a:endParaRPr lang="es-ES" altLang="es-MX" sz="2000" dirty="0">
              <a:latin typeface="Verdana" panose="020B0604030504040204" pitchFamily="34" charset="0"/>
            </a:endParaRPr>
          </a:p>
        </p:txBody>
      </p:sp>
      <p:sp>
        <p:nvSpPr>
          <p:cNvPr id="6" name="CuadroTexto 5">
            <a:extLst>
              <a:ext uri="{FF2B5EF4-FFF2-40B4-BE49-F238E27FC236}">
                <a16:creationId xmlns:a16="http://schemas.microsoft.com/office/drawing/2014/main" id="{146A5DF9-F309-427E-91EF-DE6DCD94C340}"/>
              </a:ext>
            </a:extLst>
          </p:cNvPr>
          <p:cNvSpPr txBox="1"/>
          <p:nvPr/>
        </p:nvSpPr>
        <p:spPr>
          <a:xfrm>
            <a:off x="2286000" y="491901"/>
            <a:ext cx="4572000" cy="387798"/>
          </a:xfrm>
          <a:prstGeom prst="rect">
            <a:avLst/>
          </a:prstGeom>
          <a:noFill/>
        </p:spPr>
        <p:txBody>
          <a:bodyPr wrap="square">
            <a:spAutoFit/>
          </a:bodyPr>
          <a:lstStyle/>
          <a:p>
            <a:pPr eaLnBrk="1" hangingPunct="1">
              <a:lnSpc>
                <a:spcPct val="80000"/>
              </a:lnSpc>
              <a:buFont typeface="Arial" panose="020B0604020202020204" pitchFamily="34" charset="0"/>
              <a:buNone/>
              <a:defRPr/>
            </a:pPr>
            <a:r>
              <a:rPr lang="es-ES" altLang="es-MX" sz="2800" b="1" dirty="0"/>
              <a:t>EROSION</a:t>
            </a:r>
            <a:r>
              <a:rPr lang="es-ES" altLang="es-MX" sz="2800" dirty="0"/>
              <a:t>  </a:t>
            </a:r>
          </a:p>
        </p:txBody>
      </p:sp>
      <p:pic>
        <p:nvPicPr>
          <p:cNvPr id="4" name="Imagen 3">
            <a:extLst>
              <a:ext uri="{FF2B5EF4-FFF2-40B4-BE49-F238E27FC236}">
                <a16:creationId xmlns:a16="http://schemas.microsoft.com/office/drawing/2014/main" id="{37B05552-F76C-469F-B476-841FA9033BD3}"/>
              </a:ext>
            </a:extLst>
          </p:cNvPr>
          <p:cNvPicPr>
            <a:picLocks noChangeAspect="1"/>
          </p:cNvPicPr>
          <p:nvPr/>
        </p:nvPicPr>
        <p:blipFill>
          <a:blip r:embed="rId3"/>
          <a:stretch>
            <a:fillRect/>
          </a:stretch>
        </p:blipFill>
        <p:spPr>
          <a:xfrm>
            <a:off x="609600" y="2415309"/>
            <a:ext cx="8130540" cy="4279232"/>
          </a:xfrm>
          <a:prstGeom prst="rect">
            <a:avLst/>
          </a:prstGeom>
        </p:spPr>
      </p:pic>
    </p:spTree>
    <p:extLst>
      <p:ext uri="{BB962C8B-B14F-4D97-AF65-F5344CB8AC3E}">
        <p14:creationId xmlns:p14="http://schemas.microsoft.com/office/powerpoint/2010/main" val="347725097"/>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0F737EA-DD12-49A0-A131-0B21094EC798}"/>
              </a:ext>
            </a:extLst>
          </p:cNvPr>
          <p:cNvSpPr>
            <a:spLocks noGrp="1"/>
          </p:cNvSpPr>
          <p:nvPr>
            <p:ph type="title"/>
          </p:nvPr>
        </p:nvSpPr>
        <p:spPr>
          <a:xfrm>
            <a:off x="457200" y="274638"/>
            <a:ext cx="8229600" cy="715962"/>
          </a:xfrm>
        </p:spPr>
        <p:txBody>
          <a:bodyPr/>
          <a:lstStyle/>
          <a:p>
            <a:r>
              <a:rPr lang="es-MX" sz="2800" dirty="0"/>
              <a:t>Degradación del suelo por actividad antrópica</a:t>
            </a:r>
          </a:p>
        </p:txBody>
      </p:sp>
      <p:pic>
        <p:nvPicPr>
          <p:cNvPr id="5" name="Imagen 4">
            <a:extLst>
              <a:ext uri="{FF2B5EF4-FFF2-40B4-BE49-F238E27FC236}">
                <a16:creationId xmlns:a16="http://schemas.microsoft.com/office/drawing/2014/main" id="{5E4399D4-076E-4B11-A10C-9BA1162E8391}"/>
              </a:ext>
            </a:extLst>
          </p:cNvPr>
          <p:cNvPicPr>
            <a:picLocks noChangeAspect="1"/>
          </p:cNvPicPr>
          <p:nvPr/>
        </p:nvPicPr>
        <p:blipFill>
          <a:blip r:embed="rId2"/>
          <a:stretch>
            <a:fillRect/>
          </a:stretch>
        </p:blipFill>
        <p:spPr>
          <a:xfrm>
            <a:off x="191024" y="981364"/>
            <a:ext cx="4724400" cy="3543300"/>
          </a:xfrm>
          <a:prstGeom prst="rect">
            <a:avLst/>
          </a:prstGeom>
        </p:spPr>
      </p:pic>
      <p:pic>
        <p:nvPicPr>
          <p:cNvPr id="6" name="Imagen 5">
            <a:extLst>
              <a:ext uri="{FF2B5EF4-FFF2-40B4-BE49-F238E27FC236}">
                <a16:creationId xmlns:a16="http://schemas.microsoft.com/office/drawing/2014/main" id="{855D3678-DEE8-40B5-A01F-260F8A5BAEB8}"/>
              </a:ext>
            </a:extLst>
          </p:cNvPr>
          <p:cNvPicPr>
            <a:picLocks noChangeAspect="1"/>
          </p:cNvPicPr>
          <p:nvPr/>
        </p:nvPicPr>
        <p:blipFill>
          <a:blip r:embed="rId3"/>
          <a:stretch>
            <a:fillRect/>
          </a:stretch>
        </p:blipFill>
        <p:spPr>
          <a:xfrm>
            <a:off x="4915424" y="3657600"/>
            <a:ext cx="4228575" cy="2814753"/>
          </a:xfrm>
          <a:prstGeom prst="rect">
            <a:avLst/>
          </a:prstGeom>
        </p:spPr>
      </p:pic>
      <p:sp>
        <p:nvSpPr>
          <p:cNvPr id="10" name="CuadroTexto 9">
            <a:extLst>
              <a:ext uri="{FF2B5EF4-FFF2-40B4-BE49-F238E27FC236}">
                <a16:creationId xmlns:a16="http://schemas.microsoft.com/office/drawing/2014/main" id="{4DFB10D5-29E5-447B-9CB7-094FE1FAD90D}"/>
              </a:ext>
            </a:extLst>
          </p:cNvPr>
          <p:cNvSpPr txBox="1"/>
          <p:nvPr/>
        </p:nvSpPr>
        <p:spPr>
          <a:xfrm>
            <a:off x="5620012" y="1954768"/>
            <a:ext cx="2362200" cy="523220"/>
          </a:xfrm>
          <a:prstGeom prst="rect">
            <a:avLst/>
          </a:prstGeom>
          <a:noFill/>
        </p:spPr>
        <p:txBody>
          <a:bodyPr wrap="square">
            <a:spAutoFit/>
          </a:bodyPr>
          <a:lstStyle/>
          <a:p>
            <a:r>
              <a:rPr lang="es-MX" sz="2800" dirty="0"/>
              <a:t>Minería</a:t>
            </a:r>
          </a:p>
        </p:txBody>
      </p:sp>
    </p:spTree>
    <p:extLst>
      <p:ext uri="{BB962C8B-B14F-4D97-AF65-F5344CB8AC3E}">
        <p14:creationId xmlns:p14="http://schemas.microsoft.com/office/powerpoint/2010/main" val="2173601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BA9595-B150-4B8B-93DA-134A3523465B}"/>
              </a:ext>
            </a:extLst>
          </p:cNvPr>
          <p:cNvSpPr>
            <a:spLocks noGrp="1"/>
          </p:cNvSpPr>
          <p:nvPr>
            <p:ph type="title"/>
          </p:nvPr>
        </p:nvSpPr>
        <p:spPr/>
        <p:txBody>
          <a:bodyPr/>
          <a:lstStyle/>
          <a:p>
            <a:r>
              <a:rPr lang="es-MX" sz="3600" dirty="0"/>
              <a:t>Efectos sociales de la degradación del suelo</a:t>
            </a:r>
          </a:p>
        </p:txBody>
      </p:sp>
      <p:sp>
        <p:nvSpPr>
          <p:cNvPr id="46082" name="2 Marcador de contenido">
            <a:extLst>
              <a:ext uri="{FF2B5EF4-FFF2-40B4-BE49-F238E27FC236}">
                <a16:creationId xmlns:a16="http://schemas.microsoft.com/office/drawing/2014/main" id="{6F3DA419-96E1-4B0E-BB5E-A7B3872BECEB}"/>
              </a:ext>
            </a:extLst>
          </p:cNvPr>
          <p:cNvSpPr>
            <a:spLocks noGrp="1"/>
          </p:cNvSpPr>
          <p:nvPr>
            <p:ph sz="quarter" idx="4294967295"/>
          </p:nvPr>
        </p:nvSpPr>
        <p:spPr>
          <a:xfrm>
            <a:off x="0" y="1752600"/>
            <a:ext cx="7897813" cy="4343400"/>
          </a:xfrm>
        </p:spPr>
        <p:txBody>
          <a:bodyPr/>
          <a:lstStyle/>
          <a:p>
            <a:pPr marL="0" indent="0" eaLnBrk="1" hangingPunct="1">
              <a:buNone/>
            </a:pPr>
            <a:endParaRPr lang="es-MX" altLang="es-MX" sz="2400" dirty="0"/>
          </a:p>
          <a:p>
            <a:pPr eaLnBrk="1" hangingPunct="1"/>
            <a:r>
              <a:rPr lang="es-MX" altLang="es-MX" sz="2400" dirty="0"/>
              <a:t> La disminución de la productividad de la tierra y de los cuerpos de agua causa pobreza y movimientos migratorios a otras zonas, que se verán a su vez afectadas por el mismo proceso con la llegada de nuevos habitantes.  </a:t>
            </a:r>
          </a:p>
          <a:p>
            <a:pPr eaLnBrk="1" hangingPunct="1"/>
            <a:endParaRPr lang="es-MX" altLang="es-MX" sz="2400" dirty="0"/>
          </a:p>
          <a:p>
            <a:pPr eaLnBrk="1" hangingPunct="1"/>
            <a:r>
              <a:rPr lang="es-MX" altLang="es-MX" sz="2400" dirty="0"/>
              <a:t>La emigración puede darse también hacia las ciudades, y contribuir así a aumentar los problemas derivados del crecimiento demográfico acelerado.</a:t>
            </a:r>
            <a:endParaRPr lang="es-ES" altLang="es-MX" sz="2400" dirty="0"/>
          </a:p>
          <a:p>
            <a:pPr eaLnBrk="1" hangingPunct="1"/>
            <a:endParaRPr lang="es-MX" altLang="es-MX" sz="2400" dirty="0"/>
          </a:p>
        </p:txBody>
      </p:sp>
    </p:spTree>
    <p:extLst>
      <p:ext uri="{BB962C8B-B14F-4D97-AF65-F5344CB8AC3E}">
        <p14:creationId xmlns:p14="http://schemas.microsoft.com/office/powerpoint/2010/main" val="882930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1DF6ADB-1159-432D-BAE8-CA017E430AEF}"/>
              </a:ext>
            </a:extLst>
          </p:cNvPr>
          <p:cNvSpPr>
            <a:spLocks noGrp="1" noChangeArrowheads="1"/>
          </p:cNvSpPr>
          <p:nvPr>
            <p:ph type="title"/>
          </p:nvPr>
        </p:nvSpPr>
        <p:spPr>
          <a:xfrm>
            <a:off x="457200" y="168708"/>
            <a:ext cx="7467600" cy="706437"/>
          </a:xfrm>
        </p:spPr>
        <p:txBody>
          <a:bodyPr/>
          <a:lstStyle/>
          <a:p>
            <a:pPr eaLnBrk="1" fontAlgn="auto" hangingPunct="1">
              <a:spcAft>
                <a:spcPts val="0"/>
              </a:spcAft>
              <a:defRPr/>
            </a:pPr>
            <a:r>
              <a:rPr lang="es-ES_tradnl" sz="3600" dirty="0" err="1">
                <a:latin typeface="Algerian" pitchFamily="82" charset="0"/>
              </a:rPr>
              <a:t>Ganaderización</a:t>
            </a:r>
            <a:endParaRPr lang="es-ES" sz="3600" dirty="0">
              <a:latin typeface="Algerian" pitchFamily="82" charset="0"/>
            </a:endParaRPr>
          </a:p>
        </p:txBody>
      </p:sp>
      <p:sp>
        <p:nvSpPr>
          <p:cNvPr id="35843" name="Rectangle 3">
            <a:extLst>
              <a:ext uri="{FF2B5EF4-FFF2-40B4-BE49-F238E27FC236}">
                <a16:creationId xmlns:a16="http://schemas.microsoft.com/office/drawing/2014/main" id="{A077DFF1-E352-41C8-8D3F-3FB77C018433}"/>
              </a:ext>
            </a:extLst>
          </p:cNvPr>
          <p:cNvSpPr>
            <a:spLocks noGrp="1"/>
          </p:cNvSpPr>
          <p:nvPr>
            <p:ph sz="quarter" idx="1"/>
          </p:nvPr>
        </p:nvSpPr>
        <p:spPr>
          <a:xfrm>
            <a:off x="457200" y="838201"/>
            <a:ext cx="8075613" cy="990600"/>
          </a:xfrm>
        </p:spPr>
        <p:txBody>
          <a:bodyPr/>
          <a:lstStyle/>
          <a:p>
            <a:pPr eaLnBrk="1" hangingPunct="1">
              <a:lnSpc>
                <a:spcPct val="80000"/>
              </a:lnSpc>
            </a:pPr>
            <a:r>
              <a:rPr lang="es-MX" altLang="es-MX" sz="2400" dirty="0"/>
              <a:t>La </a:t>
            </a:r>
            <a:r>
              <a:rPr lang="es-MX" altLang="es-MX" sz="2400" i="1" dirty="0"/>
              <a:t>ganadería</a:t>
            </a:r>
            <a:r>
              <a:rPr lang="es-MX" altLang="es-MX" sz="2400" dirty="0"/>
              <a:t> ha sido otra causa primaria en la pérdida de las masas forestales en general, especialmente  las zonas templado húmeda y subhúmeda del país</a:t>
            </a:r>
          </a:p>
          <a:p>
            <a:pPr eaLnBrk="1" hangingPunct="1">
              <a:lnSpc>
                <a:spcPct val="80000"/>
              </a:lnSpc>
            </a:pPr>
            <a:endParaRPr lang="es-MX" altLang="es-MX" sz="2400" dirty="0"/>
          </a:p>
          <a:p>
            <a:pPr eaLnBrk="1" hangingPunct="1">
              <a:lnSpc>
                <a:spcPct val="80000"/>
              </a:lnSpc>
            </a:pPr>
            <a:endParaRPr lang="es-MX" altLang="es-MX" sz="2400" dirty="0"/>
          </a:p>
        </p:txBody>
      </p:sp>
      <p:grpSp>
        <p:nvGrpSpPr>
          <p:cNvPr id="4" name="Grupo 3">
            <a:extLst>
              <a:ext uri="{FF2B5EF4-FFF2-40B4-BE49-F238E27FC236}">
                <a16:creationId xmlns:a16="http://schemas.microsoft.com/office/drawing/2014/main" id="{6D7A7FE5-34E2-464A-8E47-A462C4275D9B}"/>
              </a:ext>
            </a:extLst>
          </p:cNvPr>
          <p:cNvGrpSpPr/>
          <p:nvPr/>
        </p:nvGrpSpPr>
        <p:grpSpPr>
          <a:xfrm>
            <a:off x="811213" y="1940868"/>
            <a:ext cx="7721600" cy="4917132"/>
            <a:chOff x="811213" y="1940868"/>
            <a:chExt cx="7721600" cy="4917132"/>
          </a:xfrm>
        </p:grpSpPr>
        <p:pic>
          <p:nvPicPr>
            <p:cNvPr id="2" name="Imagen 1">
              <a:extLst>
                <a:ext uri="{FF2B5EF4-FFF2-40B4-BE49-F238E27FC236}">
                  <a16:creationId xmlns:a16="http://schemas.microsoft.com/office/drawing/2014/main" id="{1B553CB9-510D-42DA-9BC7-1C12E5E5BB82}"/>
                </a:ext>
              </a:extLst>
            </p:cNvPr>
            <p:cNvPicPr>
              <a:picLocks noChangeAspect="1"/>
            </p:cNvPicPr>
            <p:nvPr/>
          </p:nvPicPr>
          <p:blipFill>
            <a:blip r:embed="rId2"/>
            <a:stretch>
              <a:fillRect/>
            </a:stretch>
          </p:blipFill>
          <p:spPr>
            <a:xfrm>
              <a:off x="811213" y="2514600"/>
              <a:ext cx="7721600" cy="4343400"/>
            </a:xfrm>
            <a:prstGeom prst="rect">
              <a:avLst/>
            </a:prstGeom>
          </p:spPr>
        </p:pic>
        <p:sp>
          <p:nvSpPr>
            <p:cNvPr id="3" name="CuadroTexto 2">
              <a:extLst>
                <a:ext uri="{FF2B5EF4-FFF2-40B4-BE49-F238E27FC236}">
                  <a16:creationId xmlns:a16="http://schemas.microsoft.com/office/drawing/2014/main" id="{24490502-FB04-4DBC-AC41-40E847ABCF13}"/>
                </a:ext>
              </a:extLst>
            </p:cNvPr>
            <p:cNvSpPr txBox="1"/>
            <p:nvPr/>
          </p:nvSpPr>
          <p:spPr>
            <a:xfrm>
              <a:off x="2305820" y="1940868"/>
              <a:ext cx="4732386" cy="461665"/>
            </a:xfrm>
            <a:prstGeom prst="rect">
              <a:avLst/>
            </a:prstGeom>
            <a:noFill/>
          </p:spPr>
          <p:txBody>
            <a:bodyPr wrap="none" rtlCol="0">
              <a:spAutoFit/>
            </a:bodyPr>
            <a:lstStyle/>
            <a:p>
              <a:r>
                <a:rPr lang="es-MX" sz="2400" b="1" dirty="0" err="1"/>
                <a:t>Area</a:t>
              </a:r>
              <a:r>
                <a:rPr lang="es-MX" sz="2400" b="1" dirty="0"/>
                <a:t> ocupada por la Ganadería</a:t>
              </a:r>
            </a:p>
          </p:txBody>
        </p:sp>
      </p:grpSp>
    </p:spTree>
    <p:extLst>
      <p:ext uri="{BB962C8B-B14F-4D97-AF65-F5344CB8AC3E}">
        <p14:creationId xmlns:p14="http://schemas.microsoft.com/office/powerpoint/2010/main" val="1600888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9BF53D5-1361-1E5B-ED59-EDD0C50DEE47}"/>
              </a:ext>
            </a:extLst>
          </p:cNvPr>
          <p:cNvPicPr>
            <a:picLocks noChangeAspect="1"/>
          </p:cNvPicPr>
          <p:nvPr/>
        </p:nvPicPr>
        <p:blipFill rotWithShape="1">
          <a:blip r:embed="rId2"/>
          <a:srcRect t="12166"/>
          <a:stretch/>
        </p:blipFill>
        <p:spPr>
          <a:xfrm>
            <a:off x="195120" y="1219200"/>
            <a:ext cx="8521698" cy="5283480"/>
          </a:xfrm>
          <a:prstGeom prst="rect">
            <a:avLst/>
          </a:prstGeom>
        </p:spPr>
      </p:pic>
      <p:sp>
        <p:nvSpPr>
          <p:cNvPr id="4" name="Título 3">
            <a:extLst>
              <a:ext uri="{FF2B5EF4-FFF2-40B4-BE49-F238E27FC236}">
                <a16:creationId xmlns:a16="http://schemas.microsoft.com/office/drawing/2014/main" id="{5909181A-8492-94D2-DC65-58CDB60709B4}"/>
              </a:ext>
            </a:extLst>
          </p:cNvPr>
          <p:cNvSpPr>
            <a:spLocks noGrp="1"/>
          </p:cNvSpPr>
          <p:nvPr>
            <p:ph type="title"/>
          </p:nvPr>
        </p:nvSpPr>
        <p:spPr/>
        <p:txBody>
          <a:bodyPr/>
          <a:lstStyle/>
          <a:p>
            <a:r>
              <a:rPr lang="es-MX" dirty="0"/>
              <a:t>Evolución de uso de suelo</a:t>
            </a:r>
          </a:p>
        </p:txBody>
      </p:sp>
    </p:spTree>
    <p:extLst>
      <p:ext uri="{BB962C8B-B14F-4D97-AF65-F5344CB8AC3E}">
        <p14:creationId xmlns:p14="http://schemas.microsoft.com/office/powerpoint/2010/main" val="1492063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FFD36-4C32-783A-E543-2DBF3D02496E}"/>
              </a:ext>
            </a:extLst>
          </p:cNvPr>
          <p:cNvSpPr>
            <a:spLocks noGrp="1"/>
          </p:cNvSpPr>
          <p:nvPr>
            <p:ph type="title"/>
          </p:nvPr>
        </p:nvSpPr>
        <p:spPr>
          <a:xfrm>
            <a:off x="457200" y="274638"/>
            <a:ext cx="8229600" cy="563562"/>
          </a:xfrm>
        </p:spPr>
        <p:txBody>
          <a:bodyPr/>
          <a:lstStyle/>
          <a:p>
            <a:r>
              <a:rPr lang="es-MX" sz="2800" dirty="0"/>
              <a:t>Crecimiento de las áreas de pastoreo por regiones</a:t>
            </a:r>
          </a:p>
        </p:txBody>
      </p:sp>
      <p:pic>
        <p:nvPicPr>
          <p:cNvPr id="3" name="Imagen 2">
            <a:extLst>
              <a:ext uri="{FF2B5EF4-FFF2-40B4-BE49-F238E27FC236}">
                <a16:creationId xmlns:a16="http://schemas.microsoft.com/office/drawing/2014/main" id="{2A867E90-2825-3FF9-775C-69002155A8A1}"/>
              </a:ext>
            </a:extLst>
          </p:cNvPr>
          <p:cNvPicPr>
            <a:picLocks noChangeAspect="1"/>
          </p:cNvPicPr>
          <p:nvPr/>
        </p:nvPicPr>
        <p:blipFill>
          <a:blip r:embed="rId2"/>
          <a:stretch>
            <a:fillRect/>
          </a:stretch>
        </p:blipFill>
        <p:spPr>
          <a:xfrm>
            <a:off x="704273" y="1217225"/>
            <a:ext cx="7982527" cy="5640775"/>
          </a:xfrm>
          <a:prstGeom prst="rect">
            <a:avLst/>
          </a:prstGeom>
        </p:spPr>
      </p:pic>
    </p:spTree>
    <p:extLst>
      <p:ext uri="{BB962C8B-B14F-4D97-AF65-F5344CB8AC3E}">
        <p14:creationId xmlns:p14="http://schemas.microsoft.com/office/powerpoint/2010/main" val="2521514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92C5DA5-F4B4-0A44-57C8-880D3F50D2FD}"/>
              </a:ext>
            </a:extLst>
          </p:cNvPr>
          <p:cNvPicPr>
            <a:picLocks noChangeAspect="1"/>
          </p:cNvPicPr>
          <p:nvPr/>
        </p:nvPicPr>
        <p:blipFill>
          <a:blip r:embed="rId2"/>
          <a:stretch>
            <a:fillRect/>
          </a:stretch>
        </p:blipFill>
        <p:spPr>
          <a:xfrm>
            <a:off x="523875" y="947737"/>
            <a:ext cx="8096250" cy="4962525"/>
          </a:xfrm>
          <a:prstGeom prst="rect">
            <a:avLst/>
          </a:prstGeom>
        </p:spPr>
      </p:pic>
    </p:spTree>
    <p:extLst>
      <p:ext uri="{BB962C8B-B14F-4D97-AF65-F5344CB8AC3E}">
        <p14:creationId xmlns:p14="http://schemas.microsoft.com/office/powerpoint/2010/main" val="3608397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725875EB-C5D8-7473-A47F-1A0468B221CA}"/>
              </a:ext>
            </a:extLst>
          </p:cNvPr>
          <p:cNvSpPr>
            <a:spLocks noGrp="1"/>
          </p:cNvSpPr>
          <p:nvPr>
            <p:ph type="sldNum" sz="quarter" idx="12"/>
          </p:nvPr>
        </p:nvSpPr>
        <p:spPr/>
        <p:txBody>
          <a:bodyPr/>
          <a:lstStyle/>
          <a:p>
            <a:fld id="{BC3C4385-D087-450A-AC46-0389F6219056}" type="slidenum">
              <a:rPr lang="en-US" altLang="es-MX"/>
              <a:pPr/>
              <a:t>31</a:t>
            </a:fld>
            <a:endParaRPr lang="en-US" altLang="es-MX"/>
          </a:p>
        </p:txBody>
      </p:sp>
      <p:pic>
        <p:nvPicPr>
          <p:cNvPr id="79876" name="Picture 4">
            <a:extLst>
              <a:ext uri="{FF2B5EF4-FFF2-40B4-BE49-F238E27FC236}">
                <a16:creationId xmlns:a16="http://schemas.microsoft.com/office/drawing/2014/main" id="{A9C4B267-CCDC-6BD1-7E44-5477BC84A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7194"/>
            <a:ext cx="7184214" cy="667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49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Picture 38916" descr="Plantas en un campo">
            <a:extLst>
              <a:ext uri="{FF2B5EF4-FFF2-40B4-BE49-F238E27FC236}">
                <a16:creationId xmlns:a16="http://schemas.microsoft.com/office/drawing/2014/main" id="{C25CE928-E43C-BE00-A2D8-8788BE70F1F6}"/>
              </a:ext>
            </a:extLst>
          </p:cNvPr>
          <p:cNvPicPr>
            <a:picLocks noChangeAspect="1"/>
          </p:cNvPicPr>
          <p:nvPr/>
        </p:nvPicPr>
        <p:blipFill rotWithShape="1">
          <a:blip r:embed="rId3"/>
          <a:srcRect t="8037" r="-2" b="-2"/>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Imagen 2">
            <a:extLst>
              <a:ext uri="{FF2B5EF4-FFF2-40B4-BE49-F238E27FC236}">
                <a16:creationId xmlns:a16="http://schemas.microsoft.com/office/drawing/2014/main" id="{02267B74-0886-00BF-3019-069166759769}"/>
              </a:ext>
            </a:extLst>
          </p:cNvPr>
          <p:cNvPicPr>
            <a:picLocks noChangeAspect="1"/>
          </p:cNvPicPr>
          <p:nvPr/>
        </p:nvPicPr>
        <p:blipFill rotWithShape="1">
          <a:blip r:embed="rId4"/>
          <a:srcRect t="11863" r="-2" b="6287"/>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38914" name="Rectangle 2">
            <a:extLst>
              <a:ext uri="{FF2B5EF4-FFF2-40B4-BE49-F238E27FC236}">
                <a16:creationId xmlns:a16="http://schemas.microsoft.com/office/drawing/2014/main" id="{542FD843-F821-D00C-1CDF-C49AD84A456A}"/>
              </a:ext>
            </a:extLst>
          </p:cNvPr>
          <p:cNvSpPr>
            <a:spLocks noGrp="1" noChangeArrowheads="1"/>
          </p:cNvSpPr>
          <p:nvPr>
            <p:ph type="title"/>
          </p:nvPr>
        </p:nvSpPr>
        <p:spPr>
          <a:xfrm>
            <a:off x="336042" y="859536"/>
            <a:ext cx="3624601" cy="1243584"/>
          </a:xfrm>
        </p:spPr>
        <p:txBody>
          <a:bodyPr>
            <a:normAutofit/>
          </a:bodyPr>
          <a:lstStyle/>
          <a:p>
            <a:r>
              <a:rPr lang="en-US" altLang="es-MX" sz="3000"/>
              <a:t>(CO</a:t>
            </a:r>
            <a:r>
              <a:rPr lang="en-US" altLang="es-MX" sz="3000" baseline="-25000"/>
              <a:t>2</a:t>
            </a:r>
            <a:r>
              <a:rPr lang="en-US" altLang="es-MX" sz="3000"/>
              <a:t>)  y alimento de ganado</a:t>
            </a:r>
          </a:p>
        </p:txBody>
      </p:sp>
      <p:sp>
        <p:nvSpPr>
          <p:cNvPr id="38915" name="Rectangle 3">
            <a:extLst>
              <a:ext uri="{FF2B5EF4-FFF2-40B4-BE49-F238E27FC236}">
                <a16:creationId xmlns:a16="http://schemas.microsoft.com/office/drawing/2014/main" id="{54958A7F-07FA-653D-4A13-5E79E88B30D5}"/>
              </a:ext>
            </a:extLst>
          </p:cNvPr>
          <p:cNvSpPr>
            <a:spLocks noGrp="1" noChangeArrowheads="1"/>
          </p:cNvSpPr>
          <p:nvPr>
            <p:ph type="body" idx="1"/>
          </p:nvPr>
        </p:nvSpPr>
        <p:spPr>
          <a:xfrm>
            <a:off x="383895" y="2465494"/>
            <a:ext cx="3624602" cy="3664351"/>
          </a:xfrm>
        </p:spPr>
        <p:txBody>
          <a:bodyPr>
            <a:normAutofit/>
          </a:bodyPr>
          <a:lstStyle/>
          <a:p>
            <a:pPr>
              <a:buFontTx/>
              <a:buNone/>
            </a:pPr>
            <a:endParaRPr lang="en-US" altLang="es-MX" sz="1700" dirty="0"/>
          </a:p>
          <a:p>
            <a:r>
              <a:rPr lang="en-US" altLang="es-MX" sz="1700" dirty="0"/>
              <a:t>Una gran </a:t>
            </a:r>
            <a:r>
              <a:rPr lang="en-US" altLang="es-MX" sz="1700"/>
              <a:t>cantidad</a:t>
            </a:r>
            <a:r>
              <a:rPr lang="en-US" altLang="es-MX" sz="1700" dirty="0"/>
              <a:t> de </a:t>
            </a:r>
            <a:r>
              <a:rPr lang="en-US" altLang="es-MX" sz="1700"/>
              <a:t>fertilizantes</a:t>
            </a:r>
            <a:r>
              <a:rPr lang="en-US" altLang="es-MX" sz="1700" dirty="0"/>
              <a:t> se </a:t>
            </a:r>
            <a:r>
              <a:rPr lang="en-US" altLang="es-MX" sz="1700"/>
              <a:t>usa</a:t>
            </a:r>
            <a:r>
              <a:rPr lang="en-US" altLang="es-MX" sz="1700" dirty="0"/>
              <a:t> para </a:t>
            </a:r>
            <a:r>
              <a:rPr lang="en-US" altLang="es-MX" sz="1700"/>
              <a:t>los</a:t>
            </a:r>
            <a:r>
              <a:rPr lang="en-US" altLang="es-MX" sz="1700" dirty="0"/>
              <a:t> </a:t>
            </a:r>
            <a:r>
              <a:rPr lang="en-US" altLang="es-MX" sz="1700"/>
              <a:t>cultivos</a:t>
            </a:r>
            <a:r>
              <a:rPr lang="en-US" altLang="es-MX" sz="1700" dirty="0"/>
              <a:t> que se </a:t>
            </a:r>
            <a:r>
              <a:rPr lang="en-US" altLang="es-MX" sz="1700"/>
              <a:t>usan</a:t>
            </a:r>
            <a:r>
              <a:rPr lang="en-US" altLang="es-MX" sz="1700" dirty="0"/>
              <a:t> para </a:t>
            </a:r>
            <a:r>
              <a:rPr lang="en-US" altLang="es-MX" sz="1700"/>
              <a:t>alimentar</a:t>
            </a:r>
            <a:r>
              <a:rPr lang="en-US" altLang="es-MX" sz="1700" dirty="0"/>
              <a:t> Ganado.</a:t>
            </a:r>
          </a:p>
          <a:p>
            <a:r>
              <a:rPr lang="en-US" altLang="es-MX" sz="1700" dirty="0"/>
              <a:t>Grandes  </a:t>
            </a:r>
            <a:r>
              <a:rPr lang="en-US" altLang="es-MX" sz="1700"/>
              <a:t>cantidades</a:t>
            </a:r>
            <a:r>
              <a:rPr lang="en-US" altLang="es-MX" sz="1700" dirty="0"/>
              <a:t> de CO</a:t>
            </a:r>
            <a:r>
              <a:rPr lang="en-US" altLang="es-MX" sz="1700" baseline="-25000" dirty="0"/>
              <a:t>2    </a:t>
            </a:r>
            <a:r>
              <a:rPr lang="en-US" altLang="es-MX" sz="1700" dirty="0"/>
              <a:t>se </a:t>
            </a:r>
            <a:r>
              <a:rPr lang="en-US" altLang="es-MX" sz="1700"/>
              <a:t>emiten</a:t>
            </a:r>
            <a:r>
              <a:rPr lang="en-US" altLang="es-MX" sz="1700" dirty="0"/>
              <a:t> </a:t>
            </a:r>
            <a:r>
              <a:rPr lang="en-US" altLang="es-MX" sz="1700"/>
              <a:t>por</a:t>
            </a:r>
            <a:r>
              <a:rPr lang="en-US" altLang="es-MX" sz="1700" dirty="0"/>
              <a:t> </a:t>
            </a:r>
            <a:r>
              <a:rPr lang="en-US" altLang="es-MX" sz="1700"/>
              <a:t>los</a:t>
            </a:r>
            <a:r>
              <a:rPr lang="en-US" altLang="es-MX" sz="1700" dirty="0"/>
              <a:t> combustibles </a:t>
            </a:r>
            <a:r>
              <a:rPr lang="en-US" altLang="es-MX" sz="1700"/>
              <a:t>fósiles</a:t>
            </a:r>
            <a:r>
              <a:rPr lang="en-US" altLang="es-MX" sz="1700" dirty="0"/>
              <a:t> </a:t>
            </a:r>
            <a:r>
              <a:rPr lang="en-US" altLang="es-MX" sz="1700"/>
              <a:t>usados</a:t>
            </a:r>
            <a:r>
              <a:rPr lang="en-US" altLang="es-MX" sz="1700" dirty="0"/>
              <a:t> para </a:t>
            </a:r>
            <a:r>
              <a:rPr lang="en-US" altLang="es-MX" sz="1700"/>
              <a:t>hacer</a:t>
            </a:r>
            <a:r>
              <a:rPr lang="en-US" altLang="es-MX" sz="1700" dirty="0"/>
              <a:t> </a:t>
            </a:r>
            <a:r>
              <a:rPr lang="en-US" altLang="es-MX" sz="1700"/>
              <a:t>fertilizantes</a:t>
            </a:r>
            <a:r>
              <a:rPr lang="en-US" altLang="es-MX" sz="1700" dirty="0"/>
              <a:t>.  </a:t>
            </a:r>
          </a:p>
          <a:p>
            <a:r>
              <a:rPr lang="en-US" altLang="es-MX" sz="1700" dirty="0"/>
              <a:t>Se </a:t>
            </a:r>
            <a:r>
              <a:rPr lang="en-US" altLang="es-MX" sz="1700"/>
              <a:t>emiten</a:t>
            </a:r>
            <a:r>
              <a:rPr lang="en-US" altLang="es-MX" sz="1700" dirty="0"/>
              <a:t> 60 </a:t>
            </a:r>
            <a:r>
              <a:rPr lang="en-US" altLang="es-MX" sz="1700"/>
              <a:t>toneladas</a:t>
            </a:r>
            <a:r>
              <a:rPr lang="en-US" altLang="es-MX" sz="1700" dirty="0"/>
              <a:t> de CO</a:t>
            </a:r>
            <a:r>
              <a:rPr lang="en-US" altLang="es-MX" sz="1700" baseline="-25000" dirty="0"/>
              <a:t>2  </a:t>
            </a:r>
            <a:r>
              <a:rPr lang="en-US" altLang="es-MX" sz="1700"/>
              <a:t>debido</a:t>
            </a:r>
            <a:r>
              <a:rPr lang="en-US" altLang="es-MX" sz="1700" dirty="0"/>
              <a:t> a </a:t>
            </a:r>
            <a:r>
              <a:rPr lang="en-US" altLang="es-MX" sz="1700"/>
              <a:t>estas</a:t>
            </a:r>
            <a:r>
              <a:rPr lang="en-US" altLang="es-MX" sz="1700" dirty="0"/>
              <a:t> </a:t>
            </a:r>
            <a:r>
              <a:rPr lang="en-US" altLang="es-MX" sz="1700"/>
              <a:t>actividades</a:t>
            </a:r>
            <a:endParaRPr lang="en-US" altLang="es-MX" sz="1700" dirty="0"/>
          </a:p>
          <a:p>
            <a:endParaRPr lang="en-US" altLang="es-MX" sz="1700" u="sng" dirty="0"/>
          </a:p>
        </p:txBody>
      </p:sp>
      <p:sp>
        <p:nvSpPr>
          <p:cNvPr id="2" name="Marcador de número de diapositiva 5">
            <a:extLst>
              <a:ext uri="{FF2B5EF4-FFF2-40B4-BE49-F238E27FC236}">
                <a16:creationId xmlns:a16="http://schemas.microsoft.com/office/drawing/2014/main" id="{723C82B1-2B83-8110-EBBF-77189E66FEB7}"/>
              </a:ext>
            </a:extLst>
          </p:cNvPr>
          <p:cNvSpPr>
            <a:spLocks noGrp="1"/>
          </p:cNvSpPr>
          <p:nvPr>
            <p:ph type="sldNum" sz="quarter" idx="12"/>
          </p:nvPr>
        </p:nvSpPr>
        <p:spPr>
          <a:xfrm>
            <a:off x="6757416" y="6356350"/>
            <a:ext cx="2057400" cy="365125"/>
          </a:xfrm>
        </p:spPr>
        <p:txBody>
          <a:bodyPr>
            <a:normAutofit/>
          </a:bodyPr>
          <a:lstStyle/>
          <a:p>
            <a:pPr>
              <a:spcAft>
                <a:spcPts val="600"/>
              </a:spcAft>
            </a:pPr>
            <a:fld id="{23D6CA19-FAC5-4179-822A-B68273E28D83}" type="slidenum">
              <a:rPr lang="en-US" altLang="es-MX">
                <a:solidFill>
                  <a:schemeClr val="bg1"/>
                </a:solidFill>
              </a:rPr>
              <a:pPr>
                <a:spcAft>
                  <a:spcPts val="600"/>
                </a:spcAft>
              </a:pPr>
              <a:t>32</a:t>
            </a:fld>
            <a:endParaRPr lang="en-US" altLang="es-MX">
              <a:solidFill>
                <a:schemeClr val="bg1"/>
              </a:solidFill>
            </a:endParaRPr>
          </a:p>
        </p:txBody>
      </p:sp>
    </p:spTree>
    <p:extLst>
      <p:ext uri="{BB962C8B-B14F-4D97-AF65-F5344CB8AC3E}">
        <p14:creationId xmlns:p14="http://schemas.microsoft.com/office/powerpoint/2010/main" val="1257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3" name="Picture 40964" descr="Piles of logs">
            <a:extLst>
              <a:ext uri="{FF2B5EF4-FFF2-40B4-BE49-F238E27FC236}">
                <a16:creationId xmlns:a16="http://schemas.microsoft.com/office/drawing/2014/main" id="{24597949-ECCC-AD3A-4B23-8044C36F5D67}"/>
              </a:ext>
            </a:extLst>
          </p:cNvPr>
          <p:cNvPicPr>
            <a:picLocks noChangeAspect="1"/>
          </p:cNvPicPr>
          <p:nvPr/>
        </p:nvPicPr>
        <p:blipFill rotWithShape="1">
          <a:blip r:embed="rId3"/>
          <a:srcRect r="29412" b="-1"/>
          <a:stretch/>
        </p:blipFill>
        <p:spPr>
          <a:xfrm>
            <a:off x="109956" y="98457"/>
            <a:ext cx="7252212" cy="6857990"/>
          </a:xfrm>
          <a:prstGeom prst="rect">
            <a:avLst/>
          </a:prstGeom>
        </p:spPr>
      </p:pic>
      <p:sp>
        <p:nvSpPr>
          <p:cNvPr id="40962" name="Rectangle 2">
            <a:extLst>
              <a:ext uri="{FF2B5EF4-FFF2-40B4-BE49-F238E27FC236}">
                <a16:creationId xmlns:a16="http://schemas.microsoft.com/office/drawing/2014/main" id="{56990A46-9E35-8A19-5F0A-43A3C4CE965D}"/>
              </a:ext>
            </a:extLst>
          </p:cNvPr>
          <p:cNvSpPr>
            <a:spLocks noGrp="1" noChangeArrowheads="1"/>
          </p:cNvSpPr>
          <p:nvPr>
            <p:ph type="title"/>
          </p:nvPr>
        </p:nvSpPr>
        <p:spPr>
          <a:xfrm>
            <a:off x="3252081" y="106036"/>
            <a:ext cx="5791199" cy="1899912"/>
          </a:xfrm>
        </p:spPr>
        <p:txBody>
          <a:bodyPr>
            <a:normAutofit/>
          </a:bodyPr>
          <a:lstStyle/>
          <a:p>
            <a:r>
              <a:rPr lang="en-US" altLang="es-MX" sz="2800" b="1" dirty="0"/>
              <a:t>CO</a:t>
            </a:r>
            <a:r>
              <a:rPr lang="en-US" altLang="es-MX" sz="2800" b="1" baseline="-25000" dirty="0"/>
              <a:t>2 y </a:t>
            </a:r>
            <a:r>
              <a:rPr lang="en-US" altLang="es-MX" sz="2800" b="1" dirty="0"/>
              <a:t> </a:t>
            </a:r>
            <a:r>
              <a:rPr lang="en-US" altLang="es-MX" sz="2800" b="1" dirty="0" err="1"/>
              <a:t>Deforestación</a:t>
            </a:r>
            <a:br>
              <a:rPr lang="en-US" altLang="es-MX" sz="2800" b="1" dirty="0"/>
            </a:br>
            <a:r>
              <a:rPr lang="en-US" altLang="es-MX" sz="2800" b="1" dirty="0" err="1"/>
              <a:t>por</a:t>
            </a:r>
            <a:r>
              <a:rPr lang="en-US" altLang="es-MX" sz="2800" b="1" dirty="0"/>
              <a:t> </a:t>
            </a:r>
            <a:r>
              <a:rPr lang="en-US" altLang="es-MX" sz="2800" b="1" dirty="0" err="1"/>
              <a:t>producción</a:t>
            </a:r>
            <a:r>
              <a:rPr lang="en-US" altLang="es-MX" sz="2800" b="1" dirty="0"/>
              <a:t> de </a:t>
            </a:r>
            <a:r>
              <a:rPr lang="en-US" altLang="es-MX" sz="2800" b="1" dirty="0" err="1"/>
              <a:t>alimento</a:t>
            </a:r>
            <a:r>
              <a:rPr lang="en-US" altLang="es-MX" sz="2800" b="1" dirty="0"/>
              <a:t> para </a:t>
            </a:r>
            <a:r>
              <a:rPr lang="en-US" altLang="es-MX" sz="2800" b="1" dirty="0" err="1"/>
              <a:t>el</a:t>
            </a:r>
            <a:r>
              <a:rPr lang="en-US" altLang="es-MX" sz="2800" b="1" dirty="0"/>
              <a:t> </a:t>
            </a:r>
            <a:r>
              <a:rPr lang="en-US" altLang="es-MX" sz="2800" b="1" dirty="0" err="1"/>
              <a:t>ganado</a:t>
            </a:r>
            <a:endParaRPr lang="en-US" altLang="es-MX" sz="2800" b="1" dirty="0"/>
          </a:p>
        </p:txBody>
      </p:sp>
      <p:sp>
        <p:nvSpPr>
          <p:cNvPr id="40963" name="Rectangle 3">
            <a:extLst>
              <a:ext uri="{FF2B5EF4-FFF2-40B4-BE49-F238E27FC236}">
                <a16:creationId xmlns:a16="http://schemas.microsoft.com/office/drawing/2014/main" id="{1B8FBB93-680A-16D4-84FC-CD077F944304}"/>
              </a:ext>
            </a:extLst>
          </p:cNvPr>
          <p:cNvSpPr>
            <a:spLocks noGrp="1" noChangeArrowheads="1"/>
          </p:cNvSpPr>
          <p:nvPr>
            <p:ph type="body" idx="1"/>
          </p:nvPr>
        </p:nvSpPr>
        <p:spPr>
          <a:xfrm>
            <a:off x="5486400" y="2200838"/>
            <a:ext cx="3461921" cy="3742762"/>
          </a:xfrm>
        </p:spPr>
        <p:txBody>
          <a:bodyPr>
            <a:noAutofit/>
          </a:bodyPr>
          <a:lstStyle/>
          <a:p>
            <a:r>
              <a:rPr lang="en-US" altLang="es-MX" sz="2400" dirty="0"/>
              <a:t>La </a:t>
            </a:r>
            <a:r>
              <a:rPr lang="en-US" altLang="es-MX" sz="2400" dirty="0" err="1"/>
              <a:t>deforestación</a:t>
            </a:r>
            <a:r>
              <a:rPr lang="en-US" altLang="es-MX" sz="2400" dirty="0"/>
              <a:t> es </a:t>
            </a:r>
            <a:r>
              <a:rPr lang="en-US" altLang="es-MX" sz="2400" dirty="0" err="1"/>
              <a:t>esencial</a:t>
            </a:r>
            <a:r>
              <a:rPr lang="en-US" altLang="es-MX" sz="2400" dirty="0"/>
              <a:t> para </a:t>
            </a:r>
            <a:r>
              <a:rPr lang="en-US" altLang="es-MX" sz="2400" dirty="0" err="1"/>
              <a:t>despejar</a:t>
            </a:r>
            <a:r>
              <a:rPr lang="en-US" altLang="es-MX" sz="2400" dirty="0"/>
              <a:t> tierra para </a:t>
            </a:r>
            <a:r>
              <a:rPr lang="en-US" altLang="es-MX" sz="2400" dirty="0" err="1"/>
              <a:t>pastura</a:t>
            </a:r>
            <a:r>
              <a:rPr lang="en-US" altLang="es-MX" sz="2400" dirty="0"/>
              <a:t> y </a:t>
            </a:r>
            <a:r>
              <a:rPr lang="en-US" altLang="es-MX" sz="2400" dirty="0" err="1"/>
              <a:t>alimento</a:t>
            </a:r>
            <a:r>
              <a:rPr lang="en-US" altLang="es-MX" sz="2400" dirty="0"/>
              <a:t> de Ganado.</a:t>
            </a:r>
          </a:p>
          <a:p>
            <a:r>
              <a:rPr lang="en-US" altLang="es-MX" sz="2400" dirty="0" err="1"/>
              <a:t>Cuando</a:t>
            </a:r>
            <a:r>
              <a:rPr lang="en-US" altLang="es-MX" sz="2400" dirty="0"/>
              <a:t> la tierra es </a:t>
            </a:r>
            <a:r>
              <a:rPr lang="en-US" altLang="es-MX" sz="2400" dirty="0" err="1"/>
              <a:t>roturada</a:t>
            </a:r>
            <a:r>
              <a:rPr lang="en-US" altLang="es-MX" sz="2400" dirty="0"/>
              <a:t> o Quemada, </a:t>
            </a:r>
            <a:r>
              <a:rPr lang="en-US" altLang="es-MX" sz="2400" dirty="0" err="1"/>
              <a:t>grandes</a:t>
            </a:r>
            <a:r>
              <a:rPr lang="en-US" altLang="es-MX" sz="2400" dirty="0"/>
              <a:t> </a:t>
            </a:r>
            <a:r>
              <a:rPr lang="en-US" altLang="es-MX" sz="2400" dirty="0" err="1"/>
              <a:t>cantidades</a:t>
            </a:r>
            <a:r>
              <a:rPr lang="en-US" altLang="es-MX" sz="2400" dirty="0"/>
              <a:t> de CO</a:t>
            </a:r>
            <a:r>
              <a:rPr lang="en-US" altLang="es-MX" sz="2400" baseline="-25000" dirty="0"/>
              <a:t>2  </a:t>
            </a:r>
            <a:r>
              <a:rPr lang="en-US" altLang="es-MX" sz="2400" dirty="0"/>
              <a:t>se </a:t>
            </a:r>
            <a:r>
              <a:rPr lang="en-US" altLang="es-MX" sz="2400" dirty="0" err="1"/>
              <a:t>liberan</a:t>
            </a:r>
            <a:r>
              <a:rPr lang="en-US" altLang="es-MX" sz="2400" dirty="0"/>
              <a:t> a la </a:t>
            </a:r>
            <a:r>
              <a:rPr lang="en-US" altLang="es-MX" sz="2400" dirty="0" err="1"/>
              <a:t>atmósfera</a:t>
            </a:r>
            <a:r>
              <a:rPr lang="en-US" altLang="es-MX" sz="2400" dirty="0"/>
              <a:t>..</a:t>
            </a:r>
          </a:p>
        </p:txBody>
      </p:sp>
    </p:spTree>
    <p:extLst>
      <p:ext uri="{BB962C8B-B14F-4D97-AF65-F5344CB8AC3E}">
        <p14:creationId xmlns:p14="http://schemas.microsoft.com/office/powerpoint/2010/main" val="1187635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FF4E1AF8-26C1-1267-DA49-538D5CE07010}"/>
              </a:ext>
            </a:extLst>
          </p:cNvPr>
          <p:cNvSpPr>
            <a:spLocks noGrp="1"/>
          </p:cNvSpPr>
          <p:nvPr>
            <p:ph type="sldNum" sz="quarter" idx="12"/>
          </p:nvPr>
        </p:nvSpPr>
        <p:spPr/>
        <p:txBody>
          <a:bodyPr/>
          <a:lstStyle/>
          <a:p>
            <a:fld id="{31D1C08E-1DCF-4C3F-90E5-63BD8AF348B8}" type="slidenum">
              <a:rPr lang="en-US" altLang="es-MX"/>
              <a:pPr/>
              <a:t>34</a:t>
            </a:fld>
            <a:endParaRPr lang="en-US" altLang="es-MX"/>
          </a:p>
        </p:txBody>
      </p:sp>
      <p:sp>
        <p:nvSpPr>
          <p:cNvPr id="41986" name="Rectangle 2">
            <a:extLst>
              <a:ext uri="{FF2B5EF4-FFF2-40B4-BE49-F238E27FC236}">
                <a16:creationId xmlns:a16="http://schemas.microsoft.com/office/drawing/2014/main" id="{858F137E-792D-E632-4317-C961C714D156}"/>
              </a:ext>
            </a:extLst>
          </p:cNvPr>
          <p:cNvSpPr>
            <a:spLocks noGrp="1" noChangeArrowheads="1"/>
          </p:cNvSpPr>
          <p:nvPr>
            <p:ph type="title"/>
          </p:nvPr>
        </p:nvSpPr>
        <p:spPr/>
        <p:txBody>
          <a:bodyPr/>
          <a:lstStyle/>
          <a:p>
            <a:r>
              <a:rPr lang="en-US" altLang="es-MX"/>
              <a:t>.</a:t>
            </a:r>
          </a:p>
        </p:txBody>
      </p:sp>
      <p:pic>
        <p:nvPicPr>
          <p:cNvPr id="41988" name="Picture 4">
            <a:extLst>
              <a:ext uri="{FF2B5EF4-FFF2-40B4-BE49-F238E27FC236}">
                <a16:creationId xmlns:a16="http://schemas.microsoft.com/office/drawing/2014/main" id="{1314964B-005E-8B32-FB94-E0A109E39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0"/>
            <a:ext cx="7696200" cy="690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186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D80D2FE2-5A2B-F750-3C04-BFFB8DB6FC4F}"/>
              </a:ext>
            </a:extLst>
          </p:cNvPr>
          <p:cNvSpPr>
            <a:spLocks noGrp="1"/>
          </p:cNvSpPr>
          <p:nvPr>
            <p:ph type="title"/>
          </p:nvPr>
        </p:nvSpPr>
        <p:spPr/>
        <p:txBody>
          <a:bodyPr/>
          <a:lstStyle/>
          <a:p>
            <a:r>
              <a:rPr lang="es-MX" dirty="0"/>
              <a:t>El ganado produce además:</a:t>
            </a:r>
          </a:p>
        </p:txBody>
      </p:sp>
      <p:sp>
        <p:nvSpPr>
          <p:cNvPr id="8" name="Marcador de contenido 7">
            <a:extLst>
              <a:ext uri="{FF2B5EF4-FFF2-40B4-BE49-F238E27FC236}">
                <a16:creationId xmlns:a16="http://schemas.microsoft.com/office/drawing/2014/main" id="{F5C2156E-1D0E-3848-409D-4A539E4F257A}"/>
              </a:ext>
            </a:extLst>
          </p:cNvPr>
          <p:cNvSpPr>
            <a:spLocks noGrp="1"/>
          </p:cNvSpPr>
          <p:nvPr>
            <p:ph sz="half" idx="1"/>
          </p:nvPr>
        </p:nvSpPr>
        <p:spPr>
          <a:xfrm>
            <a:off x="457200" y="1828800"/>
            <a:ext cx="3810000" cy="4525963"/>
          </a:xfrm>
        </p:spPr>
        <p:txBody>
          <a:bodyPr/>
          <a:lstStyle/>
          <a:p>
            <a:r>
              <a:rPr lang="es-MX" sz="2400" dirty="0"/>
              <a:t>Metano </a:t>
            </a:r>
            <a:r>
              <a:rPr lang="en-US" altLang="es-MX" sz="2400" dirty="0"/>
              <a:t>(CH</a:t>
            </a:r>
            <a:r>
              <a:rPr lang="en-US" altLang="es-MX" sz="2400" baseline="-25000" dirty="0"/>
              <a:t>4</a:t>
            </a:r>
            <a:r>
              <a:rPr lang="en-US" altLang="es-MX" sz="2400" dirty="0"/>
              <a:t>)</a:t>
            </a:r>
          </a:p>
          <a:p>
            <a:r>
              <a:rPr lang="en-US" sz="2400" dirty="0" err="1"/>
              <a:t>Producto</a:t>
            </a:r>
            <a:r>
              <a:rPr lang="en-US" sz="2400" dirty="0"/>
              <a:t> de la </a:t>
            </a:r>
            <a:r>
              <a:rPr lang="en-US" sz="2400" dirty="0" err="1"/>
              <a:t>descomposición</a:t>
            </a:r>
            <a:r>
              <a:rPr lang="en-US" sz="2400" dirty="0"/>
              <a:t> </a:t>
            </a:r>
            <a:r>
              <a:rPr lang="en-US" sz="2400" dirty="0" err="1"/>
              <a:t>entérica</a:t>
            </a:r>
            <a:r>
              <a:rPr lang="en-US" sz="2400" dirty="0"/>
              <a:t>.</a:t>
            </a:r>
          </a:p>
          <a:p>
            <a:r>
              <a:rPr lang="en-US" sz="2400" dirty="0" err="1"/>
              <a:t>También</a:t>
            </a:r>
            <a:r>
              <a:rPr lang="en-US" sz="2400" dirty="0"/>
              <a:t> de la </a:t>
            </a:r>
            <a:r>
              <a:rPr lang="en-US" sz="2400" dirty="0" err="1"/>
              <a:t>descomposición</a:t>
            </a:r>
            <a:r>
              <a:rPr lang="en-US" sz="2400" dirty="0"/>
              <a:t> del </a:t>
            </a:r>
            <a:r>
              <a:rPr lang="en-US" sz="2400" dirty="0" err="1"/>
              <a:t>estiércol</a:t>
            </a:r>
            <a:endParaRPr lang="es-MX" sz="2400" dirty="0"/>
          </a:p>
        </p:txBody>
      </p:sp>
      <p:sp>
        <p:nvSpPr>
          <p:cNvPr id="10" name="Marcador de contenido 7">
            <a:extLst>
              <a:ext uri="{FF2B5EF4-FFF2-40B4-BE49-F238E27FC236}">
                <a16:creationId xmlns:a16="http://schemas.microsoft.com/office/drawing/2014/main" id="{93F310DF-A2F4-98A2-D667-EEDA318E0609}"/>
              </a:ext>
            </a:extLst>
          </p:cNvPr>
          <p:cNvSpPr txBox="1">
            <a:spLocks/>
          </p:cNvSpPr>
          <p:nvPr/>
        </p:nvSpPr>
        <p:spPr bwMode="auto">
          <a:xfrm>
            <a:off x="4800600" y="1752600"/>
            <a:ext cx="3810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MX" sz="2400" dirty="0" err="1"/>
              <a:t>Oxido</a:t>
            </a:r>
            <a:r>
              <a:rPr lang="en-US" altLang="es-MX" sz="2400" dirty="0"/>
              <a:t> Nitroso (N</a:t>
            </a:r>
            <a:r>
              <a:rPr lang="en-US" altLang="es-MX" sz="2400" baseline="-25000" dirty="0"/>
              <a:t>2</a:t>
            </a:r>
            <a:r>
              <a:rPr lang="en-US" altLang="es-MX" sz="2400" dirty="0"/>
              <a:t>O)</a:t>
            </a:r>
          </a:p>
          <a:p>
            <a:r>
              <a:rPr lang="en-US" altLang="es-MX" sz="2400" dirty="0" err="1"/>
              <a:t>Manejo</a:t>
            </a:r>
            <a:r>
              <a:rPr lang="en-US" altLang="es-MX" sz="2400" dirty="0"/>
              <a:t> </a:t>
            </a:r>
            <a:r>
              <a:rPr lang="en-US" altLang="es-MX" sz="2400" dirty="0" err="1"/>
              <a:t>inadecuado</a:t>
            </a:r>
            <a:r>
              <a:rPr lang="en-US" altLang="es-MX" sz="2400" dirty="0"/>
              <a:t> de </a:t>
            </a:r>
            <a:r>
              <a:rPr lang="en-US" altLang="es-MX" sz="2400" dirty="0" err="1"/>
              <a:t>estiércol</a:t>
            </a:r>
            <a:r>
              <a:rPr lang="en-US" altLang="es-MX" sz="2400" dirty="0"/>
              <a:t>.</a:t>
            </a:r>
          </a:p>
          <a:p>
            <a:endParaRPr lang="en-US" altLang="es-MX" sz="2400" dirty="0"/>
          </a:p>
          <a:p>
            <a:endParaRPr lang="en-US" sz="2400" dirty="0"/>
          </a:p>
        </p:txBody>
      </p:sp>
      <p:pic>
        <p:nvPicPr>
          <p:cNvPr id="12" name="Imagen 11">
            <a:extLst>
              <a:ext uri="{FF2B5EF4-FFF2-40B4-BE49-F238E27FC236}">
                <a16:creationId xmlns:a16="http://schemas.microsoft.com/office/drawing/2014/main" id="{FDBDF97C-8A1D-3ED9-72DF-D69EFE81D275}"/>
              </a:ext>
            </a:extLst>
          </p:cNvPr>
          <p:cNvPicPr>
            <a:picLocks noChangeAspect="1"/>
          </p:cNvPicPr>
          <p:nvPr/>
        </p:nvPicPr>
        <p:blipFill>
          <a:blip r:embed="rId2"/>
          <a:stretch>
            <a:fillRect/>
          </a:stretch>
        </p:blipFill>
        <p:spPr>
          <a:xfrm>
            <a:off x="4800600" y="3482252"/>
            <a:ext cx="4067175" cy="3046455"/>
          </a:xfrm>
          <a:prstGeom prst="rect">
            <a:avLst/>
          </a:prstGeom>
        </p:spPr>
      </p:pic>
    </p:spTree>
    <p:extLst>
      <p:ext uri="{BB962C8B-B14F-4D97-AF65-F5344CB8AC3E}">
        <p14:creationId xmlns:p14="http://schemas.microsoft.com/office/powerpoint/2010/main" val="3517123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2E76F998-A00A-B319-E79C-7DB6F7388D07}"/>
              </a:ext>
            </a:extLst>
          </p:cNvPr>
          <p:cNvSpPr>
            <a:spLocks noGrp="1" noChangeArrowheads="1"/>
          </p:cNvSpPr>
          <p:nvPr>
            <p:ph type="title"/>
          </p:nvPr>
        </p:nvSpPr>
        <p:spPr>
          <a:xfrm>
            <a:off x="628650" y="365125"/>
            <a:ext cx="7886700" cy="1325563"/>
          </a:xfrm>
        </p:spPr>
        <p:txBody>
          <a:bodyPr>
            <a:normAutofit/>
          </a:bodyPr>
          <a:lstStyle/>
          <a:p>
            <a:r>
              <a:rPr lang="en-US" altLang="es-MX"/>
              <a:t>Impacto de la Ganadería</a:t>
            </a:r>
            <a:endParaRPr lang="en-US" altLang="es-MX" dirty="0"/>
          </a:p>
        </p:txBody>
      </p:sp>
      <p:sp>
        <p:nvSpPr>
          <p:cNvPr id="69658" name="Rectangle 3">
            <a:extLst>
              <a:ext uri="{FF2B5EF4-FFF2-40B4-BE49-F238E27FC236}">
                <a16:creationId xmlns:a16="http://schemas.microsoft.com/office/drawing/2014/main" id="{330B6F76-4790-D783-B50A-C1293F22423D}"/>
              </a:ext>
            </a:extLst>
          </p:cNvPr>
          <p:cNvSpPr>
            <a:spLocks noGrp="1" noChangeArrowheads="1"/>
          </p:cNvSpPr>
          <p:nvPr>
            <p:ph type="body" idx="1"/>
          </p:nvPr>
        </p:nvSpPr>
        <p:spPr>
          <a:xfrm>
            <a:off x="628650" y="1825625"/>
            <a:ext cx="7886700" cy="4351338"/>
          </a:xfrm>
        </p:spPr>
        <p:txBody>
          <a:bodyPr>
            <a:normAutofit/>
          </a:bodyPr>
          <a:lstStyle/>
          <a:p>
            <a:pPr>
              <a:lnSpc>
                <a:spcPct val="90000"/>
              </a:lnSpc>
            </a:pPr>
            <a:r>
              <a:rPr lang="en-US" altLang="es-MX" dirty="0"/>
              <a:t>Produce un </a:t>
            </a:r>
            <a:r>
              <a:rPr lang="en-US" altLang="es-MX" dirty="0" err="1"/>
              <a:t>estimado</a:t>
            </a:r>
            <a:r>
              <a:rPr lang="en-US" altLang="es-MX" dirty="0"/>
              <a:t> del 9% de las </a:t>
            </a:r>
            <a:r>
              <a:rPr lang="en-US" altLang="es-MX" dirty="0" err="1"/>
              <a:t>emisiones</a:t>
            </a:r>
            <a:r>
              <a:rPr lang="en-US" altLang="es-MX" dirty="0"/>
              <a:t> </a:t>
            </a:r>
            <a:r>
              <a:rPr lang="en-US" altLang="es-MX" dirty="0" err="1"/>
              <a:t>globales</a:t>
            </a:r>
            <a:r>
              <a:rPr lang="en-US" altLang="es-MX" dirty="0"/>
              <a:t> de CO</a:t>
            </a:r>
            <a:r>
              <a:rPr lang="en-US" altLang="es-MX" baseline="-25000" dirty="0"/>
              <a:t>2 </a:t>
            </a:r>
            <a:endParaRPr lang="en-US" altLang="es-MX" dirty="0"/>
          </a:p>
          <a:p>
            <a:pPr>
              <a:lnSpc>
                <a:spcPct val="90000"/>
              </a:lnSpc>
            </a:pPr>
            <a:endParaRPr lang="en-US" altLang="es-MX" dirty="0"/>
          </a:p>
          <a:p>
            <a:pPr>
              <a:lnSpc>
                <a:spcPct val="90000"/>
              </a:lnSpc>
            </a:pPr>
            <a:r>
              <a:rPr lang="en-US" altLang="es-MX" dirty="0"/>
              <a:t>Genera un </a:t>
            </a:r>
            <a:r>
              <a:rPr lang="en-US" altLang="es-MX" dirty="0" err="1"/>
              <a:t>estimado</a:t>
            </a:r>
            <a:r>
              <a:rPr lang="en-US" altLang="es-MX" dirty="0"/>
              <a:t> de 35-40% de las  </a:t>
            </a:r>
            <a:r>
              <a:rPr lang="en-US" altLang="es-MX" dirty="0" err="1"/>
              <a:t>emisiones</a:t>
            </a:r>
            <a:r>
              <a:rPr lang="en-US" altLang="es-MX" dirty="0"/>
              <a:t> </a:t>
            </a:r>
            <a:r>
              <a:rPr lang="en-US" altLang="es-MX" dirty="0" err="1"/>
              <a:t>globales</a:t>
            </a:r>
            <a:r>
              <a:rPr lang="en-US" altLang="es-MX" dirty="0"/>
              <a:t> de  CH</a:t>
            </a:r>
            <a:r>
              <a:rPr lang="en-US" altLang="es-MX" baseline="-25000" dirty="0"/>
              <a:t>4 </a:t>
            </a:r>
            <a:endParaRPr lang="en-US" altLang="es-MX" dirty="0"/>
          </a:p>
          <a:p>
            <a:pPr>
              <a:lnSpc>
                <a:spcPct val="90000"/>
              </a:lnSpc>
            </a:pPr>
            <a:endParaRPr lang="en-US" altLang="es-MX" dirty="0"/>
          </a:p>
          <a:p>
            <a:pPr>
              <a:lnSpc>
                <a:spcPct val="90000"/>
              </a:lnSpc>
            </a:pPr>
            <a:r>
              <a:rPr lang="en-US" altLang="es-MX" dirty="0" err="1"/>
              <a:t>Emite</a:t>
            </a:r>
            <a:r>
              <a:rPr lang="en-US" altLang="es-MX" dirty="0"/>
              <a:t> </a:t>
            </a:r>
            <a:r>
              <a:rPr lang="en-US" altLang="es-MX" dirty="0" err="1"/>
              <a:t>el</a:t>
            </a:r>
            <a:r>
              <a:rPr lang="en-US" altLang="es-MX" dirty="0"/>
              <a:t>  65% de NO</a:t>
            </a:r>
            <a:r>
              <a:rPr lang="en-US" altLang="es-MX" baseline="-25000" dirty="0"/>
              <a:t>2</a:t>
            </a:r>
            <a:r>
              <a:rPr lang="en-US" altLang="es-MX" dirty="0"/>
              <a:t> .</a:t>
            </a:r>
            <a:endParaRPr lang="en-US" altLang="es-MX" baseline="-25000" dirty="0"/>
          </a:p>
          <a:p>
            <a:pPr>
              <a:lnSpc>
                <a:spcPct val="90000"/>
              </a:lnSpc>
            </a:pPr>
            <a:endParaRPr lang="en-US" altLang="es-MX" baseline="-25000" dirty="0"/>
          </a:p>
          <a:p>
            <a:pPr>
              <a:lnSpc>
                <a:spcPct val="90000"/>
              </a:lnSpc>
            </a:pPr>
            <a:endParaRPr lang="en-US" altLang="es-MX" dirty="0"/>
          </a:p>
        </p:txBody>
      </p:sp>
      <p:sp>
        <p:nvSpPr>
          <p:cNvPr id="2" name="Marcador de número de diapositiva 5">
            <a:extLst>
              <a:ext uri="{FF2B5EF4-FFF2-40B4-BE49-F238E27FC236}">
                <a16:creationId xmlns:a16="http://schemas.microsoft.com/office/drawing/2014/main" id="{B053BCBB-E2AF-047F-DD1A-D43A59D327FD}"/>
              </a:ext>
            </a:extLst>
          </p:cNvPr>
          <p:cNvSpPr>
            <a:spLocks noGrp="1"/>
          </p:cNvSpPr>
          <p:nvPr>
            <p:ph type="sldNum" sz="quarter" idx="12"/>
          </p:nvPr>
        </p:nvSpPr>
        <p:spPr>
          <a:xfrm>
            <a:off x="6457950" y="6356350"/>
            <a:ext cx="2057400" cy="365125"/>
          </a:xfrm>
        </p:spPr>
        <p:txBody>
          <a:bodyPr>
            <a:normAutofit/>
          </a:bodyPr>
          <a:lstStyle/>
          <a:p>
            <a:pPr>
              <a:spcAft>
                <a:spcPts val="600"/>
              </a:spcAft>
            </a:pPr>
            <a:fld id="{0E43A74F-A657-4D29-B3E4-20713C4D92BC}" type="slidenum">
              <a:rPr lang="en-US" altLang="es-MX" smtClean="0"/>
              <a:pPr>
                <a:spcAft>
                  <a:spcPts val="600"/>
                </a:spcAft>
              </a:pPr>
              <a:t>36</a:t>
            </a:fld>
            <a:endParaRPr lang="en-US" altLang="es-MX"/>
          </a:p>
        </p:txBody>
      </p:sp>
    </p:spTree>
    <p:extLst>
      <p:ext uri="{BB962C8B-B14F-4D97-AF65-F5344CB8AC3E}">
        <p14:creationId xmlns:p14="http://schemas.microsoft.com/office/powerpoint/2010/main" val="35530875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0989E8-2F89-01A3-FBAE-CD33545EE8F9}"/>
              </a:ext>
            </a:extLst>
          </p:cNvPr>
          <p:cNvSpPr>
            <a:spLocks noGrp="1"/>
          </p:cNvSpPr>
          <p:nvPr>
            <p:ph type="title"/>
          </p:nvPr>
        </p:nvSpPr>
        <p:spPr/>
        <p:txBody>
          <a:bodyPr/>
          <a:lstStyle/>
          <a:p>
            <a:r>
              <a:rPr lang="es-MX" dirty="0"/>
              <a:t>Mitigando emisiones de </a:t>
            </a:r>
            <a:r>
              <a:rPr lang="en-US" altLang="es-MX" dirty="0"/>
              <a:t>CO</a:t>
            </a:r>
            <a:r>
              <a:rPr lang="en-US" altLang="es-MX" baseline="-25000" dirty="0"/>
              <a:t>2</a:t>
            </a:r>
            <a:endParaRPr lang="es-MX" dirty="0"/>
          </a:p>
        </p:txBody>
      </p:sp>
      <p:sp>
        <p:nvSpPr>
          <p:cNvPr id="3" name="Marcador de contenido 2">
            <a:extLst>
              <a:ext uri="{FF2B5EF4-FFF2-40B4-BE49-F238E27FC236}">
                <a16:creationId xmlns:a16="http://schemas.microsoft.com/office/drawing/2014/main" id="{37FEB5C1-837A-9FF5-F157-CB2E0610B764}"/>
              </a:ext>
            </a:extLst>
          </p:cNvPr>
          <p:cNvSpPr>
            <a:spLocks noGrp="1"/>
          </p:cNvSpPr>
          <p:nvPr>
            <p:ph sz="half" idx="1"/>
          </p:nvPr>
        </p:nvSpPr>
        <p:spPr/>
        <p:txBody>
          <a:bodyPr/>
          <a:lstStyle/>
          <a:p>
            <a:pPr algn="just"/>
            <a:r>
              <a:rPr lang="es-MX" sz="2400" dirty="0"/>
              <a:t>Reemplazando un auto normal por un auto híbrido se previene la emisión de 1 tonelada de </a:t>
            </a:r>
            <a:r>
              <a:rPr lang="en-US" altLang="es-MX" sz="2400" dirty="0"/>
              <a:t>CO</a:t>
            </a:r>
            <a:r>
              <a:rPr lang="en-US" altLang="es-MX" sz="2400" baseline="-25000" dirty="0"/>
              <a:t>2 </a:t>
            </a:r>
            <a:r>
              <a:rPr lang="en-US" altLang="es-MX" sz="2400" dirty="0"/>
              <a:t>a la </a:t>
            </a:r>
            <a:r>
              <a:rPr lang="en-US" altLang="es-MX" sz="2400" dirty="0" err="1"/>
              <a:t>atmósfera</a:t>
            </a:r>
            <a:endParaRPr lang="es-MX" sz="2400" dirty="0"/>
          </a:p>
        </p:txBody>
      </p:sp>
      <p:sp>
        <p:nvSpPr>
          <p:cNvPr id="4" name="Marcador de contenido 3">
            <a:extLst>
              <a:ext uri="{FF2B5EF4-FFF2-40B4-BE49-F238E27FC236}">
                <a16:creationId xmlns:a16="http://schemas.microsoft.com/office/drawing/2014/main" id="{1CE9790B-F68A-D716-B578-D8627B7D7C9D}"/>
              </a:ext>
            </a:extLst>
          </p:cNvPr>
          <p:cNvSpPr>
            <a:spLocks noGrp="1"/>
          </p:cNvSpPr>
          <p:nvPr>
            <p:ph sz="half" idx="2"/>
          </p:nvPr>
        </p:nvSpPr>
        <p:spPr/>
        <p:txBody>
          <a:bodyPr/>
          <a:lstStyle/>
          <a:p>
            <a:r>
              <a:rPr lang="es-MX" sz="2400" dirty="0"/>
              <a:t>Reemplazando un omnívoro por una persona con dieta vegana previene la emisión de 1.5 toneladas de </a:t>
            </a:r>
            <a:r>
              <a:rPr lang="en-US" altLang="es-MX" sz="2400" dirty="0"/>
              <a:t>CO</a:t>
            </a:r>
            <a:r>
              <a:rPr lang="en-US" altLang="es-MX" sz="2400" baseline="-25000" dirty="0"/>
              <a:t>2 </a:t>
            </a:r>
            <a:r>
              <a:rPr lang="en-US" altLang="es-MX" sz="2400" dirty="0"/>
              <a:t>a la </a:t>
            </a:r>
            <a:r>
              <a:rPr lang="en-US" altLang="es-MX" sz="2400" dirty="0" err="1"/>
              <a:t>atmósfera</a:t>
            </a:r>
            <a:endParaRPr lang="es-MX" sz="2400" dirty="0"/>
          </a:p>
        </p:txBody>
      </p:sp>
      <p:pic>
        <p:nvPicPr>
          <p:cNvPr id="5" name="Imagen 4">
            <a:extLst>
              <a:ext uri="{FF2B5EF4-FFF2-40B4-BE49-F238E27FC236}">
                <a16:creationId xmlns:a16="http://schemas.microsoft.com/office/drawing/2014/main" id="{A8DC3A82-1DC7-F352-B6C2-960EF73B9240}"/>
              </a:ext>
            </a:extLst>
          </p:cNvPr>
          <p:cNvPicPr>
            <a:picLocks noChangeAspect="1"/>
          </p:cNvPicPr>
          <p:nvPr/>
        </p:nvPicPr>
        <p:blipFill>
          <a:blip r:embed="rId2"/>
          <a:stretch>
            <a:fillRect/>
          </a:stretch>
        </p:blipFill>
        <p:spPr>
          <a:xfrm>
            <a:off x="281804" y="4267200"/>
            <a:ext cx="4237087" cy="2164268"/>
          </a:xfrm>
          <a:prstGeom prst="rect">
            <a:avLst/>
          </a:prstGeom>
        </p:spPr>
      </p:pic>
      <p:pic>
        <p:nvPicPr>
          <p:cNvPr id="6" name="Imagen 5">
            <a:extLst>
              <a:ext uri="{FF2B5EF4-FFF2-40B4-BE49-F238E27FC236}">
                <a16:creationId xmlns:a16="http://schemas.microsoft.com/office/drawing/2014/main" id="{388A4795-B597-870E-0AEB-828D9138B7A1}"/>
              </a:ext>
            </a:extLst>
          </p:cNvPr>
          <p:cNvPicPr>
            <a:picLocks noChangeAspect="1"/>
          </p:cNvPicPr>
          <p:nvPr/>
        </p:nvPicPr>
        <p:blipFill>
          <a:blip r:embed="rId3"/>
          <a:stretch>
            <a:fillRect/>
          </a:stretch>
        </p:blipFill>
        <p:spPr>
          <a:xfrm>
            <a:off x="5334000" y="4038600"/>
            <a:ext cx="3048000" cy="1935480"/>
          </a:xfrm>
          <a:prstGeom prst="rect">
            <a:avLst/>
          </a:prstGeom>
        </p:spPr>
      </p:pic>
    </p:spTree>
    <p:extLst>
      <p:ext uri="{BB962C8B-B14F-4D97-AF65-F5344CB8AC3E}">
        <p14:creationId xmlns:p14="http://schemas.microsoft.com/office/powerpoint/2010/main" val="421537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64E323D-3FAD-4CC3-B740-75B9B6B7F345}"/>
              </a:ext>
            </a:extLst>
          </p:cNvPr>
          <p:cNvPicPr>
            <a:picLocks noChangeAspect="1"/>
          </p:cNvPicPr>
          <p:nvPr/>
        </p:nvPicPr>
        <p:blipFill>
          <a:blip r:embed="rId2"/>
          <a:stretch>
            <a:fillRect/>
          </a:stretch>
        </p:blipFill>
        <p:spPr>
          <a:xfrm>
            <a:off x="3733800" y="152400"/>
            <a:ext cx="4948311" cy="6858000"/>
          </a:xfrm>
          <a:prstGeom prst="rect">
            <a:avLst/>
          </a:prstGeom>
        </p:spPr>
      </p:pic>
      <p:sp>
        <p:nvSpPr>
          <p:cNvPr id="3" name="CuadroTexto 2">
            <a:extLst>
              <a:ext uri="{FF2B5EF4-FFF2-40B4-BE49-F238E27FC236}">
                <a16:creationId xmlns:a16="http://schemas.microsoft.com/office/drawing/2014/main" id="{42089CDC-F60A-4ED6-B2FC-979AD6576C1A}"/>
              </a:ext>
            </a:extLst>
          </p:cNvPr>
          <p:cNvSpPr txBox="1"/>
          <p:nvPr/>
        </p:nvSpPr>
        <p:spPr>
          <a:xfrm rot="19051737">
            <a:off x="456945" y="3105835"/>
            <a:ext cx="3407728" cy="646331"/>
          </a:xfrm>
          <a:prstGeom prst="rect">
            <a:avLst/>
          </a:prstGeom>
          <a:noFill/>
        </p:spPr>
        <p:txBody>
          <a:bodyPr wrap="none" rtlCol="0">
            <a:spAutoFit/>
          </a:bodyPr>
          <a:lstStyle/>
          <a:p>
            <a:r>
              <a:rPr lang="es-MX" sz="3600" dirty="0"/>
              <a:t>PREGUNTAS ?</a:t>
            </a:r>
          </a:p>
        </p:txBody>
      </p:sp>
    </p:spTree>
    <p:extLst>
      <p:ext uri="{BB962C8B-B14F-4D97-AF65-F5344CB8AC3E}">
        <p14:creationId xmlns:p14="http://schemas.microsoft.com/office/powerpoint/2010/main" val="348106830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1264</TotalTime>
  <Words>1571</Words>
  <Application>Microsoft Office PowerPoint</Application>
  <PresentationFormat>Presentación en pantalla (4:3)</PresentationFormat>
  <Paragraphs>186</Paragraphs>
  <Slides>38</Slides>
  <Notes>11</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38</vt:i4>
      </vt:variant>
    </vt:vector>
  </HeadingPairs>
  <TitlesOfParts>
    <vt:vector size="54" baseType="lpstr">
      <vt:lpstr>Algerian</vt:lpstr>
      <vt:lpstr>Arial</vt:lpstr>
      <vt:lpstr>Century Gothic</vt:lpstr>
      <vt:lpstr>Geneva</vt:lpstr>
      <vt:lpstr>Gill Sans</vt:lpstr>
      <vt:lpstr>Helvetica</vt:lpstr>
      <vt:lpstr>Impact</vt:lpstr>
      <vt:lpstr>Lucida Grande</vt:lpstr>
      <vt:lpstr>Rockwell</vt:lpstr>
      <vt:lpstr>Times</vt:lpstr>
      <vt:lpstr>Times New Roman</vt:lpstr>
      <vt:lpstr>Trebuchet MS</vt:lpstr>
      <vt:lpstr>Verdana</vt:lpstr>
      <vt:lpstr>Wingdings 2</vt:lpstr>
      <vt:lpstr>Zapf Dingbats</vt:lpstr>
      <vt:lpstr>Default Design</vt:lpstr>
      <vt:lpstr>INTRODUCCIÓN A LAS CIENCIAS AMBIENTALES</vt:lpstr>
      <vt:lpstr>LA DEGRADACIÓN DE SUELO</vt:lpstr>
      <vt:lpstr>Presentación de PowerPoint</vt:lpstr>
      <vt:lpstr>Presentación de PowerPoint</vt:lpstr>
      <vt:lpstr>La tierra es un recurso finito</vt:lpstr>
      <vt:lpstr>CALIDAD DEL SUELO</vt:lpstr>
      <vt:lpstr>Presentación de PowerPoint</vt:lpstr>
      <vt:lpstr>Presentación de PowerPoint</vt:lpstr>
      <vt:lpstr>Presentación de PowerPoint</vt:lpstr>
      <vt:lpstr>Presentación de PowerPoint</vt:lpstr>
      <vt:lpstr>Presentación de PowerPoint</vt:lpstr>
      <vt:lpstr>Presentación de PowerPoint</vt:lpstr>
      <vt:lpstr>Tipos de degradación de suelos</vt:lpstr>
      <vt:lpstr>Tipos de degradación de suelos en el mundo</vt:lpstr>
      <vt:lpstr>Causas de la degradación de suelo</vt:lpstr>
      <vt:lpstr>Presentación de PowerPoint</vt:lpstr>
      <vt:lpstr>Deforestación</vt:lpstr>
      <vt:lpstr>Países con mayor tasa de deforestación</vt:lpstr>
      <vt:lpstr>Deforestación</vt:lpstr>
      <vt:lpstr>Presentación de PowerPoint</vt:lpstr>
      <vt:lpstr>Una consecuencia de la degradación del suelo: la pérdida de la biodiversidad</vt:lpstr>
      <vt:lpstr>DESERTIFICACIÓN</vt:lpstr>
      <vt:lpstr>Degradación de cubierta vegetal </vt:lpstr>
      <vt:lpstr>Presentación de PowerPoint</vt:lpstr>
      <vt:lpstr>Degradación del suelo por actividad antrópica</vt:lpstr>
      <vt:lpstr>Efectos sociales de la degradación del suelo</vt:lpstr>
      <vt:lpstr>Ganaderización</vt:lpstr>
      <vt:lpstr>Evolución de uso de suelo</vt:lpstr>
      <vt:lpstr>Crecimiento de las áreas de pastoreo por regiones</vt:lpstr>
      <vt:lpstr>Presentación de PowerPoint</vt:lpstr>
      <vt:lpstr>Presentación de PowerPoint</vt:lpstr>
      <vt:lpstr>(CO2)  y alimento de ganado</vt:lpstr>
      <vt:lpstr>CO2 y  Deforestación por producción de alimento para el ganado</vt:lpstr>
      <vt:lpstr>.</vt:lpstr>
      <vt:lpstr>El ganado produce además:</vt:lpstr>
      <vt:lpstr>Impacto de la Ganadería</vt:lpstr>
      <vt:lpstr>Mitigando emisiones de CO2</vt:lpstr>
      <vt:lpstr>Presentación de PowerPoint</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Land degradation, desertification and drought on sustainable development</dc:title>
  <dc:creator>United Nations</dc:creator>
  <cp:lastModifiedBy>JOSE ISMAEL MINJAREZ SOSA</cp:lastModifiedBy>
  <cp:revision>24</cp:revision>
  <dcterms:created xsi:type="dcterms:W3CDTF">2013-03-19T19:54:48Z</dcterms:created>
  <dcterms:modified xsi:type="dcterms:W3CDTF">2022-09-05T05:04:22Z</dcterms:modified>
</cp:coreProperties>
</file>