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1"/>
  </p:notesMasterIdLst>
  <p:sldIdLst>
    <p:sldId id="257" r:id="rId2"/>
    <p:sldId id="392" r:id="rId3"/>
    <p:sldId id="393" r:id="rId4"/>
    <p:sldId id="394" r:id="rId5"/>
    <p:sldId id="395" r:id="rId6"/>
    <p:sldId id="348" r:id="rId7"/>
    <p:sldId id="396" r:id="rId8"/>
    <p:sldId id="354" r:id="rId9"/>
    <p:sldId id="397" r:id="rId10"/>
    <p:sldId id="347" r:id="rId11"/>
    <p:sldId id="349" r:id="rId12"/>
    <p:sldId id="346" r:id="rId13"/>
    <p:sldId id="350" r:id="rId14"/>
    <p:sldId id="417" r:id="rId15"/>
    <p:sldId id="418" r:id="rId16"/>
    <p:sldId id="277" r:id="rId17"/>
    <p:sldId id="351" r:id="rId18"/>
    <p:sldId id="275" r:id="rId19"/>
    <p:sldId id="421" r:id="rId20"/>
    <p:sldId id="288" r:id="rId21"/>
    <p:sldId id="423" r:id="rId22"/>
    <p:sldId id="293" r:id="rId23"/>
    <p:sldId id="261" r:id="rId24"/>
    <p:sldId id="260" r:id="rId25"/>
    <p:sldId id="401" r:id="rId26"/>
    <p:sldId id="262" r:id="rId27"/>
    <p:sldId id="276" r:id="rId28"/>
    <p:sldId id="422" r:id="rId29"/>
    <p:sldId id="265" r:id="rId30"/>
    <p:sldId id="398" r:id="rId31"/>
    <p:sldId id="399" r:id="rId32"/>
    <p:sldId id="278" r:id="rId33"/>
    <p:sldId id="279" r:id="rId34"/>
    <p:sldId id="404" r:id="rId35"/>
    <p:sldId id="405" r:id="rId36"/>
    <p:sldId id="406" r:id="rId37"/>
    <p:sldId id="410" r:id="rId38"/>
    <p:sldId id="281" r:id="rId39"/>
    <p:sldId id="269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099" autoAdjust="0"/>
  </p:normalViewPr>
  <p:slideViewPr>
    <p:cSldViewPr>
      <p:cViewPr varScale="1">
        <p:scale>
          <a:sx n="97" d="100"/>
          <a:sy n="97" d="100"/>
        </p:scale>
        <p:origin x="192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8" d="100"/>
        <a:sy n="178" d="100"/>
      </p:scale>
      <p:origin x="0" y="-21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186280-17D1-4BD8-9FD6-9913A4936D08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B339C87-4F3E-40B2-8C2E-B299741B1F66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pPr>
            <a:defRPr cap="all"/>
          </a:pPr>
          <a:r>
            <a:rPr lang="es-MX"/>
            <a:t>Como lo estudiamos?</a:t>
          </a:r>
          <a:endParaRPr lang="en-US"/>
        </a:p>
      </dgm:t>
    </dgm:pt>
    <dgm:pt modelId="{CAE8C71C-D308-469C-963E-9561F77AD62E}" type="parTrans" cxnId="{35C3A1A2-50A9-48D1-AD68-A487F618B648}">
      <dgm:prSet/>
      <dgm:spPr/>
      <dgm:t>
        <a:bodyPr/>
        <a:lstStyle/>
        <a:p>
          <a:endParaRPr lang="en-US"/>
        </a:p>
      </dgm:t>
    </dgm:pt>
    <dgm:pt modelId="{E01DC211-C541-424D-8B01-A28797673D5E}" type="sibTrans" cxnId="{35C3A1A2-50A9-48D1-AD68-A487F618B648}">
      <dgm:prSet/>
      <dgm:spPr/>
      <dgm:t>
        <a:bodyPr/>
        <a:lstStyle/>
        <a:p>
          <a:endParaRPr lang="en-US"/>
        </a:p>
      </dgm:t>
    </dgm:pt>
    <dgm:pt modelId="{EF5A8DA5-668C-408E-BD58-9786745BF5B9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defRPr cap="all"/>
          </a:pPr>
          <a:r>
            <a:rPr lang="es-MX"/>
            <a:t>Como podemos prevenirlo?</a:t>
          </a:r>
          <a:endParaRPr lang="en-US"/>
        </a:p>
      </dgm:t>
    </dgm:pt>
    <dgm:pt modelId="{5E5253BF-4856-4D7D-9B71-34A9574D28B1}" type="parTrans" cxnId="{B6B716AA-059E-47AC-981D-E8F113CB72C3}">
      <dgm:prSet/>
      <dgm:spPr/>
      <dgm:t>
        <a:bodyPr/>
        <a:lstStyle/>
        <a:p>
          <a:endParaRPr lang="en-US"/>
        </a:p>
      </dgm:t>
    </dgm:pt>
    <dgm:pt modelId="{9DE2E416-BB5A-46AC-B305-A36994034030}" type="sibTrans" cxnId="{B6B716AA-059E-47AC-981D-E8F113CB72C3}">
      <dgm:prSet/>
      <dgm:spPr/>
      <dgm:t>
        <a:bodyPr/>
        <a:lstStyle/>
        <a:p>
          <a:endParaRPr lang="en-US"/>
        </a:p>
      </dgm:t>
    </dgm:pt>
    <dgm:pt modelId="{2EFDE0D1-B3EB-4CCF-9399-210E058B7CD1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pPr>
            <a:defRPr cap="all"/>
          </a:pPr>
          <a:r>
            <a:rPr lang="es-MX"/>
            <a:t>Podemos reducir sus efectos?</a:t>
          </a:r>
          <a:endParaRPr lang="en-US"/>
        </a:p>
      </dgm:t>
    </dgm:pt>
    <dgm:pt modelId="{AAF76BEC-92EE-4F4C-AA93-2909A065828D}" type="parTrans" cxnId="{2826CBCF-60A7-4D3C-AC43-FFE1271FD4B8}">
      <dgm:prSet/>
      <dgm:spPr/>
      <dgm:t>
        <a:bodyPr/>
        <a:lstStyle/>
        <a:p>
          <a:endParaRPr lang="en-US"/>
        </a:p>
      </dgm:t>
    </dgm:pt>
    <dgm:pt modelId="{7FADD06E-EA09-4E6D-821D-100C900D8605}" type="sibTrans" cxnId="{2826CBCF-60A7-4D3C-AC43-FFE1271FD4B8}">
      <dgm:prSet/>
      <dgm:spPr/>
      <dgm:t>
        <a:bodyPr/>
        <a:lstStyle/>
        <a:p>
          <a:endParaRPr lang="en-US"/>
        </a:p>
      </dgm:t>
    </dgm:pt>
    <dgm:pt modelId="{52D0F88A-7DDC-40C7-970E-4CE912571490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pPr>
            <a:defRPr cap="all"/>
          </a:pPr>
          <a:r>
            <a:rPr lang="es-MX"/>
            <a:t>Si estar permanentemente preparados es incosteable, que podemos hacer? </a:t>
          </a:r>
          <a:endParaRPr lang="en-US"/>
        </a:p>
      </dgm:t>
    </dgm:pt>
    <dgm:pt modelId="{75531D54-D8A6-4B53-BB95-883367A7CDE7}" type="parTrans" cxnId="{0708A10B-24DB-4E89-A401-DA830ADFBFCE}">
      <dgm:prSet/>
      <dgm:spPr/>
      <dgm:t>
        <a:bodyPr/>
        <a:lstStyle/>
        <a:p>
          <a:endParaRPr lang="en-US"/>
        </a:p>
      </dgm:t>
    </dgm:pt>
    <dgm:pt modelId="{E7A92EA8-F287-45FF-BC48-2CCC81C097BE}" type="sibTrans" cxnId="{0708A10B-24DB-4E89-A401-DA830ADFBFCE}">
      <dgm:prSet/>
      <dgm:spPr/>
      <dgm:t>
        <a:bodyPr/>
        <a:lstStyle/>
        <a:p>
          <a:endParaRPr lang="en-US"/>
        </a:p>
      </dgm:t>
    </dgm:pt>
    <dgm:pt modelId="{0D54AD2B-FA00-4FB0-A96C-78B3DBFD6869}" type="pres">
      <dgm:prSet presAssocID="{E4186280-17D1-4BD8-9FD6-9913A4936D08}" presName="linear" presStyleCnt="0">
        <dgm:presLayoutVars>
          <dgm:animLvl val="lvl"/>
          <dgm:resizeHandles val="exact"/>
        </dgm:presLayoutVars>
      </dgm:prSet>
      <dgm:spPr/>
    </dgm:pt>
    <dgm:pt modelId="{6E6665A3-9826-4ADB-8D16-62D5BB5944BC}" type="pres">
      <dgm:prSet presAssocID="{9B339C87-4F3E-40B2-8C2E-B299741B1F6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01C3A7D-AB29-41D1-A45F-45CE8D737037}" type="pres">
      <dgm:prSet presAssocID="{E01DC211-C541-424D-8B01-A28797673D5E}" presName="spacer" presStyleCnt="0"/>
      <dgm:spPr/>
    </dgm:pt>
    <dgm:pt modelId="{455E1DBD-1644-4337-A759-3C600946B1D0}" type="pres">
      <dgm:prSet presAssocID="{EF5A8DA5-668C-408E-BD58-9786745BF5B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4866F6F-DE41-4B03-A7F0-89D1D1EB3154}" type="pres">
      <dgm:prSet presAssocID="{9DE2E416-BB5A-46AC-B305-A36994034030}" presName="spacer" presStyleCnt="0"/>
      <dgm:spPr/>
    </dgm:pt>
    <dgm:pt modelId="{BFA22B6C-A755-4150-8FFB-C7FFBABB6F8D}" type="pres">
      <dgm:prSet presAssocID="{2EFDE0D1-B3EB-4CCF-9399-210E058B7CD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8B4C8BC-DCC0-4018-B3DB-78A753E73F13}" type="pres">
      <dgm:prSet presAssocID="{7FADD06E-EA09-4E6D-821D-100C900D8605}" presName="spacer" presStyleCnt="0"/>
      <dgm:spPr/>
    </dgm:pt>
    <dgm:pt modelId="{F9816BE3-0B95-4EC6-829C-6D1AD2D2D605}" type="pres">
      <dgm:prSet presAssocID="{52D0F88A-7DDC-40C7-970E-4CE91257149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708A10B-24DB-4E89-A401-DA830ADFBFCE}" srcId="{E4186280-17D1-4BD8-9FD6-9913A4936D08}" destId="{52D0F88A-7DDC-40C7-970E-4CE912571490}" srcOrd="3" destOrd="0" parTransId="{75531D54-D8A6-4B53-BB95-883367A7CDE7}" sibTransId="{E7A92EA8-F287-45FF-BC48-2CCC81C097BE}"/>
    <dgm:cxn modelId="{F72EDE54-D86C-4550-B3EE-3218BB3EB005}" type="presOf" srcId="{EF5A8DA5-668C-408E-BD58-9786745BF5B9}" destId="{455E1DBD-1644-4337-A759-3C600946B1D0}" srcOrd="0" destOrd="0" presId="urn:microsoft.com/office/officeart/2005/8/layout/vList2"/>
    <dgm:cxn modelId="{D9ACDB79-7344-4476-85A8-801FCEEF7E05}" type="presOf" srcId="{E4186280-17D1-4BD8-9FD6-9913A4936D08}" destId="{0D54AD2B-FA00-4FB0-A96C-78B3DBFD6869}" srcOrd="0" destOrd="0" presId="urn:microsoft.com/office/officeart/2005/8/layout/vList2"/>
    <dgm:cxn modelId="{35C3A1A2-50A9-48D1-AD68-A487F618B648}" srcId="{E4186280-17D1-4BD8-9FD6-9913A4936D08}" destId="{9B339C87-4F3E-40B2-8C2E-B299741B1F66}" srcOrd="0" destOrd="0" parTransId="{CAE8C71C-D308-469C-963E-9561F77AD62E}" sibTransId="{E01DC211-C541-424D-8B01-A28797673D5E}"/>
    <dgm:cxn modelId="{B6B716AA-059E-47AC-981D-E8F113CB72C3}" srcId="{E4186280-17D1-4BD8-9FD6-9913A4936D08}" destId="{EF5A8DA5-668C-408E-BD58-9786745BF5B9}" srcOrd="1" destOrd="0" parTransId="{5E5253BF-4856-4D7D-9B71-34A9574D28B1}" sibTransId="{9DE2E416-BB5A-46AC-B305-A36994034030}"/>
    <dgm:cxn modelId="{2826CBCF-60A7-4D3C-AC43-FFE1271FD4B8}" srcId="{E4186280-17D1-4BD8-9FD6-9913A4936D08}" destId="{2EFDE0D1-B3EB-4CCF-9399-210E058B7CD1}" srcOrd="2" destOrd="0" parTransId="{AAF76BEC-92EE-4F4C-AA93-2909A065828D}" sibTransId="{7FADD06E-EA09-4E6D-821D-100C900D8605}"/>
    <dgm:cxn modelId="{94BBB0DF-A200-495D-8664-8096A92CD5F4}" type="presOf" srcId="{52D0F88A-7DDC-40C7-970E-4CE912571490}" destId="{F9816BE3-0B95-4EC6-829C-6D1AD2D2D605}" srcOrd="0" destOrd="0" presId="urn:microsoft.com/office/officeart/2005/8/layout/vList2"/>
    <dgm:cxn modelId="{F7947AEA-BB51-42A4-9542-C91DB7968E88}" type="presOf" srcId="{2EFDE0D1-B3EB-4CCF-9399-210E058B7CD1}" destId="{BFA22B6C-A755-4150-8FFB-C7FFBABB6F8D}" srcOrd="0" destOrd="0" presId="urn:microsoft.com/office/officeart/2005/8/layout/vList2"/>
    <dgm:cxn modelId="{F01ACEEC-1DDF-448A-B8AD-FE37632BE69D}" type="presOf" srcId="{9B339C87-4F3E-40B2-8C2E-B299741B1F66}" destId="{6E6665A3-9826-4ADB-8D16-62D5BB5944BC}" srcOrd="0" destOrd="0" presId="urn:microsoft.com/office/officeart/2005/8/layout/vList2"/>
    <dgm:cxn modelId="{C8FA4D1B-F624-495B-9D49-709A10F7B3B3}" type="presParOf" srcId="{0D54AD2B-FA00-4FB0-A96C-78B3DBFD6869}" destId="{6E6665A3-9826-4ADB-8D16-62D5BB5944BC}" srcOrd="0" destOrd="0" presId="urn:microsoft.com/office/officeart/2005/8/layout/vList2"/>
    <dgm:cxn modelId="{C013576D-829E-4DE2-9197-70FBC48C0DC9}" type="presParOf" srcId="{0D54AD2B-FA00-4FB0-A96C-78B3DBFD6869}" destId="{101C3A7D-AB29-41D1-A45F-45CE8D737037}" srcOrd="1" destOrd="0" presId="urn:microsoft.com/office/officeart/2005/8/layout/vList2"/>
    <dgm:cxn modelId="{36B490DA-8EC9-4FD7-8AF5-A2FEA99A5DD0}" type="presParOf" srcId="{0D54AD2B-FA00-4FB0-A96C-78B3DBFD6869}" destId="{455E1DBD-1644-4337-A759-3C600946B1D0}" srcOrd="2" destOrd="0" presId="urn:microsoft.com/office/officeart/2005/8/layout/vList2"/>
    <dgm:cxn modelId="{3C2A1519-0DC5-4EBC-896D-E670EEF403D2}" type="presParOf" srcId="{0D54AD2B-FA00-4FB0-A96C-78B3DBFD6869}" destId="{F4866F6F-DE41-4B03-A7F0-89D1D1EB3154}" srcOrd="3" destOrd="0" presId="urn:microsoft.com/office/officeart/2005/8/layout/vList2"/>
    <dgm:cxn modelId="{FEBDA07B-66E7-4FAC-B539-EB83FCAB6049}" type="presParOf" srcId="{0D54AD2B-FA00-4FB0-A96C-78B3DBFD6869}" destId="{BFA22B6C-A755-4150-8FFB-C7FFBABB6F8D}" srcOrd="4" destOrd="0" presId="urn:microsoft.com/office/officeart/2005/8/layout/vList2"/>
    <dgm:cxn modelId="{B05DAC81-13E2-4618-99C4-F9A903F15BFB}" type="presParOf" srcId="{0D54AD2B-FA00-4FB0-A96C-78B3DBFD6869}" destId="{F8B4C8BC-DCC0-4018-B3DB-78A753E73F13}" srcOrd="5" destOrd="0" presId="urn:microsoft.com/office/officeart/2005/8/layout/vList2"/>
    <dgm:cxn modelId="{82F1C3B1-5A20-42FD-B0E5-EA31A253BF66}" type="presParOf" srcId="{0D54AD2B-FA00-4FB0-A96C-78B3DBFD6869}" destId="{F9816BE3-0B95-4EC6-829C-6D1AD2D2D60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6665A3-9826-4ADB-8D16-62D5BB5944BC}">
      <dsp:nvSpPr>
        <dsp:cNvPr id="0" name=""/>
        <dsp:cNvSpPr/>
      </dsp:nvSpPr>
      <dsp:spPr>
        <a:xfrm>
          <a:off x="0" y="16523"/>
          <a:ext cx="4435078" cy="1105650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MX" sz="2100" kern="1200"/>
            <a:t>Como lo estudiamos?</a:t>
          </a:r>
          <a:endParaRPr lang="en-US" sz="2100" kern="1200"/>
        </a:p>
      </dsp:txBody>
      <dsp:txXfrm>
        <a:off x="53973" y="70496"/>
        <a:ext cx="4327132" cy="997704"/>
      </dsp:txXfrm>
    </dsp:sp>
    <dsp:sp modelId="{455E1DBD-1644-4337-A759-3C600946B1D0}">
      <dsp:nvSpPr>
        <dsp:cNvPr id="0" name=""/>
        <dsp:cNvSpPr/>
      </dsp:nvSpPr>
      <dsp:spPr>
        <a:xfrm>
          <a:off x="0" y="1182653"/>
          <a:ext cx="4435078" cy="1105650"/>
        </a:xfrm>
        <a:prstGeom prst="roundRect">
          <a:avLst/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MX" sz="2100" kern="1200"/>
            <a:t>Como podemos prevenirlo?</a:t>
          </a:r>
          <a:endParaRPr lang="en-US" sz="2100" kern="1200"/>
        </a:p>
      </dsp:txBody>
      <dsp:txXfrm>
        <a:off x="53973" y="1236626"/>
        <a:ext cx="4327132" cy="997704"/>
      </dsp:txXfrm>
    </dsp:sp>
    <dsp:sp modelId="{BFA22B6C-A755-4150-8FFB-C7FFBABB6F8D}">
      <dsp:nvSpPr>
        <dsp:cNvPr id="0" name=""/>
        <dsp:cNvSpPr/>
      </dsp:nvSpPr>
      <dsp:spPr>
        <a:xfrm>
          <a:off x="0" y="2348783"/>
          <a:ext cx="4435078" cy="1105650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MX" sz="2100" kern="1200"/>
            <a:t>Podemos reducir sus efectos?</a:t>
          </a:r>
          <a:endParaRPr lang="en-US" sz="2100" kern="1200"/>
        </a:p>
      </dsp:txBody>
      <dsp:txXfrm>
        <a:off x="53973" y="2402756"/>
        <a:ext cx="4327132" cy="997704"/>
      </dsp:txXfrm>
    </dsp:sp>
    <dsp:sp modelId="{F9816BE3-0B95-4EC6-829C-6D1AD2D2D605}">
      <dsp:nvSpPr>
        <dsp:cNvPr id="0" name=""/>
        <dsp:cNvSpPr/>
      </dsp:nvSpPr>
      <dsp:spPr>
        <a:xfrm>
          <a:off x="0" y="3514914"/>
          <a:ext cx="4435078" cy="1105650"/>
        </a:xfrm>
        <a:prstGeom prst="roundRect">
          <a:avLst/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MX" sz="2100" kern="1200"/>
            <a:t>Si estar permanentemente preparados es incosteable, que podemos hacer? </a:t>
          </a:r>
          <a:endParaRPr lang="en-US" sz="2100" kern="1200"/>
        </a:p>
      </dsp:txBody>
      <dsp:txXfrm>
        <a:off x="53973" y="3568887"/>
        <a:ext cx="4327132" cy="9977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E555A-FECD-4499-8CE0-AA828CB5D35B}" type="datetimeFigureOut">
              <a:rPr lang="es-ES" smtClean="0"/>
              <a:t>05/09/2022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DE779B-585C-4CF4-A9A4-624410F988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7884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B1F841B-6174-4828-BAA9-513D2E9DFD60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919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AF70DCC-393F-4BAE-93BB-3E6260A28C4E}" type="slidenum">
              <a:rPr lang="en-US" sz="1200"/>
              <a:pPr eaLnBrk="1" hangingPunct="1"/>
              <a:t>24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44E603-C5D3-4B3E-86A1-FA1000F0B2E2}" type="slidenum">
              <a:rPr lang="en-US" sz="1200"/>
              <a:pPr eaLnBrk="1" hangingPunct="1"/>
              <a:t>29</a:t>
            </a:fld>
            <a:endParaRPr lang="en-US" sz="12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98EF782-4118-4C8E-9C89-F2A913E410AC}" type="slidenum">
              <a:rPr lang="en-US" sz="1200"/>
              <a:pPr eaLnBrk="1" hangingPunct="1"/>
              <a:t>32</a:t>
            </a:fld>
            <a:endParaRPr lang="en-US" sz="12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1673C74-65A9-4D17-A9E9-2730A82C4E23}" type="slidenum">
              <a:rPr lang="en-US" sz="1200"/>
              <a:pPr eaLnBrk="1" hangingPunct="1"/>
              <a:t>33</a:t>
            </a:fld>
            <a:endParaRPr lang="en-U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05/09/2022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1928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05/09/2022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811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05/09/2022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4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05/09/2022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4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05/09/2022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6549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05/09/2022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8902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05/09/2022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8771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05/09/2022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993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72ED2FD4-8703-4B51-AB2E-F03E49CC91D3}" type="datetimeFigureOut">
              <a:rPr lang="es-ES" smtClean="0"/>
              <a:t>05/09/2022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2173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05/09/2022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3675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2FD4-8703-4B51-AB2E-F03E49CC91D3}" type="datetimeFigureOut">
              <a:rPr lang="es-ES" smtClean="0"/>
              <a:t>05/09/2022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008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D2FD4-8703-4B51-AB2E-F03E49CC91D3}" type="datetimeFigureOut">
              <a:rPr lang="es-ES" smtClean="0"/>
              <a:t>05/09/2022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6C04B6C-F243-44B6-8720-ECBD6FF118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1523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38250" y="1552575"/>
            <a:ext cx="7222182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err="1"/>
              <a:t>Intrucción</a:t>
            </a:r>
            <a:r>
              <a:rPr lang="en-US" dirty="0"/>
              <a:t> a las </a:t>
            </a:r>
            <a:r>
              <a:rPr lang="en-US" dirty="0" err="1"/>
              <a:t>ciencias</a:t>
            </a:r>
            <a:r>
              <a:rPr lang="en-US" dirty="0"/>
              <a:t> </a:t>
            </a:r>
            <a:r>
              <a:rPr lang="en-US" dirty="0" err="1"/>
              <a:t>ambientales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3404" y="4005064"/>
            <a:ext cx="4632182" cy="980728"/>
          </a:xfrm>
        </p:spPr>
        <p:txBody>
          <a:bodyPr>
            <a:noAutofit/>
          </a:bodyPr>
          <a:lstStyle/>
          <a:p>
            <a:pPr eaLnBrk="1" hangingPunct="1"/>
            <a:r>
              <a:rPr lang="en-US" sz="3000" dirty="0" err="1"/>
              <a:t>Semestre</a:t>
            </a:r>
            <a:r>
              <a:rPr lang="en-US" sz="3000" dirty="0"/>
              <a:t> 2022-2</a:t>
            </a:r>
          </a:p>
          <a:p>
            <a:pPr eaLnBrk="1" hangingPunct="1"/>
            <a:r>
              <a:rPr lang="en-US" sz="3000" dirty="0"/>
              <a:t>Prof. </a:t>
            </a:r>
            <a:r>
              <a:rPr lang="en-US" sz="3000" dirty="0" err="1"/>
              <a:t>ismael</a:t>
            </a:r>
            <a:r>
              <a:rPr lang="en-US" sz="3000" dirty="0"/>
              <a:t> </a:t>
            </a:r>
            <a:r>
              <a:rPr lang="en-US" sz="3000" dirty="0" err="1"/>
              <a:t>minjarez</a:t>
            </a:r>
            <a:endParaRPr lang="en-US" sz="3000" dirty="0"/>
          </a:p>
        </p:txBody>
      </p:sp>
      <p:pic>
        <p:nvPicPr>
          <p:cNvPr id="3077" name="Picture 7" descr="flowchart_of_cour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2781300"/>
            <a:ext cx="1403350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014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A5AADBB-4185-441F-B143-FB5327DE6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72" y="692696"/>
            <a:ext cx="7704856" cy="5979157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6B9E2BA3-C33D-4799-AFB4-B8AFE7CA5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0"/>
            <a:ext cx="7920880" cy="1049235"/>
          </a:xfrm>
        </p:spPr>
        <p:txBody>
          <a:bodyPr/>
          <a:lstStyle/>
          <a:p>
            <a:r>
              <a:rPr lang="es-MX" dirty="0"/>
              <a:t>El Hombre impacta la naturaleza</a:t>
            </a:r>
          </a:p>
        </p:txBody>
      </p:sp>
    </p:spTree>
    <p:extLst>
      <p:ext uri="{BB962C8B-B14F-4D97-AF65-F5344CB8AC3E}">
        <p14:creationId xmlns:p14="http://schemas.microsoft.com/office/powerpoint/2010/main" val="986200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8506568-AE48-4664-8AEF-9A16DE0E57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719"/>
          <a:stretch/>
        </p:blipFill>
        <p:spPr>
          <a:xfrm>
            <a:off x="467544" y="1700808"/>
            <a:ext cx="8208912" cy="4208235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08F744AB-5E3E-41D7-8745-2753BE94D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260648"/>
            <a:ext cx="6571343" cy="1049235"/>
          </a:xfrm>
        </p:spPr>
        <p:txBody>
          <a:bodyPr/>
          <a:lstStyle/>
          <a:p>
            <a:r>
              <a:rPr lang="es-MX" dirty="0"/>
              <a:t>De manera positiva</a:t>
            </a:r>
          </a:p>
        </p:txBody>
      </p:sp>
    </p:spTree>
    <p:extLst>
      <p:ext uri="{BB962C8B-B14F-4D97-AF65-F5344CB8AC3E}">
        <p14:creationId xmlns:p14="http://schemas.microsoft.com/office/powerpoint/2010/main" val="875450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B507EF8-1BD9-4F6E-ACEB-7C39C6ECB9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294"/>
          <a:stretch/>
        </p:blipFill>
        <p:spPr>
          <a:xfrm>
            <a:off x="495806" y="1484784"/>
            <a:ext cx="8152388" cy="518457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792D83F-3BFF-46DA-B2A3-CC64655A6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332656"/>
            <a:ext cx="6571343" cy="1049235"/>
          </a:xfrm>
        </p:spPr>
        <p:txBody>
          <a:bodyPr/>
          <a:lstStyle/>
          <a:p>
            <a:r>
              <a:rPr lang="es-MX" dirty="0"/>
              <a:t>O De manera negativa</a:t>
            </a:r>
          </a:p>
        </p:txBody>
      </p:sp>
    </p:spTree>
    <p:extLst>
      <p:ext uri="{BB962C8B-B14F-4D97-AF65-F5344CB8AC3E}">
        <p14:creationId xmlns:p14="http://schemas.microsoft.com/office/powerpoint/2010/main" val="1860498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2C24AB-1D8B-48BC-9E7C-B1656C469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57369"/>
            <a:ext cx="6571343" cy="1049235"/>
          </a:xfrm>
        </p:spPr>
        <p:txBody>
          <a:bodyPr/>
          <a:lstStyle/>
          <a:p>
            <a:r>
              <a:rPr lang="es-MX" dirty="0"/>
              <a:t>Y la naturaleza nos impacta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86D519E-1D9E-4192-A8D4-DD3BFEB4A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139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404813"/>
            <a:ext cx="5616575" cy="647700"/>
          </a:xfrm>
        </p:spPr>
        <p:txBody>
          <a:bodyPr/>
          <a:lstStyle/>
          <a:p>
            <a:r>
              <a:rPr lang="es-MX" dirty="0"/>
              <a:t>En forma de Desastres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35" y="1628800"/>
            <a:ext cx="7843729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04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0AB06C-291A-4D42-9F70-144F8610C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31339"/>
            <a:ext cx="8496944" cy="1049235"/>
          </a:xfrm>
        </p:spPr>
        <p:txBody>
          <a:bodyPr/>
          <a:lstStyle/>
          <a:p>
            <a:pPr algn="ctr"/>
            <a:r>
              <a:rPr lang="es-MX" dirty="0"/>
              <a:t>Desastres en la historia de las religiones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E6C596D-7512-491D-A3EB-5E76930EC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68" y="1700808"/>
            <a:ext cx="4719083" cy="370521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5CEE564-ABD3-4EE1-9721-5F5884823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68" y="1628800"/>
            <a:ext cx="4042864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840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A77085C-FE3F-4E8B-8CB6-18E4D7BF7A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87" t="-2784" r="9439" b="18445"/>
          <a:stretch/>
        </p:blipFill>
        <p:spPr>
          <a:xfrm>
            <a:off x="1187624" y="839557"/>
            <a:ext cx="6984776" cy="5178886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5C40E81-F1E5-457E-8F72-75F1A52EB6A7}"/>
              </a:ext>
            </a:extLst>
          </p:cNvPr>
          <p:cNvSpPr/>
          <p:nvPr/>
        </p:nvSpPr>
        <p:spPr>
          <a:xfrm>
            <a:off x="755576" y="332656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/>
              <a:t>Mural Que Representa La Historia Maya De Desastres Naturales</a:t>
            </a:r>
          </a:p>
        </p:txBody>
      </p:sp>
    </p:spTree>
    <p:extLst>
      <p:ext uri="{BB962C8B-B14F-4D97-AF65-F5344CB8AC3E}">
        <p14:creationId xmlns:p14="http://schemas.microsoft.com/office/powerpoint/2010/main" val="2729909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81FC2F-4862-48F9-A9E4-3F4097D2F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1"/>
            <a:ext cx="9171655" cy="720080"/>
          </a:xfrm>
        </p:spPr>
        <p:txBody>
          <a:bodyPr>
            <a:normAutofit/>
          </a:bodyPr>
          <a:lstStyle/>
          <a:p>
            <a:r>
              <a:rPr lang="es-MX" sz="2800" dirty="0"/>
              <a:t>De hecho los dioses representaban desastres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7EAFC30-EFE3-4D6A-855A-5B1ED2177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980728"/>
            <a:ext cx="2466975" cy="18478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98F6E7B-8A42-42E6-9A76-B7FEDC24D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2452" y="836712"/>
            <a:ext cx="2850683" cy="299695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8388F6C-92A1-47D4-BCF6-B50C635132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0730" b="7907"/>
          <a:stretch/>
        </p:blipFill>
        <p:spPr>
          <a:xfrm>
            <a:off x="2226678" y="3461343"/>
            <a:ext cx="1321384" cy="320801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1BD9867-7449-4646-BB38-4DCD9C9B05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8062" y="836712"/>
            <a:ext cx="2047875" cy="222885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1899751-BD60-44CF-ABDA-C218BCB479B7}"/>
              </a:ext>
            </a:extLst>
          </p:cNvPr>
          <p:cNvSpPr txBox="1"/>
          <p:nvPr/>
        </p:nvSpPr>
        <p:spPr>
          <a:xfrm>
            <a:off x="4291780" y="297917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Tlaloc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857DA03-806B-401F-8A9E-318CF13BD36F}"/>
              </a:ext>
            </a:extLst>
          </p:cNvPr>
          <p:cNvSpPr txBox="1"/>
          <p:nvPr/>
        </p:nvSpPr>
        <p:spPr>
          <a:xfrm>
            <a:off x="7471374" y="429706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Thor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F0AE752-930D-46A5-A59A-9CE3A588C1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887" y="4005064"/>
            <a:ext cx="1924050" cy="2371725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A08B0538-72D6-43DB-95D6-38BE8844DC0A}"/>
              </a:ext>
            </a:extLst>
          </p:cNvPr>
          <p:cNvSpPr txBox="1"/>
          <p:nvPr/>
        </p:nvSpPr>
        <p:spPr>
          <a:xfrm>
            <a:off x="6719108" y="5517232"/>
            <a:ext cx="1924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err="1"/>
              <a:t>Kasoganaga</a:t>
            </a:r>
            <a:endParaRPr lang="es-MX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4B4B461-BB76-43B9-AB78-9F06B44020FE}"/>
              </a:ext>
            </a:extLst>
          </p:cNvPr>
          <p:cNvSpPr txBox="1"/>
          <p:nvPr/>
        </p:nvSpPr>
        <p:spPr>
          <a:xfrm>
            <a:off x="604229" y="4520252"/>
            <a:ext cx="1924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err="1"/>
              <a:t>Kaijin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59698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1691680" y="188640"/>
            <a:ext cx="6572250" cy="1049337"/>
          </a:xfrm>
        </p:spPr>
        <p:txBody>
          <a:bodyPr/>
          <a:lstStyle/>
          <a:p>
            <a:r>
              <a:rPr lang="es-MX" dirty="0"/>
              <a:t>Desastres en la historia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4"/>
            <a:ext cx="3240360" cy="219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Resultado de imagen para hermosillo inundacion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429000"/>
            <a:ext cx="3674729" cy="198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71" y="3429000"/>
            <a:ext cx="3500429" cy="19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088574"/>
            <a:ext cx="3660279" cy="1830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115616" y="3059668"/>
            <a:ext cx="1540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Managua, 1931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5652120" y="2962073"/>
            <a:ext cx="2480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Armero, Colombia, 1985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287510" y="5517232"/>
            <a:ext cx="1416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err="1"/>
              <a:t>Mexico</a:t>
            </a:r>
            <a:r>
              <a:rPr lang="es-MX" dirty="0"/>
              <a:t>, 1985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6122376" y="5589240"/>
            <a:ext cx="1775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Hermosillo, 1972</a:t>
            </a:r>
          </a:p>
        </p:txBody>
      </p:sp>
    </p:spTree>
    <p:extLst>
      <p:ext uri="{BB962C8B-B14F-4D97-AF65-F5344CB8AC3E}">
        <p14:creationId xmlns:p14="http://schemas.microsoft.com/office/powerpoint/2010/main" val="2682509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9D4B225-18E9-4C5B-94D8-2ABE6D16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79CDFE7-F619-4CC6-B33A-0908E1E37F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549" r="10452" b="-1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19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34225" y="443732"/>
            <a:ext cx="608265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1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2477" y="540921"/>
            <a:ext cx="37304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9144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847703" y="1193800"/>
            <a:ext cx="2394787" cy="4699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/>
              <a:t>Desastres mas notables de la historia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CuadroTexto"/>
          <p:cNvSpPr txBox="1"/>
          <p:nvPr/>
        </p:nvSpPr>
        <p:spPr>
          <a:xfrm>
            <a:off x="3545057" y="886807"/>
            <a:ext cx="5544608" cy="5449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 err="1"/>
              <a:t>Erupción</a:t>
            </a:r>
            <a:r>
              <a:rPr lang="en-US" sz="2000" dirty="0"/>
              <a:t> del </a:t>
            </a:r>
            <a:r>
              <a:rPr lang="en-US" sz="2000" dirty="0" err="1"/>
              <a:t>volcán</a:t>
            </a:r>
            <a:r>
              <a:rPr lang="en-US" sz="2000" dirty="0"/>
              <a:t> Toba, Indonesia, 72,000 A.C. Mas del 90 % de </a:t>
            </a:r>
            <a:r>
              <a:rPr lang="en-US" sz="2000" dirty="0" err="1"/>
              <a:t>humanos</a:t>
            </a:r>
            <a:r>
              <a:rPr lang="en-US" sz="2000" dirty="0"/>
              <a:t> </a:t>
            </a:r>
            <a:r>
              <a:rPr lang="en-US" sz="2000" dirty="0" err="1"/>
              <a:t>murieron</a:t>
            </a:r>
            <a:endParaRPr lang="en-US" sz="2000" dirty="0"/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 err="1"/>
              <a:t>Erupción</a:t>
            </a:r>
            <a:r>
              <a:rPr lang="en-US" sz="2000" dirty="0"/>
              <a:t> del </a:t>
            </a:r>
            <a:r>
              <a:rPr lang="en-US" sz="2000" dirty="0" err="1"/>
              <a:t>Volcán</a:t>
            </a:r>
            <a:r>
              <a:rPr lang="en-US" sz="2000" dirty="0"/>
              <a:t> Tera, </a:t>
            </a:r>
            <a:r>
              <a:rPr lang="en-US" sz="2000" dirty="0" err="1"/>
              <a:t>Mediterráneo</a:t>
            </a:r>
            <a:r>
              <a:rPr lang="en-US" sz="2000" dirty="0"/>
              <a:t>. 200, A.C. </a:t>
            </a:r>
            <a:r>
              <a:rPr lang="en-US" sz="2000" dirty="0" err="1"/>
              <a:t>Caída</a:t>
            </a:r>
            <a:r>
              <a:rPr lang="en-US" sz="2000" dirty="0"/>
              <a:t> </a:t>
            </a:r>
            <a:r>
              <a:rPr lang="en-US" sz="2000" dirty="0" err="1"/>
              <a:t>Civilización</a:t>
            </a:r>
            <a:r>
              <a:rPr lang="en-US" sz="2000" dirty="0"/>
              <a:t> </a:t>
            </a:r>
            <a:r>
              <a:rPr lang="en-US" sz="2000" dirty="0" err="1"/>
              <a:t>Minoica</a:t>
            </a:r>
            <a:endParaRPr lang="en-US" sz="2000" dirty="0"/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 err="1"/>
              <a:t>Erupción</a:t>
            </a:r>
            <a:r>
              <a:rPr lang="en-US" sz="2000" dirty="0"/>
              <a:t> del </a:t>
            </a:r>
            <a:r>
              <a:rPr lang="en-US" sz="2000" dirty="0" err="1"/>
              <a:t>Vesubio</a:t>
            </a:r>
            <a:r>
              <a:rPr lang="en-US" sz="2000" dirty="0"/>
              <a:t>, </a:t>
            </a:r>
            <a:r>
              <a:rPr lang="en-US" sz="2000" dirty="0" err="1"/>
              <a:t>Pompeya</a:t>
            </a:r>
            <a:r>
              <a:rPr lang="en-US" sz="2000" dirty="0"/>
              <a:t>, 70, D.C.</a:t>
            </a:r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Gripe Española, 1918, 100 </a:t>
            </a:r>
            <a:r>
              <a:rPr lang="en-US" sz="2000" dirty="0" err="1"/>
              <a:t>millones</a:t>
            </a:r>
            <a:r>
              <a:rPr lang="en-US" sz="2000" dirty="0"/>
              <a:t> de </a:t>
            </a:r>
            <a:r>
              <a:rPr lang="en-US" sz="2000" dirty="0" err="1"/>
              <a:t>muertos</a:t>
            </a:r>
            <a:endParaRPr lang="en-US" sz="2000" dirty="0"/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 err="1"/>
              <a:t>Peste</a:t>
            </a:r>
            <a:r>
              <a:rPr lang="en-US" sz="2000" dirty="0"/>
              <a:t> Negra, Asia y Europa, 1300, </a:t>
            </a:r>
            <a:r>
              <a:rPr lang="en-US" sz="2000" dirty="0" err="1"/>
              <a:t>Millones</a:t>
            </a:r>
            <a:r>
              <a:rPr lang="en-US" sz="2000" dirty="0"/>
              <a:t> de </a:t>
            </a:r>
            <a:r>
              <a:rPr lang="en-US" sz="2000" dirty="0" err="1"/>
              <a:t>vidas</a:t>
            </a:r>
            <a:endParaRPr lang="en-US" sz="2000" dirty="0"/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 err="1"/>
              <a:t>Epidemia</a:t>
            </a:r>
            <a:r>
              <a:rPr lang="en-US" sz="2000" dirty="0"/>
              <a:t> de </a:t>
            </a:r>
            <a:r>
              <a:rPr lang="en-US" sz="2000" dirty="0" err="1"/>
              <a:t>Viruela</a:t>
            </a:r>
            <a:r>
              <a:rPr lang="en-US" sz="2000" dirty="0"/>
              <a:t>, América, 1500--. </a:t>
            </a:r>
            <a:r>
              <a:rPr lang="en-US" sz="2000" dirty="0" err="1"/>
              <a:t>Millones</a:t>
            </a:r>
            <a:r>
              <a:rPr lang="en-US" sz="2000" dirty="0"/>
              <a:t> de </a:t>
            </a:r>
            <a:r>
              <a:rPr lang="en-US" sz="2000" dirty="0" err="1"/>
              <a:t>muertos</a:t>
            </a:r>
            <a:r>
              <a:rPr lang="en-US" sz="2000" dirty="0"/>
              <a:t>. Conquista Española</a:t>
            </a:r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 err="1"/>
              <a:t>Inundaciones</a:t>
            </a:r>
            <a:r>
              <a:rPr lang="en-US" sz="2000" dirty="0"/>
              <a:t> Río Amarillo, China, 1887, 2.5 </a:t>
            </a:r>
            <a:r>
              <a:rPr lang="en-US" sz="2000" dirty="0" err="1"/>
              <a:t>millones</a:t>
            </a:r>
            <a:r>
              <a:rPr lang="en-US" sz="2000" dirty="0"/>
              <a:t> de </a:t>
            </a:r>
            <a:r>
              <a:rPr lang="en-US" sz="2000" dirty="0" err="1"/>
              <a:t>muertos</a:t>
            </a:r>
            <a:endParaRPr lang="en-US" sz="2000" dirty="0"/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 err="1"/>
              <a:t>Terremoto</a:t>
            </a:r>
            <a:r>
              <a:rPr lang="en-US" sz="2000" dirty="0"/>
              <a:t>, China, Shaanxi, 1556, 830 mil </a:t>
            </a:r>
            <a:r>
              <a:rPr lang="en-US" sz="2000" dirty="0" err="1"/>
              <a:t>muertos</a:t>
            </a:r>
            <a:endParaRPr lang="en-US" sz="2000" dirty="0"/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 err="1"/>
              <a:t>Ciclón</a:t>
            </a:r>
            <a:r>
              <a:rPr lang="en-US" sz="2000" dirty="0"/>
              <a:t> Bahía de </a:t>
            </a:r>
            <a:r>
              <a:rPr lang="en-US" sz="2000" dirty="0" err="1"/>
              <a:t>Bengala</a:t>
            </a:r>
            <a:r>
              <a:rPr lang="en-US" sz="2000" dirty="0"/>
              <a:t>, Pakistan, 1970,  un </a:t>
            </a:r>
            <a:r>
              <a:rPr lang="en-US" sz="2000" dirty="0" err="1"/>
              <a:t>millón</a:t>
            </a:r>
            <a:r>
              <a:rPr lang="en-US" sz="2000" dirty="0"/>
              <a:t> de </a:t>
            </a:r>
            <a:r>
              <a:rPr lang="en-US" sz="2000" dirty="0" err="1"/>
              <a:t>muertos</a:t>
            </a:r>
            <a:endParaRPr lang="en-US" sz="2000" dirty="0"/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Segunda Guerra Mundial, 1940-1945, 50 </a:t>
            </a:r>
            <a:r>
              <a:rPr lang="en-US" sz="2000" dirty="0" err="1"/>
              <a:t>millones</a:t>
            </a:r>
            <a:r>
              <a:rPr lang="en-US" sz="2000" dirty="0"/>
              <a:t> de </a:t>
            </a:r>
            <a:r>
              <a:rPr lang="en-US" sz="2000" dirty="0" err="1"/>
              <a:t>muertos</a:t>
            </a:r>
            <a:endParaRPr lang="en-US" sz="2000" dirty="0"/>
          </a:p>
        </p:txBody>
      </p:sp>
      <p:sp>
        <p:nvSpPr>
          <p:cNvPr id="27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421" y="6007878"/>
            <a:ext cx="2625537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5301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9513" y="603910"/>
            <a:ext cx="8712968" cy="1384930"/>
          </a:xfrm>
          <a:prstGeom prst="rect">
            <a:avLst/>
          </a:prstGeom>
          <a:solidFill>
            <a:srgbClr val="FFFF99">
              <a:alpha val="54117"/>
            </a:srgbClr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 eaLnBrk="1" hangingPunct="1"/>
            <a:r>
              <a:rPr lang="es-MX" altLang="ja-JP" sz="1800" dirty="0">
                <a:latin typeface="Verdana" pitchFamily="34" charset="0"/>
                <a:ea typeface="MS Mincho" pitchFamily="49" charset="-128"/>
                <a:cs typeface="Mangal" pitchFamily="18" charset="0"/>
              </a:rPr>
              <a:t>Una disrupción del funcionamiento de una comunidad o sociedad a cualquier escala, debida a eventos catastróficos que interactúan con condiciones de exposición, vulnerabilidad y capacidad, generando pérdidas o impactos en uno o más de los aspectos: humano, material, económico y ambiental. (UNDRR)</a:t>
            </a:r>
          </a:p>
          <a:p>
            <a:pPr eaLnBrk="1" hangingPunct="1"/>
            <a:endParaRPr lang="en-US" altLang="ja-JP" sz="1800" dirty="0">
              <a:latin typeface="Verdana" pitchFamily="34" charset="0"/>
              <a:ea typeface="MS Mincho" pitchFamily="49" charset="-128"/>
              <a:cs typeface="Mangal" pitchFamily="18" charset="0"/>
            </a:endParaRPr>
          </a:p>
          <a:p>
            <a:pPr eaLnBrk="1" hangingPunct="1"/>
            <a:endParaRPr lang="en-US" altLang="ja-JP" sz="1800" dirty="0">
              <a:latin typeface="Verdana" pitchFamily="34" charset="0"/>
              <a:ea typeface="MS Mincho" pitchFamily="49" charset="-128"/>
              <a:cs typeface="Mangal" pitchFamily="18" charset="0"/>
            </a:endParaRP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endParaRPr lang="en-US" altLang="ja-JP" sz="1800" i="1" dirty="0">
              <a:latin typeface="Arial" pitchFamily="34" charset="0"/>
              <a:ea typeface="MS Mincho" pitchFamily="49" charset="-128"/>
              <a:cs typeface="Mangal" pitchFamily="18" charset="0"/>
            </a:endParaRPr>
          </a:p>
          <a:p>
            <a:pPr eaLnBrk="1" hangingPunct="1"/>
            <a:endParaRPr lang="en-US" sz="1800" dirty="0"/>
          </a:p>
        </p:txBody>
      </p:sp>
      <p:sp>
        <p:nvSpPr>
          <p:cNvPr id="6" name="5 Título"/>
          <p:cNvSpPr>
            <a:spLocks noGrp="1"/>
          </p:cNvSpPr>
          <p:nvPr>
            <p:ph type="title" idx="4294967295"/>
          </p:nvPr>
        </p:nvSpPr>
        <p:spPr>
          <a:xfrm>
            <a:off x="656251" y="116632"/>
            <a:ext cx="6572250" cy="608013"/>
          </a:xfrm>
        </p:spPr>
        <p:txBody>
          <a:bodyPr/>
          <a:lstStyle/>
          <a:p>
            <a:r>
              <a:rPr lang="es-MX" dirty="0"/>
              <a:t>Desastre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51397" y="2132856"/>
            <a:ext cx="8569200" cy="421481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/>
              <a:t>Es un fenómeno extremo</a:t>
            </a:r>
          </a:p>
          <a:p>
            <a:r>
              <a:rPr lang="es-ES" sz="2400" dirty="0"/>
              <a:t>De gran intensidad </a:t>
            </a:r>
          </a:p>
          <a:p>
            <a:r>
              <a:rPr lang="es-ES" sz="2400" dirty="0"/>
              <a:t>De duración limitada </a:t>
            </a:r>
          </a:p>
          <a:p>
            <a:r>
              <a:rPr lang="es-ES" sz="2400" dirty="0"/>
              <a:t>Ocurre en una localización específica</a:t>
            </a:r>
          </a:p>
          <a:p>
            <a:r>
              <a:rPr lang="es-ES" sz="2400" dirty="0"/>
              <a:t>Implica la interacción compleja entre sistemas físicos y humanos.</a:t>
            </a:r>
          </a:p>
          <a:p>
            <a:r>
              <a:rPr lang="es-ES" sz="2400" dirty="0"/>
              <a:t>Ocasiona pérdidas humanas , daños a la infraestructura, economía o ambiente.</a:t>
            </a:r>
          </a:p>
          <a:p>
            <a:r>
              <a:rPr lang="es-ES" sz="2400" dirty="0"/>
              <a:t>Interrumpe los sistemas de subsistencia y de la sociedad.</a:t>
            </a:r>
          </a:p>
          <a:p>
            <a:r>
              <a:rPr lang="es-ES" sz="2400" dirty="0"/>
              <a:t>Excede las capacidades locales y sus recursos</a:t>
            </a:r>
          </a:p>
          <a:p>
            <a:pPr marL="0" indent="0">
              <a:buNone/>
            </a:pPr>
            <a:endParaRPr lang="es-ES" sz="2400" dirty="0"/>
          </a:p>
          <a:p>
            <a:pPr>
              <a:lnSpc>
                <a:spcPct val="80000"/>
              </a:lnSpc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02141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7424F32-2789-4FF9-8E8A-1252284BF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708C46E-BB60-4B97-8327-D3A475C00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042755C-F24C-4D08-8E4C-E646382C3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3E94A00-1A92-47F4-9E2D-E51DFF901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32D32A60-013B-47A8-8833-D24240809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E27932B-B694-4C4C-90D7-A0333A7C5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487EA89-6A6F-4BD3-BF7B-951ACA026A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88684" y="2303047"/>
            <a:ext cx="2454070" cy="2674198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2200" dirty="0"/>
              <a:t>Si El </a:t>
            </a:r>
            <a:r>
              <a:rPr lang="en-US" sz="2200"/>
              <a:t>Desastre</a:t>
            </a:r>
            <a:r>
              <a:rPr lang="en-US" sz="2200" dirty="0"/>
              <a:t> se produce por </a:t>
            </a:r>
            <a:r>
              <a:rPr lang="en-US" sz="2200"/>
              <a:t>algún</a:t>
            </a:r>
            <a:r>
              <a:rPr lang="en-US" sz="2200" dirty="0"/>
              <a:t> </a:t>
            </a:r>
            <a:r>
              <a:rPr lang="en-US" sz="2200"/>
              <a:t>fenómeno</a:t>
            </a:r>
            <a:r>
              <a:rPr lang="en-US" sz="2200" dirty="0"/>
              <a:t> natural o </a:t>
            </a:r>
            <a:r>
              <a:rPr lang="en-US" sz="2200"/>
              <a:t>humano</a:t>
            </a:r>
            <a:r>
              <a:rPr lang="en-US" sz="2200" dirty="0"/>
              <a:t> </a:t>
            </a:r>
            <a:r>
              <a:rPr lang="en-US" sz="2200"/>
              <a:t>involuntario</a:t>
            </a:r>
            <a:r>
              <a:rPr lang="en-US" sz="2200" dirty="0"/>
              <a:t>. 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EBB0476-5CF0-4F44-8D68-5D42D7AEE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2146542"/>
            <a:ext cx="245407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7" name="Title 1">
            <a:extLst>
              <a:ext uri="{FF2B5EF4-FFF2-40B4-BE49-F238E27FC236}">
                <a16:creationId xmlns:a16="http://schemas.microsoft.com/office/drawing/2014/main" id="{A9DA474E-6B91-4200-840F-0257B2358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685" y="3122496"/>
            <a:ext cx="264761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DF63C9AD-AE6E-4512-8171-91612E84C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E1A49CE-B63D-457A-A180-1C883E1A6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uadroTexto 2">
            <a:extLst>
              <a:ext uri="{FF2B5EF4-FFF2-40B4-BE49-F238E27FC236}">
                <a16:creationId xmlns:a16="http://schemas.microsoft.com/office/drawing/2014/main" id="{E58C7CA0-C35E-4897-9053-3C79E0139A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586250"/>
              </p:ext>
            </p:extLst>
          </p:nvPr>
        </p:nvGraphicFramePr>
        <p:xfrm>
          <a:off x="3856434" y="803275"/>
          <a:ext cx="4435078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96472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C18CFF-361C-42F2-B1C9-D33B5828D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No podemos adivinar cuando ocurrirá un desastre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7766739-33E9-4118-8688-57170613D892}"/>
              </a:ext>
            </a:extLst>
          </p:cNvPr>
          <p:cNvSpPr txBox="1"/>
          <p:nvPr/>
        </p:nvSpPr>
        <p:spPr>
          <a:xfrm>
            <a:off x="5351947" y="5067809"/>
            <a:ext cx="162903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es-MX" sz="1350" b="1" dirty="0">
                <a:solidFill>
                  <a:prstClr val="black"/>
                </a:solidFill>
                <a:latin typeface="Gill Sans MT" panose="020B0502020104020203"/>
              </a:rPr>
              <a:t>NOSTRADAMUS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C5C22AA-C110-4194-B47F-A3938B55D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3899" y="2402887"/>
            <a:ext cx="4009225" cy="247144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22A7BB9-CFA8-45A0-BA30-F859CA41DAC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39652" y="2568755"/>
            <a:ext cx="2139702" cy="213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382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582E71-D2F2-4CF5-A96E-2511D625B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Por eso estudiamos el riesgo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6A2D55F-C1FD-4B96-BE27-FBDCA9A6181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27601" y="2402886"/>
            <a:ext cx="3132348" cy="313234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C2EC6CA-A1C7-4123-B73E-4E7AC7D0461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8882" y="2828237"/>
            <a:ext cx="3153119" cy="178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464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485900" y="1312071"/>
            <a:ext cx="6172200" cy="608410"/>
          </a:xfrm>
          <a:noFill/>
          <a:ln/>
        </p:spPr>
        <p:txBody>
          <a:bodyPr/>
          <a:lstStyle/>
          <a:p>
            <a:r>
              <a:rPr lang="es-ES_tradnl" sz="3000" b="1">
                <a:latin typeface="Arial" charset="0"/>
              </a:rPr>
              <a:t>Qué es el riesgo?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idx="1"/>
          </p:nvPr>
        </p:nvSpPr>
        <p:spPr>
          <a:xfrm>
            <a:off x="1485900" y="2314575"/>
            <a:ext cx="6172200" cy="1343025"/>
          </a:xfrm>
          <a:noFill/>
          <a:ln/>
        </p:spPr>
        <p:txBody>
          <a:bodyPr/>
          <a:lstStyle/>
          <a:p>
            <a:r>
              <a:rPr lang="es-ES_tradnl" sz="2100" dirty="0">
                <a:latin typeface="Arial" charset="0"/>
              </a:rPr>
              <a:t>Riesgo es la probabilidad  de ocurrencia de un evento (peligro) que ocasione daño a una población o infraestructura vulnerable.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657601"/>
            <a:ext cx="4333875" cy="1607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6039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453D2B-9F58-42D0-ABCB-BB8D1EC0715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85800" y="16604"/>
            <a:ext cx="8748464" cy="1800175"/>
          </a:xfrm>
        </p:spPr>
        <p:txBody>
          <a:bodyPr>
            <a:normAutofit/>
          </a:bodyPr>
          <a:lstStyle/>
          <a:p>
            <a:r>
              <a:rPr lang="es-MX" dirty="0"/>
              <a:t>Entonces el Riesgo se puede medir. </a:t>
            </a:r>
            <a:br>
              <a:rPr lang="es-MX" dirty="0"/>
            </a:br>
            <a:br>
              <a:rPr lang="es-MX" dirty="0"/>
            </a:br>
            <a:r>
              <a:rPr lang="es-MX" dirty="0"/>
              <a:t>Y como se expresa?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0C0EC47-E068-4107-93BE-BD47B26F7E92}"/>
              </a:ext>
            </a:extLst>
          </p:cNvPr>
          <p:cNvSpPr/>
          <p:nvPr/>
        </p:nvSpPr>
        <p:spPr>
          <a:xfrm>
            <a:off x="485800" y="1916832"/>
            <a:ext cx="763284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s-ES_tradnl" sz="3200" b="1" i="1" dirty="0">
                <a:solidFill>
                  <a:schemeClr val="accent5">
                    <a:lumMod val="75000"/>
                  </a:schemeClr>
                </a:solidFill>
              </a:rPr>
              <a:t>Riesgo = Peligro * Vulnerabilidad * Costos</a:t>
            </a:r>
            <a:endParaRPr lang="es-ES_tradnl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3FA406F-FA97-4270-955C-42D036FF1DDB}"/>
              </a:ext>
            </a:extLst>
          </p:cNvPr>
          <p:cNvSpPr txBox="1"/>
          <p:nvPr/>
        </p:nvSpPr>
        <p:spPr>
          <a:xfrm>
            <a:off x="123106" y="2636912"/>
            <a:ext cx="901327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i="1" dirty="0">
                <a:solidFill>
                  <a:schemeClr val="accent5">
                    <a:lumMod val="75000"/>
                  </a:schemeClr>
                </a:solidFill>
              </a:rPr>
              <a:t>Peligro: es la probabilidad de ocurrencia de evento va de 0 a 1.</a:t>
            </a:r>
          </a:p>
          <a:p>
            <a:endParaRPr lang="es-ES_tradnl" sz="2400" b="1" i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s-ES_tradnl" sz="2400" b="1" i="1" dirty="0">
                <a:solidFill>
                  <a:schemeClr val="accent5">
                    <a:lumMod val="75000"/>
                  </a:schemeClr>
                </a:solidFill>
              </a:rPr>
              <a:t>Vulnerabilidad: Es la susceptibilidad de tener daños por efecto </a:t>
            </a:r>
          </a:p>
          <a:p>
            <a:r>
              <a:rPr lang="es-ES_tradnl" sz="2400" b="1" i="1" dirty="0">
                <a:solidFill>
                  <a:schemeClr val="accent5">
                    <a:lumMod val="75000"/>
                  </a:schemeClr>
                </a:solidFill>
              </a:rPr>
              <a:t>del Peligro. Va de 0 a 1.</a:t>
            </a:r>
          </a:p>
          <a:p>
            <a:endParaRPr lang="es-ES_tradnl" sz="2400" b="1" i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s-ES_tradnl" sz="2400" b="1" i="1" dirty="0">
                <a:solidFill>
                  <a:schemeClr val="accent5">
                    <a:lumMod val="75000"/>
                  </a:schemeClr>
                </a:solidFill>
              </a:rPr>
              <a:t>Costos: Se refiere a los elementos en riesgo y toma las unidades de los elementos en riesgo: vidas, dinero, hectáreas de cultivo, de bosque, etcétera.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570038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0213" y="260648"/>
            <a:ext cx="8460432" cy="587374"/>
          </a:xfrm>
        </p:spPr>
        <p:txBody>
          <a:bodyPr>
            <a:noAutofit/>
          </a:bodyPr>
          <a:lstStyle/>
          <a:p>
            <a:r>
              <a:rPr lang="es-ES_tradnl" sz="2800" b="1" dirty="0">
                <a:solidFill>
                  <a:schemeClr val="accent5">
                    <a:lumMod val="75000"/>
                  </a:schemeClr>
                </a:solidFill>
              </a:rPr>
              <a:t>peligro, vulnerabilidad y riesgo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4035" y="754597"/>
            <a:ext cx="8713787" cy="1920329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80000"/>
              </a:lnSpc>
              <a:buNone/>
            </a:pPr>
            <a:endParaRPr lang="es-ES_tradnl" sz="2800" b="1" i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s-ES_tradnl" sz="3900" b="1" i="1" dirty="0">
                <a:solidFill>
                  <a:schemeClr val="accent5">
                    <a:lumMod val="75000"/>
                  </a:schemeClr>
                </a:solidFill>
              </a:rPr>
              <a:t>Elementos bajo riesgo o Costos </a:t>
            </a:r>
            <a:r>
              <a:rPr lang="es-ES_tradnl" sz="3900" dirty="0"/>
              <a:t>son todos las elementos físicos y no físicos que pueden ser afectados por un fenómeno natural.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27A8206-A0EC-4EF2-BF64-4DA9DDF61706}"/>
              </a:ext>
            </a:extLst>
          </p:cNvPr>
          <p:cNvSpPr txBox="1"/>
          <p:nvPr/>
        </p:nvSpPr>
        <p:spPr>
          <a:xfrm>
            <a:off x="971600" y="3068960"/>
            <a:ext cx="3361818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/>
              <a:t>FISICOS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dirty="0"/>
              <a:t>Edificios,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dirty="0"/>
              <a:t>Contenido de edificios,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dirty="0"/>
              <a:t> Personas,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dirty="0"/>
              <a:t>Líneas de transporte,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dirty="0"/>
              <a:t>Redes de vida,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dirty="0"/>
              <a:t>Superficie ambiental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DC09273-926D-4627-AED8-03AADF262F45}"/>
              </a:ext>
            </a:extLst>
          </p:cNvPr>
          <p:cNvSpPr txBox="1"/>
          <p:nvPr/>
        </p:nvSpPr>
        <p:spPr>
          <a:xfrm>
            <a:off x="5060258" y="3140968"/>
            <a:ext cx="360675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/>
              <a:t>NO FISICOS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dirty="0"/>
              <a:t>Actividades económicos,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dirty="0"/>
              <a:t>Relaciones </a:t>
            </a:r>
            <a:r>
              <a:rPr lang="es-ES_tradnl" sz="2400" dirty="0" err="1"/>
              <a:t>socialesde</a:t>
            </a:r>
            <a:r>
              <a:rPr lang="es-ES_tradnl" sz="2400" dirty="0"/>
              <a:t> </a:t>
            </a:r>
          </a:p>
          <a:p>
            <a:r>
              <a:rPr lang="es-ES_tradnl" sz="2400" dirty="0"/>
              <a:t>personas y comunidades</a:t>
            </a:r>
            <a:endParaRPr lang="es-MX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273429498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A8B1A01-2332-453A-8716-F9B20F2B03FE}"/>
              </a:ext>
            </a:extLst>
          </p:cNvPr>
          <p:cNvSpPr/>
          <p:nvPr/>
        </p:nvSpPr>
        <p:spPr>
          <a:xfrm>
            <a:off x="1627976" y="2332616"/>
            <a:ext cx="572463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lnSpc>
                <a:spcPct val="80000"/>
              </a:lnSpc>
            </a:pPr>
            <a:r>
              <a:rPr lang="es-ES_tradnl" sz="2100" b="1" i="1" dirty="0">
                <a:solidFill>
                  <a:srgbClr val="586EA6">
                    <a:lumMod val="75000"/>
                  </a:srgbClr>
                </a:solidFill>
                <a:latin typeface="Gill Sans MT" panose="020B0502020104020203"/>
              </a:rPr>
              <a:t>Riesgo = Probabilidad * Vulnerabilidad * Costos</a:t>
            </a:r>
            <a:endParaRPr lang="es-ES_tradnl" sz="2100" b="1" dirty="0">
              <a:solidFill>
                <a:srgbClr val="586EA6">
                  <a:lumMod val="75000"/>
                </a:srgbClr>
              </a:solidFill>
              <a:latin typeface="Gill Sans MT" panose="020B0502020104020203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4D40CA6-4E17-4292-B6CF-B4E2A57074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3718" y="1268761"/>
            <a:ext cx="5778642" cy="786926"/>
          </a:xfrm>
        </p:spPr>
        <p:txBody>
          <a:bodyPr>
            <a:noAutofit/>
          </a:bodyPr>
          <a:lstStyle/>
          <a:p>
            <a:r>
              <a:rPr lang="es-ES_tradnl" sz="2100" b="1" dirty="0">
                <a:solidFill>
                  <a:schemeClr val="accent5">
                    <a:lumMod val="75000"/>
                  </a:schemeClr>
                </a:solidFill>
              </a:rPr>
              <a:t>Evaluación de riesgo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B0723EE-3B87-400E-A2AF-244BA1E7585F}"/>
              </a:ext>
            </a:extLst>
          </p:cNvPr>
          <p:cNvSpPr/>
          <p:nvPr/>
        </p:nvSpPr>
        <p:spPr>
          <a:xfrm>
            <a:off x="1709682" y="2773435"/>
            <a:ext cx="572463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lnSpc>
                <a:spcPct val="80000"/>
              </a:lnSpc>
            </a:pPr>
            <a:r>
              <a:rPr lang="es-ES_tradnl" sz="2100" b="1" i="1" dirty="0">
                <a:solidFill>
                  <a:srgbClr val="586EA6">
                    <a:lumMod val="75000"/>
                  </a:srgbClr>
                </a:solidFill>
                <a:latin typeface="Gill Sans MT" panose="020B0502020104020203"/>
              </a:rPr>
              <a:t>Riesgo = P * V* C</a:t>
            </a:r>
            <a:endParaRPr lang="es-ES_tradnl" sz="2100" b="1" dirty="0">
              <a:solidFill>
                <a:srgbClr val="586EA6">
                  <a:lumMod val="75000"/>
                </a:srgbClr>
              </a:solidFill>
              <a:latin typeface="Gill Sans MT" panose="020B0502020104020203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CB34B9C-2BD9-48F9-887D-8E9B44AF669C}"/>
              </a:ext>
            </a:extLst>
          </p:cNvPr>
          <p:cNvSpPr txBox="1"/>
          <p:nvPr/>
        </p:nvSpPr>
        <p:spPr>
          <a:xfrm>
            <a:off x="1223628" y="3537012"/>
            <a:ext cx="66967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s-MX" b="1" dirty="0">
                <a:solidFill>
                  <a:srgbClr val="586EA6">
                    <a:lumMod val="75000"/>
                  </a:srgbClr>
                </a:solidFill>
                <a:latin typeface="Gill Sans MT" panose="020B0502020104020203"/>
              </a:rPr>
              <a:t>Se expresa en pérdidas anuales probables en unidades de costos.</a:t>
            </a:r>
          </a:p>
          <a:p>
            <a:pPr defTabSz="342900"/>
            <a:r>
              <a:rPr lang="es-MX" b="1" dirty="0">
                <a:solidFill>
                  <a:srgbClr val="586EA6">
                    <a:lumMod val="75000"/>
                  </a:srgbClr>
                </a:solidFill>
                <a:latin typeface="Gill Sans MT" panose="020B0502020104020203"/>
              </a:rPr>
              <a:t>Ejemplo: Tengo el Riesgo de perder 5 millones de pesos anuales por inundaciones.</a:t>
            </a:r>
          </a:p>
          <a:p>
            <a:pPr defTabSz="342900"/>
            <a:endParaRPr lang="es-MX" b="1" dirty="0">
              <a:solidFill>
                <a:srgbClr val="586EA6">
                  <a:lumMod val="75000"/>
                </a:srgbClr>
              </a:solidFill>
              <a:latin typeface="Gill Sans MT" panose="020B0502020104020203"/>
            </a:endParaRPr>
          </a:p>
          <a:p>
            <a:pPr defTabSz="342900"/>
            <a:r>
              <a:rPr lang="es-MX" b="1" dirty="0">
                <a:solidFill>
                  <a:srgbClr val="586EA6">
                    <a:lumMod val="75000"/>
                  </a:srgbClr>
                </a:solidFill>
                <a:latin typeface="Gill Sans MT" panose="020B0502020104020203"/>
              </a:rPr>
              <a:t>Existe el riesgo de que mueran 50 personas por año en accidentes masivos de autos en carreteras</a:t>
            </a:r>
          </a:p>
        </p:txBody>
      </p:sp>
    </p:spTree>
    <p:extLst>
      <p:ext uri="{BB962C8B-B14F-4D97-AF65-F5344CB8AC3E}">
        <p14:creationId xmlns:p14="http://schemas.microsoft.com/office/powerpoint/2010/main" val="817518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trella: 5 puntas 9">
            <a:extLst>
              <a:ext uri="{FF2B5EF4-FFF2-40B4-BE49-F238E27FC236}">
                <a16:creationId xmlns:a16="http://schemas.microsoft.com/office/drawing/2014/main" id="{A72E2FE9-EFC1-48AD-B7F0-E84063633B4E}"/>
              </a:ext>
            </a:extLst>
          </p:cNvPr>
          <p:cNvSpPr/>
          <p:nvPr/>
        </p:nvSpPr>
        <p:spPr>
          <a:xfrm>
            <a:off x="3300022" y="2258650"/>
            <a:ext cx="2064066" cy="217846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1 CuadroTexto">
            <a:extLst>
              <a:ext uri="{FF2B5EF4-FFF2-40B4-BE49-F238E27FC236}">
                <a16:creationId xmlns:a16="http://schemas.microsoft.com/office/drawing/2014/main" id="{F04BD42A-5E16-4C17-AC91-21907ACA3408}"/>
              </a:ext>
            </a:extLst>
          </p:cNvPr>
          <p:cNvSpPr txBox="1"/>
          <p:nvPr/>
        </p:nvSpPr>
        <p:spPr>
          <a:xfrm>
            <a:off x="251520" y="188580"/>
            <a:ext cx="95920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Cuando el peligro y la vulnerabilidad se materializan entonces tenemos un desastre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32EE78C8-5298-43EE-8E0A-A081537015CB}"/>
              </a:ext>
            </a:extLst>
          </p:cNvPr>
          <p:cNvGrpSpPr/>
          <p:nvPr/>
        </p:nvGrpSpPr>
        <p:grpSpPr>
          <a:xfrm>
            <a:off x="114308" y="1484784"/>
            <a:ext cx="8418132" cy="4248472"/>
            <a:chOff x="114308" y="1484784"/>
            <a:chExt cx="4810926" cy="2016137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FABE7DEC-B54E-4C6B-AE26-ECB52D450EAD}"/>
                </a:ext>
              </a:extLst>
            </p:cNvPr>
            <p:cNvSpPr/>
            <p:nvPr/>
          </p:nvSpPr>
          <p:spPr>
            <a:xfrm>
              <a:off x="114308" y="1628713"/>
              <a:ext cx="3161547" cy="177844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8426E71B-63A6-440A-BCB2-C4C5C637E903}"/>
                </a:ext>
              </a:extLst>
            </p:cNvPr>
            <p:cNvSpPr/>
            <p:nvPr/>
          </p:nvSpPr>
          <p:spPr>
            <a:xfrm>
              <a:off x="1763688" y="1484784"/>
              <a:ext cx="3161546" cy="201613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BBEC39D0-A078-4E79-B1DA-7D40C12AF2C0}"/>
                </a:ext>
              </a:extLst>
            </p:cNvPr>
            <p:cNvSpPr txBox="1"/>
            <p:nvPr/>
          </p:nvSpPr>
          <p:spPr>
            <a:xfrm>
              <a:off x="475124" y="2192669"/>
              <a:ext cx="1012154" cy="2775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3200" dirty="0"/>
                <a:t>PELIGRO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C60E3455-F966-4E55-96C6-980751BB2B91}"/>
                </a:ext>
              </a:extLst>
            </p:cNvPr>
            <p:cNvSpPr txBox="1"/>
            <p:nvPr/>
          </p:nvSpPr>
          <p:spPr>
            <a:xfrm>
              <a:off x="3473269" y="2169687"/>
              <a:ext cx="1317548" cy="452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2800" dirty="0"/>
                <a:t>SOCIEDAD</a:t>
              </a:r>
            </a:p>
            <a:p>
              <a:r>
                <a:rPr lang="es-MX" sz="2800" dirty="0"/>
                <a:t>VULNERABLE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5D3396BC-0F20-464C-A857-EC727F3C53C5}"/>
                </a:ext>
              </a:extLst>
            </p:cNvPr>
            <p:cNvSpPr txBox="1"/>
            <p:nvPr/>
          </p:nvSpPr>
          <p:spPr>
            <a:xfrm>
              <a:off x="2132343" y="2232154"/>
              <a:ext cx="823765" cy="1752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b="1" dirty="0">
                  <a:solidFill>
                    <a:srgbClr val="FFC000"/>
                  </a:solidFill>
                </a:rPr>
                <a:t>DESASTRE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0087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FB1676-BCE8-40D3-800E-E88F1282E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017" y="880417"/>
            <a:ext cx="6571343" cy="442913"/>
          </a:xfrm>
        </p:spPr>
        <p:txBody>
          <a:bodyPr>
            <a:normAutofit/>
          </a:bodyPr>
          <a:lstStyle/>
          <a:p>
            <a:r>
              <a:rPr lang="es-MX" sz="2100" b="1" dirty="0"/>
              <a:t>Severidad y frecuencia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9878BEB0-EBDB-49C1-94BE-68F2A9F69305}"/>
              </a:ext>
            </a:extLst>
          </p:cNvPr>
          <p:cNvGrpSpPr/>
          <p:nvPr/>
        </p:nvGrpSpPr>
        <p:grpSpPr>
          <a:xfrm>
            <a:off x="2074887" y="1226667"/>
            <a:ext cx="7019107" cy="4427751"/>
            <a:chOff x="1871166" y="490879"/>
            <a:chExt cx="9358809" cy="5903668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82ADD74A-C71D-478F-89D0-C0EA8F86E2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822" r="2062" b="8552"/>
            <a:stretch/>
          </p:blipFill>
          <p:spPr>
            <a:xfrm>
              <a:off x="2380645" y="490879"/>
              <a:ext cx="8849330" cy="5411225"/>
            </a:xfrm>
            <a:prstGeom prst="rect">
              <a:avLst/>
            </a:prstGeom>
          </p:spPr>
        </p:pic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B8A670C4-453D-4A5C-A205-C04DB9C22FF7}"/>
                </a:ext>
              </a:extLst>
            </p:cNvPr>
            <p:cNvSpPr txBox="1"/>
            <p:nvPr/>
          </p:nvSpPr>
          <p:spPr>
            <a:xfrm>
              <a:off x="4857750" y="5902104"/>
              <a:ext cx="3705374" cy="49244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b="1" dirty="0"/>
                <a:t>Severidad del fenómeno</a:t>
              </a: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9C5930BA-963B-41AC-B2B7-807D422DC523}"/>
                </a:ext>
              </a:extLst>
            </p:cNvPr>
            <p:cNvSpPr txBox="1"/>
            <p:nvPr/>
          </p:nvSpPr>
          <p:spPr>
            <a:xfrm rot="5400000">
              <a:off x="187329" y="3000106"/>
              <a:ext cx="3860117" cy="49244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b="1" dirty="0"/>
                <a:t>Frecuencia del fenómeno</a:t>
              </a:r>
            </a:p>
          </p:txBody>
        </p:sp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8B0DE7A3-98AD-4C22-B587-B1AA572C63E3}"/>
              </a:ext>
            </a:extLst>
          </p:cNvPr>
          <p:cNvSpPr txBox="1"/>
          <p:nvPr/>
        </p:nvSpPr>
        <p:spPr>
          <a:xfrm>
            <a:off x="228600" y="2550319"/>
            <a:ext cx="166449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500" b="1" dirty="0" err="1"/>
              <a:t>Afortundamente</a:t>
            </a:r>
            <a:endParaRPr lang="es-MX" sz="1500" b="1" dirty="0"/>
          </a:p>
          <a:p>
            <a:endParaRPr lang="es-MX" sz="1500" b="1" dirty="0"/>
          </a:p>
          <a:p>
            <a:r>
              <a:rPr lang="es-MX" sz="1500" b="1" dirty="0"/>
              <a:t>Los fenómenos más severos</a:t>
            </a:r>
          </a:p>
          <a:p>
            <a:r>
              <a:rPr lang="es-MX" sz="1500" b="1" dirty="0"/>
              <a:t>No son los más frecuentes</a:t>
            </a:r>
          </a:p>
        </p:txBody>
      </p:sp>
    </p:spTree>
    <p:extLst>
      <p:ext uri="{BB962C8B-B14F-4D97-AF65-F5344CB8AC3E}">
        <p14:creationId xmlns:p14="http://schemas.microsoft.com/office/powerpoint/2010/main" val="26904287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19672" y="412205"/>
            <a:ext cx="7020272" cy="787003"/>
          </a:xfrm>
        </p:spPr>
        <p:txBody>
          <a:bodyPr>
            <a:normAutofit/>
          </a:bodyPr>
          <a:lstStyle/>
          <a:p>
            <a:r>
              <a:rPr lang="es-ES_tradnl" dirty="0"/>
              <a:t>Relación Magnitud-frecuencia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1828800" y="1294805"/>
            <a:ext cx="6172200" cy="169664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buFontTx/>
              <a:buNone/>
            </a:pPr>
            <a:r>
              <a:rPr lang="es-ES_tradnl" sz="2100" b="1" dirty="0"/>
              <a:t>Los Desastres generalmente siguen la relación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es-ES_tradnl" sz="2100" i="1" dirty="0"/>
              <a:t>magnitud – frecuencia , </a:t>
            </a:r>
            <a:r>
              <a:rPr lang="es-ES_tradnl" sz="2100" b="1" dirty="0"/>
              <a:t>lo que significa que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es-ES_tradnl" sz="2100" b="1" dirty="0"/>
              <a:t>eventos de pequeña magnitud, a menudo son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es-ES_tradnl" sz="2100" b="1" dirty="0"/>
              <a:t>de gran frecuencia.</a:t>
            </a:r>
            <a:endParaRPr lang="es-ES_tradnl" sz="2100" dirty="0"/>
          </a:p>
          <a:p>
            <a:pPr>
              <a:lnSpc>
                <a:spcPct val="110000"/>
              </a:lnSpc>
            </a:pPr>
            <a:endParaRPr lang="es-ES_tradnl" sz="2700" dirty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 rotWithShape="1">
          <a:blip r:embed="rId2"/>
          <a:srcRect l="50000"/>
          <a:stretch/>
        </p:blipFill>
        <p:spPr bwMode="auto">
          <a:xfrm>
            <a:off x="2027039" y="3476140"/>
            <a:ext cx="2997152" cy="2833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844783"/>
              </p:ext>
            </p:extLst>
          </p:nvPr>
        </p:nvGraphicFramePr>
        <p:xfrm>
          <a:off x="5382090" y="3419996"/>
          <a:ext cx="2997152" cy="2833179"/>
        </p:xfrm>
        <a:graphic>
          <a:graphicData uri="http://schemas.openxmlformats.org/drawingml/2006/table">
            <a:tbl>
              <a:tblPr/>
              <a:tblGrid>
                <a:gridCol w="156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25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61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Magnitud</a:t>
                      </a: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 (Richter)</a:t>
                      </a:r>
                      <a:endParaRPr kumimoji="0" lang="en-US" sz="2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Promedio</a:t>
                      </a: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 </a:t>
                      </a:r>
                      <a:r>
                        <a:rPr kumimoji="0" lang="en-US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anual</a:t>
                      </a:r>
                      <a:endParaRPr kumimoji="0" lang="en-US" sz="2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8 o mayor</a:t>
                      </a:r>
                      <a:endParaRPr kumimoji="0" lang="en-US" sz="2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1</a:t>
                      </a:r>
                      <a:endParaRPr kumimoji="0" lang="en-US" sz="2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7.0-7.9</a:t>
                      </a:r>
                      <a:endParaRPr kumimoji="0" lang="en-US" sz="2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17</a:t>
                      </a:r>
                      <a:endParaRPr kumimoji="0" lang="en-US" sz="2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6.0-6.9</a:t>
                      </a:r>
                      <a:endParaRPr kumimoji="0" lang="en-US" sz="2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134</a:t>
                      </a:r>
                      <a:endParaRPr kumimoji="0" lang="en-US" sz="2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5.0–5.9</a:t>
                      </a:r>
                      <a:endParaRPr kumimoji="0" lang="en-US" sz="2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1.319</a:t>
                      </a:r>
                      <a:endParaRPr kumimoji="0" lang="en-US" sz="2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4.0-4.9</a:t>
                      </a:r>
                      <a:endParaRPr kumimoji="0" lang="en-US" sz="2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13.000</a:t>
                      </a:r>
                      <a:endParaRPr kumimoji="0" lang="en-US" sz="2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3.0-3.9</a:t>
                      </a:r>
                      <a:endParaRPr kumimoji="0" lang="en-US" sz="2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130.000</a:t>
                      </a:r>
                      <a:endParaRPr kumimoji="0" lang="en-US" sz="2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2.9 o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menor</a:t>
                      </a:r>
                      <a:endParaRPr kumimoji="0" lang="en-US" sz="2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Mincho" pitchFamily="49" charset="-128"/>
                          <a:cs typeface="Arial" pitchFamily="34" charset="0"/>
                        </a:rPr>
                        <a:t>1.300.000</a:t>
                      </a:r>
                      <a:endParaRPr kumimoji="0" lang="en-US" sz="2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Arial" pitchFamily="34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B9FB7828-F2D6-498A-8155-D51C1874A308}"/>
              </a:ext>
            </a:extLst>
          </p:cNvPr>
          <p:cNvSpPr txBox="1"/>
          <p:nvPr/>
        </p:nvSpPr>
        <p:spPr>
          <a:xfrm>
            <a:off x="5913624" y="2928721"/>
            <a:ext cx="1455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es-MX" b="1" dirty="0">
                <a:solidFill>
                  <a:prstClr val="black"/>
                </a:solidFill>
                <a:latin typeface="Gill Sans MT" panose="020B0502020104020203"/>
              </a:rPr>
              <a:t>Terremotos</a:t>
            </a:r>
          </a:p>
        </p:txBody>
      </p:sp>
    </p:spTree>
    <p:extLst>
      <p:ext uri="{BB962C8B-B14F-4D97-AF65-F5344CB8AC3E}">
        <p14:creationId xmlns:p14="http://schemas.microsoft.com/office/powerpoint/2010/main" val="3781586412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332656"/>
            <a:ext cx="6571343" cy="1049235"/>
          </a:xfrm>
        </p:spPr>
        <p:txBody>
          <a:bodyPr/>
          <a:lstStyle/>
          <a:p>
            <a:r>
              <a:rPr lang="es-ES" dirty="0"/>
              <a:t>Clasificación de desastres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8313" y="1940644"/>
            <a:ext cx="7989887" cy="45847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sz="3200" dirty="0"/>
              <a:t> </a:t>
            </a:r>
            <a:r>
              <a:rPr lang="es-ES_tradnl" sz="3200" i="1" dirty="0"/>
              <a:t>Desastres Naturales son eventos causados por fenómenos puramente naturales.</a:t>
            </a:r>
          </a:p>
          <a:p>
            <a:pPr>
              <a:lnSpc>
                <a:spcPct val="90000"/>
              </a:lnSpc>
            </a:pPr>
            <a:endParaRPr lang="es-ES_tradnl" sz="3200" i="1" dirty="0"/>
          </a:p>
          <a:p>
            <a:pPr>
              <a:lnSpc>
                <a:spcPct val="90000"/>
              </a:lnSpc>
            </a:pPr>
            <a:r>
              <a:rPr lang="es-ES_tradnl" sz="3200" dirty="0"/>
              <a:t> </a:t>
            </a:r>
            <a:r>
              <a:rPr lang="es-ES_tradnl" sz="3200" i="1" dirty="0"/>
              <a:t>Con influencia humana, producidos por la acción del hombre.</a:t>
            </a:r>
          </a:p>
          <a:p>
            <a:pPr>
              <a:lnSpc>
                <a:spcPct val="90000"/>
              </a:lnSpc>
            </a:pPr>
            <a:endParaRPr lang="es-ES_tradnl" sz="3200" i="1" dirty="0"/>
          </a:p>
          <a:p>
            <a:pPr>
              <a:lnSpc>
                <a:spcPct val="90000"/>
              </a:lnSpc>
            </a:pPr>
            <a:r>
              <a:rPr lang="es-ES_tradnl" sz="3200" dirty="0"/>
              <a:t> </a:t>
            </a:r>
            <a:r>
              <a:rPr lang="es-ES_tradnl" sz="3200" i="1" dirty="0"/>
              <a:t>Humanos, producidos por causas naturales y acelerados o agravados por la acción del hombre.</a:t>
            </a:r>
          </a:p>
        </p:txBody>
      </p:sp>
    </p:spTree>
    <p:extLst>
      <p:ext uri="{BB962C8B-B14F-4D97-AF65-F5344CB8AC3E}">
        <p14:creationId xmlns:p14="http://schemas.microsoft.com/office/powerpoint/2010/main" val="12022750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2545" y="159311"/>
            <a:ext cx="6571343" cy="1049235"/>
          </a:xfrm>
        </p:spPr>
        <p:txBody>
          <a:bodyPr/>
          <a:lstStyle/>
          <a:p>
            <a:pPr eaLnBrk="1" hangingPunct="1"/>
            <a:r>
              <a:rPr lang="en-US" dirty="0" err="1"/>
              <a:t>Tipos</a:t>
            </a:r>
            <a:r>
              <a:rPr lang="en-US" dirty="0"/>
              <a:t> de </a:t>
            </a:r>
            <a:r>
              <a:rPr lang="en-US" dirty="0" err="1"/>
              <a:t>desastres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124744"/>
            <a:ext cx="7989887" cy="7921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1800" dirty="0" err="1"/>
              <a:t>Naturales</a:t>
            </a:r>
            <a:r>
              <a:rPr lang="en-US" sz="1800" dirty="0"/>
              <a:t>                                        Con </a:t>
            </a:r>
            <a:r>
              <a:rPr lang="en-US" sz="1800" dirty="0" err="1"/>
              <a:t>influencia</a:t>
            </a:r>
            <a:r>
              <a:rPr lang="en-US" sz="1800" dirty="0"/>
              <a:t> </a:t>
            </a:r>
            <a:r>
              <a:rPr lang="en-US" sz="1800" dirty="0" err="1"/>
              <a:t>humana</a:t>
            </a:r>
            <a:r>
              <a:rPr lang="en-US" sz="1800" dirty="0"/>
              <a:t>                   </a:t>
            </a:r>
            <a:r>
              <a:rPr lang="en-US" sz="1800" dirty="0" err="1"/>
              <a:t>Humanos</a:t>
            </a:r>
            <a:endParaRPr lang="en-US" sz="1800" dirty="0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827088" y="1628800"/>
            <a:ext cx="74168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710753"/>
              </p:ext>
            </p:extLst>
          </p:nvPr>
        </p:nvGraphicFramePr>
        <p:xfrm>
          <a:off x="-71180" y="2042160"/>
          <a:ext cx="9213336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36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9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600" dirty="0"/>
                        <a:t>Meteorológico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Geológicos-</a:t>
                      </a:r>
                    </a:p>
                    <a:p>
                      <a:r>
                        <a:rPr lang="es-ES" sz="1600" dirty="0"/>
                        <a:t>Geomorfológico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Ecológicos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Tecnológicos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Globales-Ambientales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Extra-terrestres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/>
                        <a:t>Sequía</a:t>
                      </a:r>
                    </a:p>
                    <a:p>
                      <a:r>
                        <a:rPr lang="es-ES" sz="1600" dirty="0"/>
                        <a:t>Tormentas de polvo</a:t>
                      </a:r>
                    </a:p>
                    <a:p>
                      <a:r>
                        <a:rPr lang="es-ES" sz="1600" b="1" dirty="0"/>
                        <a:t>Inundación</a:t>
                      </a:r>
                    </a:p>
                    <a:p>
                      <a:r>
                        <a:rPr lang="es-ES" sz="1600" dirty="0"/>
                        <a:t>Tormentas</a:t>
                      </a:r>
                      <a:r>
                        <a:rPr lang="es-ES" sz="1600" baseline="0" dirty="0"/>
                        <a:t> eléctricas</a:t>
                      </a:r>
                    </a:p>
                    <a:p>
                      <a:r>
                        <a:rPr lang="es-ES" sz="1600" baseline="0" dirty="0"/>
                        <a:t>Tormentas de viento</a:t>
                      </a:r>
                    </a:p>
                    <a:p>
                      <a:r>
                        <a:rPr lang="es-ES" sz="1600" baseline="0" dirty="0"/>
                        <a:t>Tornados</a:t>
                      </a:r>
                    </a:p>
                    <a:p>
                      <a:r>
                        <a:rPr lang="es-ES" sz="1600" baseline="0" dirty="0"/>
                        <a:t>Huracanes</a:t>
                      </a:r>
                    </a:p>
                    <a:p>
                      <a:r>
                        <a:rPr lang="es-ES" sz="1600" baseline="0" dirty="0"/>
                        <a:t>Ciclones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/>
                        <a:t>Terremotos</a:t>
                      </a:r>
                    </a:p>
                    <a:p>
                      <a:r>
                        <a:rPr lang="es-ES" sz="1600" dirty="0"/>
                        <a:t>Tsunamis</a:t>
                      </a:r>
                    </a:p>
                    <a:p>
                      <a:r>
                        <a:rPr lang="es-ES" sz="1600" b="1" dirty="0"/>
                        <a:t>Erupciones</a:t>
                      </a:r>
                      <a:r>
                        <a:rPr lang="es-ES" sz="1600" b="1" baseline="0" dirty="0"/>
                        <a:t> volcánicas</a:t>
                      </a:r>
                    </a:p>
                    <a:p>
                      <a:r>
                        <a:rPr lang="es-ES" sz="1600" b="1" baseline="0" dirty="0"/>
                        <a:t>Deslizamiento</a:t>
                      </a:r>
                    </a:p>
                    <a:p>
                      <a:r>
                        <a:rPr lang="es-ES" sz="1600" baseline="0" dirty="0"/>
                        <a:t>Avalanchas de nieve</a:t>
                      </a:r>
                    </a:p>
                    <a:p>
                      <a:r>
                        <a:rPr lang="es-ES" sz="1600" baseline="0" dirty="0"/>
                        <a:t>Hundimientos</a:t>
                      </a:r>
                    </a:p>
                    <a:p>
                      <a:r>
                        <a:rPr lang="es-ES" sz="1600" baseline="0" dirty="0"/>
                        <a:t>Colapsos</a:t>
                      </a:r>
                    </a:p>
                    <a:p>
                      <a:r>
                        <a:rPr lang="es-ES" sz="1600" baseline="0" dirty="0"/>
                        <a:t>Contaminación de agua subterránea</a:t>
                      </a:r>
                    </a:p>
                    <a:p>
                      <a:r>
                        <a:rPr lang="es-ES" sz="1600" baseline="0" dirty="0"/>
                        <a:t>Quema de carbón</a:t>
                      </a:r>
                    </a:p>
                    <a:p>
                      <a:r>
                        <a:rPr lang="es-ES" sz="1600" baseline="0" dirty="0"/>
                        <a:t>Erosión costera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Enfermedades de cultivos</a:t>
                      </a:r>
                    </a:p>
                    <a:p>
                      <a:r>
                        <a:rPr lang="es-ES" sz="1600" dirty="0"/>
                        <a:t>Plagas de insectos</a:t>
                      </a:r>
                    </a:p>
                    <a:p>
                      <a:r>
                        <a:rPr lang="es-ES" sz="1600" dirty="0"/>
                        <a:t>Incendios forestales</a:t>
                      </a:r>
                    </a:p>
                    <a:p>
                      <a:r>
                        <a:rPr lang="es-ES" sz="1600" dirty="0"/>
                        <a:t>Declive de manglares</a:t>
                      </a:r>
                    </a:p>
                    <a:p>
                      <a:r>
                        <a:rPr lang="es-ES" sz="1600" dirty="0"/>
                        <a:t>Declive de arrecifes</a:t>
                      </a:r>
                      <a:r>
                        <a:rPr lang="es-ES" sz="1600" baseline="0" dirty="0"/>
                        <a:t> de coral 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Conflictos</a:t>
                      </a:r>
                      <a:r>
                        <a:rPr lang="es-ES" sz="1600" baseline="0" dirty="0"/>
                        <a:t> armados</a:t>
                      </a:r>
                    </a:p>
                    <a:p>
                      <a:r>
                        <a:rPr lang="es-ES" sz="1600" baseline="0" dirty="0"/>
                        <a:t>Minas terrestres</a:t>
                      </a:r>
                    </a:p>
                    <a:p>
                      <a:r>
                        <a:rPr lang="es-ES" sz="1600" baseline="0" dirty="0"/>
                        <a:t>Accidentes químicos y nucleares</a:t>
                      </a:r>
                    </a:p>
                    <a:p>
                      <a:r>
                        <a:rPr lang="es-ES" sz="1600" baseline="0" dirty="0"/>
                        <a:t>Derrames de petróleo</a:t>
                      </a:r>
                    </a:p>
                    <a:p>
                      <a:r>
                        <a:rPr lang="es-ES" sz="1600" baseline="0" dirty="0"/>
                        <a:t>Contaminación de agua-suelo-aire</a:t>
                      </a:r>
                    </a:p>
                    <a:p>
                      <a:r>
                        <a:rPr lang="es-ES" sz="1600" baseline="0" dirty="0"/>
                        <a:t>Pesticidas</a:t>
                      </a:r>
                    </a:p>
                    <a:p>
                      <a:r>
                        <a:rPr lang="es-ES" sz="1600" baseline="0" dirty="0"/>
                        <a:t>Incendios</a:t>
                      </a:r>
                    </a:p>
                    <a:p>
                      <a:r>
                        <a:rPr lang="es-ES" sz="1600" baseline="0" dirty="0"/>
                        <a:t>Accidentes de tráfico</a:t>
                      </a:r>
                    </a:p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Lluvia</a:t>
                      </a:r>
                      <a:r>
                        <a:rPr lang="es-ES" sz="1600" baseline="0" dirty="0"/>
                        <a:t> ácida</a:t>
                      </a:r>
                    </a:p>
                    <a:p>
                      <a:r>
                        <a:rPr lang="es-ES" sz="1600" baseline="0" dirty="0"/>
                        <a:t>Contaminación  atmosférica</a:t>
                      </a:r>
                    </a:p>
                    <a:p>
                      <a:r>
                        <a:rPr lang="es-ES" sz="1600" baseline="0" dirty="0"/>
                        <a:t>Efecto invernadero</a:t>
                      </a:r>
                    </a:p>
                    <a:p>
                      <a:r>
                        <a:rPr lang="es-ES" sz="1600" baseline="0" dirty="0"/>
                        <a:t>Aumento del nivel del mar</a:t>
                      </a:r>
                    </a:p>
                    <a:p>
                      <a:r>
                        <a:rPr lang="es-ES" sz="1600" baseline="0" dirty="0"/>
                        <a:t>El Niño </a:t>
                      </a:r>
                    </a:p>
                    <a:p>
                      <a:r>
                        <a:rPr lang="es-ES" sz="1600" baseline="0" dirty="0"/>
                        <a:t>Reducción del Ozono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Impacto de asteroides</a:t>
                      </a:r>
                    </a:p>
                    <a:p>
                      <a:r>
                        <a:rPr lang="es-ES" sz="1600" dirty="0"/>
                        <a:t>Aurora boreal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755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5E80D0-D716-4AFD-89AC-529D0E876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-31709"/>
            <a:ext cx="6571343" cy="1049235"/>
          </a:xfrm>
        </p:spPr>
        <p:txBody>
          <a:bodyPr/>
          <a:lstStyle/>
          <a:p>
            <a:r>
              <a:rPr lang="es-MX" dirty="0"/>
              <a:t>Los desastres son naturales?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8CE14AD-2B66-4CC5-9738-D06413F5B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76672"/>
            <a:ext cx="3856450" cy="610698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6C8B999-79ED-425B-A157-7DB91AB4F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548680"/>
            <a:ext cx="3600400" cy="592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9660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817340" y="275114"/>
            <a:ext cx="7640860" cy="1049235"/>
          </a:xfrm>
        </p:spPr>
        <p:txBody>
          <a:bodyPr/>
          <a:lstStyle/>
          <a:p>
            <a:r>
              <a:rPr lang="en-US" dirty="0" err="1"/>
              <a:t>Ejemplo</a:t>
            </a:r>
            <a:r>
              <a:rPr lang="en-US" dirty="0"/>
              <a:t>: </a:t>
            </a:r>
            <a:r>
              <a:rPr lang="en-US" dirty="0" err="1"/>
              <a:t>Desastres</a:t>
            </a:r>
            <a:r>
              <a:rPr lang="en-US" dirty="0"/>
              <a:t> </a:t>
            </a:r>
            <a:r>
              <a:rPr lang="en-US" dirty="0" err="1"/>
              <a:t>tecnológicos</a:t>
            </a:r>
            <a:endParaRPr lang="en-US" dirty="0"/>
          </a:p>
        </p:txBody>
      </p:sp>
      <p:sp>
        <p:nvSpPr>
          <p:cNvPr id="2" name="1 CuadroTexto"/>
          <p:cNvSpPr txBox="1"/>
          <p:nvPr/>
        </p:nvSpPr>
        <p:spPr>
          <a:xfrm>
            <a:off x="539552" y="833122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Explosión de cohetes en Tultepec, Estado de México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016C220-8CDC-4590-B2EB-AAF3B2FD8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5914" y="2098587"/>
            <a:ext cx="3938513" cy="261222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320ED4E-C96B-42E4-848F-87A97BE2A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085420"/>
            <a:ext cx="4667355" cy="262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7173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0752" y="285617"/>
            <a:ext cx="6571343" cy="1049235"/>
          </a:xfrm>
        </p:spPr>
        <p:txBody>
          <a:bodyPr/>
          <a:lstStyle/>
          <a:p>
            <a:r>
              <a:rPr lang="es-ES" dirty="0"/>
              <a:t>Explosiones, derrames, fugas</a:t>
            </a:r>
          </a:p>
        </p:txBody>
      </p:sp>
      <p:pic>
        <p:nvPicPr>
          <p:cNvPr id="1026" name="Picture 2" descr="http://2.bp.blogspot.com/_-LshRUO4NCU/S_QiI5SY01I/AAAAAAAAA34/Gva4p8hXFhU/s1600/derrame-petroleo-2010-golfo-mexico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095" y="3745557"/>
            <a:ext cx="3802393" cy="285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vanguardia.com.mx/XStatic/vanguardia/images/espanol/PEMEX-explosion-rey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3786682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elimparcial.com/edicionenlinea/fotos/Policiaca/326545-m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09" y="1666680"/>
            <a:ext cx="2817821" cy="174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mm.servidornoticias.com/photos/t_610_370/8cf/4894042w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752" y="4643906"/>
            <a:ext cx="3429280" cy="208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0" y="5605272"/>
            <a:ext cx="1547664" cy="1252728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s-ES" dirty="0"/>
              <a:t>2012</a:t>
            </a:r>
          </a:p>
        </p:txBody>
      </p:sp>
    </p:spTree>
    <p:extLst>
      <p:ext uri="{BB962C8B-B14F-4D97-AF65-F5344CB8AC3E}">
        <p14:creationId xmlns:p14="http://schemas.microsoft.com/office/powerpoint/2010/main" val="6066539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2ACEB9-5A98-4033-8DE3-7CA05688F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269" y="1"/>
            <a:ext cx="6571343" cy="548680"/>
          </a:xfrm>
        </p:spPr>
        <p:txBody>
          <a:bodyPr>
            <a:normAutofit fontScale="90000"/>
          </a:bodyPr>
          <a:lstStyle/>
          <a:p>
            <a:r>
              <a:rPr lang="es-MX" dirty="0"/>
              <a:t>HURACAN MANUEL. ACAPULCO, 2013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C5F9104-2989-46F8-B6A7-8665FD61D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6" y="758737"/>
            <a:ext cx="4363090" cy="245423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0047982-5C0A-4B37-A90C-F199B8974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520" y="3424411"/>
            <a:ext cx="4486096" cy="325702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08EBEEC-8F36-45A7-AACE-D044F0F3B2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544" r="29653"/>
          <a:stretch/>
        </p:blipFill>
        <p:spPr>
          <a:xfrm>
            <a:off x="4793690" y="1052736"/>
            <a:ext cx="3954012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377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Beichuan city after destruc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8842"/>
            <a:ext cx="9144000" cy="311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1511300" y="1938365"/>
            <a:ext cx="2844800" cy="129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 flipH="1">
            <a:off x="7200900" y="1614515"/>
            <a:ext cx="1366838" cy="863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 flipV="1">
            <a:off x="863600" y="3968750"/>
            <a:ext cx="2879725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4500563" y="2622578"/>
            <a:ext cx="1692275" cy="1793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 rot="19944591">
            <a:off x="5991648" y="1622238"/>
            <a:ext cx="29931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Caída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de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roca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en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escuela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: </a:t>
            </a:r>
          </a:p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1400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muertes</a:t>
            </a:r>
            <a:endParaRPr lang="en-US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 rot="1504731">
            <a:off x="1698194" y="1702513"/>
            <a:ext cx="16979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Deslizamiento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:</a:t>
            </a:r>
          </a:p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800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muertes</a:t>
            </a:r>
            <a:endParaRPr lang="en-US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3491880" y="1976073"/>
            <a:ext cx="26649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Inundación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causada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por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deslizamiento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en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presa</a:t>
            </a:r>
            <a:endParaRPr lang="en-US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0" y="3176588"/>
            <a:ext cx="43561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El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flujo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de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derrubios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del 13 de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septiembre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destruyó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lo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que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quedaba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del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Beichuan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antiguo</a:t>
            </a:r>
            <a:endParaRPr lang="en-US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6768752" y="3092767"/>
            <a:ext cx="255577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Ciudad de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Beichuan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desierta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después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del </a:t>
            </a:r>
            <a:r>
              <a:rPr lang="en-US" sz="1800" dirty="0" err="1">
                <a:solidFill>
                  <a:srgbClr val="FF0000"/>
                </a:solidFill>
                <a:latin typeface="Arial" pitchFamily="34" charset="0"/>
              </a:rPr>
              <a:t>terremoto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</a:rPr>
              <a:t> del 12 de mayo de 2008</a:t>
            </a:r>
          </a:p>
        </p:txBody>
      </p:sp>
      <p:pic>
        <p:nvPicPr>
          <p:cNvPr id="17421" name="Picture 13" descr="293_937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45"/>
          <a:stretch>
            <a:fillRect/>
          </a:stretch>
        </p:blipFill>
        <p:spPr bwMode="auto">
          <a:xfrm>
            <a:off x="0" y="4257675"/>
            <a:ext cx="2430463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2" name="Line 14"/>
          <p:cNvSpPr>
            <a:spLocks noChangeShapeType="1"/>
          </p:cNvSpPr>
          <p:nvPr/>
        </p:nvSpPr>
        <p:spPr bwMode="auto">
          <a:xfrm flipV="1">
            <a:off x="1150938" y="5734050"/>
            <a:ext cx="252412" cy="349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 flipH="1" flipV="1">
            <a:off x="1511300" y="5121275"/>
            <a:ext cx="0" cy="2159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827088" y="5768975"/>
            <a:ext cx="577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>
                <a:latin typeface="Arial" pitchFamily="34" charset="0"/>
              </a:rPr>
              <a:t>1.5 m</a:t>
            </a:r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1655763" y="5337175"/>
            <a:ext cx="4429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>
                <a:latin typeface="Arial" pitchFamily="34" charset="0"/>
              </a:rPr>
              <a:t>4 m</a:t>
            </a:r>
          </a:p>
        </p:txBody>
      </p:sp>
      <p:pic>
        <p:nvPicPr>
          <p:cNvPr id="17426" name="Picture 18" descr="293_939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8" y="4319588"/>
            <a:ext cx="3384550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3132138" y="4365625"/>
            <a:ext cx="26288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Ciudad de Han Wang </a:t>
            </a:r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desierta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después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 del </a:t>
            </a:r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terremoto</a:t>
            </a:r>
            <a:endParaRPr lang="en-US" sz="1400" dirty="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7428" name="Picture 20" descr="294_94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013" y="4265613"/>
            <a:ext cx="3455987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5724525" y="4257675"/>
            <a:ext cx="350769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Ahora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 4 </a:t>
            </a:r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millones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 de personas </a:t>
            </a:r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viven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aqui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. </a:t>
            </a:r>
          </a:p>
          <a:p>
            <a:pPr eaLnBrk="1" hangingPunct="1"/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A </a:t>
            </a:r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dónde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deberían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 de </a:t>
            </a:r>
            <a:r>
              <a:rPr lang="en-US" sz="1400" dirty="0" err="1">
                <a:solidFill>
                  <a:schemeClr val="bg1"/>
                </a:solidFill>
                <a:latin typeface="Arial" pitchFamily="34" charset="0"/>
              </a:rPr>
              <a:t>ir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</a:rPr>
              <a:t>?</a:t>
            </a:r>
          </a:p>
          <a:p>
            <a:pPr eaLnBrk="1" hangingPunct="1"/>
            <a:endParaRPr lang="en-US" sz="1400" dirty="0">
              <a:latin typeface="Arial" pitchFamily="34" charset="0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241300" y="164207"/>
            <a:ext cx="8902700" cy="1252728"/>
          </a:xfrm>
          <a:prstGeom prst="rect">
            <a:avLst/>
          </a:prstGeom>
        </p:spPr>
        <p:txBody>
          <a:bodyPr vert="horz" lIns="91440" tIns="0" rIns="45720" bIns="0" rtlCol="0" anchor="t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700" b="1" kern="120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err="1"/>
              <a:t>Ejemplo</a:t>
            </a:r>
            <a:r>
              <a:rPr lang="en-US" dirty="0"/>
              <a:t>: </a:t>
            </a:r>
            <a:r>
              <a:rPr lang="en-US" dirty="0" err="1"/>
              <a:t>Terremoto</a:t>
            </a:r>
            <a:r>
              <a:rPr lang="en-US" dirty="0"/>
              <a:t> en China 2008</a:t>
            </a:r>
          </a:p>
        </p:txBody>
      </p:sp>
    </p:spTree>
    <p:extLst>
      <p:ext uri="{BB962C8B-B14F-4D97-AF65-F5344CB8AC3E}">
        <p14:creationId xmlns:p14="http://schemas.microsoft.com/office/powerpoint/2010/main" val="2278035615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A2735-5AF6-4EC1-860E-7F28EE561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88640"/>
            <a:ext cx="7795479" cy="1049235"/>
          </a:xfrm>
        </p:spPr>
        <p:txBody>
          <a:bodyPr/>
          <a:lstStyle/>
          <a:p>
            <a:r>
              <a:rPr lang="es-MX" dirty="0"/>
              <a:t>EJEMPLO: SANTA TECLA, EL SALVADOR. DESLIZAMIENTO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F514EA7-FD55-4FDF-A9CF-862CA1E8D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060848"/>
            <a:ext cx="3810000" cy="28575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CCD2B66-5A71-4320-951C-FC5CB5CA4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163" y="2107550"/>
            <a:ext cx="4095301" cy="281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463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2C98FA8-6970-45C2-918E-960611D7C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96390"/>
            <a:ext cx="6742384" cy="674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1324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818277" y="75809"/>
            <a:ext cx="7507446" cy="1049235"/>
          </a:xfrm>
        </p:spPr>
        <p:txBody>
          <a:bodyPr/>
          <a:lstStyle/>
          <a:p>
            <a:pPr eaLnBrk="1" hangingPunct="1"/>
            <a:r>
              <a:rPr lang="en-US" dirty="0" err="1"/>
              <a:t>Tendencia</a:t>
            </a:r>
            <a:r>
              <a:rPr lang="en-US" dirty="0"/>
              <a:t>: </a:t>
            </a:r>
            <a:r>
              <a:rPr lang="en-US" dirty="0" err="1"/>
              <a:t>Aumento</a:t>
            </a:r>
            <a:r>
              <a:rPr lang="en-US" dirty="0"/>
              <a:t> de </a:t>
            </a:r>
            <a:r>
              <a:rPr lang="en-US" dirty="0" err="1"/>
              <a:t>desastres</a:t>
            </a:r>
            <a:endParaRPr 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271762" y="1196902"/>
            <a:ext cx="3024187" cy="1944687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2800" dirty="0" err="1"/>
              <a:t>Aumento</a:t>
            </a:r>
            <a:endParaRPr lang="en-US" sz="2800" dirty="0"/>
          </a:p>
          <a:p>
            <a:pPr eaLnBrk="1" hangingPunct="1"/>
            <a:r>
              <a:rPr lang="en-US" sz="2800" dirty="0" err="1"/>
              <a:t>Número</a:t>
            </a:r>
            <a:r>
              <a:rPr lang="en-US" sz="2800" dirty="0"/>
              <a:t>: 3x</a:t>
            </a:r>
          </a:p>
          <a:p>
            <a:pPr eaLnBrk="1" hangingPunct="1"/>
            <a:r>
              <a:rPr lang="en-US" sz="2800" dirty="0" err="1"/>
              <a:t>Pérdidas</a:t>
            </a:r>
            <a:r>
              <a:rPr lang="en-US" sz="2800" dirty="0"/>
              <a:t>: 8x</a:t>
            </a:r>
          </a:p>
        </p:txBody>
      </p:sp>
      <p:pic>
        <p:nvPicPr>
          <p:cNvPr id="23556" name="Picture 4" descr="losses trend till 20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08"/>
          <a:stretch>
            <a:fillRect/>
          </a:stretch>
        </p:blipFill>
        <p:spPr bwMode="auto">
          <a:xfrm>
            <a:off x="3492501" y="981003"/>
            <a:ext cx="5113338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8" descr="MunichRENumber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36"/>
          <a:stretch>
            <a:fillRect/>
          </a:stretch>
        </p:blipFill>
        <p:spPr bwMode="auto">
          <a:xfrm>
            <a:off x="3492501" y="3717032"/>
            <a:ext cx="4968875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Rectangle 9"/>
          <p:cNvSpPr>
            <a:spLocks noChangeArrowheads="1"/>
          </p:cNvSpPr>
          <p:nvPr/>
        </p:nvSpPr>
        <p:spPr bwMode="auto">
          <a:xfrm>
            <a:off x="251521" y="4220616"/>
            <a:ext cx="3240980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9896"/>
              </a:buClr>
              <a:buFont typeface="Wingdings" pitchFamily="2" charset="2"/>
              <a:buNone/>
            </a:pPr>
            <a:r>
              <a:rPr lang="en-US" sz="3200" dirty="0" err="1">
                <a:latin typeface="Trebuchet MS" pitchFamily="34" charset="0"/>
              </a:rPr>
              <a:t>Razones</a:t>
            </a:r>
            <a:endParaRPr lang="en-US" sz="3200" dirty="0">
              <a:latin typeface="Trebuchet MS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009896"/>
              </a:buClr>
              <a:buFont typeface="Wingdings" pitchFamily="2" charset="2"/>
              <a:buChar char="§"/>
            </a:pPr>
            <a:r>
              <a:rPr lang="en-US" sz="3200" dirty="0" err="1">
                <a:latin typeface="Trebuchet MS" pitchFamily="34" charset="0"/>
              </a:rPr>
              <a:t>Vulnerabilidad</a:t>
            </a:r>
            <a:endParaRPr lang="en-US" sz="3200" dirty="0">
              <a:latin typeface="Trebuchet MS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009896"/>
              </a:buClr>
              <a:buFont typeface="Wingdings" pitchFamily="2" charset="2"/>
              <a:buChar char="§"/>
            </a:pPr>
            <a:r>
              <a:rPr lang="en-US" sz="3200" dirty="0" err="1">
                <a:latin typeface="Trebuchet MS" pitchFamily="34" charset="0"/>
              </a:rPr>
              <a:t>Peligro</a:t>
            </a:r>
            <a:endParaRPr lang="en-US" sz="32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9905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73338" y="168275"/>
            <a:ext cx="6570662" cy="1049338"/>
          </a:xfrm>
        </p:spPr>
        <p:txBody>
          <a:bodyPr/>
          <a:lstStyle/>
          <a:p>
            <a:pPr eaLnBrk="1" hangingPunct="1"/>
            <a:r>
              <a:rPr lang="en-US" dirty="0" err="1"/>
              <a:t>Desastres</a:t>
            </a:r>
            <a:r>
              <a:rPr lang="en-US" dirty="0"/>
              <a:t> y </a:t>
            </a:r>
            <a:r>
              <a:rPr lang="en-US" dirty="0" err="1"/>
              <a:t>desarrollo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-108520" y="692944"/>
            <a:ext cx="3527425" cy="3960812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2800" dirty="0"/>
              <a:t>No se </a:t>
            </a:r>
            <a:r>
              <a:rPr lang="en-US" sz="2800" dirty="0" err="1"/>
              <a:t>limitan</a:t>
            </a:r>
            <a:r>
              <a:rPr lang="en-US" sz="2800" dirty="0"/>
              <a:t> a </a:t>
            </a:r>
            <a:r>
              <a:rPr lang="en-US" sz="2800" dirty="0" err="1"/>
              <a:t>paises</a:t>
            </a:r>
            <a:r>
              <a:rPr lang="en-US" sz="2800" dirty="0"/>
              <a:t> </a:t>
            </a:r>
            <a:r>
              <a:rPr lang="en-US" sz="2800" dirty="0" err="1"/>
              <a:t>desarrollados</a:t>
            </a:r>
            <a:endParaRPr lang="en-US" sz="2800" dirty="0"/>
          </a:p>
          <a:p>
            <a:pPr eaLnBrk="1" hangingPunct="1"/>
            <a:r>
              <a:rPr lang="en-US" sz="2800" dirty="0"/>
              <a:t>El </a:t>
            </a:r>
            <a:r>
              <a:rPr lang="en-US" sz="2800" dirty="0" err="1"/>
              <a:t>efecto</a:t>
            </a:r>
            <a:r>
              <a:rPr lang="en-US" sz="2800" dirty="0"/>
              <a:t> </a:t>
            </a:r>
            <a:r>
              <a:rPr lang="en-US" sz="2800" dirty="0" err="1"/>
              <a:t>es</a:t>
            </a:r>
            <a:r>
              <a:rPr lang="en-US" sz="2800" dirty="0"/>
              <a:t> </a:t>
            </a:r>
            <a:r>
              <a:rPr lang="en-US" sz="2800" dirty="0" err="1"/>
              <a:t>más</a:t>
            </a:r>
            <a:r>
              <a:rPr lang="en-US" sz="2800" dirty="0"/>
              <a:t> </a:t>
            </a:r>
            <a:r>
              <a:rPr lang="en-US" sz="2800" dirty="0" err="1"/>
              <a:t>grande</a:t>
            </a:r>
            <a:r>
              <a:rPr lang="en-US" sz="2800" dirty="0"/>
              <a:t> en </a:t>
            </a:r>
            <a:r>
              <a:rPr lang="en-US" sz="2800" dirty="0" err="1"/>
              <a:t>países</a:t>
            </a:r>
            <a:r>
              <a:rPr lang="en-US" sz="2800" dirty="0"/>
              <a:t> en </a:t>
            </a:r>
            <a:r>
              <a:rPr lang="en-US" sz="2800" dirty="0" err="1"/>
              <a:t>desarrollo</a:t>
            </a:r>
            <a:endParaRPr lang="en-US" sz="2800" dirty="0"/>
          </a:p>
          <a:p>
            <a:pPr eaLnBrk="1" hangingPunct="1"/>
            <a:r>
              <a:rPr lang="en-US" sz="2800" dirty="0"/>
              <a:t>Hay </a:t>
            </a:r>
            <a:r>
              <a:rPr lang="en-US" sz="2800" dirty="0" err="1"/>
              <a:t>mejoras</a:t>
            </a:r>
            <a:r>
              <a:rPr lang="en-US" sz="2800" dirty="0"/>
              <a:t> </a:t>
            </a:r>
            <a:r>
              <a:rPr lang="en-US" sz="2800" dirty="0" err="1"/>
              <a:t>debido</a:t>
            </a:r>
            <a:r>
              <a:rPr lang="en-US" sz="2800" dirty="0"/>
              <a:t> al </a:t>
            </a:r>
            <a:r>
              <a:rPr lang="en-US" sz="2800" b="1" dirty="0" err="1">
                <a:solidFill>
                  <a:schemeClr val="accent5"/>
                </a:solidFill>
              </a:rPr>
              <a:t>manejo</a:t>
            </a:r>
            <a:r>
              <a:rPr lang="en-US" sz="2800" b="1" dirty="0">
                <a:solidFill>
                  <a:schemeClr val="accent5"/>
                </a:solidFill>
              </a:rPr>
              <a:t> de </a:t>
            </a:r>
            <a:r>
              <a:rPr lang="en-US" sz="2800" b="1" dirty="0" err="1">
                <a:solidFill>
                  <a:schemeClr val="accent5"/>
                </a:solidFill>
              </a:rPr>
              <a:t>desastres</a:t>
            </a:r>
            <a:r>
              <a:rPr lang="en-US" sz="2800" b="1" dirty="0">
                <a:solidFill>
                  <a:schemeClr val="accent5"/>
                </a:solidFill>
              </a:rPr>
              <a:t>. </a:t>
            </a:r>
          </a:p>
        </p:txBody>
      </p:sp>
      <p:pic>
        <p:nvPicPr>
          <p:cNvPr id="24580" name="Picture 4" descr="losses and development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108" y="3962685"/>
            <a:ext cx="5575251" cy="2883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5" descr="great natural disaster and incom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4" y="1221072"/>
            <a:ext cx="4924425" cy="274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26005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EB5245A-E3BA-458B-8E99-860E939109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953"/>
          <a:stretch/>
        </p:blipFill>
        <p:spPr>
          <a:xfrm>
            <a:off x="88367" y="1268760"/>
            <a:ext cx="8967266" cy="532859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2F9B835-02B4-449A-92F1-0FC36CDB2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116632"/>
            <a:ext cx="7056784" cy="1049235"/>
          </a:xfrm>
        </p:spPr>
        <p:txBody>
          <a:bodyPr/>
          <a:lstStyle/>
          <a:p>
            <a:r>
              <a:rPr lang="es-MX" dirty="0"/>
              <a:t>DESASTRES POR TIPO EN EL MUNDO</a:t>
            </a:r>
          </a:p>
        </p:txBody>
      </p:sp>
    </p:spTree>
    <p:extLst>
      <p:ext uri="{BB962C8B-B14F-4D97-AF65-F5344CB8AC3E}">
        <p14:creationId xmlns:p14="http://schemas.microsoft.com/office/powerpoint/2010/main" val="17976707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70542F-6328-4981-B08E-485D41289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91533"/>
            <a:ext cx="8208912" cy="1049235"/>
          </a:xfrm>
        </p:spPr>
        <p:txBody>
          <a:bodyPr/>
          <a:lstStyle/>
          <a:p>
            <a:r>
              <a:rPr lang="es-MX" dirty="0"/>
              <a:t>MUERTES EN EL MUNDO POR DESASTRES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E6FC609-719C-4F20-BE30-33C302A673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645"/>
          <a:stretch/>
        </p:blipFill>
        <p:spPr>
          <a:xfrm>
            <a:off x="107504" y="1340768"/>
            <a:ext cx="9144000" cy="531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0446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CCB05D1-56FE-47F2-9864-10B504B8E4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80"/>
          <a:stretch/>
        </p:blipFill>
        <p:spPr>
          <a:xfrm>
            <a:off x="311124" y="848122"/>
            <a:ext cx="8791817" cy="5605214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30DFDDC3-6705-4313-B0D4-0843BE784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16633"/>
            <a:ext cx="8712968" cy="576064"/>
          </a:xfrm>
        </p:spPr>
        <p:txBody>
          <a:bodyPr>
            <a:normAutofit/>
          </a:bodyPr>
          <a:lstStyle/>
          <a:p>
            <a:r>
              <a:rPr lang="es-MX" sz="2800" dirty="0"/>
              <a:t>DAÑOS ECONÓMICOS POR TIPO DE DESASTRE</a:t>
            </a:r>
          </a:p>
        </p:txBody>
      </p:sp>
    </p:spTree>
    <p:extLst>
      <p:ext uri="{BB962C8B-B14F-4D97-AF65-F5344CB8AC3E}">
        <p14:creationId xmlns:p14="http://schemas.microsoft.com/office/powerpoint/2010/main" val="26778571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4702ACA-5077-4444-BA8E-63D4A63A70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96" t="14300" r="6989" b="30594"/>
          <a:stretch/>
        </p:blipFill>
        <p:spPr>
          <a:xfrm>
            <a:off x="61605" y="1268760"/>
            <a:ext cx="9108464" cy="4896544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290E62D0-814A-4768-9D7F-87E5E13B0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16" y="96070"/>
            <a:ext cx="8712968" cy="1049235"/>
          </a:xfrm>
        </p:spPr>
        <p:txBody>
          <a:bodyPr>
            <a:normAutofit fontScale="90000"/>
          </a:bodyPr>
          <a:lstStyle/>
          <a:p>
            <a:r>
              <a:rPr lang="es-MX" dirty="0"/>
              <a:t>MORTALIDAD POR DESASTRES NATURALES</a:t>
            </a:r>
            <a:br>
              <a:rPr lang="es-MX" dirty="0"/>
            </a:br>
            <a:r>
              <a:rPr lang="es-MX" sz="2200" dirty="0"/>
              <a:t>Ciclones, Sequía, Sismo, Inundación, deslizamientos y volcanes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983574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5888"/>
            <a:ext cx="8250238" cy="576262"/>
          </a:xfrm>
        </p:spPr>
        <p:txBody>
          <a:bodyPr>
            <a:noAutofit/>
          </a:bodyPr>
          <a:lstStyle/>
          <a:p>
            <a:pPr algn="ctr"/>
            <a:r>
              <a:rPr lang="es-ES_tradnl" dirty="0"/>
              <a:t>Aumento de Desastres Urbanos?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1052512"/>
            <a:ext cx="8229600" cy="475297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s-ES_tradnl" sz="2400" dirty="0"/>
              <a:t>• En los próximos años, la población mundial llegara a los 8 billones de personas.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s-ES_tradnl" sz="2400" dirty="0"/>
              <a:t>– De estos, 2.5 billones nacerán en ciudades.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s-ES_tradnl" sz="2400" dirty="0"/>
              <a:t>– 0.4 billones nacerán en las ciudades mas pobres del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s-ES_tradnl" sz="2400" dirty="0"/>
              <a:t>mundo.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s-ES_tradnl" sz="2400" dirty="0"/>
              <a:t>• Los países en desarrollo sufren los costos mas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s-ES_tradnl" sz="2400" dirty="0"/>
              <a:t>altos cuando ocurre un desastre: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s-ES_tradnl" sz="2400" dirty="0"/>
              <a:t>– &gt; 95% de todas las muertes causadas por un desastre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s-ES_tradnl" sz="2400" dirty="0"/>
              <a:t>se dan en los países en desarrollo;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s-ES_tradnl" sz="2400" dirty="0"/>
              <a:t>– Las pérdidas debidas a desastres naturales son 20 veces mas grandes en los países en desarrollo que en los países industrializados.</a:t>
            </a:r>
          </a:p>
          <a:p>
            <a:pPr>
              <a:lnSpc>
                <a:spcPct val="80000"/>
              </a:lnSpc>
              <a:buFontTx/>
              <a:buNone/>
            </a:pPr>
            <a:endParaRPr lang="es-ES_tradnl" sz="2400" dirty="0"/>
          </a:p>
          <a:p>
            <a:pPr algn="r">
              <a:lnSpc>
                <a:spcPct val="80000"/>
              </a:lnSpc>
              <a:buFontTx/>
              <a:buNone/>
            </a:pPr>
            <a:r>
              <a:rPr lang="es-ES_tradnl" sz="2400" dirty="0" err="1"/>
              <a:t>Source</a:t>
            </a:r>
            <a:r>
              <a:rPr lang="es-ES_tradnl" sz="2400" dirty="0"/>
              <a:t>: www.worldbank.org/dmf</a:t>
            </a:r>
          </a:p>
          <a:p>
            <a:pPr>
              <a:lnSpc>
                <a:spcPct val="80000"/>
              </a:lnSpc>
              <a:buFontTx/>
              <a:buNone/>
            </a:pP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1859277165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1691680" y="5367189"/>
            <a:ext cx="8229600" cy="1143000"/>
          </a:xfrm>
        </p:spPr>
        <p:txBody>
          <a:bodyPr/>
          <a:lstStyle/>
          <a:p>
            <a:r>
              <a:rPr lang="es-MX" dirty="0"/>
              <a:t>PREGUNTAS?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81AF2C0-538A-452D-9AE2-5055343D2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60648"/>
            <a:ext cx="6934200" cy="49625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542176277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2216</TotalTime>
  <Words>1144</Words>
  <Application>Microsoft Office PowerPoint</Application>
  <PresentationFormat>Presentación en pantalla (4:3)</PresentationFormat>
  <Paragraphs>223</Paragraphs>
  <Slides>39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8" baseType="lpstr">
      <vt:lpstr>Arial</vt:lpstr>
      <vt:lpstr>Calibri</vt:lpstr>
      <vt:lpstr>Gill Sans MT</vt:lpstr>
      <vt:lpstr>Times</vt:lpstr>
      <vt:lpstr>Times New Roman</vt:lpstr>
      <vt:lpstr>Trebuchet MS</vt:lpstr>
      <vt:lpstr>Verdana</vt:lpstr>
      <vt:lpstr>Wingdings</vt:lpstr>
      <vt:lpstr>Galería</vt:lpstr>
      <vt:lpstr>Intrucción a las ciencias ambientales</vt:lpstr>
      <vt:lpstr>El Hombre impacta la naturaleza</vt:lpstr>
      <vt:lpstr>De manera positiva</vt:lpstr>
      <vt:lpstr>O De manera negativa</vt:lpstr>
      <vt:lpstr>Y la naturaleza nos impacta</vt:lpstr>
      <vt:lpstr>En forma de Desastres</vt:lpstr>
      <vt:lpstr>Desastres en la historia de las religiones</vt:lpstr>
      <vt:lpstr>Presentación de PowerPoint</vt:lpstr>
      <vt:lpstr>De hecho los dioses representaban desastres</vt:lpstr>
      <vt:lpstr>Desastres en la historia</vt:lpstr>
      <vt:lpstr>Desastres mas notables de la historia</vt:lpstr>
      <vt:lpstr>Desastre</vt:lpstr>
      <vt:lpstr>Si El Desastre se produce por algún fenómeno natural o humano involuntario. </vt:lpstr>
      <vt:lpstr>No podemos adivinar cuando ocurrirá un desastre</vt:lpstr>
      <vt:lpstr>Por eso estudiamos el riesgo</vt:lpstr>
      <vt:lpstr>Qué es el riesgo?</vt:lpstr>
      <vt:lpstr>Entonces el Riesgo se puede medir.   Y como se expresa?</vt:lpstr>
      <vt:lpstr>peligro, vulnerabilidad y riesgo</vt:lpstr>
      <vt:lpstr>Evaluación de riesgo</vt:lpstr>
      <vt:lpstr>Presentación de PowerPoint</vt:lpstr>
      <vt:lpstr>Severidad y frecuencia</vt:lpstr>
      <vt:lpstr>Relación Magnitud-frecuencia</vt:lpstr>
      <vt:lpstr>Clasificación de desastres</vt:lpstr>
      <vt:lpstr>Tipos de desastres</vt:lpstr>
      <vt:lpstr>Los desastres son naturales?</vt:lpstr>
      <vt:lpstr>Ejemplo: Desastres tecnológicos</vt:lpstr>
      <vt:lpstr>Explosiones, derrames, fugas</vt:lpstr>
      <vt:lpstr>HURACAN MANUEL. ACAPULCO, 2013</vt:lpstr>
      <vt:lpstr>Presentación de PowerPoint</vt:lpstr>
      <vt:lpstr>EJEMPLO: SANTA TECLA, EL SALVADOR. DESLIZAMIENTO</vt:lpstr>
      <vt:lpstr>Presentación de PowerPoint</vt:lpstr>
      <vt:lpstr>Tendencia: Aumento de desastres</vt:lpstr>
      <vt:lpstr>Desastres y desarrollo</vt:lpstr>
      <vt:lpstr>DESASTRES POR TIPO EN EL MUNDO</vt:lpstr>
      <vt:lpstr>MUERTES EN EL MUNDO POR DESASTRES</vt:lpstr>
      <vt:lpstr>DAÑOS ECONÓMICOS POR TIPO DE DESASTRE</vt:lpstr>
      <vt:lpstr>MORTALIDAD POR DESASTRES NATURALES Ciclones, Sequía, Sismo, Inundación, deslizamientos y volcanes</vt:lpstr>
      <vt:lpstr>Aumento de Desastres Urbanos?</vt:lpstr>
      <vt:lpstr>PREGUNTAS?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Geología ambiental</dc:title>
  <dc:creator>JOSE ISMAEL MINJAREZ SOSA</dc:creator>
  <cp:lastModifiedBy>JOSE ISMAEL MINJAREZ SOSA</cp:lastModifiedBy>
  <cp:revision>11</cp:revision>
  <dcterms:created xsi:type="dcterms:W3CDTF">2020-09-14T17:35:43Z</dcterms:created>
  <dcterms:modified xsi:type="dcterms:W3CDTF">2022-09-06T05:22:22Z</dcterms:modified>
</cp:coreProperties>
</file>