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77" r:id="rId3"/>
    <p:sldId id="346" r:id="rId4"/>
    <p:sldId id="315" r:id="rId5"/>
    <p:sldId id="421" r:id="rId6"/>
    <p:sldId id="426" r:id="rId7"/>
    <p:sldId id="419" r:id="rId8"/>
    <p:sldId id="270" r:id="rId9"/>
    <p:sldId id="330" r:id="rId10"/>
    <p:sldId id="331" r:id="rId11"/>
    <p:sldId id="332" r:id="rId12"/>
    <p:sldId id="282" r:id="rId13"/>
    <p:sldId id="336" r:id="rId14"/>
    <p:sldId id="333" r:id="rId15"/>
    <p:sldId id="337" r:id="rId16"/>
    <p:sldId id="338" r:id="rId17"/>
    <p:sldId id="335" r:id="rId18"/>
    <p:sldId id="425" r:id="rId19"/>
    <p:sldId id="415" r:id="rId20"/>
    <p:sldId id="41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4" d="100"/>
          <a:sy n="114" d="100"/>
        </p:scale>
        <p:origin x="41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B0BA16-0F44-4531-BDB9-640F093E3A5A}" type="datetimeFigureOut">
              <a:rPr lang="es-MX" smtClean="0"/>
              <a:t>07/09/2022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9FC13-B1E1-46D6-A62B-EED267172A56}" type="slidenum">
              <a:rPr lang="es-MX" smtClean="0"/>
              <a:t>‹Nº›</a:t>
            </a:fld>
            <a:endParaRPr lang="es-MX"/>
          </a:p>
        </p:txBody>
      </p:sp>
    </p:spTree>
    <p:extLst>
      <p:ext uri="{BB962C8B-B14F-4D97-AF65-F5344CB8AC3E}">
        <p14:creationId xmlns:p14="http://schemas.microsoft.com/office/powerpoint/2010/main" val="831068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xfrm>
            <a:off x="381000" y="685800"/>
            <a:ext cx="6096000" cy="3429000"/>
          </a:xfrm>
          <a:ln/>
        </p:spPr>
      </p:sp>
      <p:sp>
        <p:nvSpPr>
          <p:cNvPr id="208899" name="Rectangle 3"/>
          <p:cNvSpPr>
            <a:spLocks noGrp="1" noChangeArrowheads="1"/>
          </p:cNvSpPr>
          <p:nvPr>
            <p:ph type="body" idx="1"/>
          </p:nvPr>
        </p:nvSpPr>
        <p:spPr/>
        <p:txBody>
          <a:bodyPr/>
          <a:lstStyle/>
          <a:p>
            <a:endParaRPr lang="es-MX" dirty="0">
              <a:latin typeface="Times" pitchFamily="18" charset="0"/>
            </a:endParaRPr>
          </a:p>
        </p:txBody>
      </p:sp>
    </p:spTree>
    <p:extLst>
      <p:ext uri="{BB962C8B-B14F-4D97-AF65-F5344CB8AC3E}">
        <p14:creationId xmlns:p14="http://schemas.microsoft.com/office/powerpoint/2010/main" val="3500919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Investigación 4-3</a:t>
            </a:r>
          </a:p>
        </p:txBody>
      </p:sp>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50F3B3F-5328-4D6B-A11A-38CF5D786E4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32866" name="Rectangle 2"/>
          <p:cNvSpPr>
            <a:spLocks noGrp="1" noRot="1" noChangeAspect="1" noChangeArrowheads="1"/>
          </p:cNvSpPr>
          <p:nvPr>
            <p:ph type="sldImg"/>
          </p:nvPr>
        </p:nvSpPr>
        <p:spPr bwMode="auto">
          <a:xfrm>
            <a:off x="384175" y="685800"/>
            <a:ext cx="6092825" cy="3427413"/>
          </a:xfrm>
          <a:prstGeom prst="rect">
            <a:avLst/>
          </a:prstGeom>
          <a:solidFill>
            <a:srgbClr val="FFFFFF"/>
          </a:solidFill>
          <a:ln w="28575">
            <a:solidFill>
              <a:srgbClr val="000000"/>
            </a:solidFill>
            <a:miter lim="800000"/>
            <a:headEnd/>
            <a:tailEnd/>
          </a:ln>
        </p:spPr>
      </p:sp>
      <p:sp>
        <p:nvSpPr>
          <p:cNvPr id="932867" name="Rectangle 3"/>
          <p:cNvSpPr>
            <a:spLocks noGrp="1" noChangeArrowheads="1"/>
          </p:cNvSpPr>
          <p:nvPr>
            <p:ph type="body" idx="1"/>
          </p:nvPr>
        </p:nvSpPr>
        <p:spPr bwMode="auto">
          <a:xfrm>
            <a:off x="456903" y="4358822"/>
            <a:ext cx="6020097" cy="3832678"/>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lIns="89884" tIns="44941" rIns="89884" bIns="44941"/>
          <a:lstStyle/>
          <a:p>
            <a:r>
              <a:rPr lang="es-ES">
                <a:latin typeface="Arial" charset="0"/>
              </a:rPr>
              <a:t>Repase la definición de “Percepción de riesgo”. </a:t>
            </a:r>
          </a:p>
          <a:p>
            <a:endParaRPr lang="es-ES">
              <a:latin typeface="Arial" charset="0"/>
            </a:endParaRPr>
          </a:p>
          <a:p>
            <a:pPr algn="r"/>
            <a:r>
              <a:rPr lang="en-US" b="1">
                <a:solidFill>
                  <a:srgbClr val="FF0000"/>
                </a:solidFill>
                <a:latin typeface="Arial" charset="0"/>
              </a:rPr>
              <a:t>Siguiente diapositiva</a:t>
            </a:r>
            <a:endParaRPr lang="en-US" b="1">
              <a:solidFill>
                <a:srgbClr val="FF3300"/>
              </a:solidFill>
              <a:latin typeface="Arial" charset="0"/>
            </a:endParaRPr>
          </a:p>
          <a:p>
            <a:endParaRPr lang="en-US">
              <a:latin typeface="Arial" charset="0"/>
            </a:endParaRPr>
          </a:p>
        </p:txBody>
      </p:sp>
    </p:spTree>
    <p:extLst>
      <p:ext uri="{BB962C8B-B14F-4D97-AF65-F5344CB8AC3E}">
        <p14:creationId xmlns:p14="http://schemas.microsoft.com/office/powerpoint/2010/main" val="2692059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Investigación 4-3</a:t>
            </a:r>
          </a:p>
        </p:txBody>
      </p:sp>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94C284B-A65C-4F39-813A-60530ACFC5F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90210" name="Rectangle 2"/>
          <p:cNvSpPr>
            <a:spLocks noGrp="1" noRot="1" noChangeAspect="1" noChangeArrowheads="1"/>
          </p:cNvSpPr>
          <p:nvPr>
            <p:ph type="sldImg"/>
          </p:nvPr>
        </p:nvSpPr>
        <p:spPr bwMode="auto">
          <a:xfrm>
            <a:off x="384175" y="685800"/>
            <a:ext cx="6092825" cy="3427413"/>
          </a:xfrm>
          <a:prstGeom prst="rect">
            <a:avLst/>
          </a:prstGeom>
          <a:solidFill>
            <a:srgbClr val="FFFFFF"/>
          </a:solidFill>
          <a:ln w="28575">
            <a:solidFill>
              <a:srgbClr val="000000"/>
            </a:solidFill>
            <a:miter lim="800000"/>
            <a:headEnd/>
            <a:tailEnd/>
          </a:ln>
        </p:spPr>
      </p:sp>
      <p:sp>
        <p:nvSpPr>
          <p:cNvPr id="990211" name="Rectangle 3"/>
          <p:cNvSpPr>
            <a:spLocks noGrp="1" noChangeArrowheads="1"/>
          </p:cNvSpPr>
          <p:nvPr>
            <p:ph type="body" idx="1"/>
          </p:nvPr>
        </p:nvSpPr>
        <p:spPr bwMode="auto">
          <a:xfrm>
            <a:off x="456903" y="4358822"/>
            <a:ext cx="6020097" cy="3832678"/>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lIns="89884" tIns="44941" rIns="89884" bIns="44941"/>
          <a:lstStyle/>
          <a:p>
            <a:r>
              <a:rPr lang="es-ES">
                <a:latin typeface="Arial" charset="0"/>
              </a:rPr>
              <a:t>Repase la definición de “Riesgo aceptable”. </a:t>
            </a:r>
          </a:p>
          <a:p>
            <a:r>
              <a:rPr lang="en-US">
                <a:latin typeface="Arial" charset="0"/>
              </a:rPr>
              <a:t>  </a:t>
            </a:r>
          </a:p>
          <a:p>
            <a:pPr algn="r"/>
            <a:r>
              <a:rPr lang="en-US" b="1">
                <a:solidFill>
                  <a:srgbClr val="FF0000"/>
                </a:solidFill>
                <a:latin typeface="Arial" charset="0"/>
              </a:rPr>
              <a:t>Siguiente diapositiva</a:t>
            </a:r>
            <a:endParaRPr lang="en-US" b="1">
              <a:solidFill>
                <a:srgbClr val="FF3300"/>
              </a:solidFill>
              <a:latin typeface="Arial" charset="0"/>
            </a:endParaRPr>
          </a:p>
          <a:p>
            <a:pPr algn="r"/>
            <a:endParaRPr lang="en-US">
              <a:latin typeface="Arial" charset="0"/>
            </a:endParaRPr>
          </a:p>
        </p:txBody>
      </p:sp>
    </p:spTree>
    <p:extLst>
      <p:ext uri="{BB962C8B-B14F-4D97-AF65-F5344CB8AC3E}">
        <p14:creationId xmlns:p14="http://schemas.microsoft.com/office/powerpoint/2010/main" val="3419746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ChangeArrowheads="1" noTextEdit="1"/>
          </p:cNvSpPr>
          <p:nvPr>
            <p:ph type="sldImg"/>
          </p:nvPr>
        </p:nvSpPr>
        <p:spPr>
          <a:xfrm>
            <a:off x="381000" y="685800"/>
            <a:ext cx="6096000" cy="3429000"/>
          </a:xfrm>
          <a:ln/>
        </p:spPr>
      </p:sp>
      <p:sp>
        <p:nvSpPr>
          <p:cNvPr id="209923" name="Rectangle 3"/>
          <p:cNvSpPr>
            <a:spLocks noGrp="1" noChangeArrowheads="1"/>
          </p:cNvSpPr>
          <p:nvPr>
            <p:ph type="body" idx="1"/>
          </p:nvPr>
        </p:nvSpPr>
        <p:spPr/>
        <p:txBody>
          <a:bodyPr/>
          <a:lstStyle/>
          <a:p>
            <a:endParaRPr lang="es-MX">
              <a:latin typeface="Times" pitchFamily="18" charset="0"/>
            </a:endParaRPr>
          </a:p>
        </p:txBody>
      </p:sp>
    </p:spTree>
    <p:extLst>
      <p:ext uri="{BB962C8B-B14F-4D97-AF65-F5344CB8AC3E}">
        <p14:creationId xmlns:p14="http://schemas.microsoft.com/office/powerpoint/2010/main" val="1026862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spect="1" noChangeArrowheads="1" noTextEdit="1"/>
          </p:cNvSpPr>
          <p:nvPr>
            <p:ph type="sldImg"/>
          </p:nvPr>
        </p:nvSpPr>
        <p:spPr>
          <a:xfrm>
            <a:off x="1143000" y="685800"/>
            <a:ext cx="4572000" cy="3429000"/>
          </a:xfrm>
          <a:ln/>
        </p:spPr>
      </p:sp>
      <p:sp>
        <p:nvSpPr>
          <p:cNvPr id="214019" name="Rectangle 3"/>
          <p:cNvSpPr>
            <a:spLocks noGrp="1" noChangeArrowheads="1"/>
          </p:cNvSpPr>
          <p:nvPr>
            <p:ph type="body" idx="1"/>
          </p:nvPr>
        </p:nvSpPr>
        <p:spPr/>
        <p:txBody>
          <a:bodyPr/>
          <a:lstStyle/>
          <a:p>
            <a:endParaRPr lang="es-MX">
              <a:latin typeface="Times" pitchFamily="18" charset="0"/>
            </a:endParaRPr>
          </a:p>
        </p:txBody>
      </p:sp>
    </p:spTree>
    <p:extLst>
      <p:ext uri="{BB962C8B-B14F-4D97-AF65-F5344CB8AC3E}">
        <p14:creationId xmlns:p14="http://schemas.microsoft.com/office/powerpoint/2010/main" val="913653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xfrm>
            <a:off x="1143000" y="685800"/>
            <a:ext cx="4572000" cy="3429000"/>
          </a:xfrm>
          <a:ln/>
        </p:spPr>
      </p:sp>
      <p:sp>
        <p:nvSpPr>
          <p:cNvPr id="210947" name="Rectangle 3"/>
          <p:cNvSpPr>
            <a:spLocks noGrp="1" noChangeArrowheads="1"/>
          </p:cNvSpPr>
          <p:nvPr>
            <p:ph type="body" idx="1"/>
          </p:nvPr>
        </p:nvSpPr>
        <p:spPr/>
        <p:txBody>
          <a:bodyPr/>
          <a:lstStyle/>
          <a:p>
            <a:endParaRPr lang="es-MX">
              <a:latin typeface="Times" pitchFamily="18" charset="0"/>
            </a:endParaRPr>
          </a:p>
        </p:txBody>
      </p:sp>
    </p:spTree>
    <p:extLst>
      <p:ext uri="{BB962C8B-B14F-4D97-AF65-F5344CB8AC3E}">
        <p14:creationId xmlns:p14="http://schemas.microsoft.com/office/powerpoint/2010/main" val="1734128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xfrm>
            <a:off x="1143000" y="685800"/>
            <a:ext cx="4572000" cy="3429000"/>
          </a:xfrm>
          <a:ln/>
        </p:spPr>
      </p:sp>
      <p:sp>
        <p:nvSpPr>
          <p:cNvPr id="150531" name="Rectangle 3"/>
          <p:cNvSpPr>
            <a:spLocks noGrp="1" noChangeArrowheads="1"/>
          </p:cNvSpPr>
          <p:nvPr>
            <p:ph type="body" idx="1"/>
          </p:nvPr>
        </p:nvSpPr>
        <p:spPr/>
        <p:txBody>
          <a:bodyPr/>
          <a:lstStyle/>
          <a:p>
            <a:pPr algn="just"/>
            <a:r>
              <a:rPr lang="es-ES" dirty="0">
                <a:latin typeface="Times" pitchFamily="18" charset="0"/>
              </a:rPr>
              <a:t>Peter </a:t>
            </a:r>
            <a:r>
              <a:rPr lang="es-ES" dirty="0" err="1">
                <a:latin typeface="Times" pitchFamily="18" charset="0"/>
              </a:rPr>
              <a:t>Sandman</a:t>
            </a:r>
            <a:r>
              <a:rPr lang="es-ES" dirty="0">
                <a:latin typeface="Times" pitchFamily="18" charset="0"/>
              </a:rPr>
              <a:t> es uno de los estudiosos de la Comunicación de Riesgo que afirma existen cuatro clases de comunicación de riesgo y estos dependen del HARZARD o peligro que viene a ser el componente técnico del riesgo y del OUTRAGE que es el componente no técnico que aunque es muy difícil encontrar una palabra exacta en español, significa una amalgama de voluntariedad, control, capacidad de respuesta, confianza, terror etc. Estos dos componentes están relacionados por el hecho de que el OUTRAGE es el principal factor determinante del peligro percibido. Es decir que cuando las personas están alteradas tienden a pensar que están en peligro, mientras que cuando están tranquilas son proclives a pensar que están a salvo.</a:t>
            </a:r>
          </a:p>
          <a:p>
            <a:pPr algn="just"/>
            <a:endParaRPr lang="es-ES" dirty="0">
              <a:latin typeface="Times" pitchFamily="18" charset="0"/>
            </a:endParaRPr>
          </a:p>
          <a:p>
            <a:endParaRPr lang="en-US" dirty="0">
              <a:latin typeface="Times" pitchFamily="18" charset="0"/>
            </a:endParaRPr>
          </a:p>
        </p:txBody>
      </p:sp>
    </p:spTree>
    <p:extLst>
      <p:ext uri="{BB962C8B-B14F-4D97-AF65-F5344CB8AC3E}">
        <p14:creationId xmlns:p14="http://schemas.microsoft.com/office/powerpoint/2010/main" val="1729509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0993A79-5C86-48B4-82FA-782AE52E26B2}" type="datetimeFigureOut">
              <a:rPr lang="es-MX" smtClean="0"/>
              <a:t>07/09/2022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0D239C1-8A42-443E-A3BF-88782CF344FD}"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5499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0993A79-5C86-48B4-82FA-782AE52E26B2}" type="datetimeFigureOut">
              <a:rPr lang="es-MX" smtClean="0"/>
              <a:t>07/09/2022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0D239C1-8A42-443E-A3BF-88782CF344FD}" type="slidenum">
              <a:rPr lang="es-MX" smtClean="0"/>
              <a:t>‹Nº›</a:t>
            </a:fld>
            <a:endParaRPr lang="es-MX"/>
          </a:p>
        </p:txBody>
      </p:sp>
    </p:spTree>
    <p:extLst>
      <p:ext uri="{BB962C8B-B14F-4D97-AF65-F5344CB8AC3E}">
        <p14:creationId xmlns:p14="http://schemas.microsoft.com/office/powerpoint/2010/main" val="1178417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0993A79-5C86-48B4-82FA-782AE52E26B2}" type="datetimeFigureOut">
              <a:rPr lang="es-MX" smtClean="0"/>
              <a:t>07/09/2022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0D239C1-8A42-443E-A3BF-88782CF344FD}"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598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0993A79-5C86-48B4-82FA-782AE52E26B2}" type="datetimeFigureOut">
              <a:rPr lang="es-MX" smtClean="0"/>
              <a:t>07/09/2022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0D239C1-8A42-443E-A3BF-88782CF344FD}" type="slidenum">
              <a:rPr lang="es-MX" smtClean="0"/>
              <a:t>‹Nº›</a:t>
            </a:fld>
            <a:endParaRPr lang="es-MX"/>
          </a:p>
        </p:txBody>
      </p:sp>
    </p:spTree>
    <p:extLst>
      <p:ext uri="{BB962C8B-B14F-4D97-AF65-F5344CB8AC3E}">
        <p14:creationId xmlns:p14="http://schemas.microsoft.com/office/powerpoint/2010/main" val="882999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0993A79-5C86-48B4-82FA-782AE52E26B2}" type="datetimeFigureOut">
              <a:rPr lang="es-MX" smtClean="0"/>
              <a:t>07/09/2022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A0D239C1-8A42-443E-A3BF-88782CF344FD}" type="slidenum">
              <a:rPr lang="es-MX" smtClean="0"/>
              <a:t>‹Nº›</a:t>
            </a:fld>
            <a:endParaRPr lang="es-MX"/>
          </a:p>
        </p:txBody>
      </p:sp>
    </p:spTree>
    <p:extLst>
      <p:ext uri="{BB962C8B-B14F-4D97-AF65-F5344CB8AC3E}">
        <p14:creationId xmlns:p14="http://schemas.microsoft.com/office/powerpoint/2010/main" val="128390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50993A79-5C86-48B4-82FA-782AE52E26B2}" type="datetimeFigureOut">
              <a:rPr lang="es-MX" smtClean="0"/>
              <a:t>07/09/2022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A0D239C1-8A42-443E-A3BF-88782CF344FD}" type="slidenum">
              <a:rPr lang="es-MX" smtClean="0"/>
              <a:t>‹Nº›</a:t>
            </a:fld>
            <a:endParaRPr lang="es-MX"/>
          </a:p>
        </p:txBody>
      </p:sp>
    </p:spTree>
    <p:extLst>
      <p:ext uri="{BB962C8B-B14F-4D97-AF65-F5344CB8AC3E}">
        <p14:creationId xmlns:p14="http://schemas.microsoft.com/office/powerpoint/2010/main" val="2487238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0993A79-5C86-48B4-82FA-782AE52E26B2}" type="datetimeFigureOut">
              <a:rPr lang="es-MX" smtClean="0"/>
              <a:t>07/09/2022</a:t>
            </a:fld>
            <a:endParaRPr lang="es-MX"/>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MX"/>
          </a:p>
        </p:txBody>
      </p:sp>
      <p:sp>
        <p:nvSpPr>
          <p:cNvPr id="9" name="Slide Number Placeholder 8"/>
          <p:cNvSpPr>
            <a:spLocks noGrp="1"/>
          </p:cNvSpPr>
          <p:nvPr>
            <p:ph type="sldNum" sz="quarter" idx="12"/>
          </p:nvPr>
        </p:nvSpPr>
        <p:spPr/>
        <p:txBody>
          <a:bodyPr/>
          <a:lstStyle/>
          <a:p>
            <a:fld id="{A0D239C1-8A42-443E-A3BF-88782CF344FD}" type="slidenum">
              <a:rPr lang="es-MX" smtClean="0"/>
              <a:t>‹Nº›</a:t>
            </a:fld>
            <a:endParaRPr lang="es-MX"/>
          </a:p>
        </p:txBody>
      </p:sp>
    </p:spTree>
    <p:extLst>
      <p:ext uri="{BB962C8B-B14F-4D97-AF65-F5344CB8AC3E}">
        <p14:creationId xmlns:p14="http://schemas.microsoft.com/office/powerpoint/2010/main" val="4220784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0993A79-5C86-48B4-82FA-782AE52E26B2}" type="datetimeFigureOut">
              <a:rPr lang="es-MX" smtClean="0"/>
              <a:t>07/09/2022</a:t>
            </a:fld>
            <a:endParaRPr lang="es-MX"/>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MX"/>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0D239C1-8A42-443E-A3BF-88782CF344FD}" type="slidenum">
              <a:rPr lang="es-MX" smtClean="0"/>
              <a:t>‹Nº›</a:t>
            </a:fld>
            <a:endParaRPr lang="es-MX"/>
          </a:p>
        </p:txBody>
      </p:sp>
    </p:spTree>
    <p:extLst>
      <p:ext uri="{BB962C8B-B14F-4D97-AF65-F5344CB8AC3E}">
        <p14:creationId xmlns:p14="http://schemas.microsoft.com/office/powerpoint/2010/main" val="2399031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0993A79-5C86-48B4-82FA-782AE52E26B2}" type="datetimeFigureOut">
              <a:rPr lang="es-MX" smtClean="0"/>
              <a:t>07/09/2022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0D239C1-8A42-443E-A3BF-88782CF344FD}" type="slidenum">
              <a:rPr lang="es-MX" smtClean="0"/>
              <a:t>‹Nº›</a:t>
            </a:fld>
            <a:endParaRPr lang="es-MX"/>
          </a:p>
        </p:txBody>
      </p:sp>
    </p:spTree>
    <p:extLst>
      <p:ext uri="{BB962C8B-B14F-4D97-AF65-F5344CB8AC3E}">
        <p14:creationId xmlns:p14="http://schemas.microsoft.com/office/powerpoint/2010/main" val="3607614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0993A79-5C86-48B4-82FA-782AE52E26B2}" type="datetimeFigureOut">
              <a:rPr lang="es-MX" smtClean="0"/>
              <a:t>07/09/2022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0D239C1-8A42-443E-A3BF-88782CF344FD}" type="slidenum">
              <a:rPr lang="es-MX" smtClean="0"/>
              <a:t>‹Nº›</a:t>
            </a:fld>
            <a:endParaRPr lang="es-MX"/>
          </a:p>
        </p:txBody>
      </p:sp>
    </p:spTree>
    <p:extLst>
      <p:ext uri="{BB962C8B-B14F-4D97-AF65-F5344CB8AC3E}">
        <p14:creationId xmlns:p14="http://schemas.microsoft.com/office/powerpoint/2010/main" val="1829700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0993A79-5C86-48B4-82FA-782AE52E26B2}" type="datetimeFigureOut">
              <a:rPr lang="es-MX" smtClean="0"/>
              <a:t>07/09/2022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0D239C1-8A42-443E-A3BF-88782CF344FD}" type="slidenum">
              <a:rPr lang="es-MX" smtClean="0"/>
              <a:t>‹Nº›</a:t>
            </a:fld>
            <a:endParaRPr lang="es-MX"/>
          </a:p>
        </p:txBody>
      </p:sp>
    </p:spTree>
    <p:extLst>
      <p:ext uri="{BB962C8B-B14F-4D97-AF65-F5344CB8AC3E}">
        <p14:creationId xmlns:p14="http://schemas.microsoft.com/office/powerpoint/2010/main" val="2268824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0993A79-5C86-48B4-82FA-782AE52E26B2}" type="datetimeFigureOut">
              <a:rPr lang="es-MX" smtClean="0"/>
              <a:t>07/09/2022</a:t>
            </a:fld>
            <a:endParaRPr lang="es-MX"/>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MX"/>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0D239C1-8A42-443E-A3BF-88782CF344FD}" type="slidenum">
              <a:rPr lang="es-MX" smtClean="0"/>
              <a:t>‹Nº›</a:t>
            </a:fld>
            <a:endParaRPr lang="es-MX"/>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6134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8A5F52-67FA-4041-6359-6E333C042367}"/>
              </a:ext>
            </a:extLst>
          </p:cNvPr>
          <p:cNvSpPr>
            <a:spLocks noGrp="1"/>
          </p:cNvSpPr>
          <p:nvPr>
            <p:ph type="ctrTitle"/>
          </p:nvPr>
        </p:nvSpPr>
        <p:spPr/>
        <p:txBody>
          <a:bodyPr/>
          <a:lstStyle/>
          <a:p>
            <a:r>
              <a:rPr lang="es-MX" dirty="0"/>
              <a:t>Introducción a las Ciencias Ambientales</a:t>
            </a:r>
          </a:p>
        </p:txBody>
      </p:sp>
      <p:sp>
        <p:nvSpPr>
          <p:cNvPr id="3" name="Subtítulo 2">
            <a:extLst>
              <a:ext uri="{FF2B5EF4-FFF2-40B4-BE49-F238E27FC236}">
                <a16:creationId xmlns:a16="http://schemas.microsoft.com/office/drawing/2014/main" id="{F024E21E-9ADC-BB71-B51A-6E9175B7DB0D}"/>
              </a:ext>
            </a:extLst>
          </p:cNvPr>
          <p:cNvSpPr>
            <a:spLocks noGrp="1"/>
          </p:cNvSpPr>
          <p:nvPr>
            <p:ph type="subTitle" idx="1"/>
          </p:nvPr>
        </p:nvSpPr>
        <p:spPr/>
        <p:txBody>
          <a:bodyPr/>
          <a:lstStyle/>
          <a:p>
            <a:pPr algn="r"/>
            <a:r>
              <a:rPr lang="es-MX" dirty="0">
                <a:solidFill>
                  <a:schemeClr val="tx1"/>
                </a:solidFill>
              </a:rPr>
              <a:t>Semestre 2022-2</a:t>
            </a:r>
          </a:p>
          <a:p>
            <a:pPr algn="r"/>
            <a:r>
              <a:rPr lang="es-MX" dirty="0">
                <a:solidFill>
                  <a:schemeClr val="tx1"/>
                </a:solidFill>
              </a:rPr>
              <a:t>Prof. Ismael Minjárez</a:t>
            </a:r>
          </a:p>
        </p:txBody>
      </p:sp>
    </p:spTree>
    <p:extLst>
      <p:ext uri="{BB962C8B-B14F-4D97-AF65-F5344CB8AC3E}">
        <p14:creationId xmlns:p14="http://schemas.microsoft.com/office/powerpoint/2010/main" val="823059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981200" y="606427"/>
            <a:ext cx="8229600" cy="811213"/>
          </a:xfrm>
          <a:noFill/>
          <a:ln/>
        </p:spPr>
        <p:txBody>
          <a:bodyPr/>
          <a:lstStyle/>
          <a:p>
            <a:r>
              <a:rPr lang="es-ES_tradnl" sz="4000" b="1">
                <a:latin typeface="Arial" charset="0"/>
              </a:rPr>
              <a:t>Qué es el riesgo?</a:t>
            </a:r>
          </a:p>
        </p:txBody>
      </p:sp>
      <p:sp>
        <p:nvSpPr>
          <p:cNvPr id="143363" name="Rectangle 3"/>
          <p:cNvSpPr>
            <a:spLocks noGrp="1" noChangeArrowheads="1"/>
          </p:cNvSpPr>
          <p:nvPr>
            <p:ph idx="1"/>
          </p:nvPr>
        </p:nvSpPr>
        <p:spPr>
          <a:xfrm>
            <a:off x="1981200" y="1943100"/>
            <a:ext cx="8229600" cy="1790700"/>
          </a:xfrm>
          <a:noFill/>
          <a:ln/>
        </p:spPr>
        <p:txBody>
          <a:bodyPr/>
          <a:lstStyle/>
          <a:p>
            <a:r>
              <a:rPr lang="es-ES_tradnl" sz="2800" dirty="0">
                <a:latin typeface="Arial" charset="0"/>
              </a:rPr>
              <a:t>Riesgo es la probabilidad  de ocurrencia de un evento (peligro) que ocasione desastre a una población o infraestructura vulnerable.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648" y="3733801"/>
            <a:ext cx="577850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6039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1703513" y="603910"/>
            <a:ext cx="8712968" cy="1384930"/>
          </a:xfrm>
          <a:prstGeom prst="rect">
            <a:avLst/>
          </a:prstGeom>
          <a:solidFill>
            <a:srgbClr val="FFFF99">
              <a:alpha val="54117"/>
            </a:srgbClr>
          </a:solidFill>
          <a:ln w="9525" algn="ctr">
            <a:solidFill>
              <a:srgbClr val="FF0000"/>
            </a:solidFill>
            <a:miter lim="800000"/>
            <a:headEnd/>
            <a:tailEnd/>
          </a:ln>
        </p:spPr>
        <p:txBody>
          <a:bodyPr/>
          <a:lstStyle>
            <a:lvl1pPr eaLnBrk="0" hangingPunct="0">
              <a:defRPr sz="2400">
                <a:solidFill>
                  <a:schemeClr val="tx1"/>
                </a:solidFill>
                <a:latin typeface="Times New Roman" pitchFamily="18" charset="0"/>
              </a:defRPr>
            </a:lvl1pPr>
            <a:lvl2pPr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1" eaLnBrk="1" hangingPunct="1"/>
            <a:r>
              <a:rPr lang="es-MX" altLang="ja-JP" sz="1800" dirty="0">
                <a:latin typeface="Verdana" pitchFamily="34" charset="0"/>
                <a:ea typeface="MS Mincho" pitchFamily="49" charset="-128"/>
                <a:cs typeface="Mangal" pitchFamily="18" charset="0"/>
              </a:rPr>
              <a:t>Una disrupción del funcionamiento de una comunidad o sociedad a cualquier escala, debida a eventos catastróficos que interactúan con condiciones de exposición, vulnerabilidad y capacidad, generando pérdidas o impactos en uno o más de los aspectos: humano, material, económico y ambiental. (UNDRR)</a:t>
            </a:r>
          </a:p>
          <a:p>
            <a:pPr eaLnBrk="1" hangingPunct="1"/>
            <a:endParaRPr lang="en-US" altLang="ja-JP" sz="1800" dirty="0">
              <a:latin typeface="Verdana" pitchFamily="34" charset="0"/>
              <a:ea typeface="MS Mincho" pitchFamily="49" charset="-128"/>
              <a:cs typeface="Mangal" pitchFamily="18" charset="0"/>
            </a:endParaRPr>
          </a:p>
          <a:p>
            <a:pPr eaLnBrk="1" hangingPunct="1"/>
            <a:endParaRPr lang="en-US" altLang="ja-JP" sz="1800" dirty="0">
              <a:latin typeface="Verdana" pitchFamily="34" charset="0"/>
              <a:ea typeface="MS Mincho" pitchFamily="49" charset="-128"/>
              <a:cs typeface="Mangal" pitchFamily="18" charset="0"/>
            </a:endParaRPr>
          </a:p>
          <a:p>
            <a:pPr eaLnBrk="1" hangingPunct="1">
              <a:spcBef>
                <a:spcPts val="500"/>
              </a:spcBef>
              <a:spcAft>
                <a:spcPts val="500"/>
              </a:spcAft>
            </a:pPr>
            <a:endParaRPr lang="en-US" altLang="ja-JP" sz="1800" i="1" dirty="0">
              <a:latin typeface="Arial" pitchFamily="34" charset="0"/>
              <a:ea typeface="MS Mincho" pitchFamily="49" charset="-128"/>
              <a:cs typeface="Mangal" pitchFamily="18" charset="0"/>
            </a:endParaRPr>
          </a:p>
          <a:p>
            <a:pPr eaLnBrk="1" hangingPunct="1"/>
            <a:endParaRPr lang="en-US" sz="1800" dirty="0"/>
          </a:p>
        </p:txBody>
      </p:sp>
      <p:sp>
        <p:nvSpPr>
          <p:cNvPr id="6" name="5 Título"/>
          <p:cNvSpPr>
            <a:spLocks noGrp="1"/>
          </p:cNvSpPr>
          <p:nvPr>
            <p:ph type="title" idx="4294967295"/>
          </p:nvPr>
        </p:nvSpPr>
        <p:spPr>
          <a:xfrm>
            <a:off x="2180251" y="116633"/>
            <a:ext cx="6572250" cy="608013"/>
          </a:xfrm>
        </p:spPr>
        <p:txBody>
          <a:bodyPr>
            <a:normAutofit fontScale="90000"/>
          </a:bodyPr>
          <a:lstStyle/>
          <a:p>
            <a:r>
              <a:rPr lang="es-MX" dirty="0"/>
              <a:t>Desastre</a:t>
            </a:r>
          </a:p>
        </p:txBody>
      </p:sp>
      <p:sp>
        <p:nvSpPr>
          <p:cNvPr id="7" name="Rectangle 3"/>
          <p:cNvSpPr txBox="1">
            <a:spLocks noChangeArrowheads="1"/>
          </p:cNvSpPr>
          <p:nvPr/>
        </p:nvSpPr>
        <p:spPr>
          <a:xfrm>
            <a:off x="1775397" y="2132856"/>
            <a:ext cx="8569200" cy="4214812"/>
          </a:xfrm>
          <a:prstGeom prst="rect">
            <a:avLst/>
          </a:prstGeom>
        </p:spPr>
        <p:txBody>
          <a:bodyPr>
            <a:normAutofit fontScale="92500" lnSpcReduction="20000"/>
          </a:bodyPr>
          <a:lst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s-ES" sz="2400" dirty="0"/>
              <a:t>Es un fenómeno extremo</a:t>
            </a:r>
          </a:p>
          <a:p>
            <a:r>
              <a:rPr lang="es-ES" sz="2400" dirty="0"/>
              <a:t>De gran intensidad </a:t>
            </a:r>
          </a:p>
          <a:p>
            <a:r>
              <a:rPr lang="es-ES" sz="2400" dirty="0"/>
              <a:t>De duración limitada </a:t>
            </a:r>
          </a:p>
          <a:p>
            <a:r>
              <a:rPr lang="es-ES" sz="2400" dirty="0"/>
              <a:t>Ocurre en una localización específica</a:t>
            </a:r>
          </a:p>
          <a:p>
            <a:r>
              <a:rPr lang="es-ES" sz="2400" dirty="0"/>
              <a:t>Implica la interacción compleja entre sistemas físicos y humanos.</a:t>
            </a:r>
          </a:p>
          <a:p>
            <a:r>
              <a:rPr lang="es-ES" sz="2400" dirty="0"/>
              <a:t>Ocasiona pérdidas humanas , daños a la infraestructura, economía o ambiente.</a:t>
            </a:r>
          </a:p>
          <a:p>
            <a:r>
              <a:rPr lang="es-ES" sz="2400" dirty="0"/>
              <a:t>Interrumpe los sistemas de subsistencia y de la sociedad.</a:t>
            </a:r>
          </a:p>
          <a:p>
            <a:r>
              <a:rPr lang="es-ES" sz="2400" dirty="0"/>
              <a:t>Excede las capacidades locales y sus recursos</a:t>
            </a:r>
          </a:p>
          <a:p>
            <a:pPr marL="0" indent="0">
              <a:buNone/>
            </a:pPr>
            <a:endParaRPr lang="es-ES" sz="2400" dirty="0"/>
          </a:p>
          <a:p>
            <a:pPr>
              <a:lnSpc>
                <a:spcPct val="80000"/>
              </a:lnSpc>
            </a:pPr>
            <a:endParaRPr lang="en-US" sz="1800" dirty="0"/>
          </a:p>
        </p:txBody>
      </p:sp>
    </p:spTree>
    <p:extLst>
      <p:ext uri="{BB962C8B-B14F-4D97-AF65-F5344CB8AC3E}">
        <p14:creationId xmlns:p14="http://schemas.microsoft.com/office/powerpoint/2010/main" val="4102141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4007768" y="7666"/>
            <a:ext cx="2592288" cy="529655"/>
          </a:xfrm>
        </p:spPr>
        <p:txBody>
          <a:bodyPr>
            <a:normAutofit fontScale="90000"/>
          </a:bodyPr>
          <a:lstStyle/>
          <a:p>
            <a:r>
              <a:rPr lang="es-ES" dirty="0"/>
              <a:t>Ejercicio</a:t>
            </a:r>
          </a:p>
        </p:txBody>
      </p:sp>
      <p:sp>
        <p:nvSpPr>
          <p:cNvPr id="3" name="2 Marcador de contenido"/>
          <p:cNvSpPr>
            <a:spLocks noGrp="1"/>
          </p:cNvSpPr>
          <p:nvPr>
            <p:ph idx="4294967295"/>
          </p:nvPr>
        </p:nvSpPr>
        <p:spPr>
          <a:xfrm>
            <a:off x="1524000" y="476673"/>
            <a:ext cx="8964488" cy="4894263"/>
          </a:xfrm>
        </p:spPr>
        <p:txBody>
          <a:bodyPr>
            <a:noAutofit/>
          </a:bodyPr>
          <a:lstStyle/>
          <a:p>
            <a:r>
              <a:rPr lang="es-ES" dirty="0"/>
              <a:t>Indique cual de las siguientes situaciones puede considerarse un desastre:</a:t>
            </a:r>
          </a:p>
          <a:p>
            <a:r>
              <a:rPr lang="es-ES" dirty="0"/>
              <a:t>Cuando  te enfermas y ya no puedes trabajar nunca más.</a:t>
            </a:r>
          </a:p>
          <a:p>
            <a:r>
              <a:rPr lang="es-ES" dirty="0"/>
              <a:t>Cuando un jugador famoso de futbol se lastima y falla un  punto importante, y su equipo  pierde el campeonato.</a:t>
            </a:r>
          </a:p>
          <a:p>
            <a:r>
              <a:rPr lang="es-ES" dirty="0"/>
              <a:t>¿Cuándo se vuelve desastre un accidente? El costo anual de los accidentes de carro en los Estados Unidos se estima de 230 billones de dólares con 2.9 millones de heridos y alrededor de 43,000 muertos.</a:t>
            </a:r>
          </a:p>
          <a:p>
            <a:r>
              <a:rPr lang="es-ES" dirty="0"/>
              <a:t>La muerte de 2,974 personas en el ataque de las torres gemelas.</a:t>
            </a:r>
          </a:p>
          <a:p>
            <a:r>
              <a:rPr lang="es-ES" dirty="0"/>
              <a:t>La crisis financiera de 2008.</a:t>
            </a:r>
          </a:p>
          <a:p>
            <a:r>
              <a:rPr lang="es-ES" dirty="0"/>
              <a:t>El VIH. SIDA</a:t>
            </a:r>
          </a:p>
          <a:p>
            <a:r>
              <a:rPr lang="es-ES" dirty="0"/>
              <a:t>Erupción volcánica en Indonesia (sin heridos ni infraestructura expuesta).</a:t>
            </a:r>
          </a:p>
          <a:p>
            <a:r>
              <a:rPr lang="es-ES" dirty="0"/>
              <a:t>Erupción del Volcán Galeras en Colombia (23,000 muertes aproximadamente). </a:t>
            </a:r>
          </a:p>
        </p:txBody>
      </p:sp>
    </p:spTree>
    <p:extLst>
      <p:ext uri="{BB962C8B-B14F-4D97-AF65-F5344CB8AC3E}">
        <p14:creationId xmlns:p14="http://schemas.microsoft.com/office/powerpoint/2010/main" val="2514480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FA8B1A01-2332-453A-8716-F9B20F2B03FE}"/>
              </a:ext>
            </a:extLst>
          </p:cNvPr>
          <p:cNvSpPr/>
          <p:nvPr/>
        </p:nvSpPr>
        <p:spPr>
          <a:xfrm>
            <a:off x="2170634" y="1967154"/>
            <a:ext cx="7632848" cy="437043"/>
          </a:xfrm>
          <a:prstGeom prst="rect">
            <a:avLst/>
          </a:prstGeom>
        </p:spPr>
        <p:txBody>
          <a:bodyPr wrap="square">
            <a:spAutoFit/>
          </a:bodyPr>
          <a:lstStyle/>
          <a:p>
            <a:pPr algn="ctr" defTabSz="457200">
              <a:lnSpc>
                <a:spcPct val="80000"/>
              </a:lnSpc>
            </a:pPr>
            <a:r>
              <a:rPr lang="es-ES_tradnl" sz="2800" b="1" i="1" dirty="0">
                <a:solidFill>
                  <a:srgbClr val="586EA6">
                    <a:lumMod val="75000"/>
                  </a:srgbClr>
                </a:solidFill>
                <a:latin typeface="Gill Sans MT" panose="020B0502020104020203"/>
              </a:rPr>
              <a:t>Riesgo = Probabilidad * Vulnerabilidad * Costos</a:t>
            </a:r>
            <a:endParaRPr lang="es-ES_tradnl" sz="2800" b="1" dirty="0">
              <a:solidFill>
                <a:srgbClr val="586EA6">
                  <a:lumMod val="75000"/>
                </a:srgbClr>
              </a:solidFill>
              <a:latin typeface="Gill Sans MT" panose="020B0502020104020203"/>
            </a:endParaRPr>
          </a:p>
        </p:txBody>
      </p:sp>
      <p:sp>
        <p:nvSpPr>
          <p:cNvPr id="6" name="Rectangle 2">
            <a:extLst>
              <a:ext uri="{FF2B5EF4-FFF2-40B4-BE49-F238E27FC236}">
                <a16:creationId xmlns:a16="http://schemas.microsoft.com/office/drawing/2014/main" id="{E4D40CA6-4E17-4292-B6CF-B4E2A57074A9}"/>
              </a:ext>
            </a:extLst>
          </p:cNvPr>
          <p:cNvSpPr>
            <a:spLocks noGrp="1" noChangeArrowheads="1"/>
          </p:cNvSpPr>
          <p:nvPr>
            <p:ph type="title"/>
          </p:nvPr>
        </p:nvSpPr>
        <p:spPr>
          <a:xfrm>
            <a:off x="2711624" y="548681"/>
            <a:ext cx="7704856" cy="1049235"/>
          </a:xfrm>
        </p:spPr>
        <p:txBody>
          <a:bodyPr>
            <a:noAutofit/>
          </a:bodyPr>
          <a:lstStyle/>
          <a:p>
            <a:r>
              <a:rPr lang="es-ES_tradnl" sz="2800" b="1" dirty="0">
                <a:solidFill>
                  <a:schemeClr val="accent5">
                    <a:lumMod val="75000"/>
                  </a:schemeClr>
                </a:solidFill>
              </a:rPr>
              <a:t>Evaluación de riesgo</a:t>
            </a:r>
          </a:p>
        </p:txBody>
      </p:sp>
      <p:sp>
        <p:nvSpPr>
          <p:cNvPr id="7" name="Rectángulo 6">
            <a:extLst>
              <a:ext uri="{FF2B5EF4-FFF2-40B4-BE49-F238E27FC236}">
                <a16:creationId xmlns:a16="http://schemas.microsoft.com/office/drawing/2014/main" id="{4B0723EE-3B87-400E-A2AF-244BA1E7585F}"/>
              </a:ext>
            </a:extLst>
          </p:cNvPr>
          <p:cNvSpPr/>
          <p:nvPr/>
        </p:nvSpPr>
        <p:spPr>
          <a:xfrm>
            <a:off x="2279576" y="2554913"/>
            <a:ext cx="7632848" cy="437043"/>
          </a:xfrm>
          <a:prstGeom prst="rect">
            <a:avLst/>
          </a:prstGeom>
        </p:spPr>
        <p:txBody>
          <a:bodyPr wrap="square">
            <a:spAutoFit/>
          </a:bodyPr>
          <a:lstStyle/>
          <a:p>
            <a:pPr algn="ctr" defTabSz="457200">
              <a:lnSpc>
                <a:spcPct val="80000"/>
              </a:lnSpc>
            </a:pPr>
            <a:r>
              <a:rPr lang="es-ES_tradnl" sz="2800" b="1" i="1" dirty="0">
                <a:solidFill>
                  <a:srgbClr val="586EA6">
                    <a:lumMod val="75000"/>
                  </a:srgbClr>
                </a:solidFill>
                <a:latin typeface="Gill Sans MT" panose="020B0502020104020203"/>
              </a:rPr>
              <a:t>Riesgo = P * V* C</a:t>
            </a:r>
            <a:endParaRPr lang="es-ES_tradnl" sz="2800" b="1" dirty="0">
              <a:solidFill>
                <a:srgbClr val="586EA6">
                  <a:lumMod val="75000"/>
                </a:srgbClr>
              </a:solidFill>
              <a:latin typeface="Gill Sans MT" panose="020B0502020104020203"/>
            </a:endParaRPr>
          </a:p>
        </p:txBody>
      </p:sp>
      <p:sp>
        <p:nvSpPr>
          <p:cNvPr id="2" name="CuadroTexto 1">
            <a:extLst>
              <a:ext uri="{FF2B5EF4-FFF2-40B4-BE49-F238E27FC236}">
                <a16:creationId xmlns:a16="http://schemas.microsoft.com/office/drawing/2014/main" id="{CCB34B9C-2BD9-48F9-887D-8E9B44AF669C}"/>
              </a:ext>
            </a:extLst>
          </p:cNvPr>
          <p:cNvSpPr txBox="1"/>
          <p:nvPr/>
        </p:nvSpPr>
        <p:spPr>
          <a:xfrm>
            <a:off x="1631504" y="3573016"/>
            <a:ext cx="8928992" cy="2677656"/>
          </a:xfrm>
          <a:prstGeom prst="rect">
            <a:avLst/>
          </a:prstGeom>
          <a:noFill/>
        </p:spPr>
        <p:txBody>
          <a:bodyPr wrap="square" rtlCol="0">
            <a:spAutoFit/>
          </a:bodyPr>
          <a:lstStyle/>
          <a:p>
            <a:pPr defTabSz="457200"/>
            <a:r>
              <a:rPr lang="es-MX" sz="2400" b="1" dirty="0">
                <a:solidFill>
                  <a:srgbClr val="586EA6">
                    <a:lumMod val="75000"/>
                  </a:srgbClr>
                </a:solidFill>
                <a:latin typeface="Gill Sans MT" panose="020B0502020104020203"/>
              </a:rPr>
              <a:t>Se expresa en pérdidas anuales probables en unidades de costos.</a:t>
            </a:r>
          </a:p>
          <a:p>
            <a:pPr defTabSz="457200"/>
            <a:r>
              <a:rPr lang="es-MX" sz="2400" b="1" dirty="0">
                <a:solidFill>
                  <a:srgbClr val="586EA6">
                    <a:lumMod val="75000"/>
                  </a:srgbClr>
                </a:solidFill>
                <a:latin typeface="Gill Sans MT" panose="020B0502020104020203"/>
              </a:rPr>
              <a:t>Ejemplo: Tengo el Riesgo de perder 5 millones de pesos anuales por inundaciones.</a:t>
            </a:r>
          </a:p>
          <a:p>
            <a:pPr defTabSz="457200"/>
            <a:endParaRPr lang="es-MX" sz="2400" b="1" dirty="0">
              <a:solidFill>
                <a:srgbClr val="586EA6">
                  <a:lumMod val="75000"/>
                </a:srgbClr>
              </a:solidFill>
              <a:latin typeface="Gill Sans MT" panose="020B0502020104020203"/>
            </a:endParaRPr>
          </a:p>
          <a:p>
            <a:pPr defTabSz="457200"/>
            <a:r>
              <a:rPr lang="es-MX" sz="2400" b="1" dirty="0">
                <a:solidFill>
                  <a:srgbClr val="586EA6">
                    <a:lumMod val="75000"/>
                  </a:srgbClr>
                </a:solidFill>
                <a:latin typeface="Gill Sans MT" panose="020B0502020104020203"/>
              </a:rPr>
              <a:t>Existe el riesgo de que mueran 50 personas por año en accidentes masivos de autos en carreteras</a:t>
            </a:r>
          </a:p>
        </p:txBody>
      </p:sp>
    </p:spTree>
    <p:extLst>
      <p:ext uri="{BB962C8B-B14F-4D97-AF65-F5344CB8AC3E}">
        <p14:creationId xmlns:p14="http://schemas.microsoft.com/office/powerpoint/2010/main" val="817518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89CAFB-7B64-5A98-E74D-578E19BA0DBC}"/>
              </a:ext>
            </a:extLst>
          </p:cNvPr>
          <p:cNvSpPr>
            <a:spLocks noGrp="1"/>
          </p:cNvSpPr>
          <p:nvPr>
            <p:ph type="title"/>
          </p:nvPr>
        </p:nvSpPr>
        <p:spPr/>
        <p:txBody>
          <a:bodyPr/>
          <a:lstStyle/>
          <a:p>
            <a:r>
              <a:rPr lang="es-MX" dirty="0"/>
              <a:t>Evaluación de Riesgo</a:t>
            </a:r>
          </a:p>
        </p:txBody>
      </p:sp>
      <p:sp>
        <p:nvSpPr>
          <p:cNvPr id="3" name="Marcador de contenido 2">
            <a:extLst>
              <a:ext uri="{FF2B5EF4-FFF2-40B4-BE49-F238E27FC236}">
                <a16:creationId xmlns:a16="http://schemas.microsoft.com/office/drawing/2014/main" id="{AEF5597D-D881-C6E0-2049-550E086FC28D}"/>
              </a:ext>
            </a:extLst>
          </p:cNvPr>
          <p:cNvSpPr>
            <a:spLocks noGrp="1"/>
          </p:cNvSpPr>
          <p:nvPr>
            <p:ph idx="1"/>
          </p:nvPr>
        </p:nvSpPr>
        <p:spPr/>
        <p:txBody>
          <a:bodyPr>
            <a:normAutofit/>
          </a:bodyPr>
          <a:lstStyle/>
          <a:p>
            <a:pPr marL="457200" indent="-457200">
              <a:buFont typeface="+mj-lt"/>
              <a:buAutoNum type="arabicPeriod"/>
            </a:pPr>
            <a:r>
              <a:rPr lang="es-MX" sz="2800" dirty="0"/>
              <a:t>No siempre es posible evaluar el peligro de un evento que genere un desastre, por:</a:t>
            </a:r>
          </a:p>
          <a:p>
            <a:pPr marL="749808" lvl="1" indent="-457200">
              <a:buFont typeface="Wingdings" panose="05000000000000000000" pitchFamily="2" charset="2"/>
              <a:buChar char="§"/>
            </a:pPr>
            <a:r>
              <a:rPr lang="es-MX" sz="2400" dirty="0"/>
              <a:t>La naturaleza del fenómeno que no lo permite, como las caídas de roca</a:t>
            </a:r>
          </a:p>
          <a:p>
            <a:pPr marL="749808" lvl="1" indent="-457200">
              <a:buFont typeface="Wingdings" panose="05000000000000000000" pitchFamily="2" charset="2"/>
              <a:buChar char="§"/>
            </a:pPr>
            <a:r>
              <a:rPr lang="es-MX" sz="2400" dirty="0"/>
              <a:t>La ausencia de información estadística histórica que permita evaluar probabilidades</a:t>
            </a:r>
          </a:p>
          <a:p>
            <a:pPr marL="457200" indent="-457200">
              <a:buFont typeface="+mj-lt"/>
              <a:buAutoNum type="arabicPeriod"/>
            </a:pPr>
            <a:r>
              <a:rPr lang="es-MX" sz="2800" dirty="0"/>
              <a:t>Esto sucede aunque la </a:t>
            </a:r>
            <a:r>
              <a:rPr lang="es-MX" sz="2800" dirty="0" err="1"/>
              <a:t>vulnerabildad</a:t>
            </a:r>
            <a:r>
              <a:rPr lang="es-MX" sz="2800" dirty="0"/>
              <a:t>  y los elementos bajo riesgo sea posible conocerlos</a:t>
            </a:r>
          </a:p>
          <a:p>
            <a:pPr marL="457200" indent="-457200">
              <a:buFont typeface="+mj-lt"/>
              <a:buAutoNum type="arabicPeriod"/>
            </a:pPr>
            <a:r>
              <a:rPr lang="es-MX" sz="2800" dirty="0"/>
              <a:t>Por ello,  comúnmente se hacen valoraciones cualitativas a través de la matriz del riesgo</a:t>
            </a:r>
          </a:p>
        </p:txBody>
      </p:sp>
    </p:spTree>
    <p:extLst>
      <p:ext uri="{BB962C8B-B14F-4D97-AF65-F5344CB8AC3E}">
        <p14:creationId xmlns:p14="http://schemas.microsoft.com/office/powerpoint/2010/main" val="705022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056F30-4DE6-4810-B412-4DEE7D538123}"/>
              </a:ext>
            </a:extLst>
          </p:cNvPr>
          <p:cNvSpPr>
            <a:spLocks noGrp="1"/>
          </p:cNvSpPr>
          <p:nvPr>
            <p:ph type="title"/>
          </p:nvPr>
        </p:nvSpPr>
        <p:spPr>
          <a:xfrm>
            <a:off x="2639617" y="332656"/>
            <a:ext cx="7363431" cy="576064"/>
          </a:xfrm>
        </p:spPr>
        <p:txBody>
          <a:bodyPr>
            <a:normAutofit fontScale="90000"/>
          </a:bodyPr>
          <a:lstStyle/>
          <a:p>
            <a:r>
              <a:rPr lang="es-MX" dirty="0"/>
              <a:t>Matriz de evaluación del riesgo</a:t>
            </a:r>
          </a:p>
        </p:txBody>
      </p:sp>
      <p:grpSp>
        <p:nvGrpSpPr>
          <p:cNvPr id="5" name="Grupo 4">
            <a:extLst>
              <a:ext uri="{FF2B5EF4-FFF2-40B4-BE49-F238E27FC236}">
                <a16:creationId xmlns:a16="http://schemas.microsoft.com/office/drawing/2014/main" id="{31B50A7F-DBBE-43DC-A3E9-02A43EE353D9}"/>
              </a:ext>
            </a:extLst>
          </p:cNvPr>
          <p:cNvGrpSpPr/>
          <p:nvPr/>
        </p:nvGrpSpPr>
        <p:grpSpPr>
          <a:xfrm>
            <a:off x="1721090" y="776634"/>
            <a:ext cx="8940320" cy="5110821"/>
            <a:chOff x="1721090" y="776634"/>
            <a:chExt cx="8940320" cy="5110821"/>
          </a:xfrm>
        </p:grpSpPr>
        <p:pic>
          <p:nvPicPr>
            <p:cNvPr id="3" name="Imagen 2">
              <a:extLst>
                <a:ext uri="{FF2B5EF4-FFF2-40B4-BE49-F238E27FC236}">
                  <a16:creationId xmlns:a16="http://schemas.microsoft.com/office/drawing/2014/main" id="{3A6F5AEE-FF7B-4399-8F12-B61C67A0A73A}"/>
                </a:ext>
              </a:extLst>
            </p:cNvPr>
            <p:cNvPicPr>
              <a:picLocks noChangeAspect="1"/>
            </p:cNvPicPr>
            <p:nvPr/>
          </p:nvPicPr>
          <p:blipFill rotWithShape="1">
            <a:blip r:embed="rId2"/>
            <a:srcRect l="5236" t="26731" r="4015" b="9988"/>
            <a:stretch/>
          </p:blipFill>
          <p:spPr>
            <a:xfrm>
              <a:off x="1721090" y="776634"/>
              <a:ext cx="8940320" cy="4680520"/>
            </a:xfrm>
            <a:prstGeom prst="rect">
              <a:avLst/>
            </a:prstGeom>
          </p:spPr>
        </p:pic>
        <p:grpSp>
          <p:nvGrpSpPr>
            <p:cNvPr id="13" name="Grupo 12">
              <a:extLst>
                <a:ext uri="{FF2B5EF4-FFF2-40B4-BE49-F238E27FC236}">
                  <a16:creationId xmlns:a16="http://schemas.microsoft.com/office/drawing/2014/main" id="{CA558D07-E2F1-4E7F-89EB-BB3EBF1D70C6}"/>
                </a:ext>
              </a:extLst>
            </p:cNvPr>
            <p:cNvGrpSpPr/>
            <p:nvPr/>
          </p:nvGrpSpPr>
          <p:grpSpPr>
            <a:xfrm>
              <a:off x="3948449" y="5465873"/>
              <a:ext cx="6135752" cy="421582"/>
              <a:chOff x="2424449" y="5465873"/>
              <a:chExt cx="6135752" cy="421582"/>
            </a:xfrm>
          </p:grpSpPr>
          <p:sp>
            <p:nvSpPr>
              <p:cNvPr id="4" name="CuadroTexto 3">
                <a:extLst>
                  <a:ext uri="{FF2B5EF4-FFF2-40B4-BE49-F238E27FC236}">
                    <a16:creationId xmlns:a16="http://schemas.microsoft.com/office/drawing/2014/main" id="{2CD72F2D-5980-4B8D-9247-658499C36468}"/>
                  </a:ext>
                </a:extLst>
              </p:cNvPr>
              <p:cNvSpPr txBox="1"/>
              <p:nvPr/>
            </p:nvSpPr>
            <p:spPr>
              <a:xfrm>
                <a:off x="2424449" y="5518123"/>
                <a:ext cx="1396536"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1 en 10,000</a:t>
                </a:r>
              </a:p>
            </p:txBody>
          </p:sp>
          <p:sp>
            <p:nvSpPr>
              <p:cNvPr id="6" name="CuadroTexto 5">
                <a:extLst>
                  <a:ext uri="{FF2B5EF4-FFF2-40B4-BE49-F238E27FC236}">
                    <a16:creationId xmlns:a16="http://schemas.microsoft.com/office/drawing/2014/main" id="{A6D49EC6-96E5-4358-80C0-A9BDF1BED09A}"/>
                  </a:ext>
                </a:extLst>
              </p:cNvPr>
              <p:cNvSpPr txBox="1"/>
              <p:nvPr/>
            </p:nvSpPr>
            <p:spPr>
              <a:xfrm>
                <a:off x="3820985" y="5500685"/>
                <a:ext cx="1205779"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1 en1,000</a:t>
                </a:r>
              </a:p>
            </p:txBody>
          </p:sp>
          <p:sp>
            <p:nvSpPr>
              <p:cNvPr id="8" name="CuadroTexto 7">
                <a:extLst>
                  <a:ext uri="{FF2B5EF4-FFF2-40B4-BE49-F238E27FC236}">
                    <a16:creationId xmlns:a16="http://schemas.microsoft.com/office/drawing/2014/main" id="{A26D68A8-E0E1-464D-9C80-2D87981D627F}"/>
                  </a:ext>
                </a:extLst>
              </p:cNvPr>
              <p:cNvSpPr txBox="1"/>
              <p:nvPr/>
            </p:nvSpPr>
            <p:spPr>
              <a:xfrm>
                <a:off x="5026764" y="5483247"/>
                <a:ext cx="1016625"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1 en100</a:t>
                </a:r>
              </a:p>
            </p:txBody>
          </p:sp>
          <p:sp>
            <p:nvSpPr>
              <p:cNvPr id="10" name="CuadroTexto 9">
                <a:extLst>
                  <a:ext uri="{FF2B5EF4-FFF2-40B4-BE49-F238E27FC236}">
                    <a16:creationId xmlns:a16="http://schemas.microsoft.com/office/drawing/2014/main" id="{C895EF33-111C-4915-AC6D-453EEA872FDD}"/>
                  </a:ext>
                </a:extLst>
              </p:cNvPr>
              <p:cNvSpPr txBox="1"/>
              <p:nvPr/>
            </p:nvSpPr>
            <p:spPr>
              <a:xfrm>
                <a:off x="6423300" y="5483247"/>
                <a:ext cx="889987"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1 en10</a:t>
                </a:r>
              </a:p>
            </p:txBody>
          </p:sp>
          <p:sp>
            <p:nvSpPr>
              <p:cNvPr id="12" name="CuadroTexto 11">
                <a:extLst>
                  <a:ext uri="{FF2B5EF4-FFF2-40B4-BE49-F238E27FC236}">
                    <a16:creationId xmlns:a16="http://schemas.microsoft.com/office/drawing/2014/main" id="{4C8B44B5-7D03-4C00-8797-A584C6F67334}"/>
                  </a:ext>
                </a:extLst>
              </p:cNvPr>
              <p:cNvSpPr txBox="1"/>
              <p:nvPr/>
            </p:nvSpPr>
            <p:spPr>
              <a:xfrm>
                <a:off x="7732730" y="5465873"/>
                <a:ext cx="827471"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1 en 2</a:t>
                </a:r>
              </a:p>
            </p:txBody>
          </p:sp>
        </p:grpSp>
      </p:grpSp>
      <p:sp>
        <p:nvSpPr>
          <p:cNvPr id="11" name="CuadroTexto 10">
            <a:extLst>
              <a:ext uri="{FF2B5EF4-FFF2-40B4-BE49-F238E27FC236}">
                <a16:creationId xmlns:a16="http://schemas.microsoft.com/office/drawing/2014/main" id="{CC086D0E-8C0E-402D-B29D-292167AB49CD}"/>
              </a:ext>
            </a:extLst>
          </p:cNvPr>
          <p:cNvSpPr txBox="1"/>
          <p:nvPr/>
        </p:nvSpPr>
        <p:spPr>
          <a:xfrm>
            <a:off x="2551913" y="5500685"/>
            <a:ext cx="734496"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Años</a:t>
            </a:r>
          </a:p>
        </p:txBody>
      </p:sp>
    </p:spTree>
    <p:extLst>
      <p:ext uri="{BB962C8B-B14F-4D97-AF65-F5344CB8AC3E}">
        <p14:creationId xmlns:p14="http://schemas.microsoft.com/office/powerpoint/2010/main" val="490950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667508" y="332657"/>
            <a:ext cx="8856984" cy="980729"/>
          </a:xfrm>
        </p:spPr>
        <p:txBody>
          <a:bodyPr>
            <a:normAutofit/>
          </a:bodyPr>
          <a:lstStyle/>
          <a:p>
            <a:r>
              <a:rPr lang="es-MX" sz="3200" dirty="0"/>
              <a:t>Percepción del Riesgo y Riesgo Aceptable</a:t>
            </a:r>
          </a:p>
        </p:txBody>
      </p:sp>
      <p:sp>
        <p:nvSpPr>
          <p:cNvPr id="3" name="2 Subtítulo"/>
          <p:cNvSpPr>
            <a:spLocks noGrp="1"/>
          </p:cNvSpPr>
          <p:nvPr>
            <p:ph type="subTitle" idx="1"/>
          </p:nvPr>
        </p:nvSpPr>
        <p:spPr>
          <a:xfrm>
            <a:off x="2209800" y="-891480"/>
            <a:ext cx="8077200" cy="1499616"/>
          </a:xfrm>
        </p:spPr>
        <p:txBody>
          <a:bodyPr/>
          <a:lstStyle/>
          <a:p>
            <a:pPr algn="r"/>
            <a:r>
              <a:rPr lang="es-MX" dirty="0"/>
              <a:t>Riesgos Geológicos</a:t>
            </a:r>
          </a:p>
        </p:txBody>
      </p:sp>
      <p:pic>
        <p:nvPicPr>
          <p:cNvPr id="4" name="Imagen 3">
            <a:extLst>
              <a:ext uri="{FF2B5EF4-FFF2-40B4-BE49-F238E27FC236}">
                <a16:creationId xmlns:a16="http://schemas.microsoft.com/office/drawing/2014/main" id="{9444CA0B-FC21-469E-ACE7-892109971351}"/>
              </a:ext>
            </a:extLst>
          </p:cNvPr>
          <p:cNvPicPr>
            <a:picLocks noChangeAspect="1"/>
          </p:cNvPicPr>
          <p:nvPr/>
        </p:nvPicPr>
        <p:blipFill>
          <a:blip r:embed="rId2">
            <a:clrChange>
              <a:clrFrom>
                <a:srgbClr val="FFFFFF"/>
              </a:clrFrom>
              <a:clrTo>
                <a:srgbClr val="FFFFFF">
                  <a:alpha val="0"/>
                </a:srgbClr>
              </a:clrTo>
            </a:clrChange>
            <a:alphaModFix/>
          </a:blip>
          <a:stretch>
            <a:fillRect/>
          </a:stretch>
        </p:blipFill>
        <p:spPr>
          <a:xfrm>
            <a:off x="2351585" y="1379753"/>
            <a:ext cx="6693897" cy="4462598"/>
          </a:xfrm>
          <a:prstGeom prst="rect">
            <a:avLst/>
          </a:prstGeom>
        </p:spPr>
      </p:pic>
    </p:spTree>
    <p:extLst>
      <p:ext uri="{BB962C8B-B14F-4D97-AF65-F5344CB8AC3E}">
        <p14:creationId xmlns:p14="http://schemas.microsoft.com/office/powerpoint/2010/main" val="2060424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3" name="Text Box 23"/>
          <p:cNvSpPr txBox="1">
            <a:spLocks noChangeArrowheads="1"/>
          </p:cNvSpPr>
          <p:nvPr/>
        </p:nvSpPr>
        <p:spPr bwMode="auto">
          <a:xfrm>
            <a:off x="5638800" y="2057400"/>
            <a:ext cx="1905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457200">
              <a:spcBef>
                <a:spcPct val="50000"/>
              </a:spcBef>
            </a:pPr>
            <a:r>
              <a:rPr lang="en-US">
                <a:solidFill>
                  <a:srgbClr val="DE478E"/>
                </a:solidFill>
                <a:latin typeface="Book Antiqua" pitchFamily="18" charset="0"/>
              </a:rPr>
              <a:t>  </a:t>
            </a:r>
          </a:p>
        </p:txBody>
      </p:sp>
      <p:sp>
        <p:nvSpPr>
          <p:cNvPr id="931866" name="Text Box 26"/>
          <p:cNvSpPr txBox="1">
            <a:spLocks noChangeArrowheads="1"/>
          </p:cNvSpPr>
          <p:nvPr/>
        </p:nvSpPr>
        <p:spPr bwMode="auto">
          <a:xfrm>
            <a:off x="2762476" y="2132857"/>
            <a:ext cx="6787060" cy="101566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6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defTabSz="457200">
              <a:spcBef>
                <a:spcPct val="50000"/>
              </a:spcBef>
            </a:pPr>
            <a:r>
              <a:rPr lang="es-ES" sz="3000" dirty="0">
                <a:solidFill>
                  <a:prstClr val="black"/>
                </a:solidFill>
                <a:latin typeface="Gill Sans MT" panose="020B0502020104020203"/>
              </a:rPr>
              <a:t>La impresión u opinión de alguien acerca de la existencia o tamaño de un riesgo.  </a:t>
            </a:r>
          </a:p>
        </p:txBody>
      </p:sp>
      <p:sp>
        <p:nvSpPr>
          <p:cNvPr id="931867" name="Text Box 27"/>
          <p:cNvSpPr txBox="1">
            <a:spLocks noChangeArrowheads="1"/>
          </p:cNvSpPr>
          <p:nvPr/>
        </p:nvSpPr>
        <p:spPr bwMode="auto">
          <a:xfrm>
            <a:off x="2376732" y="3709483"/>
            <a:ext cx="7752861" cy="1846659"/>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6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457200">
              <a:lnSpc>
                <a:spcPct val="95000"/>
              </a:lnSpc>
              <a:spcBef>
                <a:spcPct val="50000"/>
              </a:spcBef>
            </a:pPr>
            <a:r>
              <a:rPr lang="es-ES" sz="3000" dirty="0">
                <a:solidFill>
                  <a:prstClr val="black"/>
                </a:solidFill>
                <a:latin typeface="Gill Sans MT" panose="020B0502020104020203"/>
              </a:rPr>
              <a:t>La estimación de alguien acerca de la probabilidad de que una consecuencia indeseable por un fenómeno o actividad,  que ocurrirá dentro de un periodo de tiempo.</a:t>
            </a:r>
          </a:p>
        </p:txBody>
      </p:sp>
      <p:sp>
        <p:nvSpPr>
          <p:cNvPr id="2" name="1 Título"/>
          <p:cNvSpPr>
            <a:spLocks noGrp="1"/>
          </p:cNvSpPr>
          <p:nvPr>
            <p:ph type="title"/>
          </p:nvPr>
        </p:nvSpPr>
        <p:spPr/>
        <p:txBody>
          <a:bodyPr>
            <a:normAutofit/>
          </a:bodyPr>
          <a:lstStyle/>
          <a:p>
            <a:r>
              <a:rPr lang="en-US" sz="4800" dirty="0" err="1"/>
              <a:t>Percepción</a:t>
            </a:r>
            <a:r>
              <a:rPr lang="en-US" sz="4800" dirty="0"/>
              <a:t> de </a:t>
            </a:r>
            <a:r>
              <a:rPr lang="en-US" sz="4800" dirty="0" err="1"/>
              <a:t>riesgo</a:t>
            </a:r>
            <a:endParaRPr lang="es-ES" dirty="0"/>
          </a:p>
        </p:txBody>
      </p:sp>
    </p:spTree>
    <p:extLst>
      <p:ext uri="{BB962C8B-B14F-4D97-AF65-F5344CB8AC3E}">
        <p14:creationId xmlns:p14="http://schemas.microsoft.com/office/powerpoint/2010/main" val="1682891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9207" name="Text Box 23"/>
          <p:cNvSpPr txBox="1">
            <a:spLocks noChangeArrowheads="1"/>
          </p:cNvSpPr>
          <p:nvPr/>
        </p:nvSpPr>
        <p:spPr bwMode="auto">
          <a:xfrm>
            <a:off x="5638800" y="2057400"/>
            <a:ext cx="1905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457200">
              <a:spcBef>
                <a:spcPct val="50000"/>
              </a:spcBef>
            </a:pPr>
            <a:r>
              <a:rPr lang="en-US">
                <a:solidFill>
                  <a:srgbClr val="DE478E"/>
                </a:solidFill>
                <a:latin typeface="Book Antiqua" pitchFamily="18" charset="0"/>
              </a:rPr>
              <a:t>  </a:t>
            </a:r>
          </a:p>
        </p:txBody>
      </p:sp>
      <p:sp>
        <p:nvSpPr>
          <p:cNvPr id="989212" name="Text Box 28"/>
          <p:cNvSpPr txBox="1">
            <a:spLocks noChangeArrowheads="1"/>
          </p:cNvSpPr>
          <p:nvPr/>
        </p:nvSpPr>
        <p:spPr bwMode="auto">
          <a:xfrm>
            <a:off x="2063553" y="2242066"/>
            <a:ext cx="3298915" cy="3367076"/>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6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457200">
              <a:lnSpc>
                <a:spcPct val="95000"/>
              </a:lnSpc>
              <a:spcBef>
                <a:spcPct val="50000"/>
              </a:spcBef>
            </a:pPr>
            <a:r>
              <a:rPr lang="es-ES" sz="3200" dirty="0">
                <a:solidFill>
                  <a:prstClr val="black"/>
                </a:solidFill>
                <a:latin typeface="Gill Sans MT" panose="020B0502020104020203"/>
              </a:rPr>
              <a:t>El grado hasta el cual la sociedad o un individuo está dispuesto a tolerar la existencia de algo que supone un peligro.  </a:t>
            </a:r>
          </a:p>
        </p:txBody>
      </p:sp>
      <p:sp>
        <p:nvSpPr>
          <p:cNvPr id="2" name="1 Título"/>
          <p:cNvSpPr>
            <a:spLocks noGrp="1"/>
          </p:cNvSpPr>
          <p:nvPr>
            <p:ph type="title"/>
          </p:nvPr>
        </p:nvSpPr>
        <p:spPr>
          <a:xfrm>
            <a:off x="2279576" y="476672"/>
            <a:ext cx="8229600" cy="1252728"/>
          </a:xfrm>
        </p:spPr>
        <p:txBody>
          <a:bodyPr>
            <a:normAutofit fontScale="90000"/>
          </a:bodyPr>
          <a:lstStyle/>
          <a:p>
            <a:r>
              <a:rPr lang="en-US" sz="4800" dirty="0" err="1"/>
              <a:t>Riesgo</a:t>
            </a:r>
            <a:r>
              <a:rPr lang="en-US" sz="4800" dirty="0"/>
              <a:t> </a:t>
            </a:r>
            <a:r>
              <a:rPr lang="en-US" sz="4800" dirty="0" err="1"/>
              <a:t>aceptable</a:t>
            </a:r>
            <a:r>
              <a:rPr lang="en-US" sz="4800" dirty="0"/>
              <a:t> </a:t>
            </a:r>
            <a:br>
              <a:rPr lang="en-US" sz="4800" dirty="0"/>
            </a:br>
            <a:endParaRPr lang="es-ES" dirty="0"/>
          </a:p>
        </p:txBody>
      </p:sp>
      <p:pic>
        <p:nvPicPr>
          <p:cNvPr id="3" name="Imagen 2">
            <a:extLst>
              <a:ext uri="{FF2B5EF4-FFF2-40B4-BE49-F238E27FC236}">
                <a16:creationId xmlns:a16="http://schemas.microsoft.com/office/drawing/2014/main" id="{4BB9FF38-D5EC-4A14-B42E-5FC199217320}"/>
              </a:ext>
            </a:extLst>
          </p:cNvPr>
          <p:cNvPicPr>
            <a:picLocks noChangeAspect="1"/>
          </p:cNvPicPr>
          <p:nvPr/>
        </p:nvPicPr>
        <p:blipFill>
          <a:blip r:embed="rId3"/>
          <a:stretch>
            <a:fillRect/>
          </a:stretch>
        </p:blipFill>
        <p:spPr>
          <a:xfrm>
            <a:off x="6096000" y="2204864"/>
            <a:ext cx="3888432" cy="3925464"/>
          </a:xfrm>
          <a:prstGeom prst="rect">
            <a:avLst/>
          </a:prstGeom>
        </p:spPr>
      </p:pic>
    </p:spTree>
    <p:extLst>
      <p:ext uri="{BB962C8B-B14F-4D97-AF65-F5344CB8AC3E}">
        <p14:creationId xmlns:p14="http://schemas.microsoft.com/office/powerpoint/2010/main" val="2470329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1943100" y="320431"/>
            <a:ext cx="8229600" cy="1143000"/>
          </a:xfrm>
        </p:spPr>
        <p:txBody>
          <a:bodyPr>
            <a:normAutofit fontScale="90000"/>
          </a:bodyPr>
          <a:lstStyle/>
          <a:p>
            <a:r>
              <a:rPr lang="es-ES_tradnl" b="1" dirty="0">
                <a:latin typeface="Arial" charset="0"/>
              </a:rPr>
              <a:t>Riesgo real y riesgo percibido</a:t>
            </a:r>
          </a:p>
        </p:txBody>
      </p:sp>
      <p:sp>
        <p:nvSpPr>
          <p:cNvPr id="173072" name="Rectangle 16"/>
          <p:cNvSpPr>
            <a:spLocks noGrp="1" noChangeArrowheads="1"/>
          </p:cNvSpPr>
          <p:nvPr>
            <p:ph idx="1"/>
          </p:nvPr>
        </p:nvSpPr>
        <p:spPr>
          <a:xfrm>
            <a:off x="1866900" y="3435351"/>
            <a:ext cx="8001000" cy="1041400"/>
          </a:xfrm>
          <a:noFill/>
          <a:ln/>
        </p:spPr>
        <p:txBody>
          <a:bodyPr>
            <a:normAutofit/>
          </a:bodyPr>
          <a:lstStyle/>
          <a:p>
            <a:pPr>
              <a:buFontTx/>
              <a:buNone/>
            </a:pPr>
            <a:r>
              <a:rPr lang="es-ES_tradnl" sz="2800" dirty="0">
                <a:latin typeface="Arial" charset="0"/>
              </a:rPr>
              <a:t>Los riesgos que matan a las personas y los riesgos que las alarman son diferentes</a:t>
            </a:r>
          </a:p>
        </p:txBody>
      </p:sp>
      <p:grpSp>
        <p:nvGrpSpPr>
          <p:cNvPr id="173060" name="Group 4"/>
          <p:cNvGrpSpPr>
            <a:grpSpLocks/>
          </p:cNvGrpSpPr>
          <p:nvPr/>
        </p:nvGrpSpPr>
        <p:grpSpPr bwMode="auto">
          <a:xfrm>
            <a:off x="2133600" y="2400300"/>
            <a:ext cx="1295400" cy="685800"/>
            <a:chOff x="0" y="0"/>
            <a:chExt cx="816" cy="432"/>
          </a:xfrm>
        </p:grpSpPr>
        <p:sp>
          <p:nvSpPr>
            <p:cNvPr id="173061" name="Rectangle 5"/>
            <p:cNvSpPr>
              <a:spLocks/>
            </p:cNvSpPr>
            <p:nvPr/>
          </p:nvSpPr>
          <p:spPr bwMode="auto">
            <a:xfrm>
              <a:off x="0" y="12"/>
              <a:ext cx="816" cy="408"/>
            </a:xfrm>
            <a:prstGeom prst="rect">
              <a:avLst/>
            </a:prstGeom>
            <a:solidFill>
              <a:srgbClr val="808080"/>
            </a:solidFill>
            <a:ln>
              <a:noFill/>
            </a:ln>
            <a:extLst>
              <a:ext uri="{91240B29-F687-4F45-9708-019B960494DF}">
                <a14:hiddenLine xmlns:a14="http://schemas.microsoft.com/office/drawing/2010/main" w="25400">
                  <a:solidFill>
                    <a:srgbClr val="FF0000"/>
                  </a:solidFill>
                  <a:miter lim="800000"/>
                  <a:headEnd/>
                  <a:tailEnd/>
                </a14:hiddenLine>
              </a:ext>
            </a:extLst>
          </p:spPr>
          <p:txBody>
            <a:bodyPr lIns="0" tIns="0" rIns="0" bIns="0"/>
            <a:lstStyle/>
            <a:p>
              <a:pPr defTabSz="457200"/>
              <a:endParaRPr lang="es-MX">
                <a:solidFill>
                  <a:prstClr val="black"/>
                </a:solidFill>
                <a:latin typeface="Gill Sans MT" panose="020B0502020104020203"/>
              </a:endParaRPr>
            </a:p>
          </p:txBody>
        </p:sp>
        <p:sp>
          <p:nvSpPr>
            <p:cNvPr id="173062" name="Rectangle 6"/>
            <p:cNvSpPr>
              <a:spLocks/>
            </p:cNvSpPr>
            <p:nvPr/>
          </p:nvSpPr>
          <p:spPr bwMode="auto">
            <a:xfrm>
              <a:off x="0" y="0"/>
              <a:ext cx="816"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39688" algn="ctr" defTabSz="457200"/>
              <a:r>
                <a:rPr lang="es-ES_tradnl" sz="2000">
                  <a:solidFill>
                    <a:srgbClr val="FFFFFF"/>
                  </a:solidFill>
                  <a:latin typeface="Arial Narrow" pitchFamily="34" charset="0"/>
                  <a:sym typeface="Arial Narrow" pitchFamily="34" charset="0"/>
                </a:rPr>
                <a:t>Riesgo percibido</a:t>
              </a:r>
            </a:p>
          </p:txBody>
        </p:sp>
      </p:grpSp>
      <p:grpSp>
        <p:nvGrpSpPr>
          <p:cNvPr id="173063" name="Group 7"/>
          <p:cNvGrpSpPr>
            <a:grpSpLocks/>
          </p:cNvGrpSpPr>
          <p:nvPr/>
        </p:nvGrpSpPr>
        <p:grpSpPr bwMode="auto">
          <a:xfrm>
            <a:off x="8763000" y="2400300"/>
            <a:ext cx="1066800" cy="685800"/>
            <a:chOff x="0" y="0"/>
            <a:chExt cx="672" cy="432"/>
          </a:xfrm>
        </p:grpSpPr>
        <p:sp>
          <p:nvSpPr>
            <p:cNvPr id="173064" name="Rectangle 8"/>
            <p:cNvSpPr>
              <a:spLocks/>
            </p:cNvSpPr>
            <p:nvPr/>
          </p:nvSpPr>
          <p:spPr bwMode="auto">
            <a:xfrm>
              <a:off x="0" y="12"/>
              <a:ext cx="672" cy="408"/>
            </a:xfrm>
            <a:prstGeom prst="rect">
              <a:avLst/>
            </a:prstGeom>
            <a:solidFill>
              <a:srgbClr val="808080"/>
            </a:solidFill>
            <a:ln>
              <a:noFill/>
            </a:ln>
            <a:extLst>
              <a:ext uri="{91240B29-F687-4F45-9708-019B960494DF}">
                <a14:hiddenLine xmlns:a14="http://schemas.microsoft.com/office/drawing/2010/main" w="25400">
                  <a:solidFill>
                    <a:srgbClr val="FF0000"/>
                  </a:solidFill>
                  <a:miter lim="800000"/>
                  <a:headEnd/>
                  <a:tailEnd/>
                </a14:hiddenLine>
              </a:ext>
            </a:extLst>
          </p:spPr>
          <p:txBody>
            <a:bodyPr lIns="0" tIns="0" rIns="0" bIns="0"/>
            <a:lstStyle/>
            <a:p>
              <a:pPr defTabSz="457200"/>
              <a:endParaRPr lang="es-MX">
                <a:solidFill>
                  <a:prstClr val="black"/>
                </a:solidFill>
                <a:latin typeface="Gill Sans MT" panose="020B0502020104020203"/>
              </a:endParaRPr>
            </a:p>
          </p:txBody>
        </p:sp>
        <p:sp>
          <p:nvSpPr>
            <p:cNvPr id="173065" name="Rectangle 9"/>
            <p:cNvSpPr>
              <a:spLocks/>
            </p:cNvSpPr>
            <p:nvPr/>
          </p:nvSpPr>
          <p:spPr bwMode="auto">
            <a:xfrm>
              <a:off x="0" y="0"/>
              <a:ext cx="67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39688" algn="ctr" defTabSz="457200"/>
              <a:r>
                <a:rPr lang="es-ES_tradnl" sz="2000">
                  <a:solidFill>
                    <a:srgbClr val="FFFFFF"/>
                  </a:solidFill>
                  <a:latin typeface="Arial Narrow" pitchFamily="34" charset="0"/>
                  <a:sym typeface="Arial Narrow" pitchFamily="34" charset="0"/>
                </a:rPr>
                <a:t>Riesgo percibido</a:t>
              </a:r>
            </a:p>
          </p:txBody>
        </p:sp>
      </p:grpSp>
      <p:grpSp>
        <p:nvGrpSpPr>
          <p:cNvPr id="173066" name="Group 10"/>
          <p:cNvGrpSpPr>
            <a:grpSpLocks/>
          </p:cNvGrpSpPr>
          <p:nvPr/>
        </p:nvGrpSpPr>
        <p:grpSpPr bwMode="auto">
          <a:xfrm>
            <a:off x="5334000" y="1629172"/>
            <a:ext cx="1295400" cy="647700"/>
            <a:chOff x="0" y="0"/>
            <a:chExt cx="816" cy="408"/>
          </a:xfrm>
        </p:grpSpPr>
        <p:sp>
          <p:nvSpPr>
            <p:cNvPr id="173067" name="Rectangle 11"/>
            <p:cNvSpPr>
              <a:spLocks/>
            </p:cNvSpPr>
            <p:nvPr/>
          </p:nvSpPr>
          <p:spPr bwMode="auto">
            <a:xfrm>
              <a:off x="0" y="0"/>
              <a:ext cx="816" cy="408"/>
            </a:xfrm>
            <a:prstGeom prst="rect">
              <a:avLst/>
            </a:prstGeom>
            <a:solidFill>
              <a:srgbClr val="333399"/>
            </a:solidFill>
            <a:ln>
              <a:noFill/>
            </a:ln>
            <a:extLst>
              <a:ext uri="{91240B29-F687-4F45-9708-019B960494DF}">
                <a14:hiddenLine xmlns:a14="http://schemas.microsoft.com/office/drawing/2010/main" w="25400">
                  <a:solidFill>
                    <a:srgbClr val="FF0000"/>
                  </a:solidFill>
                  <a:miter lim="800000"/>
                  <a:headEnd/>
                  <a:tailEnd/>
                </a14:hiddenLine>
              </a:ext>
            </a:extLst>
          </p:spPr>
          <p:txBody>
            <a:bodyPr lIns="0" tIns="0" rIns="0" bIns="0"/>
            <a:lstStyle/>
            <a:p>
              <a:pPr defTabSz="457200"/>
              <a:endParaRPr lang="es-MX">
                <a:solidFill>
                  <a:prstClr val="black"/>
                </a:solidFill>
                <a:latin typeface="Gill Sans MT" panose="020B0502020104020203"/>
              </a:endParaRPr>
            </a:p>
          </p:txBody>
        </p:sp>
        <p:sp>
          <p:nvSpPr>
            <p:cNvPr id="173068" name="Rectangle 12"/>
            <p:cNvSpPr>
              <a:spLocks/>
            </p:cNvSpPr>
            <p:nvPr/>
          </p:nvSpPr>
          <p:spPr bwMode="auto">
            <a:xfrm>
              <a:off x="0" y="80"/>
              <a:ext cx="816"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39688" algn="ctr" defTabSz="457200"/>
              <a:r>
                <a:rPr lang="es-ES_tradnl" sz="2000" dirty="0">
                  <a:solidFill>
                    <a:srgbClr val="FFFFFF"/>
                  </a:solidFill>
                  <a:latin typeface="Arial Narrow" pitchFamily="34" charset="0"/>
                  <a:sym typeface="Arial Narrow" pitchFamily="34" charset="0"/>
                </a:rPr>
                <a:t> Riesgo real</a:t>
              </a:r>
            </a:p>
          </p:txBody>
        </p:sp>
      </p:grpSp>
      <p:grpSp>
        <p:nvGrpSpPr>
          <p:cNvPr id="173069" name="Group 13"/>
          <p:cNvGrpSpPr>
            <a:grpSpLocks/>
          </p:cNvGrpSpPr>
          <p:nvPr/>
        </p:nvGrpSpPr>
        <p:grpSpPr bwMode="auto">
          <a:xfrm>
            <a:off x="3581400" y="2442592"/>
            <a:ext cx="4953000" cy="914400"/>
            <a:chOff x="0" y="0"/>
            <a:chExt cx="3120" cy="576"/>
          </a:xfrm>
        </p:grpSpPr>
        <p:sp>
          <p:nvSpPr>
            <p:cNvPr id="173070" name="AutoShape 14"/>
            <p:cNvSpPr>
              <a:spLocks/>
            </p:cNvSpPr>
            <p:nvPr/>
          </p:nvSpPr>
          <p:spPr bwMode="auto">
            <a:xfrm>
              <a:off x="0" y="0"/>
              <a:ext cx="3120" cy="576"/>
            </a:xfrm>
            <a:prstGeom prst="leftRightArrow">
              <a:avLst>
                <a:gd name="adj1" fmla="val 50000"/>
                <a:gd name="adj2" fmla="val 108333"/>
              </a:avLst>
            </a:prstGeom>
            <a:solidFill>
              <a:srgbClr val="FF0000"/>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defTabSz="457200"/>
              <a:endParaRPr lang="es-MX">
                <a:solidFill>
                  <a:prstClr val="black"/>
                </a:solidFill>
                <a:latin typeface="Gill Sans MT" panose="020B0502020104020203"/>
              </a:endParaRPr>
            </a:p>
          </p:txBody>
        </p:sp>
        <p:sp>
          <p:nvSpPr>
            <p:cNvPr id="173071" name="Rectangle 15"/>
            <p:cNvSpPr>
              <a:spLocks/>
            </p:cNvSpPr>
            <p:nvPr/>
          </p:nvSpPr>
          <p:spPr bwMode="auto">
            <a:xfrm>
              <a:off x="1125" y="176"/>
              <a:ext cx="86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38100" tIns="38100" rIns="82295" bIns="38100" anchor="ctr">
              <a:spAutoFit/>
            </a:bodyPr>
            <a:lstStyle/>
            <a:p>
              <a:pPr marL="4763" algn="ctr" defTabSz="457200"/>
              <a:r>
                <a:rPr lang="es-ES_tradnl">
                  <a:solidFill>
                    <a:srgbClr val="FFFFFF"/>
                  </a:solidFill>
                  <a:latin typeface="Arial Narrow" pitchFamily="34" charset="0"/>
                  <a:sym typeface="Arial Narrow" pitchFamily="34" charset="0"/>
                </a:rPr>
                <a:t>¿Es el mismo?</a:t>
              </a:r>
            </a:p>
          </p:txBody>
        </p:sp>
      </p:grpSp>
      <p:sp>
        <p:nvSpPr>
          <p:cNvPr id="173073" name="Rectangle 17"/>
          <p:cNvSpPr>
            <a:spLocks noChangeArrowheads="1"/>
          </p:cNvSpPr>
          <p:nvPr/>
        </p:nvSpPr>
        <p:spPr bwMode="auto">
          <a:xfrm>
            <a:off x="7536160" y="4700416"/>
            <a:ext cx="163217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a:spcBef>
                <a:spcPts val="700"/>
              </a:spcBef>
              <a:buSzPct val="100000"/>
            </a:pPr>
            <a:r>
              <a:rPr lang="es-ES_tradnl" sz="1600" dirty="0" err="1">
                <a:solidFill>
                  <a:prstClr val="black"/>
                </a:solidFill>
                <a:latin typeface="Arial" charset="0"/>
                <a:sym typeface="Arial Narrow" pitchFamily="34" charset="0"/>
              </a:rPr>
              <a:t>Sandman</a:t>
            </a:r>
            <a:r>
              <a:rPr lang="es-ES_tradnl" sz="1600" dirty="0">
                <a:solidFill>
                  <a:prstClr val="black"/>
                </a:solidFill>
                <a:latin typeface="Arial" charset="0"/>
                <a:sym typeface="Arial Narrow" pitchFamily="34" charset="0"/>
              </a:rPr>
              <a:t>, 2001</a:t>
            </a:r>
          </a:p>
        </p:txBody>
      </p:sp>
      <p:sp>
        <p:nvSpPr>
          <p:cNvPr id="173074" name="Rectangle 18"/>
          <p:cNvSpPr>
            <a:spLocks noChangeArrowheads="1"/>
          </p:cNvSpPr>
          <p:nvPr/>
        </p:nvSpPr>
        <p:spPr bwMode="auto">
          <a:xfrm>
            <a:off x="1655764" y="5402264"/>
            <a:ext cx="880109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457200"/>
            <a:r>
              <a:rPr lang="es-ES_tradnl" sz="2400" dirty="0">
                <a:solidFill>
                  <a:prstClr val="black"/>
                </a:solidFill>
                <a:latin typeface="Arial" charset="0"/>
                <a:sym typeface="Arial Narrow" pitchFamily="34" charset="0"/>
              </a:rPr>
              <a:t>La gente responde </a:t>
            </a:r>
            <a:r>
              <a:rPr lang="es-ES_tradnl" sz="2400" b="1" dirty="0">
                <a:solidFill>
                  <a:prstClr val="black"/>
                </a:solidFill>
                <a:latin typeface="Arial" charset="0"/>
                <a:sym typeface="Arial Narrow" pitchFamily="34" charset="0"/>
              </a:rPr>
              <a:t>únicamente</a:t>
            </a:r>
            <a:r>
              <a:rPr lang="es-ES_tradnl" sz="2400" dirty="0">
                <a:solidFill>
                  <a:prstClr val="black"/>
                </a:solidFill>
                <a:latin typeface="Arial" charset="0"/>
                <a:sym typeface="Arial Narrow" pitchFamily="34" charset="0"/>
              </a:rPr>
              <a:t> ante los riesgos que percibe.</a:t>
            </a:r>
          </a:p>
        </p:txBody>
      </p:sp>
    </p:spTree>
    <p:extLst>
      <p:ext uri="{BB962C8B-B14F-4D97-AF65-F5344CB8AC3E}">
        <p14:creationId xmlns:p14="http://schemas.microsoft.com/office/powerpoint/2010/main" val="883960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idx="4294967295"/>
          </p:nvPr>
        </p:nvSpPr>
        <p:spPr>
          <a:xfrm>
            <a:off x="2438400" y="427038"/>
            <a:ext cx="8229600" cy="1143000"/>
          </a:xfrm>
          <a:noFill/>
          <a:ln/>
        </p:spPr>
        <p:txBody>
          <a:bodyPr/>
          <a:lstStyle/>
          <a:p>
            <a:r>
              <a:rPr lang="es-ES_tradnl" sz="4000" b="1" dirty="0">
                <a:solidFill>
                  <a:schemeClr val="accent5">
                    <a:lumMod val="75000"/>
                  </a:schemeClr>
                </a:solidFill>
                <a:latin typeface="Arial" charset="0"/>
              </a:rPr>
              <a:t>La </a:t>
            </a:r>
            <a:r>
              <a:rPr lang="es-ES_tradnl" sz="4000" dirty="0">
                <a:solidFill>
                  <a:schemeClr val="accent5">
                    <a:lumMod val="75000"/>
                  </a:schemeClr>
                </a:solidFill>
                <a:latin typeface="Arial" charset="0"/>
              </a:rPr>
              <a:t>Pe</a:t>
            </a:r>
            <a:r>
              <a:rPr lang="es-ES_tradnl" sz="4000" b="1" dirty="0">
                <a:solidFill>
                  <a:schemeClr val="accent5">
                    <a:lumMod val="75000"/>
                  </a:schemeClr>
                </a:solidFill>
                <a:latin typeface="Arial" charset="0"/>
              </a:rPr>
              <a:t>rcepción del riesgo</a:t>
            </a:r>
          </a:p>
        </p:txBody>
      </p:sp>
      <p:sp>
        <p:nvSpPr>
          <p:cNvPr id="145411" name="Rectangle 3"/>
          <p:cNvSpPr>
            <a:spLocks noGrp="1" noChangeArrowheads="1"/>
          </p:cNvSpPr>
          <p:nvPr>
            <p:ph idx="4294967295"/>
          </p:nvPr>
        </p:nvSpPr>
        <p:spPr>
          <a:xfrm>
            <a:off x="1775520" y="1196753"/>
            <a:ext cx="8229600" cy="4983163"/>
          </a:xfrm>
          <a:noFill/>
          <a:ln/>
        </p:spPr>
        <p:txBody>
          <a:bodyPr/>
          <a:lstStyle/>
          <a:p>
            <a:r>
              <a:rPr lang="es-ES_tradnl" sz="2400" dirty="0">
                <a:latin typeface="Arial" charset="0"/>
              </a:rPr>
              <a:t>La estimación del riesgo está influida por la percepción. </a:t>
            </a:r>
          </a:p>
          <a:p>
            <a:r>
              <a:rPr lang="es-ES_tradnl" sz="2400" dirty="0">
                <a:latin typeface="Arial" charset="0"/>
              </a:rPr>
              <a:t>La estimación del riesgo entre los científicos y la población es diferente. </a:t>
            </a:r>
          </a:p>
          <a:p>
            <a:r>
              <a:rPr lang="es-ES_tradnl" sz="2400" dirty="0">
                <a:latin typeface="Arial" charset="0"/>
                <a:sym typeface="Arial Narrow" pitchFamily="34" charset="0"/>
              </a:rPr>
              <a:t>En la percepción del riesgo influyen los siguientes elementos clave:</a:t>
            </a:r>
          </a:p>
          <a:p>
            <a:pPr lvl="1"/>
            <a:r>
              <a:rPr lang="es-ES_tradnl" sz="2000" dirty="0">
                <a:latin typeface="Arial" charset="0"/>
                <a:sym typeface="Arial Narrow" pitchFamily="34" charset="0"/>
              </a:rPr>
              <a:t>experiencias vividas, </a:t>
            </a:r>
          </a:p>
          <a:p>
            <a:pPr lvl="1"/>
            <a:r>
              <a:rPr lang="es-ES_tradnl" sz="2000" dirty="0">
                <a:latin typeface="Arial" charset="0"/>
                <a:sym typeface="Arial Narrow" pitchFamily="34" charset="0"/>
              </a:rPr>
              <a:t>valores individuales y sociales, </a:t>
            </a:r>
          </a:p>
          <a:p>
            <a:pPr lvl="1"/>
            <a:r>
              <a:rPr lang="es-ES_tradnl" sz="2000" dirty="0">
                <a:latin typeface="Arial" charset="0"/>
                <a:sym typeface="Arial Narrow" pitchFamily="34" charset="0"/>
              </a:rPr>
              <a:t>conocimientos, </a:t>
            </a:r>
          </a:p>
          <a:p>
            <a:pPr lvl="1"/>
            <a:r>
              <a:rPr lang="es-ES_tradnl" sz="2000" dirty="0">
                <a:latin typeface="Arial" charset="0"/>
                <a:sym typeface="Arial Narrow" pitchFamily="34" charset="0"/>
              </a:rPr>
              <a:t>posibilidades de controlar la situación, </a:t>
            </a:r>
          </a:p>
          <a:p>
            <a:pPr lvl="1"/>
            <a:r>
              <a:rPr lang="es-ES_tradnl" sz="2000" dirty="0">
                <a:latin typeface="Arial" charset="0"/>
                <a:sym typeface="Arial Narrow" pitchFamily="34" charset="0"/>
              </a:rPr>
              <a:t>características y causas del riesgo.</a:t>
            </a:r>
          </a:p>
        </p:txBody>
      </p:sp>
    </p:spTree>
    <p:extLst>
      <p:ext uri="{BB962C8B-B14F-4D97-AF65-F5344CB8AC3E}">
        <p14:creationId xmlns:p14="http://schemas.microsoft.com/office/powerpoint/2010/main" val="421942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3359696" y="260649"/>
            <a:ext cx="6572250" cy="1049337"/>
          </a:xfrm>
        </p:spPr>
        <p:txBody>
          <a:bodyPr/>
          <a:lstStyle/>
          <a:p>
            <a:r>
              <a:rPr lang="es-ES_tradnl" dirty="0"/>
              <a:t>Riesgo Aceptable </a:t>
            </a:r>
            <a:endParaRPr lang="es-ES" dirty="0"/>
          </a:p>
        </p:txBody>
      </p:sp>
      <p:sp>
        <p:nvSpPr>
          <p:cNvPr id="3" name="2 Marcador de contenido"/>
          <p:cNvSpPr>
            <a:spLocks noGrp="1"/>
          </p:cNvSpPr>
          <p:nvPr>
            <p:ph idx="4294967295"/>
          </p:nvPr>
        </p:nvSpPr>
        <p:spPr>
          <a:xfrm>
            <a:off x="1801763" y="1657880"/>
            <a:ext cx="4176464" cy="1757362"/>
          </a:xfrm>
        </p:spPr>
        <p:txBody>
          <a:bodyPr>
            <a:noAutofit/>
          </a:bodyPr>
          <a:lstStyle/>
          <a:p>
            <a:r>
              <a:rPr lang="es-ES_tradnl" sz="2800" dirty="0"/>
              <a:t>Se entiende por el Riesgo que una sociedad específica está dispuesto a admitir como parte de su visión de vida.</a:t>
            </a:r>
            <a:endParaRPr lang="es-ES" sz="2800" dirty="0"/>
          </a:p>
        </p:txBody>
      </p:sp>
      <p:pic>
        <p:nvPicPr>
          <p:cNvPr id="4" name="Imagen 3">
            <a:extLst>
              <a:ext uri="{FF2B5EF4-FFF2-40B4-BE49-F238E27FC236}">
                <a16:creationId xmlns:a16="http://schemas.microsoft.com/office/drawing/2014/main" id="{1CB30D33-EC33-400F-B081-76BDD74D5813}"/>
              </a:ext>
            </a:extLst>
          </p:cNvPr>
          <p:cNvPicPr>
            <a:picLocks noChangeAspect="1"/>
          </p:cNvPicPr>
          <p:nvPr/>
        </p:nvPicPr>
        <p:blipFill rotWithShape="1">
          <a:blip r:embed="rId2"/>
          <a:srcRect l="47637" t="16401" r="11414" b="11151"/>
          <a:stretch/>
        </p:blipFill>
        <p:spPr>
          <a:xfrm>
            <a:off x="6645821" y="692696"/>
            <a:ext cx="3744416" cy="4968552"/>
          </a:xfrm>
          <a:prstGeom prst="rect">
            <a:avLst/>
          </a:prstGeom>
        </p:spPr>
      </p:pic>
    </p:spTree>
    <p:extLst>
      <p:ext uri="{BB962C8B-B14F-4D97-AF65-F5344CB8AC3E}">
        <p14:creationId xmlns:p14="http://schemas.microsoft.com/office/powerpoint/2010/main" val="33807941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6"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504" y="764704"/>
            <a:ext cx="5184576" cy="291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0096" y="2348880"/>
            <a:ext cx="3454400" cy="4275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1584" y="4293096"/>
            <a:ext cx="3744416" cy="214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122250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4294967295"/>
          </p:nvPr>
        </p:nvGraphicFramePr>
        <p:xfrm>
          <a:off x="2063553" y="188640"/>
          <a:ext cx="7584843" cy="5943600"/>
        </p:xfrm>
        <a:graphic>
          <a:graphicData uri="http://schemas.openxmlformats.org/drawingml/2006/table">
            <a:tbl>
              <a:tblPr firstRow="1" bandRow="1">
                <a:tableStyleId>{93296810-A885-4BE3-A3E7-6D5BEEA58F35}</a:tableStyleId>
              </a:tblPr>
              <a:tblGrid>
                <a:gridCol w="6336704">
                  <a:extLst>
                    <a:ext uri="{9D8B030D-6E8A-4147-A177-3AD203B41FA5}">
                      <a16:colId xmlns:a16="http://schemas.microsoft.com/office/drawing/2014/main" val="20000"/>
                    </a:ext>
                  </a:extLst>
                </a:gridCol>
                <a:gridCol w="1248139">
                  <a:extLst>
                    <a:ext uri="{9D8B030D-6E8A-4147-A177-3AD203B41FA5}">
                      <a16:colId xmlns:a16="http://schemas.microsoft.com/office/drawing/2014/main" val="20001"/>
                    </a:ext>
                  </a:extLst>
                </a:gridCol>
              </a:tblGrid>
              <a:tr h="335280">
                <a:tc>
                  <a:txBody>
                    <a:bodyPr/>
                    <a:lstStyle/>
                    <a:p>
                      <a:pPr algn="ctr"/>
                      <a:r>
                        <a:rPr lang="es-ES_tradnl" sz="2000" dirty="0">
                          <a:latin typeface="Arial" panose="020B0604020202020204" pitchFamily="34" charset="0"/>
                          <a:cs typeface="Arial" panose="020B0604020202020204" pitchFamily="34" charset="0"/>
                        </a:rPr>
                        <a:t>Probabilidades de morir de</a:t>
                      </a:r>
                      <a:endParaRPr lang="es-ES" sz="2000" b="1" dirty="0">
                        <a:solidFill>
                          <a:schemeClr val="tx1">
                            <a:lumMod val="75000"/>
                            <a:lumOff val="25000"/>
                          </a:schemeClr>
                        </a:solidFill>
                        <a:latin typeface="Arial" panose="020B0604020202020204" pitchFamily="34" charset="0"/>
                        <a:cs typeface="Arial" panose="020B0604020202020204" pitchFamily="34" charset="0"/>
                      </a:endParaRPr>
                    </a:p>
                  </a:txBody>
                  <a:tcPr/>
                </a:tc>
                <a:tc>
                  <a:txBody>
                    <a:bodyPr/>
                    <a:lstStyle/>
                    <a:p>
                      <a:pPr algn="ctr"/>
                      <a:endParaRPr lang="es-ES" sz="1600" b="1" dirty="0">
                        <a:solidFill>
                          <a:schemeClr val="tx1">
                            <a:lumMod val="75000"/>
                            <a:lumOff val="25000"/>
                          </a:schemeClr>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28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dirty="0">
                          <a:latin typeface="Arial" panose="020B0604020202020204" pitchFamily="34" charset="0"/>
                          <a:cs typeface="Arial" panose="020B0604020202020204" pitchFamily="34" charset="0"/>
                        </a:rPr>
                        <a:t>Influenza</a:t>
                      </a:r>
                      <a:endParaRPr lang="es-ES" sz="2000" b="0" dirty="0">
                        <a:latin typeface="Arial" panose="020B0604020202020204" pitchFamily="34" charset="0"/>
                        <a:cs typeface="Arial" panose="020B0604020202020204" pitchFamily="34" charset="0"/>
                      </a:endParaRPr>
                    </a:p>
                  </a:txBody>
                  <a:tcPr/>
                </a:tc>
                <a:tc>
                  <a:txBody>
                    <a:bodyPr/>
                    <a:lstStyle/>
                    <a:p>
                      <a:pPr algn="ctr"/>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08610">
                <a:tc>
                  <a:txBody>
                    <a:bodyPr/>
                    <a:lstStyle/>
                    <a:p>
                      <a:r>
                        <a:rPr lang="es-ES_tradnl" sz="2000" dirty="0">
                          <a:latin typeface="Arial" panose="020B0604020202020204" pitchFamily="34" charset="0"/>
                          <a:cs typeface="Arial" panose="020B0604020202020204" pitchFamily="34" charset="0"/>
                        </a:rPr>
                        <a:t>Fumar 10 cigarros al día</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285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000" b="0" dirty="0">
                          <a:latin typeface="Arial" panose="020B0604020202020204" pitchFamily="34" charset="0"/>
                          <a:cs typeface="Arial" panose="020B0604020202020204" pitchFamily="34" charset="0"/>
                        </a:rPr>
                        <a:t>Morir de COVID en China</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28500">
                <a:tc>
                  <a:txBody>
                    <a:bodyPr/>
                    <a:lstStyle/>
                    <a:p>
                      <a:r>
                        <a:rPr lang="es-ES" sz="2000" b="0" dirty="0">
                          <a:latin typeface="Arial" panose="020B0604020202020204" pitchFamily="34" charset="0"/>
                          <a:cs typeface="Arial" panose="020B0604020202020204" pitchFamily="34" charset="0"/>
                        </a:rPr>
                        <a:t>Asesinado con violencia o envenenado</a:t>
                      </a: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28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dirty="0">
                          <a:latin typeface="Arial" panose="020B0604020202020204" pitchFamily="34" charset="0"/>
                          <a:cs typeface="Arial" panose="020B0604020202020204" pitchFamily="34" charset="0"/>
                        </a:rPr>
                        <a:t>Golpeado</a:t>
                      </a:r>
                      <a:r>
                        <a:rPr lang="es-ES_tradnl" sz="2000" baseline="0" dirty="0">
                          <a:latin typeface="Arial" panose="020B0604020202020204" pitchFamily="34" charset="0"/>
                          <a:cs typeface="Arial" panose="020B0604020202020204" pitchFamily="34" charset="0"/>
                        </a:rPr>
                        <a:t> por un rayo</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308610">
                <a:tc>
                  <a:txBody>
                    <a:bodyPr/>
                    <a:lstStyle/>
                    <a:p>
                      <a:r>
                        <a:rPr lang="es-ES_tradnl" sz="2000" dirty="0">
                          <a:latin typeface="Arial" panose="020B0604020202020204" pitchFamily="34" charset="0"/>
                          <a:cs typeface="Arial" panose="020B0604020202020204" pitchFamily="34" charset="0"/>
                        </a:rPr>
                        <a:t>Asteroide o cometa en USA</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r h="328500">
                <a:tc>
                  <a:txBody>
                    <a:bodyPr/>
                    <a:lstStyle/>
                    <a:p>
                      <a:r>
                        <a:rPr lang="es-ES_tradnl" sz="2000" dirty="0">
                          <a:latin typeface="Arial" panose="020B0604020202020204" pitchFamily="34" charset="0"/>
                          <a:cs typeface="Arial" panose="020B0604020202020204" pitchFamily="34" charset="0"/>
                        </a:rPr>
                        <a:t>Jugando deportes de</a:t>
                      </a:r>
                      <a:r>
                        <a:rPr lang="es-ES_tradnl" sz="2000" baseline="0" dirty="0">
                          <a:latin typeface="Arial" panose="020B0604020202020204" pitchFamily="34" charset="0"/>
                          <a:cs typeface="Arial" panose="020B0604020202020204" pitchFamily="34" charset="0"/>
                        </a:rPr>
                        <a:t> campo</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0"/>
                  </a:ext>
                </a:extLst>
              </a:tr>
              <a:tr h="328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dirty="0">
                          <a:latin typeface="Arial" panose="020B0604020202020204" pitchFamily="34" charset="0"/>
                          <a:cs typeface="Arial" panose="020B0604020202020204" pitchFamily="34" charset="0"/>
                        </a:rPr>
                        <a:t>Radiación</a:t>
                      </a:r>
                      <a:r>
                        <a:rPr lang="es-ES_tradnl" sz="2000" baseline="0" dirty="0">
                          <a:latin typeface="Arial" panose="020B0604020202020204" pitchFamily="34" charset="0"/>
                          <a:cs typeface="Arial" panose="020B0604020202020204" pitchFamily="34" charset="0"/>
                        </a:rPr>
                        <a:t> en planta nuclear</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1"/>
                  </a:ext>
                </a:extLst>
              </a:tr>
              <a:tr h="328500">
                <a:tc>
                  <a:txBody>
                    <a:bodyPr/>
                    <a:lstStyle/>
                    <a:p>
                      <a:r>
                        <a:rPr lang="es-ES_tradnl" sz="2000" dirty="0">
                          <a:latin typeface="Arial" panose="020B0604020202020204" pitchFamily="34" charset="0"/>
                          <a:cs typeface="Arial" panose="020B0604020202020204" pitchFamily="34" charset="0"/>
                        </a:rPr>
                        <a:t>Inundación en Bangladesh</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3"/>
                  </a:ext>
                </a:extLst>
              </a:tr>
              <a:tr h="328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dirty="0">
                          <a:latin typeface="Arial" panose="020B0604020202020204" pitchFamily="34" charset="0"/>
                          <a:cs typeface="Arial" panose="020B0604020202020204" pitchFamily="34" charset="0"/>
                        </a:rPr>
                        <a:t>Terremoto en California</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4"/>
                  </a:ext>
                </a:extLst>
              </a:tr>
              <a:tr h="328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dirty="0">
                          <a:latin typeface="Arial" panose="020B0604020202020204" pitchFamily="34" charset="0"/>
                          <a:cs typeface="Arial" panose="020B0604020202020204" pitchFamily="34" charset="0"/>
                        </a:rPr>
                        <a:t>Causa Natural a los 40 años</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5"/>
                  </a:ext>
                </a:extLst>
              </a:tr>
              <a:tr h="328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dirty="0">
                          <a:latin typeface="Arial" panose="020B0604020202020204" pitchFamily="34" charset="0"/>
                          <a:cs typeface="Arial" panose="020B0604020202020204" pitchFamily="34" charset="0"/>
                        </a:rPr>
                        <a:t>Leucemia</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6"/>
                  </a:ext>
                </a:extLst>
              </a:tr>
              <a:tr h="328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dirty="0">
                          <a:latin typeface="Arial" panose="020B0604020202020204" pitchFamily="34" charset="0"/>
                          <a:cs typeface="Arial" panose="020B0604020202020204" pitchFamily="34" charset="0"/>
                        </a:rPr>
                        <a:t>Accidente en casa</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7"/>
                  </a:ext>
                </a:extLst>
              </a:tr>
              <a:tr h="328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dirty="0">
                          <a:latin typeface="Arial" panose="020B0604020202020204" pitchFamily="34" charset="0"/>
                          <a:cs typeface="Arial" panose="020B0604020202020204" pitchFamily="34" charset="0"/>
                        </a:rPr>
                        <a:t>Accidente de vehículo en USA</a:t>
                      </a:r>
                      <a:endParaRPr lang="es-ES" sz="2000" b="0" dirty="0">
                        <a:latin typeface="Arial" panose="020B0604020202020204" pitchFamily="34" charset="0"/>
                        <a:cs typeface="Arial" panose="020B0604020202020204" pitchFamily="34" charset="0"/>
                      </a:endParaRPr>
                    </a:p>
                  </a:txBody>
                  <a:tcPr/>
                </a:tc>
                <a:tc>
                  <a:txBody>
                    <a:bodyPr/>
                    <a:lstStyle/>
                    <a:p>
                      <a:endParaRPr lang="es-ES"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306567453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graphicFrame>
        <p:nvGraphicFramePr>
          <p:cNvPr id="3" name="3 Marcador de contenido"/>
          <p:cNvGraphicFramePr>
            <a:graphicFrameLocks/>
          </p:cNvGraphicFramePr>
          <p:nvPr/>
        </p:nvGraphicFramePr>
        <p:xfrm>
          <a:off x="2024035" y="152400"/>
          <a:ext cx="8229600" cy="5943600"/>
        </p:xfrm>
        <a:graphic>
          <a:graphicData uri="http://schemas.openxmlformats.org/drawingml/2006/table">
            <a:tbl>
              <a:tblPr firstRow="1" bandRow="1">
                <a:tableStyleId>{5C22544A-7EE6-4342-B048-85BDC9FD1C3A}</a:tableStyleId>
              </a:tblPr>
              <a:tblGrid>
                <a:gridCol w="4840051">
                  <a:extLst>
                    <a:ext uri="{9D8B030D-6E8A-4147-A177-3AD203B41FA5}">
                      <a16:colId xmlns:a16="http://schemas.microsoft.com/office/drawing/2014/main" val="20000"/>
                    </a:ext>
                  </a:extLst>
                </a:gridCol>
                <a:gridCol w="3389549">
                  <a:extLst>
                    <a:ext uri="{9D8B030D-6E8A-4147-A177-3AD203B41FA5}">
                      <a16:colId xmlns:a16="http://schemas.microsoft.com/office/drawing/2014/main" val="20001"/>
                    </a:ext>
                  </a:extLst>
                </a:gridCol>
              </a:tblGrid>
              <a:tr h="365760">
                <a:tc gridSpan="2">
                  <a:txBody>
                    <a:bodyPr/>
                    <a:lstStyle/>
                    <a:p>
                      <a:pPr algn="ctr"/>
                      <a:r>
                        <a:rPr lang="es-ES_tradnl" sz="2000" b="0" dirty="0">
                          <a:solidFill>
                            <a:schemeClr val="tx1">
                              <a:lumMod val="75000"/>
                              <a:lumOff val="25000"/>
                            </a:schemeClr>
                          </a:solidFill>
                          <a:latin typeface="Times New Roman" pitchFamily="18" charset="0"/>
                          <a:cs typeface="Times New Roman" pitchFamily="18" charset="0"/>
                        </a:rPr>
                        <a:t>Probabilidades de morir de</a:t>
                      </a:r>
                      <a:endParaRPr lang="es-ES" sz="2000" b="0" dirty="0">
                        <a:solidFill>
                          <a:schemeClr val="tx1">
                            <a:lumMod val="75000"/>
                            <a:lumOff val="25000"/>
                          </a:schemeClr>
                        </a:solidFill>
                        <a:latin typeface="Times New Roman" pitchFamily="18" charset="0"/>
                        <a:cs typeface="Times New Roman" pitchFamily="18" charset="0"/>
                      </a:endParaRPr>
                    </a:p>
                  </a:txBody>
                  <a:tcPr/>
                </a:tc>
                <a:tc hMerge="1">
                  <a:txBody>
                    <a:bodyPr/>
                    <a:lstStyle/>
                    <a:p>
                      <a:endParaRPr lang="es-ES" dirty="0"/>
                    </a:p>
                  </a:txBody>
                  <a:tcPr/>
                </a:tc>
                <a:extLst>
                  <a:ext uri="{0D108BD9-81ED-4DB2-BD59-A6C34878D82A}">
                    <a16:rowId xmlns:a16="http://schemas.microsoft.com/office/drawing/2014/main" val="10000"/>
                  </a:ext>
                </a:extLst>
              </a:tr>
              <a:tr h="335280">
                <a:tc>
                  <a:txBody>
                    <a:bodyPr/>
                    <a:lstStyle/>
                    <a:p>
                      <a:r>
                        <a:rPr lang="es-ES_tradnl" sz="2000" b="0" dirty="0">
                          <a:latin typeface="Times New Roman" pitchFamily="18" charset="0"/>
                          <a:cs typeface="Times New Roman" pitchFamily="18" charset="0"/>
                        </a:rPr>
                        <a:t>Accidente de vehículo en USA</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100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35280">
                <a:tc>
                  <a:txBody>
                    <a:bodyPr/>
                    <a:lstStyle/>
                    <a:p>
                      <a:r>
                        <a:rPr lang="es-ES_tradnl" sz="2000" b="0" dirty="0">
                          <a:latin typeface="Times New Roman" pitchFamily="18" charset="0"/>
                          <a:cs typeface="Times New Roman" pitchFamily="18" charset="0"/>
                        </a:rPr>
                        <a:t>Fumar 10 cigarros al día</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200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335280">
                <a:tc>
                  <a:txBody>
                    <a:bodyPr/>
                    <a:lstStyle/>
                    <a:p>
                      <a:r>
                        <a:rPr lang="es-ES_tradnl" sz="2000" b="0" dirty="0">
                          <a:latin typeface="Times New Roman" pitchFamily="18" charset="0"/>
                          <a:cs typeface="Times New Roman" pitchFamily="18" charset="0"/>
                        </a:rPr>
                        <a:t>Causa Natural a los 40 años</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850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35280">
                <a:tc>
                  <a:txBody>
                    <a:bodyPr/>
                    <a:lstStyle/>
                    <a:p>
                      <a:r>
                        <a:rPr lang="es-ES_tradnl" sz="2000" b="0" dirty="0">
                          <a:latin typeface="Times New Roman" pitchFamily="18" charset="0"/>
                          <a:cs typeface="Times New Roman" pitchFamily="18" charset="0"/>
                        </a:rPr>
                        <a:t>Violencia o envenenamiento</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a:t>
                      </a:r>
                      <a:r>
                        <a:rPr lang="es-ES_tradnl" sz="2000" b="0" baseline="0" dirty="0">
                          <a:latin typeface="Times New Roman" pitchFamily="18" charset="0"/>
                          <a:cs typeface="Times New Roman" pitchFamily="18" charset="0"/>
                        </a:rPr>
                        <a:t> 3,300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335280">
                <a:tc>
                  <a:txBody>
                    <a:bodyPr/>
                    <a:lstStyle/>
                    <a:p>
                      <a:r>
                        <a:rPr lang="es-ES_tradnl" sz="2000" b="0" dirty="0">
                          <a:latin typeface="Times New Roman" pitchFamily="18" charset="0"/>
                          <a:cs typeface="Times New Roman" pitchFamily="18" charset="0"/>
                        </a:rPr>
                        <a:t>Influenza</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5,000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r h="335280">
                <a:tc>
                  <a:txBody>
                    <a:bodyPr/>
                    <a:lstStyle/>
                    <a:p>
                      <a:r>
                        <a:rPr lang="es-ES_tradnl" sz="2000" b="0" dirty="0">
                          <a:latin typeface="Times New Roman" pitchFamily="18" charset="0"/>
                          <a:cs typeface="Times New Roman" pitchFamily="18" charset="0"/>
                        </a:rPr>
                        <a:t>Leucemia</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12,500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07"/>
                  </a:ext>
                </a:extLst>
              </a:tr>
              <a:tr h="335280">
                <a:tc>
                  <a:txBody>
                    <a:bodyPr/>
                    <a:lstStyle/>
                    <a:p>
                      <a:r>
                        <a:rPr lang="es-ES_tradnl" sz="2000" b="0" dirty="0">
                          <a:latin typeface="Times New Roman" pitchFamily="18" charset="0"/>
                          <a:cs typeface="Times New Roman" pitchFamily="18" charset="0"/>
                        </a:rPr>
                        <a:t>Asteroide o cometa en USA</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20,000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08"/>
                  </a:ext>
                </a:extLst>
              </a:tr>
              <a:tr h="335280">
                <a:tc>
                  <a:txBody>
                    <a:bodyPr/>
                    <a:lstStyle/>
                    <a:p>
                      <a:r>
                        <a:rPr lang="es-ES_tradnl" sz="2000" b="0" dirty="0">
                          <a:latin typeface="Times New Roman" pitchFamily="18" charset="0"/>
                          <a:cs typeface="Times New Roman" pitchFamily="18" charset="0"/>
                        </a:rPr>
                        <a:t>Jugando deportes de</a:t>
                      </a:r>
                      <a:r>
                        <a:rPr lang="es-ES_tradnl" sz="2000" b="0" baseline="0" dirty="0">
                          <a:latin typeface="Times New Roman" pitchFamily="18" charset="0"/>
                          <a:cs typeface="Times New Roman" pitchFamily="18" charset="0"/>
                        </a:rPr>
                        <a:t> campo</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25,000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10"/>
                  </a:ext>
                </a:extLst>
              </a:tr>
              <a:tr h="335280">
                <a:tc>
                  <a:txBody>
                    <a:bodyPr/>
                    <a:lstStyle/>
                    <a:p>
                      <a:r>
                        <a:rPr lang="es-ES_tradnl" sz="2000" b="0" dirty="0">
                          <a:latin typeface="Times New Roman" pitchFamily="18" charset="0"/>
                          <a:cs typeface="Times New Roman" pitchFamily="18" charset="0"/>
                        </a:rPr>
                        <a:t>Accidente en casa</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26,000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11"/>
                  </a:ext>
                </a:extLst>
              </a:tr>
              <a:tr h="335280">
                <a:tc>
                  <a:txBody>
                    <a:bodyPr/>
                    <a:lstStyle/>
                    <a:p>
                      <a:r>
                        <a:rPr lang="es-ES_tradnl" sz="2000" b="0" dirty="0">
                          <a:latin typeface="Times New Roman" pitchFamily="18" charset="0"/>
                          <a:cs typeface="Times New Roman" pitchFamily="18" charset="0"/>
                        </a:rPr>
                        <a:t>Inundación en Bangladesh</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50,000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13"/>
                  </a:ext>
                </a:extLst>
              </a:tr>
              <a:tr h="335280">
                <a:tc>
                  <a:txBody>
                    <a:bodyPr/>
                    <a:lstStyle/>
                    <a:p>
                      <a:r>
                        <a:rPr lang="es-ES_tradnl" sz="2000" b="0" dirty="0">
                          <a:latin typeface="Times New Roman" pitchFamily="18" charset="0"/>
                          <a:cs typeface="Times New Roman" pitchFamily="18" charset="0"/>
                        </a:rPr>
                        <a:t>Radiación</a:t>
                      </a:r>
                      <a:r>
                        <a:rPr lang="es-ES_tradnl" sz="2000" b="0" baseline="0" dirty="0">
                          <a:latin typeface="Times New Roman" pitchFamily="18" charset="0"/>
                          <a:cs typeface="Times New Roman" pitchFamily="18" charset="0"/>
                        </a:rPr>
                        <a:t> en planta nuclear</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57,000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14"/>
                  </a:ext>
                </a:extLst>
              </a:tr>
              <a:tr h="335280">
                <a:tc>
                  <a:txBody>
                    <a:bodyPr/>
                    <a:lstStyle/>
                    <a:p>
                      <a:r>
                        <a:rPr lang="es-ES" sz="2000" b="0" dirty="0">
                          <a:latin typeface="Times New Roman" pitchFamily="18" charset="0"/>
                          <a:cs typeface="Times New Roman" pitchFamily="18" charset="0"/>
                        </a:rPr>
                        <a:t>Morir de COVID en China</a:t>
                      </a:r>
                    </a:p>
                  </a:txBody>
                  <a:tcPr/>
                </a:tc>
                <a:tc>
                  <a:txBody>
                    <a:bodyPr/>
                    <a:lstStyle/>
                    <a:p>
                      <a:pPr algn="ctr"/>
                      <a:r>
                        <a:rPr lang="es-ES" sz="2000" b="0" dirty="0">
                          <a:latin typeface="Times New Roman" pitchFamily="18" charset="0"/>
                          <a:cs typeface="Times New Roman" pitchFamily="18" charset="0"/>
                        </a:rPr>
                        <a:t>1 en 300,000</a:t>
                      </a:r>
                    </a:p>
                  </a:txBody>
                  <a:tcPr/>
                </a:tc>
                <a:extLst>
                  <a:ext uri="{0D108BD9-81ED-4DB2-BD59-A6C34878D82A}">
                    <a16:rowId xmlns:a16="http://schemas.microsoft.com/office/drawing/2014/main" val="367857495"/>
                  </a:ext>
                </a:extLst>
              </a:tr>
              <a:tr h="335280">
                <a:tc>
                  <a:txBody>
                    <a:bodyPr/>
                    <a:lstStyle/>
                    <a:p>
                      <a:r>
                        <a:rPr lang="es-ES_tradnl" sz="2000" b="0" dirty="0">
                          <a:latin typeface="Times New Roman" pitchFamily="18" charset="0"/>
                          <a:cs typeface="Times New Roman" pitchFamily="18" charset="0"/>
                        </a:rPr>
                        <a:t>Terremoto en California</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2,000,000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17"/>
                  </a:ext>
                </a:extLst>
              </a:tr>
              <a:tr h="335280">
                <a:tc>
                  <a:txBody>
                    <a:bodyPr/>
                    <a:lstStyle/>
                    <a:p>
                      <a:r>
                        <a:rPr lang="es-ES_tradnl" sz="2000" b="0" dirty="0">
                          <a:latin typeface="Times New Roman" pitchFamily="18" charset="0"/>
                          <a:cs typeface="Times New Roman" pitchFamily="18" charset="0"/>
                        </a:rPr>
                        <a:t>Golpeado</a:t>
                      </a:r>
                      <a:r>
                        <a:rPr lang="es-ES_tradnl" sz="2000" b="0" baseline="0" dirty="0">
                          <a:latin typeface="Times New Roman" pitchFamily="18" charset="0"/>
                          <a:cs typeface="Times New Roman" pitchFamily="18" charset="0"/>
                        </a:rPr>
                        <a:t> por un rayo</a:t>
                      </a:r>
                      <a:endParaRPr lang="es-ES" sz="2000" b="0" dirty="0">
                        <a:latin typeface="Times New Roman" pitchFamily="18" charset="0"/>
                        <a:cs typeface="Times New Roman" pitchFamily="18" charset="0"/>
                      </a:endParaRPr>
                    </a:p>
                  </a:txBody>
                  <a:tcPr/>
                </a:tc>
                <a:tc>
                  <a:txBody>
                    <a:bodyPr/>
                    <a:lstStyle/>
                    <a:p>
                      <a:pPr algn="ctr"/>
                      <a:r>
                        <a:rPr lang="es-ES_tradnl" sz="2000" b="0" dirty="0">
                          <a:latin typeface="Times New Roman" pitchFamily="18" charset="0"/>
                          <a:cs typeface="Times New Roman" pitchFamily="18" charset="0"/>
                        </a:rPr>
                        <a:t>1 en 10,000,000</a:t>
                      </a:r>
                      <a:endParaRPr lang="es-ES" sz="2000" b="0" dirty="0">
                        <a:latin typeface="Times New Roman" pitchFamily="18" charset="0"/>
                        <a:cs typeface="Times New Roman" pitchFamily="18" charset="0"/>
                      </a:endParaRPr>
                    </a:p>
                  </a:txBody>
                  <a:tcP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113711417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8" name="Rectangle 4"/>
          <p:cNvSpPr>
            <a:spLocks noChangeArrowheads="1"/>
          </p:cNvSpPr>
          <p:nvPr/>
        </p:nvSpPr>
        <p:spPr bwMode="auto">
          <a:xfrm>
            <a:off x="2000251" y="44624"/>
            <a:ext cx="822960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457200"/>
            <a:r>
              <a:rPr lang="es-ES_tradnl" sz="4000" b="1" dirty="0">
                <a:solidFill>
                  <a:prstClr val="black"/>
                </a:solidFill>
                <a:latin typeface="Arial" charset="0"/>
              </a:rPr>
              <a:t>Modelos relacionados con la percepción de riesgo</a:t>
            </a:r>
            <a:br>
              <a:rPr lang="es-ES_tradnl" sz="3600" b="1" dirty="0">
                <a:solidFill>
                  <a:prstClr val="black"/>
                </a:solidFill>
                <a:latin typeface="Arial" charset="0"/>
              </a:rPr>
            </a:br>
            <a:br>
              <a:rPr lang="es-ES_tradnl" sz="1400" b="1" dirty="0">
                <a:solidFill>
                  <a:prstClr val="black"/>
                </a:solidFill>
                <a:latin typeface="Arial" charset="0"/>
              </a:rPr>
            </a:br>
            <a:endParaRPr lang="es-ES_tradnl" b="1" dirty="0">
              <a:solidFill>
                <a:prstClr val="black"/>
              </a:solidFill>
              <a:latin typeface="Arial" charset="0"/>
            </a:endParaRPr>
          </a:p>
        </p:txBody>
      </p:sp>
      <p:sp>
        <p:nvSpPr>
          <p:cNvPr id="149509" name="Oval 5"/>
          <p:cNvSpPr>
            <a:spLocks noChangeArrowheads="1"/>
          </p:cNvSpPr>
          <p:nvPr/>
        </p:nvSpPr>
        <p:spPr bwMode="auto">
          <a:xfrm>
            <a:off x="5162551" y="2495550"/>
            <a:ext cx="1981200" cy="1695450"/>
          </a:xfrm>
          <a:prstGeom prst="ellipse">
            <a:avLst/>
          </a:prstGeom>
          <a:solidFill>
            <a:srgbClr val="FF9900"/>
          </a:solidFill>
          <a:ln w="952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a:r>
              <a:rPr lang="es-ES" b="1" dirty="0">
                <a:solidFill>
                  <a:prstClr val="black"/>
                </a:solidFill>
                <a:latin typeface="Arial" charset="0"/>
              </a:rPr>
              <a:t>Peligro alto</a:t>
            </a:r>
          </a:p>
          <a:p>
            <a:pPr algn="ctr" defTabSz="457200"/>
            <a:r>
              <a:rPr lang="es-ES" b="1" dirty="0">
                <a:solidFill>
                  <a:prstClr val="black"/>
                </a:solidFill>
                <a:latin typeface="Arial" charset="0"/>
              </a:rPr>
              <a:t>Percepción baja</a:t>
            </a:r>
          </a:p>
        </p:txBody>
      </p:sp>
      <p:sp>
        <p:nvSpPr>
          <p:cNvPr id="149510" name="Rectangle 6"/>
          <p:cNvSpPr>
            <a:spLocks noChangeArrowheads="1"/>
          </p:cNvSpPr>
          <p:nvPr/>
        </p:nvSpPr>
        <p:spPr bwMode="auto">
          <a:xfrm>
            <a:off x="7772402" y="3543300"/>
            <a:ext cx="2419351" cy="15240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a:r>
              <a:rPr lang="es-ES" b="1">
                <a:solidFill>
                  <a:prstClr val="black"/>
                </a:solidFill>
                <a:latin typeface="Arial" charset="0"/>
              </a:rPr>
              <a:t>Peligro moderado, </a:t>
            </a:r>
          </a:p>
          <a:p>
            <a:pPr algn="ctr" defTabSz="457200"/>
            <a:r>
              <a:rPr lang="es-ES" b="1">
                <a:solidFill>
                  <a:prstClr val="black"/>
                </a:solidFill>
                <a:latin typeface="Arial" charset="0"/>
              </a:rPr>
              <a:t>Percepción moderada</a:t>
            </a:r>
          </a:p>
        </p:txBody>
      </p:sp>
      <p:sp>
        <p:nvSpPr>
          <p:cNvPr id="149512" name="AutoShape 8"/>
          <p:cNvSpPr>
            <a:spLocks noChangeArrowheads="1"/>
          </p:cNvSpPr>
          <p:nvPr/>
        </p:nvSpPr>
        <p:spPr bwMode="auto">
          <a:xfrm>
            <a:off x="2286000" y="3352800"/>
            <a:ext cx="2590800" cy="1676400"/>
          </a:xfrm>
          <a:prstGeom prst="triangle">
            <a:avLst>
              <a:gd name="adj" fmla="val 50000"/>
            </a:avLst>
          </a:prstGeom>
          <a:solidFill>
            <a:schemeClr val="folHlink"/>
          </a:solidFill>
          <a:ln w="952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a:endParaRPr lang="es-ES" b="1" dirty="0">
              <a:solidFill>
                <a:prstClr val="black"/>
              </a:solidFill>
              <a:latin typeface="Arial" charset="0"/>
            </a:endParaRPr>
          </a:p>
          <a:p>
            <a:pPr algn="ctr" defTabSz="457200"/>
            <a:r>
              <a:rPr lang="es-ES" b="1" dirty="0">
                <a:solidFill>
                  <a:prstClr val="black"/>
                </a:solidFill>
                <a:latin typeface="Arial" charset="0"/>
              </a:rPr>
              <a:t>Peligro bajo</a:t>
            </a:r>
          </a:p>
          <a:p>
            <a:pPr algn="ctr" defTabSz="457200"/>
            <a:r>
              <a:rPr lang="es-ES" b="1" dirty="0">
                <a:solidFill>
                  <a:prstClr val="black"/>
                </a:solidFill>
                <a:latin typeface="Arial" charset="0"/>
              </a:rPr>
              <a:t>Percepción alta</a:t>
            </a:r>
          </a:p>
        </p:txBody>
      </p:sp>
      <p:sp>
        <p:nvSpPr>
          <p:cNvPr id="149513" name="AutoShape 9"/>
          <p:cNvSpPr>
            <a:spLocks noChangeArrowheads="1"/>
          </p:cNvSpPr>
          <p:nvPr/>
        </p:nvSpPr>
        <p:spPr bwMode="auto">
          <a:xfrm>
            <a:off x="4933951" y="5143500"/>
            <a:ext cx="2667000" cy="838200"/>
          </a:xfrm>
          <a:prstGeom prst="roundRect">
            <a:avLst>
              <a:gd name="adj" fmla="val 16667"/>
            </a:avLst>
          </a:prstGeom>
          <a:solidFill>
            <a:srgbClr val="FFCC00"/>
          </a:solidFill>
          <a:ln w="9525">
            <a:solidFill>
              <a:schemeClr val="fo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a:endParaRPr lang="es-ES" sz="1600" b="1">
              <a:solidFill>
                <a:prstClr val="black"/>
              </a:solidFill>
              <a:latin typeface="Arial" charset="0"/>
            </a:endParaRPr>
          </a:p>
          <a:p>
            <a:pPr algn="ctr" defTabSz="457200"/>
            <a:r>
              <a:rPr lang="es-ES" b="1">
                <a:solidFill>
                  <a:prstClr val="black"/>
                </a:solidFill>
                <a:latin typeface="Arial" charset="0"/>
              </a:rPr>
              <a:t>Peligro alto </a:t>
            </a:r>
          </a:p>
          <a:p>
            <a:pPr algn="ctr" defTabSz="457200"/>
            <a:r>
              <a:rPr lang="es-ES" b="1">
                <a:solidFill>
                  <a:prstClr val="black"/>
                </a:solidFill>
                <a:latin typeface="Arial" charset="0"/>
              </a:rPr>
              <a:t>Percepción alta</a:t>
            </a:r>
          </a:p>
        </p:txBody>
      </p:sp>
      <p:sp>
        <p:nvSpPr>
          <p:cNvPr id="2" name="1 Rectángulo"/>
          <p:cNvSpPr/>
          <p:nvPr/>
        </p:nvSpPr>
        <p:spPr>
          <a:xfrm>
            <a:off x="2000251" y="1895386"/>
            <a:ext cx="8344221" cy="646331"/>
          </a:xfrm>
          <a:prstGeom prst="rect">
            <a:avLst/>
          </a:prstGeom>
        </p:spPr>
        <p:txBody>
          <a:bodyPr wrap="square">
            <a:spAutoFit/>
          </a:bodyPr>
          <a:lstStyle/>
          <a:p>
            <a:pPr defTabSz="457200"/>
            <a:r>
              <a:rPr lang="es-ES" dirty="0">
                <a:solidFill>
                  <a:prstClr val="black"/>
                </a:solidFill>
                <a:latin typeface="Arial" pitchFamily="34" charset="0"/>
                <a:cs typeface="Arial" pitchFamily="34" charset="0"/>
              </a:rPr>
              <a:t>Cuando las personas están alteradas tienden a pensar que están en peligro, mientras que cuando están tranquilas son proclives a pensar que están a salvo.</a:t>
            </a:r>
          </a:p>
        </p:txBody>
      </p:sp>
    </p:spTree>
    <p:extLst>
      <p:ext uri="{BB962C8B-B14F-4D97-AF65-F5344CB8AC3E}">
        <p14:creationId xmlns:p14="http://schemas.microsoft.com/office/powerpoint/2010/main" val="3944017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056F30-4DE6-4810-B412-4DEE7D538123}"/>
              </a:ext>
            </a:extLst>
          </p:cNvPr>
          <p:cNvSpPr>
            <a:spLocks noGrp="1"/>
          </p:cNvSpPr>
          <p:nvPr>
            <p:ph type="title"/>
          </p:nvPr>
        </p:nvSpPr>
        <p:spPr>
          <a:xfrm>
            <a:off x="2639617" y="332656"/>
            <a:ext cx="7363431" cy="576064"/>
          </a:xfrm>
        </p:spPr>
        <p:txBody>
          <a:bodyPr>
            <a:normAutofit fontScale="90000"/>
          </a:bodyPr>
          <a:lstStyle/>
          <a:p>
            <a:r>
              <a:rPr lang="es-MX" dirty="0"/>
              <a:t>Matriz de evaluación del riesgo</a:t>
            </a:r>
          </a:p>
        </p:txBody>
      </p:sp>
      <p:grpSp>
        <p:nvGrpSpPr>
          <p:cNvPr id="5" name="Grupo 4">
            <a:extLst>
              <a:ext uri="{FF2B5EF4-FFF2-40B4-BE49-F238E27FC236}">
                <a16:creationId xmlns:a16="http://schemas.microsoft.com/office/drawing/2014/main" id="{31B50A7F-DBBE-43DC-A3E9-02A43EE353D9}"/>
              </a:ext>
            </a:extLst>
          </p:cNvPr>
          <p:cNvGrpSpPr/>
          <p:nvPr/>
        </p:nvGrpSpPr>
        <p:grpSpPr>
          <a:xfrm>
            <a:off x="1721090" y="776634"/>
            <a:ext cx="8940320" cy="5110821"/>
            <a:chOff x="1721090" y="776634"/>
            <a:chExt cx="8940320" cy="5110821"/>
          </a:xfrm>
        </p:grpSpPr>
        <p:pic>
          <p:nvPicPr>
            <p:cNvPr id="3" name="Imagen 2">
              <a:extLst>
                <a:ext uri="{FF2B5EF4-FFF2-40B4-BE49-F238E27FC236}">
                  <a16:creationId xmlns:a16="http://schemas.microsoft.com/office/drawing/2014/main" id="{3A6F5AEE-FF7B-4399-8F12-B61C67A0A73A}"/>
                </a:ext>
              </a:extLst>
            </p:cNvPr>
            <p:cNvPicPr>
              <a:picLocks noChangeAspect="1"/>
            </p:cNvPicPr>
            <p:nvPr/>
          </p:nvPicPr>
          <p:blipFill rotWithShape="1">
            <a:blip r:embed="rId2"/>
            <a:srcRect l="5236" t="26731" r="4015" b="9988"/>
            <a:stretch/>
          </p:blipFill>
          <p:spPr>
            <a:xfrm>
              <a:off x="1721090" y="776634"/>
              <a:ext cx="8940320" cy="4680520"/>
            </a:xfrm>
            <a:prstGeom prst="rect">
              <a:avLst/>
            </a:prstGeom>
          </p:spPr>
        </p:pic>
        <p:grpSp>
          <p:nvGrpSpPr>
            <p:cNvPr id="13" name="Grupo 12">
              <a:extLst>
                <a:ext uri="{FF2B5EF4-FFF2-40B4-BE49-F238E27FC236}">
                  <a16:creationId xmlns:a16="http://schemas.microsoft.com/office/drawing/2014/main" id="{CA558D07-E2F1-4E7F-89EB-BB3EBF1D70C6}"/>
                </a:ext>
              </a:extLst>
            </p:cNvPr>
            <p:cNvGrpSpPr/>
            <p:nvPr/>
          </p:nvGrpSpPr>
          <p:grpSpPr>
            <a:xfrm>
              <a:off x="3948449" y="5465873"/>
              <a:ext cx="6135752" cy="421582"/>
              <a:chOff x="2424449" y="5465873"/>
              <a:chExt cx="6135752" cy="421582"/>
            </a:xfrm>
          </p:grpSpPr>
          <p:sp>
            <p:nvSpPr>
              <p:cNvPr id="4" name="CuadroTexto 3">
                <a:extLst>
                  <a:ext uri="{FF2B5EF4-FFF2-40B4-BE49-F238E27FC236}">
                    <a16:creationId xmlns:a16="http://schemas.microsoft.com/office/drawing/2014/main" id="{2CD72F2D-5980-4B8D-9247-658499C36468}"/>
                  </a:ext>
                </a:extLst>
              </p:cNvPr>
              <p:cNvSpPr txBox="1"/>
              <p:nvPr/>
            </p:nvSpPr>
            <p:spPr>
              <a:xfrm>
                <a:off x="2424449" y="5518123"/>
                <a:ext cx="1396536"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1 en 10,000</a:t>
                </a:r>
              </a:p>
            </p:txBody>
          </p:sp>
          <p:sp>
            <p:nvSpPr>
              <p:cNvPr id="6" name="CuadroTexto 5">
                <a:extLst>
                  <a:ext uri="{FF2B5EF4-FFF2-40B4-BE49-F238E27FC236}">
                    <a16:creationId xmlns:a16="http://schemas.microsoft.com/office/drawing/2014/main" id="{A6D49EC6-96E5-4358-80C0-A9BDF1BED09A}"/>
                  </a:ext>
                </a:extLst>
              </p:cNvPr>
              <p:cNvSpPr txBox="1"/>
              <p:nvPr/>
            </p:nvSpPr>
            <p:spPr>
              <a:xfrm>
                <a:off x="3820985" y="5500685"/>
                <a:ext cx="1205779"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1 en1,000</a:t>
                </a:r>
              </a:p>
            </p:txBody>
          </p:sp>
          <p:sp>
            <p:nvSpPr>
              <p:cNvPr id="8" name="CuadroTexto 7">
                <a:extLst>
                  <a:ext uri="{FF2B5EF4-FFF2-40B4-BE49-F238E27FC236}">
                    <a16:creationId xmlns:a16="http://schemas.microsoft.com/office/drawing/2014/main" id="{A26D68A8-E0E1-464D-9C80-2D87981D627F}"/>
                  </a:ext>
                </a:extLst>
              </p:cNvPr>
              <p:cNvSpPr txBox="1"/>
              <p:nvPr/>
            </p:nvSpPr>
            <p:spPr>
              <a:xfrm>
                <a:off x="5026764" y="5483247"/>
                <a:ext cx="1016625"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1 en100</a:t>
                </a:r>
              </a:p>
            </p:txBody>
          </p:sp>
          <p:sp>
            <p:nvSpPr>
              <p:cNvPr id="10" name="CuadroTexto 9">
                <a:extLst>
                  <a:ext uri="{FF2B5EF4-FFF2-40B4-BE49-F238E27FC236}">
                    <a16:creationId xmlns:a16="http://schemas.microsoft.com/office/drawing/2014/main" id="{C895EF33-111C-4915-AC6D-453EEA872FDD}"/>
                  </a:ext>
                </a:extLst>
              </p:cNvPr>
              <p:cNvSpPr txBox="1"/>
              <p:nvPr/>
            </p:nvSpPr>
            <p:spPr>
              <a:xfrm>
                <a:off x="6423300" y="5483247"/>
                <a:ext cx="889987"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1 en10</a:t>
                </a:r>
              </a:p>
            </p:txBody>
          </p:sp>
          <p:sp>
            <p:nvSpPr>
              <p:cNvPr id="12" name="CuadroTexto 11">
                <a:extLst>
                  <a:ext uri="{FF2B5EF4-FFF2-40B4-BE49-F238E27FC236}">
                    <a16:creationId xmlns:a16="http://schemas.microsoft.com/office/drawing/2014/main" id="{4C8B44B5-7D03-4C00-8797-A584C6F67334}"/>
                  </a:ext>
                </a:extLst>
              </p:cNvPr>
              <p:cNvSpPr txBox="1"/>
              <p:nvPr/>
            </p:nvSpPr>
            <p:spPr>
              <a:xfrm>
                <a:off x="7732730" y="5465873"/>
                <a:ext cx="827471"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1 en 2</a:t>
                </a:r>
              </a:p>
            </p:txBody>
          </p:sp>
        </p:grpSp>
      </p:grpSp>
      <p:sp>
        <p:nvSpPr>
          <p:cNvPr id="11" name="CuadroTexto 10">
            <a:extLst>
              <a:ext uri="{FF2B5EF4-FFF2-40B4-BE49-F238E27FC236}">
                <a16:creationId xmlns:a16="http://schemas.microsoft.com/office/drawing/2014/main" id="{CC086D0E-8C0E-402D-B29D-292167AB49CD}"/>
              </a:ext>
            </a:extLst>
          </p:cNvPr>
          <p:cNvSpPr txBox="1"/>
          <p:nvPr/>
        </p:nvSpPr>
        <p:spPr>
          <a:xfrm>
            <a:off x="2551913" y="5500685"/>
            <a:ext cx="734496" cy="369332"/>
          </a:xfrm>
          <a:prstGeom prst="rect">
            <a:avLst/>
          </a:prstGeom>
          <a:noFill/>
        </p:spPr>
        <p:txBody>
          <a:bodyPr wrap="none" rtlCol="0">
            <a:spAutoFit/>
          </a:bodyPr>
          <a:lstStyle/>
          <a:p>
            <a:pPr defTabSz="457200"/>
            <a:r>
              <a:rPr lang="es-MX" b="1" dirty="0">
                <a:solidFill>
                  <a:prstClr val="black"/>
                </a:solidFill>
                <a:latin typeface="Gill Sans MT" panose="020B0502020104020203"/>
              </a:rPr>
              <a:t>Años</a:t>
            </a:r>
          </a:p>
        </p:txBody>
      </p:sp>
    </p:spTree>
    <p:extLst>
      <p:ext uri="{BB962C8B-B14F-4D97-AF65-F5344CB8AC3E}">
        <p14:creationId xmlns:p14="http://schemas.microsoft.com/office/powerpoint/2010/main" val="2353936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C0D7E6C-B6E8-4948-8BA9-77DBABDC19B8}"/>
              </a:ext>
            </a:extLst>
          </p:cNvPr>
          <p:cNvPicPr>
            <a:picLocks noChangeAspect="1"/>
          </p:cNvPicPr>
          <p:nvPr/>
        </p:nvPicPr>
        <p:blipFill>
          <a:blip r:embed="rId2"/>
          <a:stretch>
            <a:fillRect/>
          </a:stretch>
        </p:blipFill>
        <p:spPr>
          <a:xfrm>
            <a:off x="1552574" y="78581"/>
            <a:ext cx="8696325" cy="6522244"/>
          </a:xfrm>
          <a:prstGeom prst="rect">
            <a:avLst/>
          </a:prstGeom>
        </p:spPr>
      </p:pic>
    </p:spTree>
    <p:extLst>
      <p:ext uri="{BB962C8B-B14F-4D97-AF65-F5344CB8AC3E}">
        <p14:creationId xmlns:p14="http://schemas.microsoft.com/office/powerpoint/2010/main" val="3068252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9AC2F9-E254-45AD-A7D3-CA7C44A54B05}"/>
              </a:ext>
            </a:extLst>
          </p:cNvPr>
          <p:cNvSpPr>
            <a:spLocks noGrp="1"/>
          </p:cNvSpPr>
          <p:nvPr>
            <p:ph type="title"/>
          </p:nvPr>
        </p:nvSpPr>
        <p:spPr/>
        <p:txBody>
          <a:bodyPr/>
          <a:lstStyle/>
          <a:p>
            <a:r>
              <a:rPr lang="es-MX" dirty="0"/>
              <a:t>preguntas?</a:t>
            </a:r>
          </a:p>
        </p:txBody>
      </p:sp>
      <p:pic>
        <p:nvPicPr>
          <p:cNvPr id="3" name="Imagen 2">
            <a:extLst>
              <a:ext uri="{FF2B5EF4-FFF2-40B4-BE49-F238E27FC236}">
                <a16:creationId xmlns:a16="http://schemas.microsoft.com/office/drawing/2014/main" id="{E2DE23A4-32CA-45E9-BECC-C928FCABF867}"/>
              </a:ext>
            </a:extLst>
          </p:cNvPr>
          <p:cNvPicPr>
            <a:picLocks noChangeAspect="1"/>
          </p:cNvPicPr>
          <p:nvPr/>
        </p:nvPicPr>
        <p:blipFill>
          <a:blip r:embed="rId2"/>
          <a:stretch>
            <a:fillRect/>
          </a:stretch>
        </p:blipFill>
        <p:spPr>
          <a:xfrm>
            <a:off x="3431705" y="2204865"/>
            <a:ext cx="5905475" cy="3939267"/>
          </a:xfrm>
          <a:prstGeom prst="rect">
            <a:avLst/>
          </a:prstGeom>
        </p:spPr>
      </p:pic>
    </p:spTree>
    <p:extLst>
      <p:ext uri="{BB962C8B-B14F-4D97-AF65-F5344CB8AC3E}">
        <p14:creationId xmlns:p14="http://schemas.microsoft.com/office/powerpoint/2010/main" val="3175459974"/>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TotalTime>
  <Words>1016</Words>
  <Application>Microsoft Office PowerPoint</Application>
  <PresentationFormat>Panorámica</PresentationFormat>
  <Paragraphs>150</Paragraphs>
  <Slides>20</Slides>
  <Notes>7</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20</vt:i4>
      </vt:variant>
    </vt:vector>
  </HeadingPairs>
  <TitlesOfParts>
    <vt:vector size="31" baseType="lpstr">
      <vt:lpstr>Arial</vt:lpstr>
      <vt:lpstr>Arial Narrow</vt:lpstr>
      <vt:lpstr>Book Antiqua</vt:lpstr>
      <vt:lpstr>Calibri</vt:lpstr>
      <vt:lpstr>Calibri Light</vt:lpstr>
      <vt:lpstr>Gill Sans MT</vt:lpstr>
      <vt:lpstr>Times</vt:lpstr>
      <vt:lpstr>Times New Roman</vt:lpstr>
      <vt:lpstr>Verdana</vt:lpstr>
      <vt:lpstr>Wingdings</vt:lpstr>
      <vt:lpstr>Retrospección</vt:lpstr>
      <vt:lpstr>Introducción a las Ciencias Ambientales</vt:lpstr>
      <vt:lpstr>Qué es el riesgo?</vt:lpstr>
      <vt:lpstr>Desastre</vt:lpstr>
      <vt:lpstr>Ejercicio</vt:lpstr>
      <vt:lpstr>Evaluación de riesgo</vt:lpstr>
      <vt:lpstr>Evaluación de Riesgo</vt:lpstr>
      <vt:lpstr>Matriz de evaluación del riesgo</vt:lpstr>
      <vt:lpstr>Percepción del Riesgo y Riesgo Aceptable</vt:lpstr>
      <vt:lpstr>Percepción de riesgo</vt:lpstr>
      <vt:lpstr>Riesgo aceptable  </vt:lpstr>
      <vt:lpstr>Riesgo real y riesgo percibido</vt:lpstr>
      <vt:lpstr>La Percepción del riesgo</vt:lpstr>
      <vt:lpstr>Riesgo Aceptable </vt:lpstr>
      <vt:lpstr>Presentación de PowerPoint</vt:lpstr>
      <vt:lpstr>Presentación de PowerPoint</vt:lpstr>
      <vt:lpstr>Presentación de PowerPoint</vt:lpstr>
      <vt:lpstr>Presentación de PowerPoint</vt:lpstr>
      <vt:lpstr>Matriz de evaluación del riesgo</vt:lpstr>
      <vt:lpstr>Presentación de PowerPoint</vt:lpstr>
      <vt:lpstr>preguntas?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las Ciencias Ambientales</dc:title>
  <dc:creator>JOSE ISMAEL MINJAREZ SOSA</dc:creator>
  <cp:lastModifiedBy>JOSE ISMAEL MINJAREZ SOSA</cp:lastModifiedBy>
  <cp:revision>2</cp:revision>
  <dcterms:created xsi:type="dcterms:W3CDTF">2022-09-07T05:36:52Z</dcterms:created>
  <dcterms:modified xsi:type="dcterms:W3CDTF">2022-09-07T16:54:08Z</dcterms:modified>
</cp:coreProperties>
</file>