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411" r:id="rId3"/>
    <p:sldId id="257" r:id="rId4"/>
    <p:sldId id="357" r:id="rId5"/>
    <p:sldId id="427" r:id="rId6"/>
    <p:sldId id="426" r:id="rId7"/>
    <p:sldId id="412" r:id="rId8"/>
    <p:sldId id="425" r:id="rId9"/>
    <p:sldId id="358" r:id="rId10"/>
    <p:sldId id="359" r:id="rId11"/>
    <p:sldId id="260" r:id="rId12"/>
    <p:sldId id="261" r:id="rId13"/>
    <p:sldId id="433" r:id="rId14"/>
    <p:sldId id="360" r:id="rId15"/>
    <p:sldId id="361" r:id="rId16"/>
    <p:sldId id="362" r:id="rId17"/>
    <p:sldId id="363" r:id="rId18"/>
    <p:sldId id="274" r:id="rId19"/>
    <p:sldId id="429" r:id="rId20"/>
    <p:sldId id="422" r:id="rId21"/>
    <p:sldId id="423" r:id="rId22"/>
    <p:sldId id="272" r:id="rId23"/>
    <p:sldId id="364" r:id="rId24"/>
    <p:sldId id="365" r:id="rId25"/>
    <p:sldId id="366" r:id="rId26"/>
    <p:sldId id="367" r:id="rId27"/>
    <p:sldId id="368" r:id="rId28"/>
    <p:sldId id="369" r:id="rId29"/>
    <p:sldId id="371" r:id="rId30"/>
    <p:sldId id="372" r:id="rId31"/>
    <p:sldId id="373" r:id="rId32"/>
    <p:sldId id="370" r:id="rId33"/>
    <p:sldId id="424" r:id="rId34"/>
    <p:sldId id="419" r:id="rId35"/>
    <p:sldId id="417" r:id="rId36"/>
    <p:sldId id="414" r:id="rId37"/>
    <p:sldId id="415" r:id="rId38"/>
    <p:sldId id="431" r:id="rId39"/>
    <p:sldId id="432" r:id="rId40"/>
    <p:sldId id="263" r:id="rId41"/>
    <p:sldId id="430" r:id="rId42"/>
    <p:sldId id="428" r:id="rId43"/>
  </p:sldIdLst>
  <p:sldSz cx="9144000" cy="6858000" type="screen4x3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070" autoAdjust="0"/>
    <p:restoredTop sz="87074" autoAdjust="0"/>
  </p:normalViewPr>
  <p:slideViewPr>
    <p:cSldViewPr showGuides="1">
      <p:cViewPr varScale="1">
        <p:scale>
          <a:sx n="99" d="100"/>
          <a:sy n="99" d="100"/>
        </p:scale>
        <p:origin x="174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6" d="100"/>
        <a:sy n="17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80331789-83F6-4601-8684-A64C134821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502B0DEF-5672-4027-BB28-A8399E04DD9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965C3EA-5C34-4E50-AA87-F15A4FE9540A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67A9CB97-E12A-428A-B6E0-F54C0BC397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3D4C3ECD-1F66-4722-876F-D148A8CAB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02ABB688-38BF-4D40-81DC-7548EF6586F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E90EA2ED-BCE4-4AD2-90E8-F3C17FD56E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81AD0EC-0CEB-4CEE-9FF7-25A7A10D19F6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C4C6FCD-CD52-4C07-95C8-05A5C65EBF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1F176E-663A-46A3-BA7F-7F15828A6D47}" type="slidenum">
              <a:rPr lang="es-ES_tradnl" altLang="es-MX" smtClean="0">
                <a:latin typeface="Arial" panose="020B0604020202020204" pitchFamily="34" charset="0"/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10</a:t>
            </a:fld>
            <a:endParaRPr lang="es-ES_tradnl" altLang="es-MX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C3DB54CE-FFC9-473D-90EC-808C364544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FA751A0-8004-4028-97ED-59211FD95D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MX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DABAD877-308F-4021-83AA-251177D6B0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98A00D-96B8-4BC1-9ED4-98B1F53F4528}" type="slidenum">
              <a:rPr lang="es-ES_tradnl" altLang="es-MX" smtClean="0">
                <a:latin typeface="Arial" panose="020B0604020202020204" pitchFamily="34" charset="0"/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15</a:t>
            </a:fld>
            <a:endParaRPr lang="es-ES_tradnl" altLang="es-MX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D8816C4A-3DE6-4D25-9D8E-FA85D3163E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002043D2-F4D5-4655-88D2-5EC14B6A0C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MX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A7750DE2-53CC-42EE-9C71-85E4DFBC03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102CD8-2A85-4452-B628-87B45F3E3275}" type="slidenum">
              <a:rPr lang="es-ES_tradnl" altLang="es-MX" smtClean="0">
                <a:latin typeface="Arial" panose="020B0604020202020204" pitchFamily="34" charset="0"/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16</a:t>
            </a:fld>
            <a:endParaRPr lang="es-ES_tradnl" altLang="es-MX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8811BD9E-A3CF-47B3-A2E6-761570CC5A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502B49DD-0095-4E92-B561-53FA2DFCDB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MX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>
            <a:extLst>
              <a:ext uri="{FF2B5EF4-FFF2-40B4-BE49-F238E27FC236}">
                <a16:creationId xmlns:a16="http://schemas.microsoft.com/office/drawing/2014/main" id="{3E4CE04A-16B5-4919-89D5-49DF2F3527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2 Marcador de notas">
            <a:extLst>
              <a:ext uri="{FF2B5EF4-FFF2-40B4-BE49-F238E27FC236}">
                <a16:creationId xmlns:a16="http://schemas.microsoft.com/office/drawing/2014/main" id="{5270C966-8B6F-402D-9608-04B226D94C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MX"/>
          </a:p>
        </p:txBody>
      </p:sp>
      <p:sp>
        <p:nvSpPr>
          <p:cNvPr id="17412" name="3 Marcador de número de diapositiva">
            <a:extLst>
              <a:ext uri="{FF2B5EF4-FFF2-40B4-BE49-F238E27FC236}">
                <a16:creationId xmlns:a16="http://schemas.microsoft.com/office/drawing/2014/main" id="{7265AA93-9DB7-453A-B6FE-6CA590325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6047E7-53DF-4137-B2C2-297928F2C309}" type="slidenum">
              <a:rPr lang="es-MX" altLang="es-MX" smtClean="0"/>
              <a:pPr>
                <a:spcBef>
                  <a:spcPct val="0"/>
                </a:spcBef>
              </a:pPr>
              <a:t>23</a:t>
            </a:fld>
            <a:endParaRPr lang="es-MX" alt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C9AA40AC-8648-4823-AD3D-07B813D18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13C872-B40D-4676-BF7C-10BABCAB4960}" type="slidenum">
              <a:rPr lang="es-ES_tradnl" altLang="es-MX" smtClean="0">
                <a:latin typeface="Arial" panose="020B0604020202020204" pitchFamily="34" charset="0"/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25</a:t>
            </a:fld>
            <a:endParaRPr lang="es-ES_tradnl" altLang="es-MX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0A58E1BE-88A6-4090-ACE3-C9F51CCAFD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90CC993-C233-4889-AB55-03DA092483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MX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961AB2A6-0631-41B8-8227-91A22B4F10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DEF96A-5CE3-44AF-A955-933DF0FB63C7}" type="slidenum">
              <a:rPr lang="en-US" altLang="es-MX" smtClean="0">
                <a:solidFill>
                  <a:srgbClr val="FFFFFF"/>
                </a:solidFill>
              </a:rPr>
              <a:pPr>
                <a:spcBef>
                  <a:spcPct val="0"/>
                </a:spcBef>
              </a:pPr>
              <a:t>27</a:t>
            </a:fld>
            <a:endParaRPr lang="en-US" altLang="es-MX">
              <a:solidFill>
                <a:srgbClr val="FFFFFF"/>
              </a:solidFill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F588B79-AA12-460E-8971-FBBF0621BF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C92870E0-120E-426A-BCAB-1FE2A0F816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s-MX"/>
              <a:t>Intact forest landscapes 8,000 Years Ago</a:t>
            </a: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endParaRPr lang="en-US" altLang="es-MX"/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endParaRPr lang="en-US" altLang="es-MX"/>
          </a:p>
          <a:p>
            <a:pPr eaLnBrk="1" hangingPunct="1">
              <a:spcBef>
                <a:spcPct val="0"/>
              </a:spcBef>
            </a:pPr>
            <a:endParaRPr lang="en-US" alt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B1BE400E-DE4F-42A3-9AB3-9520BE2408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1F3C48-B8DA-4E9B-A96F-0C97A7FAF878}" type="slidenum">
              <a:rPr lang="en-US" altLang="es-MX" smtClean="0">
                <a:solidFill>
                  <a:srgbClr val="FFFFFF"/>
                </a:solidFill>
              </a:rPr>
              <a:pPr>
                <a:spcBef>
                  <a:spcPct val="0"/>
                </a:spcBef>
              </a:pPr>
              <a:t>28</a:t>
            </a:fld>
            <a:endParaRPr lang="en-US" altLang="es-MX">
              <a:solidFill>
                <a:srgbClr val="FFFFFF"/>
              </a:solidFill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D2F72734-FD8F-4A57-9D25-20BAF4F9A3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D7A4B4F2-9AE8-4077-A50E-8294390688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s-MX"/>
              <a:t>Global Forest Watch PowerPoint Slide #4: Frontier Forests Today</a:t>
            </a:r>
          </a:p>
          <a:p>
            <a:pPr eaLnBrk="1" hangingPunct="1">
              <a:spcBef>
                <a:spcPct val="0"/>
              </a:spcBef>
            </a:pPr>
            <a:endParaRPr lang="en-US" altLang="es-MX"/>
          </a:p>
          <a:p>
            <a:pPr eaLnBrk="1" hangingPunct="1">
              <a:spcBef>
                <a:spcPct val="0"/>
              </a:spcBef>
            </a:pPr>
            <a:r>
              <a:rPr lang="en-US" altLang="es-MX"/>
              <a:t>This study found that almost ½ of the Earth</a:t>
            </a:r>
            <a:r>
              <a:rPr lang="ja-JP" altLang="en-US">
                <a:latin typeface="Arial" panose="020B0604020202020204" pitchFamily="34" charset="0"/>
              </a:rPr>
              <a:t>’</a:t>
            </a:r>
            <a:r>
              <a:rPr lang="en-US" altLang="es-MX"/>
              <a:t>s original forest cover is gone, and that only 1/5 of the original cover remains as frontier forests. – forests large enough to sustain large populations of indigenous species even when faced with natural disasters such as fire and storms.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2770DE8-0DFD-4E26-B817-3A00FAEA95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0A9F73-5F35-4267-A09C-3AAE69069179}" type="slidenum">
              <a:rPr lang="es-ES" altLang="es-MX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s-ES" altLang="es-MX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CA279A3E-EEDD-4CE2-A390-D7F484CB34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509280FB-61E6-4D60-B9C6-C0D7F6E053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1AD0EC-0CEB-4CEE-9FF7-25A7A10D19F6}" type="slidenum">
              <a:rPr lang="es-MX" altLang="es-MX" smtClean="0"/>
              <a:pPr>
                <a:defRPr/>
              </a:pPr>
              <a:t>42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758729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E33C51E-B7C2-4742-BE05-1CAEFA23B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02240-C0E3-405D-8696-A6EC1263B395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B6B2DA3-C72E-40C5-9D65-6EDEDB40C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2FA1BC1-E30A-4E33-A39E-AE24ABB7C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4661D-C004-4216-A6FB-4EE144A49539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19126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2079E5B-5A13-4C33-A20A-935D000D8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7AC5E-C9A7-4F65-B730-E62840223B7D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DD3EA98F-C062-4A11-A941-B310063A7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29DFEE96-EA5A-4B8F-ADF7-EB22D461B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D6B63-FDD5-471A-9BCA-4B057C03FF68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93451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92411E2E-D62F-46B6-B632-D31D84D29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DA687-D991-4C1F-90AA-01497943FBB2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5F560412-D8F4-44D9-9665-1A47093B4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15D7BFA-2B88-4BC7-A6E5-1967166F2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6B7B8-C486-4EE1-BEC6-B5BE61A923E8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041534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AF543EE9-69EE-43B5-ADDF-58ADA2E45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B5B1C-401E-444F-B115-E91E53BCC36F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81C2C97B-4AD2-4D61-9363-BEBB025A5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CE83AB3C-D5D9-49A7-A644-2F18F462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5BC3B-9DCB-45CC-A750-A92972C4CBBC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9903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D1E94D8C-C25D-4493-B6F4-2BFFE28FA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49088-CC52-4A92-95A8-59E4DB08A73B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AAFED573-083D-4C40-8B74-C7A0EB9C9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9B27F603-ED8E-44F6-8654-B9B0ED687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7907E-0641-4EF7-9C27-BB7CF211964E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17181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84081C98-2808-4D6B-9519-7FE5C803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059F8-8849-4F6C-8FD1-115C20E390F7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97E67DD1-2DB4-40A5-9927-0C02E33D7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EA941209-8DC4-4428-89BF-834455CE9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168E6-A702-468D-A5AE-0219670B062E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4033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2E5FAC8F-4B5C-4B38-AD07-21D28ED20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F4C84-9AAE-4C5C-B91D-5C7D778F8C67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9020D9AD-3E45-4934-AFF5-D270443BF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4E4EE78D-089A-49F1-AA0D-209460C27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6B51D-49B3-4525-9B40-8CEFB71A4068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739059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4B2A003A-F83A-492F-8E62-BBF0978DD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A5B83-8F2C-403F-9024-CF8B6EA294AC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F6C745B3-2D09-4305-8535-14A057DF4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047E18E1-F9DD-4A9F-AA48-916320667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A2281-7F76-4742-B8F2-D46816F02522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63916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17E9A7BC-FF7D-42FC-8BFC-EADE9DE78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FBD0D-06D5-4A5F-A53D-683FEA5E9EA0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305AA653-508E-49E6-A97E-35B0EB1CC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D88EE86A-8E79-44CA-AA11-4533784DE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9B2C7-921F-4A02-B10E-F1D83F4C9144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36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E6ED006-8E86-487F-A11E-59258E7A2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A81D3-1591-4D60-B9E6-669EBC7B68B0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C5EAD896-1546-4A8B-AA7D-48B9B4338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7271A82-813E-4B2B-8BC2-A7A5086B4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A17E7-5711-44FD-8013-951A9E1630AE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8529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9E93BF82-1113-418E-A6A2-72A3EB46D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2B04B-3896-4229-B2EA-393C771B569E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E5869FB4-1054-45A6-A19C-E644E6848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C40C93C-2E9E-4090-96F1-B798DFAA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672D2-72D5-4AA2-BBBE-00B9648F27F1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961257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6225"/>
            <a:ext cx="8229600" cy="58499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CC200A7C-566A-4901-A50F-FDA5FBC5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201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04A206B6-1D85-4C19-86E2-28050135D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3D163E26-B8E9-47A0-AD00-B387A49D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4788" y="6245225"/>
            <a:ext cx="2132012" cy="476250"/>
          </a:xfrm>
        </p:spPr>
        <p:txBody>
          <a:bodyPr/>
          <a:lstStyle>
            <a:lvl1pPr>
              <a:defRPr/>
            </a:lvl1pPr>
          </a:lstStyle>
          <a:p>
            <a:fld id="{FFE29AE7-762E-4133-B934-F79F76E33BA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4321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2BB92831-7032-444D-BCE5-58A63211821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  <a:endParaRPr lang="es-MX" altLang="es-MX"/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542390E7-52EA-4F72-BC70-F789381BA2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s-MX" altLang="es-MX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6494660-CB2A-4E9F-A1CE-1CCAA13AF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EB15C1-0FBE-4A89-8FC8-E7F9AF65FAD5}" type="datetimeFigureOut">
              <a:rPr lang="es-MX"/>
              <a:pPr>
                <a:defRPr/>
              </a:pPr>
              <a:t>19/09/2022</a:t>
            </a:fld>
            <a:endParaRPr lang="es-MX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615117F-10F8-4994-889E-ED1A486626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CAC79D07-00CA-4308-8CE5-F01E1C76DE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5B60464-5FB8-4CBA-A83E-E8919FF9824A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34.jpeg"/><Relationship Id="rId26" Type="http://schemas.openxmlformats.org/officeDocument/2006/relationships/image" Target="../media/image42.png"/><Relationship Id="rId39" Type="http://schemas.openxmlformats.org/officeDocument/2006/relationships/image" Target="../media/image55.png"/><Relationship Id="rId21" Type="http://schemas.openxmlformats.org/officeDocument/2006/relationships/image" Target="../media/image37.png"/><Relationship Id="rId34" Type="http://schemas.openxmlformats.org/officeDocument/2006/relationships/image" Target="../media/image50.pn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png"/><Relationship Id="rId25" Type="http://schemas.openxmlformats.org/officeDocument/2006/relationships/image" Target="../media/image41.jpeg"/><Relationship Id="rId33" Type="http://schemas.openxmlformats.org/officeDocument/2006/relationships/image" Target="../media/image49.png"/><Relationship Id="rId38" Type="http://schemas.openxmlformats.org/officeDocument/2006/relationships/image" Target="../media/image54.jpeg"/><Relationship Id="rId2" Type="http://schemas.openxmlformats.org/officeDocument/2006/relationships/image" Target="../media/image18.png"/><Relationship Id="rId16" Type="http://schemas.openxmlformats.org/officeDocument/2006/relationships/image" Target="../media/image32.jpeg"/><Relationship Id="rId20" Type="http://schemas.openxmlformats.org/officeDocument/2006/relationships/image" Target="../media/image36.jpeg"/><Relationship Id="rId29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24" Type="http://schemas.openxmlformats.org/officeDocument/2006/relationships/image" Target="../media/image40.png"/><Relationship Id="rId32" Type="http://schemas.openxmlformats.org/officeDocument/2006/relationships/image" Target="../media/image48.png"/><Relationship Id="rId37" Type="http://schemas.openxmlformats.org/officeDocument/2006/relationships/image" Target="../media/image53.png"/><Relationship Id="rId40" Type="http://schemas.openxmlformats.org/officeDocument/2006/relationships/image" Target="../media/image56.pn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23" Type="http://schemas.openxmlformats.org/officeDocument/2006/relationships/image" Target="../media/image39.jpeg"/><Relationship Id="rId28" Type="http://schemas.openxmlformats.org/officeDocument/2006/relationships/image" Target="../media/image44.png"/><Relationship Id="rId36" Type="http://schemas.openxmlformats.org/officeDocument/2006/relationships/image" Target="../media/image52.jpeg"/><Relationship Id="rId10" Type="http://schemas.openxmlformats.org/officeDocument/2006/relationships/image" Target="../media/image26.jpeg"/><Relationship Id="rId19" Type="http://schemas.openxmlformats.org/officeDocument/2006/relationships/image" Target="../media/image35.jpeg"/><Relationship Id="rId31" Type="http://schemas.openxmlformats.org/officeDocument/2006/relationships/image" Target="../media/image47.pn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png"/><Relationship Id="rId22" Type="http://schemas.openxmlformats.org/officeDocument/2006/relationships/image" Target="../media/image38.jpeg"/><Relationship Id="rId27" Type="http://schemas.openxmlformats.org/officeDocument/2006/relationships/image" Target="../media/image43.png"/><Relationship Id="rId30" Type="http://schemas.openxmlformats.org/officeDocument/2006/relationships/image" Target="../media/image46.png"/><Relationship Id="rId35" Type="http://schemas.openxmlformats.org/officeDocument/2006/relationships/image" Target="../media/image51.png"/><Relationship Id="rId8" Type="http://schemas.openxmlformats.org/officeDocument/2006/relationships/image" Target="../media/image24.jpeg"/><Relationship Id="rId3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>
            <a:extLst>
              <a:ext uri="{FF2B5EF4-FFF2-40B4-BE49-F238E27FC236}">
                <a16:creationId xmlns:a16="http://schemas.microsoft.com/office/drawing/2014/main" id="{B4B2B54E-FA82-45F8-B6D0-F583B7D20B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br>
              <a:rPr lang="es-MX" altLang="es-MX" b="1" dirty="0"/>
            </a:br>
            <a:r>
              <a:rPr lang="es-MX" altLang="es-MX" b="1" dirty="0"/>
              <a:t>INTODUCCIÓN A LAS CIENCIAS AMBIENTALES</a:t>
            </a: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69E25087-07FB-40FF-BA06-71B029C9B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766936"/>
          </a:xfrm>
        </p:spPr>
        <p:txBody>
          <a:bodyPr rtlCol="0">
            <a:normAutofit fontScale="92500" lnSpcReduction="1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s-MX" sz="2400" dirty="0"/>
              <a:t>Semestre 2022-2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s-MX" sz="2400" dirty="0"/>
              <a:t>Prof. Ismael Minjárez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Marcador de contenido 2">
            <a:extLst>
              <a:ext uri="{FF2B5EF4-FFF2-40B4-BE49-F238E27FC236}">
                <a16:creationId xmlns:a16="http://schemas.microsoft.com/office/drawing/2014/main" id="{5A09986F-8AA9-4590-972D-B5F96ECC6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764704"/>
            <a:ext cx="8229600" cy="892696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s-MX" altLang="es-MX" sz="3600" dirty="0"/>
              <a:t>LA PÉRDIDA DE LA BIODIVERSIDAD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47835AB-E523-48BD-A6EF-7E8AA72E0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682" y="1411980"/>
            <a:ext cx="4832636" cy="54452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AEC54034-B93B-4EC5-BAF8-19D214E4F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_tradnl" altLang="es-MX" dirty="0"/>
              <a:t>Biodiversidad: Origen del término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81E0C-E813-44F1-AC5B-2E7080F6F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Se han utilizado muchas definiciones</a:t>
            </a:r>
          </a:p>
          <a:p>
            <a:pPr fontAlgn="auto">
              <a:spcAft>
                <a:spcPts val="0"/>
              </a:spcAft>
              <a:defRPr/>
            </a:pPr>
            <a:r>
              <a:rPr lang="es-ES_tradnl" dirty="0"/>
              <a:t>¿La mas concisa?, “variedad y variabilidad de organismos”</a:t>
            </a:r>
          </a:p>
          <a:p>
            <a:pPr fontAlgn="auto">
              <a:spcAft>
                <a:spcPts val="0"/>
              </a:spcAft>
              <a:defRPr/>
            </a:pPr>
            <a:r>
              <a:rPr lang="es-ES_tradnl" dirty="0"/>
              <a:t>Según la Convención de Diversidad Biológica: “la abundancia y las distribuciones de y las interacciones entre:</a:t>
            </a:r>
          </a:p>
          <a:p>
            <a:pPr fontAlgn="auto">
              <a:spcAft>
                <a:spcPts val="0"/>
              </a:spcAft>
              <a:defRPr/>
            </a:pPr>
            <a:r>
              <a:rPr lang="es-ES_tradnl" dirty="0"/>
              <a:t> Genotipos,</a:t>
            </a:r>
          </a:p>
          <a:p>
            <a:pPr fontAlgn="auto">
              <a:spcAft>
                <a:spcPts val="0"/>
              </a:spcAft>
              <a:defRPr/>
            </a:pPr>
            <a:r>
              <a:rPr lang="es-ES_tradnl" dirty="0"/>
              <a:t> Especies, </a:t>
            </a:r>
          </a:p>
          <a:p>
            <a:pPr fontAlgn="auto">
              <a:spcAft>
                <a:spcPts val="0"/>
              </a:spcAft>
              <a:defRPr/>
            </a:pPr>
            <a:r>
              <a:rPr lang="es-ES_tradnl" dirty="0"/>
              <a:t>Comunidades, </a:t>
            </a:r>
          </a:p>
          <a:p>
            <a:pPr fontAlgn="auto">
              <a:spcAft>
                <a:spcPts val="0"/>
              </a:spcAft>
              <a:defRPr/>
            </a:pPr>
            <a:r>
              <a:rPr lang="es-ES_tradnl" dirty="0"/>
              <a:t>Ecosistemas y </a:t>
            </a:r>
          </a:p>
          <a:p>
            <a:pPr fontAlgn="auto">
              <a:spcAft>
                <a:spcPts val="0"/>
              </a:spcAft>
              <a:defRPr/>
            </a:pPr>
            <a:r>
              <a:rPr lang="es-ES_tradnl" dirty="0"/>
              <a:t>Biomas”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3C915A-5DFC-40BE-9341-5C06AD5CD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522663"/>
            <a:ext cx="2743200" cy="310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2200" b="1">
                <a:solidFill>
                  <a:srgbClr val="004240"/>
                </a:solidFill>
                <a:latin typeface="Arial Narrow" panose="020B0606020202030204" pitchFamily="34" charset="0"/>
              </a:rPr>
              <a:t>Genes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2200">
              <a:solidFill>
                <a:srgbClr val="800000"/>
              </a:solidFill>
              <a:latin typeface="Arial Narrow" panose="020B0606020202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2200">
                <a:solidFill>
                  <a:srgbClr val="800000"/>
                </a:solidFill>
                <a:latin typeface="Arial Narrow" panose="020B0606020202030204" pitchFamily="34" charset="0"/>
              </a:rPr>
              <a:t>Variación genética contenida en los individuos. La diversidad genética existe dentro y entre poblaciones, así como también entre especies.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77ED753-4DE0-499A-B3E7-1ED16712E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552825"/>
            <a:ext cx="273685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2200" b="1">
                <a:solidFill>
                  <a:srgbClr val="004240"/>
                </a:solidFill>
                <a:latin typeface="Arial Narrow" panose="020B0606020202030204" pitchFamily="34" charset="0"/>
              </a:rPr>
              <a:t>Especies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MX" sz="2200">
              <a:solidFill>
                <a:srgbClr val="800000"/>
              </a:solidFill>
              <a:latin typeface="Arial Narrow" panose="020B0606020202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2200">
                <a:solidFill>
                  <a:srgbClr val="800000"/>
                </a:solidFill>
                <a:latin typeface="Arial Narrow" panose="020B0606020202030204" pitchFamily="34" charset="0"/>
              </a:rPr>
              <a:t>Variedad que existe entre las especies de los distintos grupos taxonómicos; también se le conoce como riqueza de especies.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216A274D-794B-4205-BF69-2B9A41CDF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522663"/>
            <a:ext cx="2971800" cy="310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2200" b="1">
                <a:solidFill>
                  <a:srgbClr val="004240"/>
                </a:solidFill>
                <a:latin typeface="Arial Narrow" panose="020B0606020202030204" pitchFamily="34" charset="0"/>
              </a:rPr>
              <a:t>Ecosistemas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MX" sz="2200">
              <a:solidFill>
                <a:srgbClr val="800000"/>
              </a:solidFill>
              <a:latin typeface="Arial Narrow" panose="020B0606020202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2200">
                <a:solidFill>
                  <a:srgbClr val="800000"/>
                </a:solidFill>
                <a:latin typeface="Arial Narrow" panose="020B0606020202030204" pitchFamily="34" charset="0"/>
              </a:rPr>
              <a:t>Diversidad de comunidades bióticas y   de procesos ecológicos que suceden a este nivel; también se le conoce  como diversidad ecológica o de comunidades.</a:t>
            </a: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CCD5932A-95AC-4887-8366-CC7C71FDA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76200"/>
            <a:ext cx="8915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3600" b="1">
                <a:latin typeface="Arial Narrow" panose="020B0606020202030204" pitchFamily="34" charset="0"/>
              </a:rPr>
              <a:t>Biodiversidad: expresión de la vida en el planeta</a:t>
            </a:r>
          </a:p>
        </p:txBody>
      </p:sp>
      <p:sp>
        <p:nvSpPr>
          <p:cNvPr id="6150" name="Oval 6" descr="selva">
            <a:extLst>
              <a:ext uri="{FF2B5EF4-FFF2-40B4-BE49-F238E27FC236}">
                <a16:creationId xmlns:a16="http://schemas.microsoft.com/office/drawing/2014/main" id="{D370FD6E-3DE4-4986-8A96-5E5EC9D63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990600"/>
            <a:ext cx="6096000" cy="2209800"/>
          </a:xfrm>
          <a:prstGeom prst="ellipse">
            <a:avLst/>
          </a:prstGeom>
          <a:blipFill dpi="0" rotWithShape="0">
            <a:blip r:embed="rId2"/>
            <a:srcRect/>
            <a:stretch>
              <a:fillRect/>
            </a:stretch>
          </a:blipFill>
          <a:ln w="9525"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  <a:contourClr>
              <a:srgbClr val="FFFFFF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6151" name="Oval 7" descr="pez_ardilla">
            <a:extLst>
              <a:ext uri="{FF2B5EF4-FFF2-40B4-BE49-F238E27FC236}">
                <a16:creationId xmlns:a16="http://schemas.microsoft.com/office/drawing/2014/main" id="{3188E9A1-DE8A-4176-8749-7085B8D01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447800"/>
            <a:ext cx="5349875" cy="1828800"/>
          </a:xfrm>
          <a:prstGeom prst="ellips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9525"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  <a:contourClr>
              <a:srgbClr val="FFFFFF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6152" name="Oval 8" descr="chiles">
            <a:extLst>
              <a:ext uri="{FF2B5EF4-FFF2-40B4-BE49-F238E27FC236}">
                <a16:creationId xmlns:a16="http://schemas.microsoft.com/office/drawing/2014/main" id="{91654E6B-81DF-4747-ABCB-C48314181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0938" y="1943100"/>
            <a:ext cx="2641600" cy="1371600"/>
          </a:xfrm>
          <a:prstGeom prst="ellipse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9525"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  <a:contourClr>
              <a:srgbClr val="FFFFFF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AB7433-6FD9-4F0E-AD7A-F76904050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es-MX" dirty="0"/>
              <a:t>SERVICIOS AMBIENTALES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A1637F0-086B-40E2-8282-01E9E8BA3FC0}"/>
              </a:ext>
            </a:extLst>
          </p:cNvPr>
          <p:cNvSpPr txBox="1"/>
          <p:nvPr/>
        </p:nvSpPr>
        <p:spPr>
          <a:xfrm>
            <a:off x="359532" y="1024335"/>
            <a:ext cx="84249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También conocido como servicios ecosistémicos y ambientales, se refieren a los beneficios que los seres humanos recibimos de la naturaleza y de los cuales dependemos para todos los procesos y actividades de la vida humana.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3C92A78-EB0D-40A4-ADA0-3294B3B74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79" y="2067493"/>
            <a:ext cx="7625841" cy="45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84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9C3E4-C73C-4796-901B-BA77CC801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es-MX" dirty="0"/>
              <a:t>TIPOS DE SERVICIOS AMBIENTALES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C4E306-5DF6-4314-9060-43B6C9FD4F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30"/>
          <a:stretch/>
        </p:blipFill>
        <p:spPr>
          <a:xfrm>
            <a:off x="108734" y="1196752"/>
            <a:ext cx="8926531" cy="551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7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ítulo 1">
            <a:extLst>
              <a:ext uri="{FF2B5EF4-FFF2-40B4-BE49-F238E27FC236}">
                <a16:creationId xmlns:a16="http://schemas.microsoft.com/office/drawing/2014/main" id="{680B9FD2-F05B-4A83-B3CD-99CE40E96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altLang="es-MX"/>
          </a:p>
        </p:txBody>
      </p:sp>
      <p:pic>
        <p:nvPicPr>
          <p:cNvPr id="54275" name="Imagen 2">
            <a:extLst>
              <a:ext uri="{FF2B5EF4-FFF2-40B4-BE49-F238E27FC236}">
                <a16:creationId xmlns:a16="http://schemas.microsoft.com/office/drawing/2014/main" id="{DCB0B785-EE4E-49D6-B0A9-71AE662B4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b="10101"/>
          <a:stretch>
            <a:fillRect/>
          </a:stretch>
        </p:blipFill>
        <p:spPr bwMode="auto">
          <a:xfrm>
            <a:off x="0" y="836613"/>
            <a:ext cx="9144000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1890528-1139-4EF6-9A01-B4C31141DE6C}"/>
              </a:ext>
            </a:extLst>
          </p:cNvPr>
          <p:cNvSpPr txBox="1"/>
          <p:nvPr/>
        </p:nvSpPr>
        <p:spPr>
          <a:xfrm>
            <a:off x="553257" y="1726084"/>
            <a:ext cx="811864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s-MX" dirty="0"/>
              <a:t>Sumideros de carbono.</a:t>
            </a:r>
          </a:p>
          <a:p>
            <a:pPr>
              <a:buFont typeface="+mj-lt"/>
              <a:buAutoNum type="arabicPeriod"/>
            </a:pPr>
            <a:r>
              <a:rPr lang="es-MX" dirty="0"/>
              <a:t>Polinización de muchos cultivos.</a:t>
            </a:r>
          </a:p>
          <a:p>
            <a:pPr>
              <a:buFont typeface="+mj-lt"/>
              <a:buAutoNum type="arabicPeriod"/>
            </a:pPr>
            <a:r>
              <a:rPr lang="es-MX" dirty="0"/>
              <a:t>Generación y conservación de suelos fértiles.</a:t>
            </a:r>
          </a:p>
          <a:p>
            <a:pPr>
              <a:buFont typeface="+mj-lt"/>
              <a:buAutoNum type="arabicPeriod"/>
            </a:pPr>
            <a:r>
              <a:rPr lang="es-MX" dirty="0"/>
              <a:t>Control de parásitos de cultivos y de vectores de enfermedades.</a:t>
            </a:r>
          </a:p>
          <a:p>
            <a:pPr>
              <a:buFont typeface="+mj-lt"/>
              <a:buAutoNum type="arabicPeriod"/>
            </a:pPr>
            <a:r>
              <a:rPr lang="es-MX" dirty="0"/>
              <a:t>Disposición de agua y mejoramiento de su calidad</a:t>
            </a:r>
          </a:p>
          <a:p>
            <a:pPr>
              <a:buFont typeface="+mj-lt"/>
              <a:buAutoNum type="arabicPeriod"/>
            </a:pPr>
            <a:r>
              <a:rPr lang="es-MX" dirty="0"/>
              <a:t>Mantenimiento de la calidad gaseosa de la atmósfera, la cual ayuda a regular el clima.</a:t>
            </a:r>
          </a:p>
          <a:p>
            <a:pPr>
              <a:buFont typeface="+mj-lt"/>
              <a:buAutoNum type="arabicPeriod"/>
            </a:pPr>
            <a:r>
              <a:rPr lang="es-MX" dirty="0"/>
              <a:t>Control de los ciclos hidrológicos, incluyendo la reducción de la probabilidad de serias inundaciones y sequías.</a:t>
            </a:r>
          </a:p>
          <a:p>
            <a:pPr>
              <a:buFont typeface="+mj-lt"/>
              <a:buAutoNum type="arabicPeriod"/>
            </a:pPr>
            <a:r>
              <a:rPr lang="es-MX" dirty="0"/>
              <a:t>Protección de las zonas costeras por la generación y conservación de los sistemas de arrecifes de coral y dunas de arena.</a:t>
            </a:r>
          </a:p>
          <a:p>
            <a:pPr>
              <a:buFont typeface="+mj-lt"/>
              <a:buAutoNum type="arabicPeriod"/>
            </a:pPr>
            <a:r>
              <a:rPr lang="es-MX" dirty="0"/>
              <a:t>Disposición directa de alimentos provenientes de medios ambientes acuáticos y terrestres.</a:t>
            </a:r>
          </a:p>
          <a:p>
            <a:pPr>
              <a:buFont typeface="+mj-lt"/>
              <a:buAutoNum type="arabicPeriod"/>
            </a:pPr>
            <a:r>
              <a:rPr lang="es-MX" dirty="0"/>
              <a:t>Mantenimiento de una vasta “librería genética” de la cual el hombre ha extraído las bases de la civilización en la forma de cosechas, animales domesticados, medicinas y productos industriales.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6F34EFF6-22B6-480B-81A2-3BBFB305A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MX" sz="3200" dirty="0"/>
              <a:t>SERVICIOS AMBIENTALES DE LA BIODIVERSIDAD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9DF564A-1D98-DFA5-E97D-71780B728FEC}"/>
              </a:ext>
            </a:extLst>
          </p:cNvPr>
          <p:cNvSpPr txBox="1"/>
          <p:nvPr/>
        </p:nvSpPr>
        <p:spPr>
          <a:xfrm>
            <a:off x="568152" y="875978"/>
            <a:ext cx="8007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De acuerdo con la CONABIO  ( Comisión Nacional para el Conocimiento y Uso de la Biodiversidad), </a:t>
            </a:r>
          </a:p>
        </p:txBody>
      </p:sp>
    </p:spTree>
    <p:extLst>
      <p:ext uri="{BB962C8B-B14F-4D97-AF65-F5344CB8AC3E}">
        <p14:creationId xmlns:p14="http://schemas.microsoft.com/office/powerpoint/2010/main" val="2819483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3C79B06-09A0-4355-B93B-48ED0DF7A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50" y="0"/>
            <a:ext cx="7772400" cy="692150"/>
          </a:xfrm>
        </p:spPr>
        <p:txBody>
          <a:bodyPr/>
          <a:lstStyle/>
          <a:p>
            <a:pPr eaLnBrk="1" hangingPunct="1"/>
            <a:r>
              <a:rPr lang="es-ES" altLang="es-MX" sz="2800"/>
              <a:t>COBERTURA VEGETAL DEL MUNDO</a:t>
            </a:r>
          </a:p>
        </p:txBody>
      </p:sp>
      <p:pic>
        <p:nvPicPr>
          <p:cNvPr id="7171" name="Picture 4" descr="worldclimate">
            <a:extLst>
              <a:ext uri="{FF2B5EF4-FFF2-40B4-BE49-F238E27FC236}">
                <a16:creationId xmlns:a16="http://schemas.microsoft.com/office/drawing/2014/main" id="{EB4E4202-04AB-4EAF-B692-55FC7FCA8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65175"/>
            <a:ext cx="8569325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7">
            <a:extLst>
              <a:ext uri="{FF2B5EF4-FFF2-40B4-BE49-F238E27FC236}">
                <a16:creationId xmlns:a16="http://schemas.microsoft.com/office/drawing/2014/main" id="{7AAB8ED7-90DA-4CC5-ACE4-558855C9A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661025"/>
            <a:ext cx="2447925" cy="473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MX" sz="1000" b="1"/>
              <a:t>BOSQUE TROPICAL LLUVIOSO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s-ES" altLang="es-MX" sz="1000" b="1"/>
          </a:p>
        </p:txBody>
      </p:sp>
      <p:sp>
        <p:nvSpPr>
          <p:cNvPr id="7173" name="Text Box 9">
            <a:extLst>
              <a:ext uri="{FF2B5EF4-FFF2-40B4-BE49-F238E27FC236}">
                <a16:creationId xmlns:a16="http://schemas.microsoft.com/office/drawing/2014/main" id="{1FD5196B-FAC3-42AF-A2E9-41A133E6C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949950"/>
            <a:ext cx="2374900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MX" sz="1000" b="1"/>
              <a:t>PASTIZALES</a:t>
            </a:r>
          </a:p>
        </p:txBody>
      </p:sp>
      <p:sp>
        <p:nvSpPr>
          <p:cNvPr id="7174" name="Text Box 10">
            <a:extLst>
              <a:ext uri="{FF2B5EF4-FFF2-40B4-BE49-F238E27FC236}">
                <a16:creationId xmlns:a16="http://schemas.microsoft.com/office/drawing/2014/main" id="{7CD82BF3-000C-463B-9045-EF7BA6ED1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237288"/>
            <a:ext cx="2374900" cy="473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MX" sz="1000" b="1"/>
              <a:t>DESIERTOS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s-ES" altLang="es-MX" sz="1000" b="1"/>
          </a:p>
        </p:txBody>
      </p:sp>
      <p:sp>
        <p:nvSpPr>
          <p:cNvPr id="7175" name="Text Box 11">
            <a:extLst>
              <a:ext uri="{FF2B5EF4-FFF2-40B4-BE49-F238E27FC236}">
                <a16:creationId xmlns:a16="http://schemas.microsoft.com/office/drawing/2014/main" id="{2BC0CA56-3D64-437C-8844-325302532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5661025"/>
            <a:ext cx="2808288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MX" sz="1000" b="1"/>
              <a:t>BOSQUE TEMPLADO DECIDUO</a:t>
            </a:r>
          </a:p>
        </p:txBody>
      </p:sp>
      <p:sp>
        <p:nvSpPr>
          <p:cNvPr id="7176" name="Text Box 12">
            <a:extLst>
              <a:ext uri="{FF2B5EF4-FFF2-40B4-BE49-F238E27FC236}">
                <a16:creationId xmlns:a16="http://schemas.microsoft.com/office/drawing/2014/main" id="{A4F0C8EE-AEB6-4A22-8F77-A63C89CE2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5949950"/>
            <a:ext cx="2808288" cy="473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MX" sz="1000" b="1"/>
              <a:t>TUNDRA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s-ES" altLang="es-MX" sz="1000" b="1"/>
          </a:p>
        </p:txBody>
      </p:sp>
      <p:sp>
        <p:nvSpPr>
          <p:cNvPr id="7177" name="Text Box 13">
            <a:extLst>
              <a:ext uri="{FF2B5EF4-FFF2-40B4-BE49-F238E27FC236}">
                <a16:creationId xmlns:a16="http://schemas.microsoft.com/office/drawing/2014/main" id="{660C4516-7960-4C0D-B3A2-729D6E571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6308725"/>
            <a:ext cx="2808288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MX" sz="1000" b="1"/>
              <a:t>BOSQUE DE TAIGA</a:t>
            </a:r>
          </a:p>
        </p:txBody>
      </p:sp>
      <p:sp>
        <p:nvSpPr>
          <p:cNvPr id="7178" name="Text Box 14">
            <a:extLst>
              <a:ext uri="{FF2B5EF4-FFF2-40B4-BE49-F238E27FC236}">
                <a16:creationId xmlns:a16="http://schemas.microsoft.com/office/drawing/2014/main" id="{D26D642D-D32E-4834-8C1A-5DB000129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5734050"/>
            <a:ext cx="2376487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MX" sz="1000" b="1"/>
              <a:t>CHAPARRAL</a:t>
            </a:r>
          </a:p>
        </p:txBody>
      </p:sp>
      <p:sp>
        <p:nvSpPr>
          <p:cNvPr id="7179" name="Text Box 15">
            <a:extLst>
              <a:ext uri="{FF2B5EF4-FFF2-40B4-BE49-F238E27FC236}">
                <a16:creationId xmlns:a16="http://schemas.microsoft.com/office/drawing/2014/main" id="{F36CE1C4-5EE9-4864-B82B-233A5977B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6021388"/>
            <a:ext cx="2376487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MX" sz="1000" b="1"/>
              <a:t>SABANA</a:t>
            </a:r>
          </a:p>
        </p:txBody>
      </p:sp>
      <p:sp>
        <p:nvSpPr>
          <p:cNvPr id="7180" name="Text Box 16">
            <a:extLst>
              <a:ext uri="{FF2B5EF4-FFF2-40B4-BE49-F238E27FC236}">
                <a16:creationId xmlns:a16="http://schemas.microsoft.com/office/drawing/2014/main" id="{5B8D07E1-9123-47DF-9F30-AAB8BE4B4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6308725"/>
            <a:ext cx="2376487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MX" sz="1000" b="1"/>
              <a:t>BOSQUE ALPINO DE CONÍFERAS</a:t>
            </a:r>
          </a:p>
        </p:txBody>
      </p:sp>
      <p:sp>
        <p:nvSpPr>
          <p:cNvPr id="7181" name="Rectangle 17">
            <a:extLst>
              <a:ext uri="{FF2B5EF4-FFF2-40B4-BE49-F238E27FC236}">
                <a16:creationId xmlns:a16="http://schemas.microsoft.com/office/drawing/2014/main" id="{0AC3F1A4-E293-4580-92F6-F03DB69E6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5373688"/>
            <a:ext cx="3887787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36EEF84-8C83-4EC9-B79A-E1BD4B175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81000"/>
            <a:ext cx="6934200" cy="762000"/>
          </a:xfrm>
        </p:spPr>
        <p:txBody>
          <a:bodyPr/>
          <a:lstStyle/>
          <a:p>
            <a:pPr eaLnBrk="1" hangingPunct="1"/>
            <a:r>
              <a:rPr lang="es-ES_tradnl" altLang="es-MX"/>
              <a:t>Pa</a:t>
            </a:r>
            <a:r>
              <a:rPr lang="es-ES_tradnl" altLang="ja-JP"/>
              <a:t>íses megadiversos</a:t>
            </a:r>
            <a:endParaRPr lang="es-ES_tradnl" altLang="es-MX"/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8DBB52DB-C372-4D55-ABF5-305BD658B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9144000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F3F0A71-87B9-479A-9132-054191FC2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" y="0"/>
            <a:ext cx="8131175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es-ES_tradnl" altLang="es-MX" sz="3400">
                <a:latin typeface="Arial Narrow" panose="020B0606020202030204" pitchFamily="34" charset="0"/>
              </a:rPr>
              <a:t>Los cinco países de mayor biodiversidad</a:t>
            </a:r>
            <a:br>
              <a:rPr lang="es-ES_tradnl" altLang="es-MX" sz="3400">
                <a:latin typeface="Arial Narrow" panose="020B0606020202030204" pitchFamily="34" charset="0"/>
              </a:rPr>
            </a:br>
            <a:r>
              <a:rPr lang="es-ES_tradnl" altLang="es-MX" sz="2200">
                <a:latin typeface="Arial Narrow" panose="020B0606020202030204" pitchFamily="34" charset="0"/>
              </a:rPr>
              <a:t>Número de especies y endemismo en algunos grupos selectos de vertebrados</a:t>
            </a:r>
            <a:endParaRPr lang="es-ES_tradnl" altLang="es-MX" sz="2400">
              <a:latin typeface="Arial Narrow" panose="020B0606020202030204" pitchFamily="34" charset="0"/>
            </a:endParaRPr>
          </a:p>
        </p:txBody>
      </p:sp>
      <p:graphicFrame>
        <p:nvGraphicFramePr>
          <p:cNvPr id="6147" name="Object 3">
            <a:extLst>
              <a:ext uri="{FF2B5EF4-FFF2-40B4-BE49-F238E27FC236}">
                <a16:creationId xmlns:a16="http://schemas.microsoft.com/office/drawing/2014/main" id="{4205A0E6-E346-418D-B980-EB1CB8C5BA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8063" y="914400"/>
          <a:ext cx="7450137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áfico" r:id="rId2" imgW="7705855" imgH="4638719" progId="MSGraph.Chart.8">
                  <p:embed followColorScheme="full"/>
                </p:oleObj>
              </mc:Choice>
              <mc:Fallback>
                <p:oleObj name="Gráfico" r:id="rId2" imgW="7705855" imgH="4638719" progId="MSGraph.Chart.8">
                  <p:embed followColorScheme="full"/>
                  <p:pic>
                    <p:nvPicPr>
                      <p:cNvPr id="6147" name="Object 3">
                        <a:extLst>
                          <a:ext uri="{FF2B5EF4-FFF2-40B4-BE49-F238E27FC236}">
                            <a16:creationId xmlns:a16="http://schemas.microsoft.com/office/drawing/2014/main" id="{4205A0E6-E346-418D-B980-EB1CB8C5BAE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63" y="914400"/>
                        <a:ext cx="7450137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ext Box 4">
            <a:extLst>
              <a:ext uri="{FF2B5EF4-FFF2-40B4-BE49-F238E27FC236}">
                <a16:creationId xmlns:a16="http://schemas.microsoft.com/office/drawing/2014/main" id="{0D860563-DEB5-48C6-A25D-09CB16099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3" y="6638925"/>
            <a:ext cx="19208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s-ES_tradnl" altLang="es-MX" sz="1000">
                <a:solidFill>
                  <a:srgbClr val="993300"/>
                </a:solidFill>
                <a:latin typeface="Arial Narrow" panose="020B0606020202030204" pitchFamily="34" charset="0"/>
              </a:rPr>
              <a:t>Fuente: Mittermeier y Goettsch, 1997.</a:t>
            </a:r>
            <a:endParaRPr lang="es-ES_tradnl" altLang="es-MX" sz="1400">
              <a:solidFill>
                <a:srgbClr val="993300"/>
              </a:solidFill>
            </a:endParaRPr>
          </a:p>
        </p:txBody>
      </p:sp>
      <p:grpSp>
        <p:nvGrpSpPr>
          <p:cNvPr id="6149" name="Group 5">
            <a:extLst>
              <a:ext uri="{FF2B5EF4-FFF2-40B4-BE49-F238E27FC236}">
                <a16:creationId xmlns:a16="http://schemas.microsoft.com/office/drawing/2014/main" id="{966E4013-29D3-45C9-9674-F321EA2F233F}"/>
              </a:ext>
            </a:extLst>
          </p:cNvPr>
          <p:cNvGrpSpPr>
            <a:grpSpLocks/>
          </p:cNvGrpSpPr>
          <p:nvPr/>
        </p:nvGrpSpPr>
        <p:grpSpPr bwMode="auto">
          <a:xfrm>
            <a:off x="1042988" y="3749675"/>
            <a:ext cx="6931025" cy="2746375"/>
            <a:chOff x="513" y="2362"/>
            <a:chExt cx="4366" cy="1730"/>
          </a:xfrm>
        </p:grpSpPr>
        <p:sp>
          <p:nvSpPr>
            <p:cNvPr id="6150" name="Line 6">
              <a:extLst>
                <a:ext uri="{FF2B5EF4-FFF2-40B4-BE49-F238E27FC236}">
                  <a16:creationId xmlns:a16="http://schemas.microsoft.com/office/drawing/2014/main" id="{453FD7AA-C8B9-46F6-98C8-0598D04AA1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" y="3774"/>
              <a:ext cx="32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51" name="Line 7">
              <a:extLst>
                <a:ext uri="{FF2B5EF4-FFF2-40B4-BE49-F238E27FC236}">
                  <a16:creationId xmlns:a16="http://schemas.microsoft.com/office/drawing/2014/main" id="{09E0961E-DDBC-4189-A50E-6275A7ADAD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" y="3585"/>
              <a:ext cx="32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52" name="Line 8">
              <a:extLst>
                <a:ext uri="{FF2B5EF4-FFF2-40B4-BE49-F238E27FC236}">
                  <a16:creationId xmlns:a16="http://schemas.microsoft.com/office/drawing/2014/main" id="{316810F1-626A-4667-AC63-7DFEA37573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" y="3400"/>
              <a:ext cx="32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53" name="Line 9">
              <a:extLst>
                <a:ext uri="{FF2B5EF4-FFF2-40B4-BE49-F238E27FC236}">
                  <a16:creationId xmlns:a16="http://schemas.microsoft.com/office/drawing/2014/main" id="{0B08FAC6-CB4B-4F38-9C29-B35B09436C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" y="3215"/>
              <a:ext cx="32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54" name="Line 10">
              <a:extLst>
                <a:ext uri="{FF2B5EF4-FFF2-40B4-BE49-F238E27FC236}">
                  <a16:creationId xmlns:a16="http://schemas.microsoft.com/office/drawing/2014/main" id="{D195C839-EE8F-40A5-9266-744DC89036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" y="3026"/>
              <a:ext cx="32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55" name="Line 11">
              <a:extLst>
                <a:ext uri="{FF2B5EF4-FFF2-40B4-BE49-F238E27FC236}">
                  <a16:creationId xmlns:a16="http://schemas.microsoft.com/office/drawing/2014/main" id="{20FA374B-94A5-4D35-B708-9DFE2C65FA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" y="2841"/>
              <a:ext cx="32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56" name="Line 12">
              <a:extLst>
                <a:ext uri="{FF2B5EF4-FFF2-40B4-BE49-F238E27FC236}">
                  <a16:creationId xmlns:a16="http://schemas.microsoft.com/office/drawing/2014/main" id="{B1469F76-4CC4-4C3C-A793-167965BB6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" y="2653"/>
              <a:ext cx="32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57" name="Line 13">
              <a:extLst>
                <a:ext uri="{FF2B5EF4-FFF2-40B4-BE49-F238E27FC236}">
                  <a16:creationId xmlns:a16="http://schemas.microsoft.com/office/drawing/2014/main" id="{DD2B7451-E990-480B-A94F-11175C0C52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" y="2467"/>
              <a:ext cx="32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58" name="Rectangle 14">
              <a:extLst>
                <a:ext uri="{FF2B5EF4-FFF2-40B4-BE49-F238E27FC236}">
                  <a16:creationId xmlns:a16="http://schemas.microsoft.com/office/drawing/2014/main" id="{A1D8A4FC-5C17-49F0-BEBB-7982585C8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" y="3802"/>
              <a:ext cx="261" cy="157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59" name="Rectangle 15">
              <a:extLst>
                <a:ext uri="{FF2B5EF4-FFF2-40B4-BE49-F238E27FC236}">
                  <a16:creationId xmlns:a16="http://schemas.microsoft.com/office/drawing/2014/main" id="{84505247-18C9-4060-B298-CF8D3187FE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865"/>
              <a:ext cx="261" cy="94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60" name="Rectangle 16">
              <a:extLst>
                <a:ext uri="{FF2B5EF4-FFF2-40B4-BE49-F238E27FC236}">
                  <a16:creationId xmlns:a16="http://schemas.microsoft.com/office/drawing/2014/main" id="{D416DC98-060A-4A2D-8965-AB14C485D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" y="3802"/>
              <a:ext cx="256" cy="157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61" name="Rectangle 17">
              <a:extLst>
                <a:ext uri="{FF2B5EF4-FFF2-40B4-BE49-F238E27FC236}">
                  <a16:creationId xmlns:a16="http://schemas.microsoft.com/office/drawing/2014/main" id="{7645958E-189B-476A-A33A-BDF763EA9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3687"/>
              <a:ext cx="261" cy="272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62" name="Rectangle 18">
              <a:extLst>
                <a:ext uri="{FF2B5EF4-FFF2-40B4-BE49-F238E27FC236}">
                  <a16:creationId xmlns:a16="http://schemas.microsoft.com/office/drawing/2014/main" id="{24D9343E-C9C8-44DA-812C-63F96623E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3" y="3617"/>
              <a:ext cx="261" cy="342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63" name="Rectangle 19">
              <a:extLst>
                <a:ext uri="{FF2B5EF4-FFF2-40B4-BE49-F238E27FC236}">
                  <a16:creationId xmlns:a16="http://schemas.microsoft.com/office/drawing/2014/main" id="{EB339EEC-0623-4200-AD59-492B5F226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" y="3229"/>
              <a:ext cx="261" cy="573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64" name="Rectangle 20">
              <a:extLst>
                <a:ext uri="{FF2B5EF4-FFF2-40B4-BE49-F238E27FC236}">
                  <a16:creationId xmlns:a16="http://schemas.microsoft.com/office/drawing/2014/main" id="{F7B9160A-DC84-4647-8FF9-9E48C2617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725"/>
              <a:ext cx="261" cy="140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65" name="Rectangle 21">
              <a:extLst>
                <a:ext uri="{FF2B5EF4-FFF2-40B4-BE49-F238E27FC236}">
                  <a16:creationId xmlns:a16="http://schemas.microsoft.com/office/drawing/2014/main" id="{0750D474-AC17-49E6-B180-7D91D25BC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" y="3460"/>
              <a:ext cx="256" cy="3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66" name="Rectangle 22">
              <a:extLst>
                <a:ext uri="{FF2B5EF4-FFF2-40B4-BE49-F238E27FC236}">
                  <a16:creationId xmlns:a16="http://schemas.microsoft.com/office/drawing/2014/main" id="{F342BD10-C347-4FE4-97A9-5CB7A6E52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3526"/>
              <a:ext cx="261" cy="161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67" name="Rectangle 23">
              <a:extLst>
                <a:ext uri="{FF2B5EF4-FFF2-40B4-BE49-F238E27FC236}">
                  <a16:creationId xmlns:a16="http://schemas.microsoft.com/office/drawing/2014/main" id="{AC6F64BE-8AF4-406D-9625-5B91D0779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3" y="3526"/>
              <a:ext cx="261" cy="91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68" name="Rectangle 24">
              <a:extLst>
                <a:ext uri="{FF2B5EF4-FFF2-40B4-BE49-F238E27FC236}">
                  <a16:creationId xmlns:a16="http://schemas.microsoft.com/office/drawing/2014/main" id="{D776C595-2EC7-4C55-891D-74D0B1C40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" y="2897"/>
              <a:ext cx="261" cy="33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69" name="Rectangle 25">
              <a:extLst>
                <a:ext uri="{FF2B5EF4-FFF2-40B4-BE49-F238E27FC236}">
                  <a16:creationId xmlns:a16="http://schemas.microsoft.com/office/drawing/2014/main" id="{6C7EF4B7-6181-4DA7-B551-9280D8726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355"/>
              <a:ext cx="261" cy="370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70" name="Rectangle 26">
              <a:extLst>
                <a:ext uri="{FF2B5EF4-FFF2-40B4-BE49-F238E27FC236}">
                  <a16:creationId xmlns:a16="http://schemas.microsoft.com/office/drawing/2014/main" id="{84F40DD9-C23F-42B5-9D53-FD42D7B29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" y="3341"/>
              <a:ext cx="256" cy="119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71" name="Rectangle 27">
              <a:extLst>
                <a:ext uri="{FF2B5EF4-FFF2-40B4-BE49-F238E27FC236}">
                  <a16:creationId xmlns:a16="http://schemas.microsoft.com/office/drawing/2014/main" id="{A7C15C5E-489A-45C9-8AF6-DB0C4FC18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3348"/>
              <a:ext cx="261" cy="178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72" name="Rectangle 28">
              <a:extLst>
                <a:ext uri="{FF2B5EF4-FFF2-40B4-BE49-F238E27FC236}">
                  <a16:creationId xmlns:a16="http://schemas.microsoft.com/office/drawing/2014/main" id="{E745DCED-90C4-4EED-9DF4-EFCF2CDE4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3" y="3393"/>
              <a:ext cx="261" cy="133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73" name="Rectangle 29">
              <a:extLst>
                <a:ext uri="{FF2B5EF4-FFF2-40B4-BE49-F238E27FC236}">
                  <a16:creationId xmlns:a16="http://schemas.microsoft.com/office/drawing/2014/main" id="{5DD23E5A-616B-437E-9DBB-A6FEF922B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" y="2701"/>
              <a:ext cx="261" cy="19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74" name="Rectangle 30">
              <a:extLst>
                <a:ext uri="{FF2B5EF4-FFF2-40B4-BE49-F238E27FC236}">
                  <a16:creationId xmlns:a16="http://schemas.microsoft.com/office/drawing/2014/main" id="{AE2E2B58-20F1-4B6F-9D98-D918258AA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170"/>
              <a:ext cx="261" cy="185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75" name="Rectangle 31">
              <a:extLst>
                <a:ext uri="{FF2B5EF4-FFF2-40B4-BE49-F238E27FC236}">
                  <a16:creationId xmlns:a16="http://schemas.microsoft.com/office/drawing/2014/main" id="{E36482D7-79D7-44FD-9DC3-A350B19E7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" y="3212"/>
              <a:ext cx="256" cy="129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76" name="Rectangle 32">
              <a:extLst>
                <a:ext uri="{FF2B5EF4-FFF2-40B4-BE49-F238E27FC236}">
                  <a16:creationId xmlns:a16="http://schemas.microsoft.com/office/drawing/2014/main" id="{CE28948E-A875-4CAC-AF6B-EA262B89A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3226"/>
              <a:ext cx="261" cy="12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77" name="Rectangle 33">
              <a:extLst>
                <a:ext uri="{FF2B5EF4-FFF2-40B4-BE49-F238E27FC236}">
                  <a16:creationId xmlns:a16="http://schemas.microsoft.com/office/drawing/2014/main" id="{7ADB1B52-6F11-4988-BF11-CBA74F483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3" y="3369"/>
              <a:ext cx="261" cy="2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178" name="Line 34">
              <a:extLst>
                <a:ext uri="{FF2B5EF4-FFF2-40B4-BE49-F238E27FC236}">
                  <a16:creationId xmlns:a16="http://schemas.microsoft.com/office/drawing/2014/main" id="{449DDFA5-6E69-4927-AEC0-4F945F138C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" y="2467"/>
              <a:ext cx="1" cy="14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79" name="Line 35">
              <a:extLst>
                <a:ext uri="{FF2B5EF4-FFF2-40B4-BE49-F238E27FC236}">
                  <a16:creationId xmlns:a16="http://schemas.microsoft.com/office/drawing/2014/main" id="{F1971F81-8DB1-4148-B8B8-2EBB33F898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9" y="3959"/>
              <a:ext cx="3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80" name="Line 36">
              <a:extLst>
                <a:ext uri="{FF2B5EF4-FFF2-40B4-BE49-F238E27FC236}">
                  <a16:creationId xmlns:a16="http://schemas.microsoft.com/office/drawing/2014/main" id="{191FFDA4-15A2-4E04-8983-3F64221196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9" y="3774"/>
              <a:ext cx="3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81" name="Line 37">
              <a:extLst>
                <a:ext uri="{FF2B5EF4-FFF2-40B4-BE49-F238E27FC236}">
                  <a16:creationId xmlns:a16="http://schemas.microsoft.com/office/drawing/2014/main" id="{F31B29FE-3C93-4250-8C11-839CEE4219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9" y="3585"/>
              <a:ext cx="3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82" name="Line 38">
              <a:extLst>
                <a:ext uri="{FF2B5EF4-FFF2-40B4-BE49-F238E27FC236}">
                  <a16:creationId xmlns:a16="http://schemas.microsoft.com/office/drawing/2014/main" id="{0E1198C8-E367-480D-AEEA-B253DA72A1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9" y="3400"/>
              <a:ext cx="3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83" name="Line 39">
              <a:extLst>
                <a:ext uri="{FF2B5EF4-FFF2-40B4-BE49-F238E27FC236}">
                  <a16:creationId xmlns:a16="http://schemas.microsoft.com/office/drawing/2014/main" id="{64710755-065D-4915-82B7-0ABCE1316C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9" y="3215"/>
              <a:ext cx="3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84" name="Line 40">
              <a:extLst>
                <a:ext uri="{FF2B5EF4-FFF2-40B4-BE49-F238E27FC236}">
                  <a16:creationId xmlns:a16="http://schemas.microsoft.com/office/drawing/2014/main" id="{6AEF889E-2127-41B3-A4C3-96CF31526C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9" y="3026"/>
              <a:ext cx="3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85" name="Line 41">
              <a:extLst>
                <a:ext uri="{FF2B5EF4-FFF2-40B4-BE49-F238E27FC236}">
                  <a16:creationId xmlns:a16="http://schemas.microsoft.com/office/drawing/2014/main" id="{07FA8C2C-CD44-44E8-94E3-D097FAA890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9" y="2841"/>
              <a:ext cx="3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86" name="Line 42">
              <a:extLst>
                <a:ext uri="{FF2B5EF4-FFF2-40B4-BE49-F238E27FC236}">
                  <a16:creationId xmlns:a16="http://schemas.microsoft.com/office/drawing/2014/main" id="{DA7D8B8A-DD27-4B82-B217-46F6014A51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9" y="2653"/>
              <a:ext cx="3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87" name="Line 43">
              <a:extLst>
                <a:ext uri="{FF2B5EF4-FFF2-40B4-BE49-F238E27FC236}">
                  <a16:creationId xmlns:a16="http://schemas.microsoft.com/office/drawing/2014/main" id="{7755DF17-D6FF-4D91-A0AF-6FCDCADBE5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9" y="2467"/>
              <a:ext cx="3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88" name="Line 44">
              <a:extLst>
                <a:ext uri="{FF2B5EF4-FFF2-40B4-BE49-F238E27FC236}">
                  <a16:creationId xmlns:a16="http://schemas.microsoft.com/office/drawing/2014/main" id="{1DE9CD8C-66DC-460D-B846-0A88ABB502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" y="3959"/>
              <a:ext cx="32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89" name="Line 45">
              <a:extLst>
                <a:ext uri="{FF2B5EF4-FFF2-40B4-BE49-F238E27FC236}">
                  <a16:creationId xmlns:a16="http://schemas.microsoft.com/office/drawing/2014/main" id="{02E6598D-D57D-4E03-9F7C-E8AB2AC1EC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74" y="3959"/>
              <a:ext cx="1" cy="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90" name="Line 46">
              <a:extLst>
                <a:ext uri="{FF2B5EF4-FFF2-40B4-BE49-F238E27FC236}">
                  <a16:creationId xmlns:a16="http://schemas.microsoft.com/office/drawing/2014/main" id="{BC4ED8EF-1782-4DA2-A1FD-EB22B27539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5" y="3959"/>
              <a:ext cx="1" cy="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91" name="Line 47">
              <a:extLst>
                <a:ext uri="{FF2B5EF4-FFF2-40B4-BE49-F238E27FC236}">
                  <a16:creationId xmlns:a16="http://schemas.microsoft.com/office/drawing/2014/main" id="{640A47F2-F307-4D3B-B185-0901F9CD26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75" y="3959"/>
              <a:ext cx="1" cy="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92" name="Line 48">
              <a:extLst>
                <a:ext uri="{FF2B5EF4-FFF2-40B4-BE49-F238E27FC236}">
                  <a16:creationId xmlns:a16="http://schemas.microsoft.com/office/drawing/2014/main" id="{B087FA5C-5105-4096-8237-0C1545EB91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20" y="3959"/>
              <a:ext cx="1" cy="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93" name="Line 49">
              <a:extLst>
                <a:ext uri="{FF2B5EF4-FFF2-40B4-BE49-F238E27FC236}">
                  <a16:creationId xmlns:a16="http://schemas.microsoft.com/office/drawing/2014/main" id="{5CF722D1-1AFC-46BF-9759-241C45EDC3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71" y="3959"/>
              <a:ext cx="1" cy="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94" name="Line 50">
              <a:extLst>
                <a:ext uri="{FF2B5EF4-FFF2-40B4-BE49-F238E27FC236}">
                  <a16:creationId xmlns:a16="http://schemas.microsoft.com/office/drawing/2014/main" id="{DD0C754F-8098-4434-B4A1-1BDE89226E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22" y="3959"/>
              <a:ext cx="1" cy="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95" name="Rectangle 51">
              <a:extLst>
                <a:ext uri="{FF2B5EF4-FFF2-40B4-BE49-F238E27FC236}">
                  <a16:creationId xmlns:a16="http://schemas.microsoft.com/office/drawing/2014/main" id="{A94027DE-94A8-435E-870B-902EE8E2D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" y="3917"/>
              <a:ext cx="29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0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196" name="Rectangle 52">
              <a:extLst>
                <a:ext uri="{FF2B5EF4-FFF2-40B4-BE49-F238E27FC236}">
                  <a16:creationId xmlns:a16="http://schemas.microsoft.com/office/drawing/2014/main" id="{440C8707-E999-4570-B067-1B6620606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" y="3732"/>
              <a:ext cx="8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200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197" name="Rectangle 53">
              <a:extLst>
                <a:ext uri="{FF2B5EF4-FFF2-40B4-BE49-F238E27FC236}">
                  <a16:creationId xmlns:a16="http://schemas.microsoft.com/office/drawing/2014/main" id="{21E63725-58BB-45B9-A892-E4E4AF94E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" y="3544"/>
              <a:ext cx="8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400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198" name="Rectangle 54">
              <a:extLst>
                <a:ext uri="{FF2B5EF4-FFF2-40B4-BE49-F238E27FC236}">
                  <a16:creationId xmlns:a16="http://schemas.microsoft.com/office/drawing/2014/main" id="{93E112AF-3962-470A-BB77-A565A87C1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" y="3358"/>
              <a:ext cx="8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600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199" name="Rectangle 55">
              <a:extLst>
                <a:ext uri="{FF2B5EF4-FFF2-40B4-BE49-F238E27FC236}">
                  <a16:creationId xmlns:a16="http://schemas.microsoft.com/office/drawing/2014/main" id="{CA017EF5-4DE7-4482-9F17-552CA6B20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" y="3173"/>
              <a:ext cx="8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800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00" name="Rectangle 56">
              <a:extLst>
                <a:ext uri="{FF2B5EF4-FFF2-40B4-BE49-F238E27FC236}">
                  <a16:creationId xmlns:a16="http://schemas.microsoft.com/office/drawing/2014/main" id="{060C8515-8204-4E04-991D-388CEB318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" y="2984"/>
              <a:ext cx="11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1000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01" name="Rectangle 57">
              <a:extLst>
                <a:ext uri="{FF2B5EF4-FFF2-40B4-BE49-F238E27FC236}">
                  <a16:creationId xmlns:a16="http://schemas.microsoft.com/office/drawing/2014/main" id="{9F9E1379-7DCB-4CE8-B4D8-DFCC5B9BF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" y="2799"/>
              <a:ext cx="11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1200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02" name="Rectangle 58">
              <a:extLst>
                <a:ext uri="{FF2B5EF4-FFF2-40B4-BE49-F238E27FC236}">
                  <a16:creationId xmlns:a16="http://schemas.microsoft.com/office/drawing/2014/main" id="{785A5BF5-8E46-4FB9-85B3-86E1D379E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" y="2611"/>
              <a:ext cx="11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1400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03" name="Rectangle 59">
              <a:extLst>
                <a:ext uri="{FF2B5EF4-FFF2-40B4-BE49-F238E27FC236}">
                  <a16:creationId xmlns:a16="http://schemas.microsoft.com/office/drawing/2014/main" id="{89482150-7DA2-4B51-9A48-FBBA76413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" y="2425"/>
              <a:ext cx="11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1600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04" name="Rectangle 60">
              <a:extLst>
                <a:ext uri="{FF2B5EF4-FFF2-40B4-BE49-F238E27FC236}">
                  <a16:creationId xmlns:a16="http://schemas.microsoft.com/office/drawing/2014/main" id="{7F971BC8-F837-4AA2-8B65-2DCF413DE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" y="4015"/>
              <a:ext cx="204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Australia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05" name="Rectangle 61">
              <a:extLst>
                <a:ext uri="{FF2B5EF4-FFF2-40B4-BE49-F238E27FC236}">
                  <a16:creationId xmlns:a16="http://schemas.microsoft.com/office/drawing/2014/main" id="{D0DECF39-7092-4D1E-B776-A8BBF33E6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3" y="4015"/>
              <a:ext cx="22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Indonesia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06" name="Rectangle 62">
              <a:extLst>
                <a:ext uri="{FF2B5EF4-FFF2-40B4-BE49-F238E27FC236}">
                  <a16:creationId xmlns:a16="http://schemas.microsoft.com/office/drawing/2014/main" id="{A2FAECB0-4F38-4A88-9C6F-014B1DF31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6" y="4015"/>
              <a:ext cx="16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México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07" name="Rectangle 63">
              <a:extLst>
                <a:ext uri="{FF2B5EF4-FFF2-40B4-BE49-F238E27FC236}">
                  <a16:creationId xmlns:a16="http://schemas.microsoft.com/office/drawing/2014/main" id="{BF8821E9-E76B-4521-9989-A92A92E5C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5" y="4015"/>
              <a:ext cx="13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Brasil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08" name="Rectangle 64">
              <a:extLst>
                <a:ext uri="{FF2B5EF4-FFF2-40B4-BE49-F238E27FC236}">
                  <a16:creationId xmlns:a16="http://schemas.microsoft.com/office/drawing/2014/main" id="{8A3E984C-907C-4597-A07E-A6B444EC5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5" y="4015"/>
              <a:ext cx="22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Colombia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09" name="Rectangle 65">
              <a:extLst>
                <a:ext uri="{FF2B5EF4-FFF2-40B4-BE49-F238E27FC236}">
                  <a16:creationId xmlns:a16="http://schemas.microsoft.com/office/drawing/2014/main" id="{97413FF8-642E-4F24-A936-7ABC41517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2" y="2534"/>
              <a:ext cx="64" cy="3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210" name="Rectangle 66">
              <a:extLst>
                <a:ext uri="{FF2B5EF4-FFF2-40B4-BE49-F238E27FC236}">
                  <a16:creationId xmlns:a16="http://schemas.microsoft.com/office/drawing/2014/main" id="{E67967DE-B0CB-411D-BC77-421B99B7B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" y="2517"/>
              <a:ext cx="24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Mamíferos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11" name="Rectangle 67">
              <a:extLst>
                <a:ext uri="{FF2B5EF4-FFF2-40B4-BE49-F238E27FC236}">
                  <a16:creationId xmlns:a16="http://schemas.microsoft.com/office/drawing/2014/main" id="{D84220B6-4007-4443-816F-47481F89A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2" y="2628"/>
              <a:ext cx="64" cy="38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212" name="Rectangle 68">
              <a:extLst>
                <a:ext uri="{FF2B5EF4-FFF2-40B4-BE49-F238E27FC236}">
                  <a16:creationId xmlns:a16="http://schemas.microsoft.com/office/drawing/2014/main" id="{80A42E6A-FC89-433A-944A-E87B8EF31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" y="2611"/>
              <a:ext cx="11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Aves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13" name="Rectangle 69">
              <a:extLst>
                <a:ext uri="{FF2B5EF4-FFF2-40B4-BE49-F238E27FC236}">
                  <a16:creationId xmlns:a16="http://schemas.microsoft.com/office/drawing/2014/main" id="{4F3C3EDE-F280-4445-B5BE-4087A83E5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2" y="2722"/>
              <a:ext cx="64" cy="39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214" name="Rectangle 70">
              <a:extLst>
                <a:ext uri="{FF2B5EF4-FFF2-40B4-BE49-F238E27FC236}">
                  <a16:creationId xmlns:a16="http://schemas.microsoft.com/office/drawing/2014/main" id="{82E5EDC3-764D-47CF-91E2-90EB39839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" y="2705"/>
              <a:ext cx="190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Reptiles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15" name="Rectangle 71">
              <a:extLst>
                <a:ext uri="{FF2B5EF4-FFF2-40B4-BE49-F238E27FC236}">
                  <a16:creationId xmlns:a16="http://schemas.microsoft.com/office/drawing/2014/main" id="{E359B5A8-8EAB-436A-BDF0-A32037473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2" y="2817"/>
              <a:ext cx="64" cy="38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216" name="Rectangle 72">
              <a:extLst>
                <a:ext uri="{FF2B5EF4-FFF2-40B4-BE49-F238E27FC236}">
                  <a16:creationId xmlns:a16="http://schemas.microsoft.com/office/drawing/2014/main" id="{A9A9A768-2A4D-48FB-9948-00FA84AFF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" y="2800"/>
              <a:ext cx="18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/>
              <a:r>
                <a:rPr lang="es-ES_tradnl" altLang="es-MX" sz="800">
                  <a:solidFill>
                    <a:srgbClr val="000000"/>
                  </a:solidFill>
                  <a:latin typeface="Arial Narrow" panose="020B0606020202030204" pitchFamily="34" charset="0"/>
                </a:rPr>
                <a:t>Anfibios</a:t>
              </a:r>
              <a:endParaRPr lang="es-ES_tradnl" altLang="es-MX" sz="1600" b="1">
                <a:solidFill>
                  <a:srgbClr val="2C442D"/>
                </a:solidFill>
              </a:endParaRPr>
            </a:p>
          </p:txBody>
        </p:sp>
        <p:sp>
          <p:nvSpPr>
            <p:cNvPr id="6217" name="Text Box 73">
              <a:extLst>
                <a:ext uri="{FF2B5EF4-FFF2-40B4-BE49-F238E27FC236}">
                  <a16:creationId xmlns:a16="http://schemas.microsoft.com/office/drawing/2014/main" id="{D8735717-BCAA-4670-B193-0064D9F15F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390290">
              <a:off x="-106" y="2981"/>
              <a:ext cx="142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_tradnl" altLang="es-MX" sz="1400">
                  <a:latin typeface="Arial Narrow" panose="020B0606020202030204" pitchFamily="34" charset="0"/>
                </a:rPr>
                <a:t>Número de especies endémicas</a:t>
              </a:r>
            </a:p>
          </p:txBody>
        </p:sp>
      </p:grpSp>
      <p:sp>
        <p:nvSpPr>
          <p:cNvPr id="6218" name="Text Box 74">
            <a:extLst>
              <a:ext uri="{FF2B5EF4-FFF2-40B4-BE49-F238E27FC236}">
                <a16:creationId xmlns:a16="http://schemas.microsoft.com/office/drawing/2014/main" id="{CA86E7BF-7EF6-47C4-A9E0-F736106714D3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34181" y="1939132"/>
            <a:ext cx="15224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latin typeface="Arial Narrow" panose="020B0606020202030204" pitchFamily="34" charset="0"/>
              </a:rPr>
              <a:t>Número de especies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97B7932-BA6D-467A-91A0-FA2E894AE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2388" y="17463"/>
            <a:ext cx="6584950" cy="94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es-ES_tradnl" altLang="es-MX" sz="3400">
                <a:latin typeface="Arial Narrow" panose="020B0606020202030204" pitchFamily="34" charset="0"/>
              </a:rPr>
              <a:t>Los cinco países de mayor biodiversidad</a:t>
            </a:r>
            <a:br>
              <a:rPr lang="es-ES_tradnl" altLang="es-MX" sz="2800" b="1">
                <a:latin typeface="Arial Narrow" panose="020B0606020202030204" pitchFamily="34" charset="0"/>
              </a:rPr>
            </a:br>
            <a:r>
              <a:rPr lang="es-ES_tradnl" altLang="es-MX" sz="2200">
                <a:latin typeface="Arial Narrow" panose="020B0606020202030204" pitchFamily="34" charset="0"/>
              </a:rPr>
              <a:t>Número de especies y endemismo de plantas</a:t>
            </a:r>
          </a:p>
        </p:txBody>
      </p:sp>
      <p:graphicFrame>
        <p:nvGraphicFramePr>
          <p:cNvPr id="7171" name="Object 3">
            <a:extLst>
              <a:ext uri="{FF2B5EF4-FFF2-40B4-BE49-F238E27FC236}">
                <a16:creationId xmlns:a16="http://schemas.microsoft.com/office/drawing/2014/main" id="{C3C84B43-E75F-436A-A326-090972D494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914400"/>
          <a:ext cx="70104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áfico" r:id="rId2" imgW="7124660" imgH="4400444" progId="MSGraph.Chart.8">
                  <p:embed followColorScheme="full"/>
                </p:oleObj>
              </mc:Choice>
              <mc:Fallback>
                <p:oleObj name="Gráfico" r:id="rId2" imgW="7124660" imgH="4400444" progId="MSGraph.Chart.8">
                  <p:embed followColorScheme="full"/>
                  <p:pic>
                    <p:nvPicPr>
                      <p:cNvPr id="7171" name="Object 3">
                        <a:extLst>
                          <a:ext uri="{FF2B5EF4-FFF2-40B4-BE49-F238E27FC236}">
                            <a16:creationId xmlns:a16="http://schemas.microsoft.com/office/drawing/2014/main" id="{C3C84B43-E75F-436A-A326-090972D494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914400"/>
                        <a:ext cx="70104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4">
            <a:extLst>
              <a:ext uri="{FF2B5EF4-FFF2-40B4-BE49-F238E27FC236}">
                <a16:creationId xmlns:a16="http://schemas.microsoft.com/office/drawing/2014/main" id="{BF176A3A-B7E6-40B9-B4BD-046D4DA5F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" y="6621463"/>
            <a:ext cx="19208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s-ES_tradnl" altLang="es-MX" sz="1000">
                <a:solidFill>
                  <a:srgbClr val="993300"/>
                </a:solidFill>
                <a:latin typeface="Arial Narrow" panose="020B0606020202030204" pitchFamily="34" charset="0"/>
              </a:rPr>
              <a:t>Fuente: Mittermeier y Goettsch, 1997.</a:t>
            </a:r>
            <a:endParaRPr lang="es-ES_tradnl" altLang="es-MX" sz="1400">
              <a:solidFill>
                <a:srgbClr val="993300"/>
              </a:solidFill>
              <a:latin typeface="Arial Narrow" panose="020B0606020202030204" pitchFamily="34" charset="0"/>
            </a:endParaRP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D310D145-62BC-4EF1-B13A-372F65CA9B3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305593" y="1786732"/>
            <a:ext cx="15224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latin typeface="Arial Narrow" panose="020B0606020202030204" pitchFamily="34" charset="0"/>
              </a:rPr>
              <a:t>Número de especies</a:t>
            </a: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67143899-2060-4F65-9AE8-F99EAEAA0089}"/>
              </a:ext>
            </a:extLst>
          </p:cNvPr>
          <p:cNvSpPr txBox="1">
            <a:spLocks noChangeArrowheads="1"/>
          </p:cNvSpPr>
          <p:nvPr/>
        </p:nvSpPr>
        <p:spPr bwMode="auto">
          <a:xfrm rot="-5390290">
            <a:off x="-67469" y="4733132"/>
            <a:ext cx="22685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latin typeface="Arial Narrow" panose="020B0606020202030204" pitchFamily="34" charset="0"/>
              </a:rPr>
              <a:t>Número de especies endémicas</a:t>
            </a:r>
          </a:p>
        </p:txBody>
      </p:sp>
      <p:graphicFrame>
        <p:nvGraphicFramePr>
          <p:cNvPr id="7175" name="Object 7">
            <a:extLst>
              <a:ext uri="{FF2B5EF4-FFF2-40B4-BE49-F238E27FC236}">
                <a16:creationId xmlns:a16="http://schemas.microsoft.com/office/drawing/2014/main" id="{A51CB6F7-36C0-4015-A459-1FD4C31425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3657600"/>
          <a:ext cx="716280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áfico" r:id="rId4" imgW="6200685" imgH="4248292" progId="MSGraph.Chart.8">
                  <p:embed followColorScheme="full"/>
                </p:oleObj>
              </mc:Choice>
              <mc:Fallback>
                <p:oleObj name="Gráfico" r:id="rId4" imgW="6200685" imgH="4248292" progId="MSGraph.Chart.8">
                  <p:embed followColorScheme="full"/>
                  <p:pic>
                    <p:nvPicPr>
                      <p:cNvPr id="7175" name="Object 7">
                        <a:extLst>
                          <a:ext uri="{FF2B5EF4-FFF2-40B4-BE49-F238E27FC236}">
                            <a16:creationId xmlns:a16="http://schemas.microsoft.com/office/drawing/2014/main" id="{A51CB6F7-36C0-4015-A459-1FD4C31425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657600"/>
                        <a:ext cx="7162800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6CD4271A-F12D-4C8A-BC0F-4E3C8152B39F}"/>
              </a:ext>
            </a:extLst>
          </p:cNvPr>
          <p:cNvGrpSpPr/>
          <p:nvPr/>
        </p:nvGrpSpPr>
        <p:grpSpPr>
          <a:xfrm>
            <a:off x="15057" y="188640"/>
            <a:ext cx="8951576" cy="6735795"/>
            <a:chOff x="15057" y="188640"/>
            <a:chExt cx="9329442" cy="6735795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972CC332-F80B-4B61-B7D4-308584C76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057" y="672229"/>
              <a:ext cx="9329442" cy="4752528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4178C008-985C-4EF1-A464-36217C7651E1}"/>
                </a:ext>
              </a:extLst>
            </p:cNvPr>
            <p:cNvSpPr txBox="1"/>
            <p:nvPr/>
          </p:nvSpPr>
          <p:spPr>
            <a:xfrm>
              <a:off x="465731" y="5447107"/>
              <a:ext cx="4055049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1.- </a:t>
              </a:r>
              <a:r>
                <a:rPr lang="es-MX" dirty="0" err="1"/>
                <a:t>Maiz</a:t>
              </a:r>
              <a:r>
                <a:rPr lang="es-MX" dirty="0"/>
                <a:t>, calabaza, aguacate, chile</a:t>
              </a:r>
            </a:p>
            <a:p>
              <a:r>
                <a:rPr lang="es-MX" dirty="0"/>
                <a:t>2.- Papa, camote, Llama, cacahuate</a:t>
              </a:r>
            </a:p>
            <a:p>
              <a:r>
                <a:rPr lang="es-MX" dirty="0"/>
                <a:t>3.- Olivo, repollo</a:t>
              </a:r>
            </a:p>
            <a:p>
              <a:r>
                <a:rPr lang="es-MX" dirty="0"/>
                <a:t>4.- Trigo, ganado bovino, cebada, </a:t>
              </a:r>
            </a:p>
            <a:p>
              <a:r>
                <a:rPr lang="es-MX" dirty="0"/>
                <a:t>      cerdos, cabras</a:t>
              </a: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9F461803-904D-4F36-ACDF-FD27D58F9552}"/>
                </a:ext>
              </a:extLst>
            </p:cNvPr>
            <p:cNvSpPr txBox="1"/>
            <p:nvPr/>
          </p:nvSpPr>
          <p:spPr>
            <a:xfrm>
              <a:off x="5639506" y="5425444"/>
              <a:ext cx="3520434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5. Mijo, palma, café</a:t>
              </a:r>
            </a:p>
            <a:p>
              <a:r>
                <a:rPr lang="es-MX" dirty="0"/>
                <a:t>6. Caballos, manzana, durazno</a:t>
              </a:r>
            </a:p>
            <a:p>
              <a:r>
                <a:rPr lang="es-MX" dirty="0"/>
                <a:t>7.- Caña de azúcar, garbanzo,</a:t>
              </a:r>
            </a:p>
            <a:p>
              <a:r>
                <a:rPr lang="es-MX" dirty="0"/>
                <a:t>     berenjena</a:t>
              </a:r>
            </a:p>
            <a:p>
              <a:r>
                <a:rPr lang="es-MX" dirty="0"/>
                <a:t>8.- Mijo, arroz, soya</a:t>
              </a: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9729E401-03F2-45D0-8FCD-6F5DF032EB73}"/>
                </a:ext>
              </a:extLst>
            </p:cNvPr>
            <p:cNvSpPr txBox="1"/>
            <p:nvPr/>
          </p:nvSpPr>
          <p:spPr>
            <a:xfrm>
              <a:off x="5076056" y="18864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MX" dirty="0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B0060D39-C24C-4C8A-97CD-0AAA1C392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478" y="110155"/>
            <a:ext cx="8507288" cy="447817"/>
          </a:xfrm>
        </p:spPr>
        <p:txBody>
          <a:bodyPr/>
          <a:lstStyle/>
          <a:p>
            <a:r>
              <a:rPr lang="es-MX" dirty="0"/>
              <a:t>Origen de las plantas cultivadas</a:t>
            </a:r>
          </a:p>
        </p:txBody>
      </p:sp>
    </p:spTree>
    <p:extLst>
      <p:ext uri="{BB962C8B-B14F-4D97-AF65-F5344CB8AC3E}">
        <p14:creationId xmlns:p14="http://schemas.microsoft.com/office/powerpoint/2010/main" val="3023254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egetación de México">
            <a:extLst>
              <a:ext uri="{FF2B5EF4-FFF2-40B4-BE49-F238E27FC236}">
                <a16:creationId xmlns:a16="http://schemas.microsoft.com/office/drawing/2014/main" id="{A8522830-6123-4C92-81CB-303007113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066800"/>
            <a:ext cx="7667625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E24790D8-1B2E-4FF5-A2CB-6DA3677F5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371600"/>
            <a:ext cx="3429000" cy="1524000"/>
          </a:xfrm>
          <a:prstGeom prst="rect">
            <a:avLst/>
          </a:prstGeom>
          <a:solidFill>
            <a:srgbClr val="F3CE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>
              <a:latin typeface="Perpetua" panose="02020502060401020303" pitchFamily="18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A5DEED0B-74DC-4607-8FF5-94F27257C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-214313"/>
            <a:ext cx="7772400" cy="1143001"/>
          </a:xfrm>
        </p:spPr>
        <p:txBody>
          <a:bodyPr/>
          <a:lstStyle/>
          <a:p>
            <a:pPr eaLnBrk="1" hangingPunct="1"/>
            <a:r>
              <a:rPr lang="es-ES_tradnl" altLang="es-MX" sz="3600" dirty="0" err="1"/>
              <a:t>Mexico</a:t>
            </a:r>
            <a:r>
              <a:rPr lang="es-ES_tradnl" altLang="es-MX" sz="3600" dirty="0"/>
              <a:t>, Diversidad de ecosistemas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FD4F60BD-9CA1-4A80-A764-FBBD2728A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229100"/>
            <a:ext cx="31242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35000"/>
              </a:spcBef>
              <a:buFontTx/>
              <a:buNone/>
            </a:pPr>
            <a:r>
              <a:rPr lang="es-ES_tradnl" altLang="es-MX" sz="1500">
                <a:latin typeface="Tahoma" panose="020B0604030504040204" pitchFamily="34" charset="0"/>
              </a:rPr>
              <a:t>Bosque tropical perennifolio</a:t>
            </a:r>
          </a:p>
          <a:p>
            <a:pPr eaLnBrk="1" hangingPunct="1">
              <a:spcBef>
                <a:spcPct val="35000"/>
              </a:spcBef>
              <a:buFontTx/>
              <a:buNone/>
            </a:pPr>
            <a:r>
              <a:rPr lang="es-ES_tradnl" altLang="es-MX" sz="1500">
                <a:latin typeface="Tahoma" panose="020B0604030504040204" pitchFamily="34" charset="0"/>
              </a:rPr>
              <a:t>Bosque tropical subcaducifolio</a:t>
            </a:r>
          </a:p>
          <a:p>
            <a:pPr eaLnBrk="1" hangingPunct="1">
              <a:spcBef>
                <a:spcPct val="35000"/>
              </a:spcBef>
              <a:buFontTx/>
              <a:buNone/>
            </a:pPr>
            <a:r>
              <a:rPr lang="es-ES_tradnl" altLang="es-MX" sz="1500">
                <a:latin typeface="Tahoma" panose="020B0604030504040204" pitchFamily="34" charset="0"/>
              </a:rPr>
              <a:t>Bosque tropical caducifolio</a:t>
            </a:r>
          </a:p>
          <a:p>
            <a:pPr eaLnBrk="1" hangingPunct="1">
              <a:spcBef>
                <a:spcPct val="35000"/>
              </a:spcBef>
              <a:buFontTx/>
              <a:buNone/>
            </a:pPr>
            <a:r>
              <a:rPr lang="es-ES_tradnl" altLang="es-MX" sz="1500">
                <a:latin typeface="Tahoma" panose="020B0604030504040204" pitchFamily="34" charset="0"/>
              </a:rPr>
              <a:t>Bosque espinoso</a:t>
            </a:r>
          </a:p>
          <a:p>
            <a:pPr eaLnBrk="1" hangingPunct="1">
              <a:spcBef>
                <a:spcPct val="35000"/>
              </a:spcBef>
              <a:buFontTx/>
              <a:buNone/>
            </a:pPr>
            <a:r>
              <a:rPr lang="es-ES_tradnl" altLang="es-MX" sz="1500">
                <a:latin typeface="Tahoma" panose="020B0604030504040204" pitchFamily="34" charset="0"/>
              </a:rPr>
              <a:t>Pastizal</a:t>
            </a:r>
          </a:p>
          <a:p>
            <a:pPr eaLnBrk="1" hangingPunct="1">
              <a:spcBef>
                <a:spcPct val="35000"/>
              </a:spcBef>
              <a:buFontTx/>
              <a:buNone/>
            </a:pPr>
            <a:r>
              <a:rPr lang="es-ES_tradnl" altLang="es-MX" sz="1500">
                <a:latin typeface="Tahoma" panose="020B0604030504040204" pitchFamily="34" charset="0"/>
              </a:rPr>
              <a:t>Matorral xerófilo</a:t>
            </a:r>
          </a:p>
          <a:p>
            <a:pPr eaLnBrk="1" hangingPunct="1">
              <a:spcBef>
                <a:spcPct val="35000"/>
              </a:spcBef>
              <a:buFontTx/>
              <a:buNone/>
            </a:pPr>
            <a:r>
              <a:rPr lang="es-ES_tradnl" altLang="es-MX" sz="1500">
                <a:latin typeface="Tahoma" panose="020B0604030504040204" pitchFamily="34" charset="0"/>
              </a:rPr>
              <a:t>Bosque de coníferas</a:t>
            </a:r>
          </a:p>
          <a:p>
            <a:pPr eaLnBrk="1" hangingPunct="1">
              <a:spcBef>
                <a:spcPct val="35000"/>
              </a:spcBef>
              <a:buFontTx/>
              <a:buNone/>
            </a:pPr>
            <a:r>
              <a:rPr lang="es-ES_tradnl" altLang="es-MX" sz="1500">
                <a:latin typeface="Tahoma" panose="020B0604030504040204" pitchFamily="34" charset="0"/>
              </a:rPr>
              <a:t>Vegetación acuática y subacuática</a:t>
            </a:r>
          </a:p>
        </p:txBody>
      </p:sp>
      <p:sp>
        <p:nvSpPr>
          <p:cNvPr id="261127" name="Rectangle 7">
            <a:extLst>
              <a:ext uri="{FF2B5EF4-FFF2-40B4-BE49-F238E27FC236}">
                <a16:creationId xmlns:a16="http://schemas.microsoft.com/office/drawing/2014/main" id="{955CC27C-1AB5-4FE6-80D1-639525A5B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276725"/>
            <a:ext cx="304800" cy="228600"/>
          </a:xfrm>
          <a:prstGeom prst="rect">
            <a:avLst/>
          </a:prstGeom>
          <a:solidFill>
            <a:srgbClr val="2F7EC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sp>
        <p:nvSpPr>
          <p:cNvPr id="261128" name="Rectangle 8">
            <a:extLst>
              <a:ext uri="{FF2B5EF4-FFF2-40B4-BE49-F238E27FC236}">
                <a16:creationId xmlns:a16="http://schemas.microsoft.com/office/drawing/2014/main" id="{AF049361-3143-4CCF-855A-114D2A804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581525"/>
            <a:ext cx="304800" cy="228600"/>
          </a:xfrm>
          <a:prstGeom prst="rect">
            <a:avLst/>
          </a:prstGeom>
          <a:solidFill>
            <a:srgbClr val="48C8F5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sp>
        <p:nvSpPr>
          <p:cNvPr id="261129" name="Rectangle 9">
            <a:extLst>
              <a:ext uri="{FF2B5EF4-FFF2-40B4-BE49-F238E27FC236}">
                <a16:creationId xmlns:a16="http://schemas.microsoft.com/office/drawing/2014/main" id="{FE05EC4C-F629-487F-ABFB-C7337C37D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886325"/>
            <a:ext cx="304800" cy="228600"/>
          </a:xfrm>
          <a:prstGeom prst="rect">
            <a:avLst/>
          </a:prstGeom>
          <a:solidFill>
            <a:srgbClr val="F2673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sp>
        <p:nvSpPr>
          <p:cNvPr id="261130" name="Rectangle 10">
            <a:extLst>
              <a:ext uri="{FF2B5EF4-FFF2-40B4-BE49-F238E27FC236}">
                <a16:creationId xmlns:a16="http://schemas.microsoft.com/office/drawing/2014/main" id="{4411EBCA-F7F4-48C3-BD36-D2F4F5439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191125"/>
            <a:ext cx="304800" cy="228600"/>
          </a:xfrm>
          <a:prstGeom prst="rect">
            <a:avLst/>
          </a:prstGeom>
          <a:solidFill>
            <a:srgbClr val="62449B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sp>
        <p:nvSpPr>
          <p:cNvPr id="261131" name="Rectangle 11">
            <a:extLst>
              <a:ext uri="{FF2B5EF4-FFF2-40B4-BE49-F238E27FC236}">
                <a16:creationId xmlns:a16="http://schemas.microsoft.com/office/drawing/2014/main" id="{B4885296-7649-4A4F-AB17-8063402A1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505450"/>
            <a:ext cx="304800" cy="2286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sp>
        <p:nvSpPr>
          <p:cNvPr id="261132" name="Rectangle 12">
            <a:extLst>
              <a:ext uri="{FF2B5EF4-FFF2-40B4-BE49-F238E27FC236}">
                <a16:creationId xmlns:a16="http://schemas.microsoft.com/office/drawing/2014/main" id="{4AAF9F8F-EFC4-4136-ACC2-2E446110B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810250"/>
            <a:ext cx="304800" cy="228600"/>
          </a:xfrm>
          <a:prstGeom prst="rect">
            <a:avLst/>
          </a:prstGeom>
          <a:solidFill>
            <a:srgbClr val="ED1968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sp>
        <p:nvSpPr>
          <p:cNvPr id="261133" name="Rectangle 13">
            <a:extLst>
              <a:ext uri="{FF2B5EF4-FFF2-40B4-BE49-F238E27FC236}">
                <a16:creationId xmlns:a16="http://schemas.microsoft.com/office/drawing/2014/main" id="{36E61707-3305-4D73-B262-37DBC5636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124575"/>
            <a:ext cx="304800" cy="228600"/>
          </a:xfrm>
          <a:prstGeom prst="rect">
            <a:avLst/>
          </a:prstGeom>
          <a:solidFill>
            <a:srgbClr val="0D9A48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sp>
        <p:nvSpPr>
          <p:cNvPr id="261134" name="Rectangle 14">
            <a:extLst>
              <a:ext uri="{FF2B5EF4-FFF2-40B4-BE49-F238E27FC236}">
                <a16:creationId xmlns:a16="http://schemas.microsoft.com/office/drawing/2014/main" id="{F01008EB-CBDF-4E25-ACEF-EAA108C11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29375"/>
            <a:ext cx="304800" cy="2286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sp>
        <p:nvSpPr>
          <p:cNvPr id="10254" name="Rectangle 15">
            <a:extLst>
              <a:ext uri="{FF2B5EF4-FFF2-40B4-BE49-F238E27FC236}">
                <a16:creationId xmlns:a16="http://schemas.microsoft.com/office/drawing/2014/main" id="{0A367C1D-4039-4F9D-A652-FAD8D841A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295400"/>
            <a:ext cx="3429000" cy="1524000"/>
          </a:xfrm>
          <a:prstGeom prst="rect">
            <a:avLst/>
          </a:prstGeom>
          <a:solidFill>
            <a:srgbClr val="FFEAAC"/>
          </a:solidFill>
          <a:ln w="9525">
            <a:solidFill>
              <a:srgbClr val="F5E167"/>
            </a:solidFill>
            <a:miter lim="800000"/>
            <a:headEnd/>
            <a:tailEnd/>
          </a:ln>
        </p:spPr>
        <p:txBody>
          <a:bodyPr lIns="27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1063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1063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1063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1063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1063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1063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1063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1063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1063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75000"/>
              </a:spcBef>
              <a:buFontTx/>
              <a:buNone/>
            </a:pPr>
            <a:r>
              <a:rPr lang="es-ES_tradnl" altLang="es-MX" sz="1800">
                <a:solidFill>
                  <a:srgbClr val="003300"/>
                </a:solidFill>
                <a:latin typeface="Tahoma" panose="020B0604030504040204" pitchFamily="34" charset="0"/>
              </a:rPr>
              <a:t>196.7 millones de hectáreas</a:t>
            </a:r>
          </a:p>
          <a:p>
            <a:pPr algn="ctr" eaLnBrk="1" hangingPunct="1">
              <a:spcBef>
                <a:spcPct val="75000"/>
              </a:spcBef>
              <a:buFontTx/>
              <a:buNone/>
            </a:pPr>
            <a:r>
              <a:rPr lang="es-ES_tradnl" altLang="es-MX" sz="1800">
                <a:solidFill>
                  <a:srgbClr val="003300"/>
                </a:solidFill>
                <a:latin typeface="Tahoma" panose="020B0604030504040204" pitchFamily="34" charset="0"/>
              </a:rPr>
              <a:t>Todos los tipos de vegetación excepto los extremos fríos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27AAC07-ADD7-4DE3-8200-FA0D6623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s-MX"/>
              <a:t>Diversidad de especies</a:t>
            </a:r>
          </a:p>
        </p:txBody>
      </p:sp>
      <p:pic>
        <p:nvPicPr>
          <p:cNvPr id="11267" name="Picture 4">
            <a:extLst>
              <a:ext uri="{FF2B5EF4-FFF2-40B4-BE49-F238E27FC236}">
                <a16:creationId xmlns:a16="http://schemas.microsoft.com/office/drawing/2014/main" id="{30622CBF-1648-4754-AE31-C7CB3D8A3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88"/>
            <a:ext cx="914400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54FFF2F-DB42-4752-8453-F43D44ED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s-MX" sz="2800"/>
              <a:t>Endemismo de vertebrados y plantas vasculares de M</a:t>
            </a:r>
            <a:r>
              <a:rPr lang="es-ES_tradnl" altLang="ja-JP" sz="2800"/>
              <a:t>éxico</a:t>
            </a:r>
            <a:endParaRPr lang="es-ES_tradnl" altLang="es-MX"/>
          </a:p>
        </p:txBody>
      </p:sp>
      <p:pic>
        <p:nvPicPr>
          <p:cNvPr id="13315" name="Picture 4">
            <a:extLst>
              <a:ext uri="{FF2B5EF4-FFF2-40B4-BE49-F238E27FC236}">
                <a16:creationId xmlns:a16="http://schemas.microsoft.com/office/drawing/2014/main" id="{38082AFB-6FCC-4A00-8040-C2B27DF85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1143000"/>
            <a:ext cx="8863012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>
            <a:extLst>
              <a:ext uri="{FF2B5EF4-FFF2-40B4-BE49-F238E27FC236}">
                <a16:creationId xmlns:a16="http://schemas.microsoft.com/office/drawing/2014/main" id="{3F4274DD-229C-4C49-B3FD-4F63AF65B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6215063"/>
            <a:ext cx="60817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70 Grupo">
            <a:extLst>
              <a:ext uri="{FF2B5EF4-FFF2-40B4-BE49-F238E27FC236}">
                <a16:creationId xmlns:a16="http://schemas.microsoft.com/office/drawing/2014/main" id="{CEBC9E56-6937-4ADF-8F67-F650E07A7196}"/>
              </a:ext>
            </a:extLst>
          </p:cNvPr>
          <p:cNvGrpSpPr>
            <a:grpSpLocks/>
          </p:cNvGrpSpPr>
          <p:nvPr/>
        </p:nvGrpSpPr>
        <p:grpSpPr bwMode="auto">
          <a:xfrm>
            <a:off x="28582" y="4459081"/>
            <a:ext cx="9488488" cy="2212975"/>
            <a:chOff x="107504" y="1124744"/>
            <a:chExt cx="9073008" cy="1800200"/>
          </a:xfrm>
        </p:grpSpPr>
        <p:grpSp>
          <p:nvGrpSpPr>
            <p:cNvPr id="15364" name="43 Grupo">
              <a:extLst>
                <a:ext uri="{FF2B5EF4-FFF2-40B4-BE49-F238E27FC236}">
                  <a16:creationId xmlns:a16="http://schemas.microsoft.com/office/drawing/2014/main" id="{03B47F91-7DB4-47FA-827C-50A7CC8BB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7504" y="1124744"/>
              <a:ext cx="8712968" cy="1750344"/>
              <a:chOff x="107504" y="1700808"/>
              <a:chExt cx="8712968" cy="1750344"/>
            </a:xfrm>
          </p:grpSpPr>
          <p:sp>
            <p:nvSpPr>
              <p:cNvPr id="54" name="24 Rectángulo">
                <a:extLst>
                  <a:ext uri="{FF2B5EF4-FFF2-40B4-BE49-F238E27FC236}">
                    <a16:creationId xmlns:a16="http://schemas.microsoft.com/office/drawing/2014/main" id="{181F37C5-B8D8-4627-9AEC-36F347C4B592}"/>
                  </a:ext>
                </a:extLst>
              </p:cNvPr>
              <p:cNvSpPr/>
              <p:nvPr/>
            </p:nvSpPr>
            <p:spPr>
              <a:xfrm>
                <a:off x="107504" y="1700808"/>
                <a:ext cx="8713244" cy="172788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15370" name="Picture 2" descr="http://www.biodiversidad.gob.mx/usos/maices/grupos/fotos/TropicalesPrecoces/Nal_tel.png">
                <a:extLst>
                  <a:ext uri="{FF2B5EF4-FFF2-40B4-BE49-F238E27FC236}">
                    <a16:creationId xmlns:a16="http://schemas.microsoft.com/office/drawing/2014/main" id="{B86DF4D1-9354-4A7E-8F88-3CB1028725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62" t="10388" r="48880"/>
              <a:stretch>
                <a:fillRect/>
              </a:stretch>
            </p:blipFill>
            <p:spPr bwMode="auto">
              <a:xfrm>
                <a:off x="467544" y="2924944"/>
                <a:ext cx="152530" cy="504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1" name="Picture 18" descr="http://www.biodiversidad.gob.mx/usos/maices/grupos/fotos/DentadosTropicales/celaya.png">
                <a:extLst>
                  <a:ext uri="{FF2B5EF4-FFF2-40B4-BE49-F238E27FC236}">
                    <a16:creationId xmlns:a16="http://schemas.microsoft.com/office/drawing/2014/main" id="{F684C6CD-ABA9-484A-9AA7-ADCCC1A5B5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73" r="41148" b="6619"/>
              <a:stretch>
                <a:fillRect/>
              </a:stretch>
            </p:blipFill>
            <p:spPr bwMode="auto">
              <a:xfrm rot="-181311">
                <a:off x="7652385" y="2282400"/>
                <a:ext cx="273863" cy="1150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2" name="Picture 20" descr="http://www.biodiversidad.gob.mx/usos/maices/grupos/fotos/HarinosoOcho/bolita.png">
                <a:extLst>
                  <a:ext uri="{FF2B5EF4-FFF2-40B4-BE49-F238E27FC236}">
                    <a16:creationId xmlns:a16="http://schemas.microsoft.com/office/drawing/2014/main" id="{4C2362D8-244D-461E-BDB7-A0FEDF0413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865" t="10255" r="25513" b="13931"/>
              <a:stretch>
                <a:fillRect/>
              </a:stretch>
            </p:blipFill>
            <p:spPr bwMode="auto">
              <a:xfrm>
                <a:off x="1187624" y="2731072"/>
                <a:ext cx="264732" cy="6979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3" name="Picture 6" descr="http://www.biodiversidad.gob.mx/usos/maices/grupos/fotos/HarinosoOcho/ancho.png">
                <a:extLst>
                  <a:ext uri="{FF2B5EF4-FFF2-40B4-BE49-F238E27FC236}">
                    <a16:creationId xmlns:a16="http://schemas.microsoft.com/office/drawing/2014/main" id="{1AE5D8B7-A9B2-43E4-A51B-4410B6EF60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750" r="22221"/>
              <a:stretch>
                <a:fillRect/>
              </a:stretch>
            </p:blipFill>
            <p:spPr bwMode="auto">
              <a:xfrm>
                <a:off x="2952308" y="2636912"/>
                <a:ext cx="233538" cy="795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4" name="Picture 22" descr="http://www.biodiversidad.gob.mx/usos/maices/grupos/fotos/conico/palomeroTol.jpg">
                <a:extLst>
                  <a:ext uri="{FF2B5EF4-FFF2-40B4-BE49-F238E27FC236}">
                    <a16:creationId xmlns:a16="http://schemas.microsoft.com/office/drawing/2014/main" id="{87C9A59A-8F4D-4D7A-823A-1DFE6D2154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774" t="15517" r="26532" b="9496"/>
              <a:stretch>
                <a:fillRect/>
              </a:stretch>
            </p:blipFill>
            <p:spPr bwMode="auto">
              <a:xfrm>
                <a:off x="850361" y="2852936"/>
                <a:ext cx="171775" cy="576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5" name="Picture 27" descr="http://www.biodiversidad.gob.mx/usos/maices/grupos/fotos/conico/dulce.jpg">
                <a:extLst>
                  <a:ext uri="{FF2B5EF4-FFF2-40B4-BE49-F238E27FC236}">
                    <a16:creationId xmlns:a16="http://schemas.microsoft.com/office/drawing/2014/main" id="{8341C00A-D1A9-4762-B52A-A404073FEB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563" t="4044" r="58817" b="5675"/>
              <a:stretch>
                <a:fillRect/>
              </a:stretch>
            </p:blipFill>
            <p:spPr bwMode="auto">
              <a:xfrm>
                <a:off x="2267744" y="2708920"/>
                <a:ext cx="196355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6" name="Picture 29" descr="http://www.biodiversidad.gob.mx/usos/maices/grupos/fotos/conico/chalqueno.jpg">
                <a:extLst>
                  <a:ext uri="{FF2B5EF4-FFF2-40B4-BE49-F238E27FC236}">
                    <a16:creationId xmlns:a16="http://schemas.microsoft.com/office/drawing/2014/main" id="{A3A4D389-041A-45E0-8C2E-09BF17BE9E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48" r="77434"/>
              <a:stretch>
                <a:fillRect/>
              </a:stretch>
            </p:blipFill>
            <p:spPr bwMode="auto">
              <a:xfrm rot="-192734">
                <a:off x="7363909" y="2354888"/>
                <a:ext cx="274749" cy="1067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7" name="Picture 33" descr="http://www.biodiversidad.gob.mx/usos/maices/grupos/fotos/conico/cacahuacintle.jpg">
                <a:extLst>
                  <a:ext uri="{FF2B5EF4-FFF2-40B4-BE49-F238E27FC236}">
                    <a16:creationId xmlns:a16="http://schemas.microsoft.com/office/drawing/2014/main" id="{26B472AE-B220-42D2-AB22-DAFFDDE7E1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98" t="4909" r="38400" b="9183"/>
              <a:stretch>
                <a:fillRect/>
              </a:stretch>
            </p:blipFill>
            <p:spPr bwMode="auto">
              <a:xfrm>
                <a:off x="3724975" y="2636912"/>
                <a:ext cx="270961" cy="791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8" name="Picture 37" descr="http://www.biodiversidad.gob.mx/usos/maices/grupos/fotos/SChihuahua/gordo.jpg">
                <a:extLst>
                  <a:ext uri="{FF2B5EF4-FFF2-40B4-BE49-F238E27FC236}">
                    <a16:creationId xmlns:a16="http://schemas.microsoft.com/office/drawing/2014/main" id="{81E8BEF0-2CD4-4B2B-9396-A702FBA7A6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799" t="11018" r="38400" b="12202"/>
              <a:stretch>
                <a:fillRect/>
              </a:stretch>
            </p:blipFill>
            <p:spPr bwMode="auto">
              <a:xfrm>
                <a:off x="5941478" y="2564904"/>
                <a:ext cx="197922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9" name="Picture 39" descr="http://www.biodiversidad.gob.mx/usos/maices/grupos/fotos/SChihuahua/apachito.jpg">
                <a:extLst>
                  <a:ext uri="{FF2B5EF4-FFF2-40B4-BE49-F238E27FC236}">
                    <a16:creationId xmlns:a16="http://schemas.microsoft.com/office/drawing/2014/main" id="{FA09D7D3-2709-44F4-B40E-85B9E12F25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943" t="4877" r="53801" b="12189"/>
              <a:stretch>
                <a:fillRect/>
              </a:stretch>
            </p:blipFill>
            <p:spPr bwMode="auto">
              <a:xfrm>
                <a:off x="4211960" y="2636912"/>
                <a:ext cx="154095" cy="792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0" name="Picture 41" descr="http://www.biodiversidad.gob.mx/usos/maices/grupos/fotos/SChihuahua/Azul.jpg">
                <a:extLst>
                  <a:ext uri="{FF2B5EF4-FFF2-40B4-BE49-F238E27FC236}">
                    <a16:creationId xmlns:a16="http://schemas.microsoft.com/office/drawing/2014/main" id="{66FD646B-A019-40F3-BCCA-D783D99191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000" t="12685" r="63600" b="15182"/>
              <a:stretch>
                <a:fillRect/>
              </a:stretch>
            </p:blipFill>
            <p:spPr bwMode="auto">
              <a:xfrm>
                <a:off x="6156177" y="2492896"/>
                <a:ext cx="197932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1" name="Picture 45" descr="http://www.biodiversidad.gob.mx/usos/maices/grupos/fotos/Chapalote/eloteroSinaloa.png">
                <a:extLst>
                  <a:ext uri="{FF2B5EF4-FFF2-40B4-BE49-F238E27FC236}">
                    <a16:creationId xmlns:a16="http://schemas.microsoft.com/office/drawing/2014/main" id="{0F9C3C69-638C-478F-AA30-36BBD33FCF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165" t="1868" r="43173" b="49602"/>
              <a:stretch>
                <a:fillRect/>
              </a:stretch>
            </p:blipFill>
            <p:spPr bwMode="auto">
              <a:xfrm>
                <a:off x="5308289" y="2564904"/>
                <a:ext cx="230020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2" name="Picture 49" descr="http://www.biodiversidad.gob.mx/usos/maices/grupos/fotos/TropicalesPrecoces/conejo.png">
                <a:extLst>
                  <a:ext uri="{FF2B5EF4-FFF2-40B4-BE49-F238E27FC236}">
                    <a16:creationId xmlns:a16="http://schemas.microsoft.com/office/drawing/2014/main" id="{EF95C011-A482-4166-AC14-F89EA77E2A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599" t="8203" r="44000" b="7033"/>
              <a:stretch>
                <a:fillRect/>
              </a:stretch>
            </p:blipFill>
            <p:spPr bwMode="auto">
              <a:xfrm>
                <a:off x="1475656" y="2708920"/>
                <a:ext cx="174725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3" name="Picture 51" descr="http://www.biodiversidad.gob.mx/usos/maices/grupos/fotos/TropicalesPrecoces/zapaloteCh.png">
                <a:extLst>
                  <a:ext uri="{FF2B5EF4-FFF2-40B4-BE49-F238E27FC236}">
                    <a16:creationId xmlns:a16="http://schemas.microsoft.com/office/drawing/2014/main" id="{83E2A1C2-0E70-401B-A5C0-AAC4B3FBB0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249" t="26665" r="36208" b="5914"/>
              <a:stretch>
                <a:fillRect/>
              </a:stretch>
            </p:blipFill>
            <p:spPr bwMode="auto">
              <a:xfrm rot="-334071">
                <a:off x="635982" y="2906395"/>
                <a:ext cx="210062" cy="5136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4" name="Picture 26" descr="http://www.biodiversidad.gob.mx/usos/maices/grupos/fotos/conico/arrocillo.jpg">
                <a:extLst>
                  <a:ext uri="{FF2B5EF4-FFF2-40B4-BE49-F238E27FC236}">
                    <a16:creationId xmlns:a16="http://schemas.microsoft.com/office/drawing/2014/main" id="{E97E355D-9A8B-45F1-9936-4FCDF978B3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54" t="12901" r="78555" b="9048"/>
              <a:stretch>
                <a:fillRect/>
              </a:stretch>
            </p:blipFill>
            <p:spPr bwMode="auto">
              <a:xfrm>
                <a:off x="107504" y="2996952"/>
                <a:ext cx="194762" cy="4320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5" name="Picture 4" descr="http://www.biodiversidad.gob.mx/usos/maices/grupos/fotos/HarinosoOcho/Jala.png">
                <a:extLst>
                  <a:ext uri="{FF2B5EF4-FFF2-40B4-BE49-F238E27FC236}">
                    <a16:creationId xmlns:a16="http://schemas.microsoft.com/office/drawing/2014/main" id="{4E8C5A01-9656-4825-99CB-16D37B63F3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879" r="71552" b="4883"/>
              <a:stretch>
                <a:fillRect/>
              </a:stretch>
            </p:blipFill>
            <p:spPr bwMode="auto">
              <a:xfrm>
                <a:off x="8528163" y="1772816"/>
                <a:ext cx="292309" cy="1656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6" name="Picture 28" descr="http://www.biodiversidad.gob.mx/usos/maices/grupos/fotos/conico/mushito_michoacan.jpg">
                <a:extLst>
                  <a:ext uri="{FF2B5EF4-FFF2-40B4-BE49-F238E27FC236}">
                    <a16:creationId xmlns:a16="http://schemas.microsoft.com/office/drawing/2014/main" id="{11087FC5-9785-42EA-96B4-FA174BAC38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999" r="7188"/>
              <a:stretch>
                <a:fillRect/>
              </a:stretch>
            </p:blipFill>
            <p:spPr bwMode="auto">
              <a:xfrm rot="-175337">
                <a:off x="7121886" y="2353240"/>
                <a:ext cx="229952" cy="1096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7" name="Picture 30" descr="http://www.biodiversidad.gob.mx/usos/maices/grupos/fotos/HarinosoOcho/bofo.png">
                <a:extLst>
                  <a:ext uri="{FF2B5EF4-FFF2-40B4-BE49-F238E27FC236}">
                    <a16:creationId xmlns:a16="http://schemas.microsoft.com/office/drawing/2014/main" id="{6CD32A02-B34E-4A5B-9CB4-CE2AE7874E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800" r="52400"/>
              <a:stretch>
                <a:fillRect/>
              </a:stretch>
            </p:blipFill>
            <p:spPr bwMode="auto">
              <a:xfrm>
                <a:off x="6660233" y="2420888"/>
                <a:ext cx="231920" cy="1030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8" name="Picture 32" descr="http://www.biodiversidad.gob.mx/usos/maices/grupos/fotos/HarinosoOcho/tabloncillo.png">
                <a:extLst>
                  <a:ext uri="{FF2B5EF4-FFF2-40B4-BE49-F238E27FC236}">
                    <a16:creationId xmlns:a16="http://schemas.microsoft.com/office/drawing/2014/main" id="{02112AE5-60A0-4C96-A1C2-958B715311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601" r="70599"/>
              <a:stretch>
                <a:fillRect/>
              </a:stretch>
            </p:blipFill>
            <p:spPr bwMode="auto">
              <a:xfrm rot="-163537">
                <a:off x="5551418" y="2568325"/>
                <a:ext cx="222232" cy="862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9" name="Picture 34" descr="http://www.biodiversidad.gob.mx/usos/maices/grupos/fotos/DentadosTropicales/tepecintle.png">
                <a:extLst>
                  <a:ext uri="{FF2B5EF4-FFF2-40B4-BE49-F238E27FC236}">
                    <a16:creationId xmlns:a16="http://schemas.microsoft.com/office/drawing/2014/main" id="{BC30CD86-17E2-41D1-B6DC-5A684410C7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531" t="19019" r="32333"/>
              <a:stretch>
                <a:fillRect/>
              </a:stretch>
            </p:blipFill>
            <p:spPr bwMode="auto">
              <a:xfrm>
                <a:off x="1652492" y="2708920"/>
                <a:ext cx="183204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0" name="Picture 36" descr="http://www.biodiversidad.gob.mx/usos/maices/grupos/fotos/DentadosTropicales/chiquito.png">
                <a:extLst>
                  <a:ext uri="{FF2B5EF4-FFF2-40B4-BE49-F238E27FC236}">
                    <a16:creationId xmlns:a16="http://schemas.microsoft.com/office/drawing/2014/main" id="{DB2118AC-B53E-4672-B2EE-AC9B1D61EA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600" t="15643" r="22476" b="4280"/>
              <a:stretch>
                <a:fillRect/>
              </a:stretch>
            </p:blipFill>
            <p:spPr bwMode="auto">
              <a:xfrm>
                <a:off x="1007788" y="2780928"/>
                <a:ext cx="179836" cy="648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1" name="Picture 38" descr="http://www.biodiversidad.gob.mx/usos/maices/grupos/fotos/DentadosTropicales/vandeno.png">
                <a:extLst>
                  <a:ext uri="{FF2B5EF4-FFF2-40B4-BE49-F238E27FC236}">
                    <a16:creationId xmlns:a16="http://schemas.microsoft.com/office/drawing/2014/main" id="{94E4B944-B5E3-4672-BA80-8D5938EDF8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73" r="39801" b="6973"/>
              <a:stretch>
                <a:fillRect/>
              </a:stretch>
            </p:blipFill>
            <p:spPr bwMode="auto">
              <a:xfrm>
                <a:off x="3460564" y="2636912"/>
                <a:ext cx="247340" cy="790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2" name="Picture 12" descr="http://www.biodiversidad.gob.mx/usos/maices/grupos/fotos/MaduracionTardia/comiteco.png">
                <a:extLst>
                  <a:ext uri="{FF2B5EF4-FFF2-40B4-BE49-F238E27FC236}">
                    <a16:creationId xmlns:a16="http://schemas.microsoft.com/office/drawing/2014/main" id="{F28AB8EC-C31C-464B-9D29-B2F1FAD9E7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399" r="25694"/>
              <a:stretch>
                <a:fillRect/>
              </a:stretch>
            </p:blipFill>
            <p:spPr bwMode="auto">
              <a:xfrm rot="158787">
                <a:off x="8202515" y="2126894"/>
                <a:ext cx="294922" cy="1311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3" name="Picture 16" descr="http://www.biodiversidad.gob.mx/usos/maices/grupos/fotos/DentadosTropicales/Tuxpeno.png">
                <a:extLst>
                  <a:ext uri="{FF2B5EF4-FFF2-40B4-BE49-F238E27FC236}">
                    <a16:creationId xmlns:a16="http://schemas.microsoft.com/office/drawing/2014/main" id="{58E1851D-CD83-4590-AE74-1F4DB939F8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674" r="54182" b="2608"/>
              <a:stretch>
                <a:fillRect/>
              </a:stretch>
            </p:blipFill>
            <p:spPr bwMode="auto">
              <a:xfrm rot="-150079">
                <a:off x="7930131" y="2209489"/>
                <a:ext cx="287726" cy="12230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4" name="Picture 40" descr="http://www.biodiversidad.gob.mx/usos/maices/grupos/fotos/MaduracionTardia/olotillo.png">
                <a:extLst>
                  <a:ext uri="{FF2B5EF4-FFF2-40B4-BE49-F238E27FC236}">
                    <a16:creationId xmlns:a16="http://schemas.microsoft.com/office/drawing/2014/main" id="{4D604AAE-C60E-4457-A1EB-FAAFB1ED7A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329" r="16881" b="3612"/>
              <a:stretch>
                <a:fillRect/>
              </a:stretch>
            </p:blipFill>
            <p:spPr bwMode="auto">
              <a:xfrm>
                <a:off x="5148065" y="2564904"/>
                <a:ext cx="169432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5" name="Picture 42" descr="http://www.biodiversidad.gob.mx/usos/maices/grupos/fotos/MaduracionTardia/oloton.png">
                <a:extLst>
                  <a:ext uri="{FF2B5EF4-FFF2-40B4-BE49-F238E27FC236}">
                    <a16:creationId xmlns:a16="http://schemas.microsoft.com/office/drawing/2014/main" id="{2DF0A6FC-025F-4847-A675-4A7934ECD0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801" r="69200"/>
              <a:stretch>
                <a:fillRect/>
              </a:stretch>
            </p:blipFill>
            <p:spPr bwMode="auto">
              <a:xfrm>
                <a:off x="4932040" y="2564904"/>
                <a:ext cx="240164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6" name="Picture 44" descr="http://www.biodiversidad.gob.mx/usos/maices/grupos/fotos/MaduracionTardia/SerranoMixe.png">
                <a:extLst>
                  <a:ext uri="{FF2B5EF4-FFF2-40B4-BE49-F238E27FC236}">
                    <a16:creationId xmlns:a16="http://schemas.microsoft.com/office/drawing/2014/main" id="{C1E434F1-2555-439A-B067-C990E2216F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399" t="13644" r="38400" b="8936"/>
              <a:stretch>
                <a:fillRect/>
              </a:stretch>
            </p:blipFill>
            <p:spPr bwMode="auto">
              <a:xfrm>
                <a:off x="274816" y="2924944"/>
                <a:ext cx="192728" cy="504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7" name="Picture 46" descr="http://www.biodiversidad.gob.mx/usos/maices/grupos/fotos/conico/conico.jpg">
                <a:extLst>
                  <a:ext uri="{FF2B5EF4-FFF2-40B4-BE49-F238E27FC236}">
                    <a16:creationId xmlns:a16="http://schemas.microsoft.com/office/drawing/2014/main" id="{68EAD43C-25EE-4DBC-99CA-AD7D3ABB68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715" r="66400" b="3258"/>
              <a:stretch>
                <a:fillRect/>
              </a:stretch>
            </p:blipFill>
            <p:spPr bwMode="auto">
              <a:xfrm>
                <a:off x="3203848" y="2636912"/>
                <a:ext cx="227857" cy="792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8" name="Picture 48" descr="http://www.biodiversidad.gob.mx/usos/maices/grupos/fotos/HarinosoOcho/Blando.png">
                <a:extLst>
                  <a:ext uri="{FF2B5EF4-FFF2-40B4-BE49-F238E27FC236}">
                    <a16:creationId xmlns:a16="http://schemas.microsoft.com/office/drawing/2014/main" id="{2738AEB3-B7A8-4A21-BD7D-1067BA41FC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98" r="38400"/>
              <a:stretch>
                <a:fillRect/>
              </a:stretch>
            </p:blipFill>
            <p:spPr bwMode="auto">
              <a:xfrm>
                <a:off x="4716016" y="2564904"/>
                <a:ext cx="238266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9" name="Picture 50" descr="http://www.biodiversidad.gob.mx/usos/maices/grupos/fotos/HarinosoOcho/tablillaDeOcho.png">
                <a:extLst>
                  <a:ext uri="{FF2B5EF4-FFF2-40B4-BE49-F238E27FC236}">
                    <a16:creationId xmlns:a16="http://schemas.microsoft.com/office/drawing/2014/main" id="{C93F740F-5A9E-4C64-9FE4-345853D9E7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800" t="17020" r="56599" b="2058"/>
              <a:stretch>
                <a:fillRect/>
              </a:stretch>
            </p:blipFill>
            <p:spPr bwMode="auto">
              <a:xfrm>
                <a:off x="4007306" y="2636912"/>
                <a:ext cx="187600" cy="792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0" name="Picture 10" descr="http://www.biodiversidad.gob.mx/usos/maices/grupos/fotos/HarinosoOcho/zamoranoAmarillo.png">
                <a:extLst>
                  <a:ext uri="{FF2B5EF4-FFF2-40B4-BE49-F238E27FC236}">
                    <a16:creationId xmlns:a16="http://schemas.microsoft.com/office/drawing/2014/main" id="{EFED0B0F-7ED2-41D2-BA91-A9D9632043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220" t="3357" r="39038" b="2168"/>
              <a:stretch>
                <a:fillRect/>
              </a:stretch>
            </p:blipFill>
            <p:spPr bwMode="auto">
              <a:xfrm>
                <a:off x="6384011" y="2492896"/>
                <a:ext cx="256491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1" name="Picture 8" descr="http://www.biodiversidad.gob.mx/usos/maices/grupos/fotos/HarinosoOcho/elotesOccidentales.png">
                <a:extLst>
                  <a:ext uri="{FF2B5EF4-FFF2-40B4-BE49-F238E27FC236}">
                    <a16:creationId xmlns:a16="http://schemas.microsoft.com/office/drawing/2014/main" id="{05AB7FAF-6DDD-4DF2-9A3F-ABFA044318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906" t="13704" r="32465" b="4074"/>
              <a:stretch>
                <a:fillRect/>
              </a:stretch>
            </p:blipFill>
            <p:spPr bwMode="auto">
              <a:xfrm>
                <a:off x="6894276" y="2420888"/>
                <a:ext cx="252260" cy="1008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2" name="Picture 52" descr="http://www.biodiversidad.gob.mx/usos/maices/grupos/fotos/HarinosoOcho/HarinosoDeOcho.png">
                <a:extLst>
                  <a:ext uri="{FF2B5EF4-FFF2-40B4-BE49-F238E27FC236}">
                    <a16:creationId xmlns:a16="http://schemas.microsoft.com/office/drawing/2014/main" id="{EF2AF863-D415-421B-A9C0-AB22EF992A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22" t="22681" r="2386" b="3612"/>
              <a:stretch>
                <a:fillRect/>
              </a:stretch>
            </p:blipFill>
            <p:spPr bwMode="auto">
              <a:xfrm>
                <a:off x="1835696" y="2708920"/>
                <a:ext cx="166172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3" name="Picture 54" descr="http://www.biodiversidad.gob.mx/usos/maices/grupos/fotos/HarinosoOcho/tabloncilloPerla.png">
                <a:extLst>
                  <a:ext uri="{FF2B5EF4-FFF2-40B4-BE49-F238E27FC236}">
                    <a16:creationId xmlns:a16="http://schemas.microsoft.com/office/drawing/2014/main" id="{A44280E2-517E-488B-9896-5865CA0546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200" r="20201" b="4800"/>
              <a:stretch>
                <a:fillRect/>
              </a:stretch>
            </p:blipFill>
            <p:spPr bwMode="auto">
              <a:xfrm>
                <a:off x="5791165" y="2564904"/>
                <a:ext cx="152489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4" name="Picture 56" descr="http://www.biodiversidad.gob.mx/usos/maices/grupos/fotos/HarinosoOcho/onaveno.png">
                <a:extLst>
                  <a:ext uri="{FF2B5EF4-FFF2-40B4-BE49-F238E27FC236}">
                    <a16:creationId xmlns:a16="http://schemas.microsoft.com/office/drawing/2014/main" id="{8EDDE1CC-2482-4B3B-A185-20C3A8516E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001" t="4813" r="66400" b="3729"/>
              <a:stretch>
                <a:fillRect/>
              </a:stretch>
            </p:blipFill>
            <p:spPr bwMode="auto">
              <a:xfrm>
                <a:off x="2681790" y="2564904"/>
                <a:ext cx="250133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5" name="Picture 58" descr="http://www.biodiversidad.gob.mx/usos/maices/grupos/fotos/Chapalote/dulcilloNoroeste.png">
                <a:extLst>
                  <a:ext uri="{FF2B5EF4-FFF2-40B4-BE49-F238E27FC236}">
                    <a16:creationId xmlns:a16="http://schemas.microsoft.com/office/drawing/2014/main" id="{2100B0E9-3FA4-414A-8148-302190BCFD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198" t="22978" r="35600" b="3491"/>
              <a:stretch>
                <a:fillRect/>
              </a:stretch>
            </p:blipFill>
            <p:spPr bwMode="auto">
              <a:xfrm>
                <a:off x="2483768" y="2636912"/>
                <a:ext cx="198022" cy="792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6" name="Picture 60" descr="http://www.biodiversidad.gob.mx/usos/maices/grupos/fotos/DentadosTropicales/pepitilla.png">
                <a:extLst>
                  <a:ext uri="{FF2B5EF4-FFF2-40B4-BE49-F238E27FC236}">
                    <a16:creationId xmlns:a16="http://schemas.microsoft.com/office/drawing/2014/main" id="{C311D443-C815-4BA4-8EFA-4B377C2732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198" r="42601" b="3139"/>
              <a:stretch>
                <a:fillRect/>
              </a:stretch>
            </p:blipFill>
            <p:spPr bwMode="auto">
              <a:xfrm>
                <a:off x="2039426" y="2708920"/>
                <a:ext cx="228318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7" name="Picture 47" descr="http://www.biodiversidad.gob.mx/usos/maices/grupos/fotos/Chapalote/reventador.png">
                <a:extLst>
                  <a:ext uri="{FF2B5EF4-FFF2-40B4-BE49-F238E27FC236}">
                    <a16:creationId xmlns:a16="http://schemas.microsoft.com/office/drawing/2014/main" id="{4ADFAEE8-FBF1-4C32-80C5-5369D64FE2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20" r="59145"/>
              <a:stretch>
                <a:fillRect/>
              </a:stretch>
            </p:blipFill>
            <p:spPr bwMode="auto">
              <a:xfrm>
                <a:off x="4572001" y="2608510"/>
                <a:ext cx="144015" cy="820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8" name="Picture 43" descr="http://www.biodiversidad.gob.mx/usos/maices/grupos/fotos/Chapalote/chapalote.png">
                <a:extLst>
                  <a:ext uri="{FF2B5EF4-FFF2-40B4-BE49-F238E27FC236}">
                    <a16:creationId xmlns:a16="http://schemas.microsoft.com/office/drawing/2014/main" id="{79486E19-5259-49CF-B413-8C24973626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198" t="16800" r="37001" b="4800"/>
              <a:stretch>
                <a:fillRect/>
              </a:stretch>
            </p:blipFill>
            <p:spPr bwMode="auto">
              <a:xfrm>
                <a:off x="4427984" y="2636912"/>
                <a:ext cx="131870" cy="792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50" name="46 Conector recto">
              <a:extLst>
                <a:ext uri="{FF2B5EF4-FFF2-40B4-BE49-F238E27FC236}">
                  <a16:creationId xmlns:a16="http://schemas.microsoft.com/office/drawing/2014/main" id="{83C83DD8-D6DC-4BEB-9E75-26CACD387DF8}"/>
                </a:ext>
              </a:extLst>
            </p:cNvPr>
            <p:cNvCxnSpPr/>
            <p:nvPr/>
          </p:nvCxnSpPr>
          <p:spPr>
            <a:xfrm>
              <a:off x="8964958" y="2276665"/>
              <a:ext cx="0" cy="6482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48 Conector recto">
              <a:extLst>
                <a:ext uri="{FF2B5EF4-FFF2-40B4-BE49-F238E27FC236}">
                  <a16:creationId xmlns:a16="http://schemas.microsoft.com/office/drawing/2014/main" id="{968CED60-DEE6-4A7E-A9D4-B737B9E598E1}"/>
                </a:ext>
              </a:extLst>
            </p:cNvPr>
            <p:cNvCxnSpPr/>
            <p:nvPr/>
          </p:nvCxnSpPr>
          <p:spPr>
            <a:xfrm>
              <a:off x="8893612" y="1269380"/>
              <a:ext cx="14269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49 Conector recto">
              <a:extLst>
                <a:ext uri="{FF2B5EF4-FFF2-40B4-BE49-F238E27FC236}">
                  <a16:creationId xmlns:a16="http://schemas.microsoft.com/office/drawing/2014/main" id="{06B45CE2-7023-4598-8CE1-5227A1316E2F}"/>
                </a:ext>
              </a:extLst>
            </p:cNvPr>
            <p:cNvCxnSpPr/>
            <p:nvPr/>
          </p:nvCxnSpPr>
          <p:spPr>
            <a:xfrm>
              <a:off x="8893612" y="2924944"/>
              <a:ext cx="14269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68" name="50 CuadroTexto">
              <a:extLst>
                <a:ext uri="{FF2B5EF4-FFF2-40B4-BE49-F238E27FC236}">
                  <a16:creationId xmlns:a16="http://schemas.microsoft.com/office/drawing/2014/main" id="{715800EA-9A78-4B22-9DD1-AAC2F6F1CB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4976" y="2035587"/>
              <a:ext cx="395536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es-MX" sz="500" b="1">
                  <a:solidFill>
                    <a:srgbClr val="FFFFFF"/>
                  </a:solidFill>
                </a:rPr>
                <a:t>35 cm</a:t>
              </a:r>
              <a:endParaRPr lang="en-US" altLang="es-MX" sz="500" b="1">
                <a:solidFill>
                  <a:srgbClr val="FFFFFF"/>
                </a:solidFill>
              </a:endParaRPr>
            </a:p>
          </p:txBody>
        </p:sp>
      </p:grpSp>
      <p:sp>
        <p:nvSpPr>
          <p:cNvPr id="15363" name="CuadroTexto 93">
            <a:extLst>
              <a:ext uri="{FF2B5EF4-FFF2-40B4-BE49-F238E27FC236}">
                <a16:creationId xmlns:a16="http://schemas.microsoft.com/office/drawing/2014/main" id="{14B9A3B9-EEE6-4AE8-955F-8D0F610FE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93" y="2496831"/>
            <a:ext cx="828675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2800" dirty="0"/>
              <a:t>Del </a:t>
            </a:r>
            <a:r>
              <a:rPr lang="es-MX" altLang="es-MX" sz="2800" dirty="0" err="1"/>
              <a:t>teocintle</a:t>
            </a:r>
            <a:r>
              <a:rPr lang="es-MX" altLang="es-MX" sz="2800" dirty="0"/>
              <a:t> a todas las razas nativas, a través de un enorme rango de ambientes: desde el nivel del mar hasta los 3,000 m; desde los trópicos secos a las montañas frías y húmedas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F8F0765-8453-4445-A910-716D2F952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092" y="81635"/>
            <a:ext cx="9074839" cy="1143000"/>
          </a:xfrm>
        </p:spPr>
        <p:txBody>
          <a:bodyPr/>
          <a:lstStyle/>
          <a:p>
            <a:r>
              <a:rPr lang="es-MX" sz="4000" dirty="0"/>
              <a:t>Un ejemplo de endemismo en México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D22601-E079-4B90-9225-041A4EF10017}"/>
              </a:ext>
            </a:extLst>
          </p:cNvPr>
          <p:cNvSpPr txBox="1"/>
          <p:nvPr/>
        </p:nvSpPr>
        <p:spPr>
          <a:xfrm>
            <a:off x="3348833" y="1269486"/>
            <a:ext cx="20345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dirty="0"/>
              <a:t>El </a:t>
            </a:r>
            <a:r>
              <a:rPr lang="es-MX" sz="4400" dirty="0" err="1"/>
              <a:t>Maiz</a:t>
            </a:r>
            <a:endParaRPr lang="es-MX" sz="4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95" descr="ec072108">
            <a:extLst>
              <a:ext uri="{FF2B5EF4-FFF2-40B4-BE49-F238E27FC236}">
                <a16:creationId xmlns:a16="http://schemas.microsoft.com/office/drawing/2014/main" id="{CA95D48F-D605-4C34-9D62-5A85B81E1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8" y="912813"/>
            <a:ext cx="2057400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AutoShape 20">
            <a:extLst>
              <a:ext uri="{FF2B5EF4-FFF2-40B4-BE49-F238E27FC236}">
                <a16:creationId xmlns:a16="http://schemas.microsoft.com/office/drawing/2014/main" id="{67A5A64E-1C57-4802-9840-F6DF08E6B34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05944" y="199232"/>
            <a:ext cx="142875" cy="4603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1800">
              <a:latin typeface="Arial" panose="020B0604020202020204" pitchFamily="34" charset="0"/>
            </a:endParaRPr>
          </a:p>
        </p:txBody>
      </p:sp>
      <p:sp>
        <p:nvSpPr>
          <p:cNvPr id="21508" name="Text Box 25">
            <a:extLst>
              <a:ext uri="{FF2B5EF4-FFF2-40B4-BE49-F238E27FC236}">
                <a16:creationId xmlns:a16="http://schemas.microsoft.com/office/drawing/2014/main" id="{D26ADEDE-4949-4F43-8544-51C6874A5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80658"/>
            <a:ext cx="5184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2400" dirty="0">
                <a:latin typeface="Arial" panose="020B0604020202020204" pitchFamily="34" charset="0"/>
              </a:rPr>
              <a:t>Pérdida de biodiversidad</a:t>
            </a:r>
          </a:p>
        </p:txBody>
      </p:sp>
      <p:sp>
        <p:nvSpPr>
          <p:cNvPr id="21509" name="Line 26">
            <a:extLst>
              <a:ext uri="{FF2B5EF4-FFF2-40B4-BE49-F238E27FC236}">
                <a16:creationId xmlns:a16="http://schemas.microsoft.com/office/drawing/2014/main" id="{DAFEA3E4-363F-42BC-B463-C35810FB5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13" y="1042988"/>
            <a:ext cx="8351837" cy="0"/>
          </a:xfrm>
          <a:prstGeom prst="line">
            <a:avLst/>
          </a:prstGeom>
          <a:noFill/>
          <a:ln w="9525">
            <a:solidFill>
              <a:srgbClr val="33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1511" name="Rectangle 83">
            <a:extLst>
              <a:ext uri="{FF2B5EF4-FFF2-40B4-BE49-F238E27FC236}">
                <a16:creationId xmlns:a16="http://schemas.microsoft.com/office/drawing/2014/main" id="{1B0AF7E5-2AD8-4D27-A695-884E202C7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3" y="1341438"/>
            <a:ext cx="3565525" cy="358775"/>
          </a:xfrm>
          <a:prstGeom prst="rect">
            <a:avLst/>
          </a:prstGeom>
          <a:solidFill>
            <a:srgbClr val="C0C0C0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ES" sz="1600">
                <a:latin typeface="Arial" panose="020B0604020202020204" pitchFamily="34" charset="0"/>
              </a:rPr>
              <a:t>Causas de la pérdida de biodiversidad</a:t>
            </a:r>
            <a:endParaRPr lang="es-ES" altLang="es-ES" sz="1600">
              <a:latin typeface="Arial" panose="020B0604020202020204" pitchFamily="34" charset="0"/>
            </a:endParaRPr>
          </a:p>
        </p:txBody>
      </p:sp>
      <p:sp>
        <p:nvSpPr>
          <p:cNvPr id="21512" name="Rectangle 85">
            <a:extLst>
              <a:ext uri="{FF2B5EF4-FFF2-40B4-BE49-F238E27FC236}">
                <a16:creationId xmlns:a16="http://schemas.microsoft.com/office/drawing/2014/main" id="{7339CFEB-4127-4967-987B-205CD01F3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844675"/>
            <a:ext cx="3384550" cy="539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" sz="1400">
                <a:latin typeface="Arial" panose="020B0604020202020204" pitchFamily="34" charset="0"/>
              </a:rPr>
              <a:t>Destrucción y fragmentación de hábitats</a:t>
            </a:r>
            <a:endParaRPr lang="es-ES" altLang="es-ES" sz="1400">
              <a:latin typeface="Arial" panose="020B0604020202020204" pitchFamily="34" charset="0"/>
            </a:endParaRPr>
          </a:p>
        </p:txBody>
      </p:sp>
      <p:pic>
        <p:nvPicPr>
          <p:cNvPr id="21513" name="Picture 90" descr="presa">
            <a:extLst>
              <a:ext uri="{FF2B5EF4-FFF2-40B4-BE49-F238E27FC236}">
                <a16:creationId xmlns:a16="http://schemas.microsoft.com/office/drawing/2014/main" id="{5A5A250F-C868-44E7-8F8F-6A8103EB5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1808163"/>
            <a:ext cx="2087562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Rectangle 91">
            <a:extLst>
              <a:ext uri="{FF2B5EF4-FFF2-40B4-BE49-F238E27FC236}">
                <a16:creationId xmlns:a16="http://schemas.microsoft.com/office/drawing/2014/main" id="{6A29A83B-B730-4249-9061-C311492E9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3429000"/>
            <a:ext cx="3887788" cy="539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" sz="1400">
                <a:latin typeface="Arial" panose="020B0604020202020204" pitchFamily="34" charset="0"/>
              </a:rPr>
              <a:t>Contaminación de aguas, suelos y atmósfera</a:t>
            </a:r>
            <a:endParaRPr lang="es-ES" altLang="es-ES" sz="1400">
              <a:latin typeface="Arial" panose="020B0604020202020204" pitchFamily="34" charset="0"/>
            </a:endParaRPr>
          </a:p>
        </p:txBody>
      </p:sp>
      <p:sp>
        <p:nvSpPr>
          <p:cNvPr id="21515" name="Rectangle 92">
            <a:extLst>
              <a:ext uri="{FF2B5EF4-FFF2-40B4-BE49-F238E27FC236}">
                <a16:creationId xmlns:a16="http://schemas.microsoft.com/office/drawing/2014/main" id="{775599D5-2D35-47BC-AC54-E8DE70369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697538"/>
            <a:ext cx="2879725" cy="4683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" sz="1400">
                <a:latin typeface="Arial" panose="020B0604020202020204" pitchFamily="34" charset="0"/>
              </a:rPr>
              <a:t>Introducción de especies exóticas</a:t>
            </a:r>
            <a:endParaRPr lang="es-ES" altLang="es-ES" sz="1400">
              <a:latin typeface="Arial" panose="020B0604020202020204" pitchFamily="34" charset="0"/>
            </a:endParaRPr>
          </a:p>
        </p:txBody>
      </p:sp>
      <p:sp>
        <p:nvSpPr>
          <p:cNvPr id="21516" name="Rectangle 93">
            <a:extLst>
              <a:ext uri="{FF2B5EF4-FFF2-40B4-BE49-F238E27FC236}">
                <a16:creationId xmlns:a16="http://schemas.microsoft.com/office/drawing/2014/main" id="{5A56BDED-FBA9-424A-A22E-8BCF5A7DD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4725988"/>
            <a:ext cx="169227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" sz="1400">
                <a:latin typeface="Arial" panose="020B0604020202020204" pitchFamily="34" charset="0"/>
              </a:rPr>
              <a:t>Caza incontrolada</a:t>
            </a:r>
            <a:endParaRPr lang="es-ES" altLang="es-ES" sz="1400">
              <a:latin typeface="Arial" panose="020B0604020202020204" pitchFamily="34" charset="0"/>
            </a:endParaRPr>
          </a:p>
        </p:txBody>
      </p:sp>
      <p:sp>
        <p:nvSpPr>
          <p:cNvPr id="21517" name="Rectangle 94">
            <a:extLst>
              <a:ext uri="{FF2B5EF4-FFF2-40B4-BE49-F238E27FC236}">
                <a16:creationId xmlns:a16="http://schemas.microsoft.com/office/drawing/2014/main" id="{17299D33-B932-441E-94EA-59FB3AECF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2997200"/>
            <a:ext cx="863600" cy="323850"/>
          </a:xfrm>
          <a:prstGeom prst="rect">
            <a:avLst/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ES" sz="1400">
                <a:latin typeface="Arial" panose="020B0604020202020204" pitchFamily="34" charset="0"/>
              </a:rPr>
              <a:t>Presas</a:t>
            </a:r>
            <a:endParaRPr lang="es-ES" altLang="es-ES" sz="1400">
              <a:latin typeface="Arial" panose="020B0604020202020204" pitchFamily="34" charset="0"/>
            </a:endParaRPr>
          </a:p>
        </p:txBody>
      </p:sp>
      <p:sp>
        <p:nvSpPr>
          <p:cNvPr id="21518" name="Rectangle 96">
            <a:extLst>
              <a:ext uri="{FF2B5EF4-FFF2-40B4-BE49-F238E27FC236}">
                <a16:creationId xmlns:a16="http://schemas.microsoft.com/office/drawing/2014/main" id="{D4C547CE-18C4-4174-9DBC-BE9AB489E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2205038"/>
            <a:ext cx="1008063" cy="323850"/>
          </a:xfrm>
          <a:prstGeom prst="rect">
            <a:avLst/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ES" sz="1400">
                <a:latin typeface="Arial" panose="020B0604020202020204" pitchFamily="34" charset="0"/>
              </a:rPr>
              <a:t>Minería</a:t>
            </a:r>
            <a:endParaRPr lang="es-ES" altLang="es-ES" sz="1400">
              <a:latin typeface="Arial" panose="020B0604020202020204" pitchFamily="34" charset="0"/>
            </a:endParaRPr>
          </a:p>
        </p:txBody>
      </p:sp>
      <p:pic>
        <p:nvPicPr>
          <p:cNvPr id="21519" name="Picture 98" descr="ec038583">
            <a:extLst>
              <a:ext uri="{FF2B5EF4-FFF2-40B4-BE49-F238E27FC236}">
                <a16:creationId xmlns:a16="http://schemas.microsoft.com/office/drawing/2014/main" id="{18FBBFB6-80D1-4612-880B-2D85A94FB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2852738"/>
            <a:ext cx="1655763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0" name="Picture 99" descr="ed029173">
            <a:extLst>
              <a:ext uri="{FF2B5EF4-FFF2-40B4-BE49-F238E27FC236}">
                <a16:creationId xmlns:a16="http://schemas.microsoft.com/office/drawing/2014/main" id="{305D1E81-AAB3-4AEC-A1DB-54A84AEB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0" b="19460"/>
          <a:stretch>
            <a:fillRect/>
          </a:stretch>
        </p:blipFill>
        <p:spPr bwMode="auto">
          <a:xfrm>
            <a:off x="5940425" y="3644900"/>
            <a:ext cx="126047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1" name="Picture 100" descr="ed024561">
            <a:extLst>
              <a:ext uri="{FF2B5EF4-FFF2-40B4-BE49-F238E27FC236}">
                <a16:creationId xmlns:a16="http://schemas.microsoft.com/office/drawing/2014/main" id="{8CC28DAD-E52A-4537-B50F-E41E3B5B6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50" y="3760788"/>
            <a:ext cx="93503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2" name="Picture 101" descr="ed031527">
            <a:extLst>
              <a:ext uri="{FF2B5EF4-FFF2-40B4-BE49-F238E27FC236}">
                <a16:creationId xmlns:a16="http://schemas.microsoft.com/office/drawing/2014/main" id="{48812C57-1AF2-4257-927C-EF197D2A1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0" y="3536950"/>
            <a:ext cx="118586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3" name="Picture 102" descr="ed001705">
            <a:extLst>
              <a:ext uri="{FF2B5EF4-FFF2-40B4-BE49-F238E27FC236}">
                <a16:creationId xmlns:a16="http://schemas.microsoft.com/office/drawing/2014/main" id="{F1EEBE4D-DA5B-4587-98FA-9A173460C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8" y="4292600"/>
            <a:ext cx="1703387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4" name="Picture 103" descr="ed004635">
            <a:extLst>
              <a:ext uri="{FF2B5EF4-FFF2-40B4-BE49-F238E27FC236}">
                <a16:creationId xmlns:a16="http://schemas.microsoft.com/office/drawing/2014/main" id="{10D32F68-4D0A-4CD4-8C14-16000F8A7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50" y="5064125"/>
            <a:ext cx="1871663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25" name="Rectangle 107">
            <a:extLst>
              <a:ext uri="{FF2B5EF4-FFF2-40B4-BE49-F238E27FC236}">
                <a16:creationId xmlns:a16="http://schemas.microsoft.com/office/drawing/2014/main" id="{148DC22A-36D4-4D9F-92C4-7AA7466CF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4050" y="4292600"/>
            <a:ext cx="1008063" cy="323850"/>
          </a:xfrm>
          <a:prstGeom prst="rect">
            <a:avLst/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ES" sz="1400">
                <a:latin typeface="Arial" panose="020B0604020202020204" pitchFamily="34" charset="0"/>
              </a:rPr>
              <a:t>Residuos</a:t>
            </a:r>
            <a:endParaRPr lang="es-ES" altLang="es-ES" sz="1400">
              <a:latin typeface="Arial" panose="020B0604020202020204" pitchFamily="34" charset="0"/>
            </a:endParaRPr>
          </a:p>
        </p:txBody>
      </p:sp>
      <p:sp>
        <p:nvSpPr>
          <p:cNvPr id="21526" name="Rectangle 108">
            <a:extLst>
              <a:ext uri="{FF2B5EF4-FFF2-40B4-BE49-F238E27FC236}">
                <a16:creationId xmlns:a16="http://schemas.microsoft.com/office/drawing/2014/main" id="{F6E2465C-60E8-42EA-AB6E-E2F0C9F0A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875" y="4365625"/>
            <a:ext cx="973138" cy="323850"/>
          </a:xfrm>
          <a:prstGeom prst="rect">
            <a:avLst/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ES" sz="1400">
                <a:latin typeface="Arial" panose="020B0604020202020204" pitchFamily="34" charset="0"/>
              </a:rPr>
              <a:t>Industrias</a:t>
            </a:r>
            <a:endParaRPr lang="es-ES" altLang="es-ES" sz="1400">
              <a:latin typeface="Arial" panose="020B0604020202020204" pitchFamily="34" charset="0"/>
            </a:endParaRPr>
          </a:p>
        </p:txBody>
      </p:sp>
      <p:sp>
        <p:nvSpPr>
          <p:cNvPr id="21527" name="Rectangle 109">
            <a:extLst>
              <a:ext uri="{FF2B5EF4-FFF2-40B4-BE49-F238E27FC236}">
                <a16:creationId xmlns:a16="http://schemas.microsoft.com/office/drawing/2014/main" id="{806D1C97-69D8-4A28-9E60-315D1108D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1038" y="5913438"/>
            <a:ext cx="1906587" cy="323850"/>
          </a:xfrm>
          <a:prstGeom prst="rect">
            <a:avLst/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ES" sz="1400">
                <a:latin typeface="Arial" panose="020B0604020202020204" pitchFamily="34" charset="0"/>
              </a:rPr>
              <a:t>Cangrejo de río</a:t>
            </a:r>
            <a:endParaRPr lang="es-ES" altLang="es-ES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D0A35-5F08-484C-A8A6-6CF0E4697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556CA76-22C3-4C2A-B2F7-D03B45AD53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51"/>
          <a:stretch/>
        </p:blipFill>
        <p:spPr>
          <a:xfrm>
            <a:off x="1576644" y="620688"/>
            <a:ext cx="5990712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8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Imagen 1">
            <a:extLst>
              <a:ext uri="{FF2B5EF4-FFF2-40B4-BE49-F238E27FC236}">
                <a16:creationId xmlns:a16="http://schemas.microsoft.com/office/drawing/2014/main" id="{79C2BFA0-3095-4455-90AB-6B0051A69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9144000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ABF71B52-E650-4D46-8407-48CA0D849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Pérdida de Hábitats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Imagen 1">
            <a:extLst>
              <a:ext uri="{FF2B5EF4-FFF2-40B4-BE49-F238E27FC236}">
                <a16:creationId xmlns:a16="http://schemas.microsoft.com/office/drawing/2014/main" id="{78B450C5-AC48-428C-92D5-1767D59FA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8"/>
          <a:stretch/>
        </p:blipFill>
        <p:spPr bwMode="auto">
          <a:xfrm>
            <a:off x="0" y="1628800"/>
            <a:ext cx="9144000" cy="426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B593822-15EA-46C8-99BA-2ED994838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dirty="0"/>
              <a:t>Biodiversidad y fragmentación de los hábitats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>
            <a:extLst>
              <a:ext uri="{FF2B5EF4-FFF2-40B4-BE49-F238E27FC236}">
                <a16:creationId xmlns:a16="http://schemas.microsoft.com/office/drawing/2014/main" id="{464DF764-F5A0-48D7-BE24-6AACB36FD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4997" name="Text Box 5">
            <a:extLst>
              <a:ext uri="{FF2B5EF4-FFF2-40B4-BE49-F238E27FC236}">
                <a16:creationId xmlns:a16="http://schemas.microsoft.com/office/drawing/2014/main" id="{803C314D-35D1-460A-982C-7596B599A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2489200"/>
            <a:ext cx="37465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s-MX">
                <a:solidFill>
                  <a:srgbClr val="FFFF00"/>
                </a:solidFill>
              </a:rPr>
              <a:t>El cambio en el uso de la tierra y la deforestacion conducen a la </a:t>
            </a:r>
          </a:p>
          <a:p>
            <a:r>
              <a:rPr lang="en-US" altLang="es-MX" b="1">
                <a:solidFill>
                  <a:srgbClr val="FFFF00"/>
                </a:solidFill>
              </a:rPr>
              <a:t>pérdida de biodiversidad</a:t>
            </a:r>
          </a:p>
        </p:txBody>
      </p:sp>
      <p:pic>
        <p:nvPicPr>
          <p:cNvPr id="84998" name="Picture 6">
            <a:extLst>
              <a:ext uri="{FF2B5EF4-FFF2-40B4-BE49-F238E27FC236}">
                <a16:creationId xmlns:a16="http://schemas.microsoft.com/office/drawing/2014/main" id="{9F203CB9-0128-461D-A853-A8BC6D019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323850"/>
            <a:ext cx="4887913" cy="596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9" name="Text Box 7">
            <a:extLst>
              <a:ext uri="{FF2B5EF4-FFF2-40B4-BE49-F238E27FC236}">
                <a16:creationId xmlns:a16="http://schemas.microsoft.com/office/drawing/2014/main" id="{80986B35-F15C-4211-8D8A-819097ED7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3650" y="6324600"/>
            <a:ext cx="5340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 sz="1800">
                <a:solidFill>
                  <a:schemeClr val="bg1"/>
                </a:solidFill>
                <a:latin typeface="Arial" panose="020B0604020202020204" pitchFamily="34" charset="0"/>
              </a:rPr>
              <a:t>Ecosistemas críticos para perdida de biodiversidad</a:t>
            </a:r>
          </a:p>
        </p:txBody>
      </p:sp>
      <p:grpSp>
        <p:nvGrpSpPr>
          <p:cNvPr id="85000" name="Group 8">
            <a:extLst>
              <a:ext uri="{FF2B5EF4-FFF2-40B4-BE49-F238E27FC236}">
                <a16:creationId xmlns:a16="http://schemas.microsoft.com/office/drawing/2014/main" id="{B284B167-551A-4AE2-B93E-C2C001813E7A}"/>
              </a:ext>
            </a:extLst>
          </p:cNvPr>
          <p:cNvGrpSpPr>
            <a:grpSpLocks/>
          </p:cNvGrpSpPr>
          <p:nvPr/>
        </p:nvGrpSpPr>
        <p:grpSpPr bwMode="auto">
          <a:xfrm>
            <a:off x="0" y="215900"/>
            <a:ext cx="4343400" cy="2133600"/>
            <a:chOff x="576" y="96"/>
            <a:chExt cx="2736" cy="1344"/>
          </a:xfrm>
        </p:grpSpPr>
        <p:grpSp>
          <p:nvGrpSpPr>
            <p:cNvPr id="85001" name="Group 9">
              <a:extLst>
                <a:ext uri="{FF2B5EF4-FFF2-40B4-BE49-F238E27FC236}">
                  <a16:creationId xmlns:a16="http://schemas.microsoft.com/office/drawing/2014/main" id="{8660A355-5A9A-445D-A953-D83E2452A8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96"/>
              <a:ext cx="2311" cy="1343"/>
              <a:chOff x="624" y="192"/>
              <a:chExt cx="2311" cy="1343"/>
            </a:xfrm>
          </p:grpSpPr>
          <p:pic>
            <p:nvPicPr>
              <p:cNvPr id="85002" name="Picture 10" descr="Paquete de las vacaciones del recorrido del desierto de Chile Atacama (2N)">
                <a:extLst>
                  <a:ext uri="{FF2B5EF4-FFF2-40B4-BE49-F238E27FC236}">
                    <a16:creationId xmlns:a16="http://schemas.microsoft.com/office/drawing/2014/main" id="{A6B459E1-6505-47D6-8460-06B7D790E7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192"/>
                <a:ext cx="2263" cy="13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5003" name="Text Box 11">
                <a:extLst>
                  <a:ext uri="{FF2B5EF4-FFF2-40B4-BE49-F238E27FC236}">
                    <a16:creationId xmlns:a16="http://schemas.microsoft.com/office/drawing/2014/main" id="{71CB3B7B-D017-42A6-8D55-A1893AEE2A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" y="192"/>
                <a:ext cx="137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s-ES_tradnl" altLang="es-MX" sz="1400">
                    <a:solidFill>
                      <a:schemeClr val="bg1"/>
                    </a:solidFill>
                    <a:latin typeface="Arial Unicode MS" panose="020B0604020202020204" pitchFamily="34" charset="-128"/>
                  </a:rPr>
                  <a:t>Climate and Ecosystems </a:t>
                </a:r>
                <a:endParaRPr lang="en-US" altLang="es-MX" sz="1400">
                  <a:solidFill>
                    <a:schemeClr val="bg1"/>
                  </a:solidFill>
                  <a:latin typeface="Arial Unicode MS" panose="020B0604020202020204" pitchFamily="34" charset="-128"/>
                </a:endParaRPr>
              </a:p>
            </p:txBody>
          </p:sp>
        </p:grpSp>
        <p:grpSp>
          <p:nvGrpSpPr>
            <p:cNvPr id="85004" name="Group 12">
              <a:extLst>
                <a:ext uri="{FF2B5EF4-FFF2-40B4-BE49-F238E27FC236}">
                  <a16:creationId xmlns:a16="http://schemas.microsoft.com/office/drawing/2014/main" id="{056C677D-0171-44E0-ADFE-04D12932A0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384"/>
              <a:ext cx="2064" cy="1056"/>
              <a:chOff x="1152" y="480"/>
              <a:chExt cx="2064" cy="1056"/>
            </a:xfrm>
          </p:grpSpPr>
          <p:pic>
            <p:nvPicPr>
              <p:cNvPr id="85005" name="Picture 13">
                <a:extLst>
                  <a:ext uri="{FF2B5EF4-FFF2-40B4-BE49-F238E27FC236}">
                    <a16:creationId xmlns:a16="http://schemas.microsoft.com/office/drawing/2014/main" id="{BCAD7B14-AA23-41C9-8D63-377CD24D75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" y="651"/>
                <a:ext cx="1180" cy="8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006" name="Picture 14">
                <a:extLst>
                  <a:ext uri="{FF2B5EF4-FFF2-40B4-BE49-F238E27FC236}">
                    <a16:creationId xmlns:a16="http://schemas.microsoft.com/office/drawing/2014/main" id="{826CC215-60DD-4025-900A-3FA13FD36A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4" y="480"/>
                <a:ext cx="1152" cy="8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85007" name="Picture 15">
            <a:extLst>
              <a:ext uri="{FF2B5EF4-FFF2-40B4-BE49-F238E27FC236}">
                <a16:creationId xmlns:a16="http://schemas.microsoft.com/office/drawing/2014/main" id="{3A6D70AA-0508-4448-BF38-4EE0956B5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4387850"/>
            <a:ext cx="1577975" cy="216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8" name="Picture 16">
            <a:extLst>
              <a:ext uri="{FF2B5EF4-FFF2-40B4-BE49-F238E27FC236}">
                <a16:creationId xmlns:a16="http://schemas.microsoft.com/office/drawing/2014/main" id="{7991C8A7-3B43-4B33-881A-9611A74D7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89438"/>
            <a:ext cx="1385888" cy="215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346428F-1260-4A1B-B606-C2859A5463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err="1">
                <a:latin typeface="+mn-lt"/>
              </a:rPr>
              <a:t>Deforestación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mundial</a:t>
            </a:r>
            <a:r>
              <a:rPr lang="en-US" sz="3600" b="1" dirty="0">
                <a:latin typeface="+mn-lt"/>
              </a:rPr>
              <a:t>, 1990 - 2000</a:t>
            </a:r>
            <a:endParaRPr lang="en-US" sz="3600" b="1" dirty="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96EAB81-495E-4ABD-93A9-B13A1A494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7638"/>
            <a:ext cx="9117013" cy="42973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ED0F2CFC-FD05-47B7-AB20-9D4685EDA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6038" y="2117725"/>
            <a:ext cx="12938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400" b="1">
                <a:solidFill>
                  <a:schemeClr val="bg1"/>
                </a:solidFill>
                <a:cs typeface="Times New Roman" panose="02020603050405020304" pitchFamily="18" charset="0"/>
              </a:rPr>
              <a:t>25. Deforestation</a:t>
            </a:r>
            <a:endParaRPr lang="en-US" altLang="es-MX" sz="1800" b="1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8BDF5037-C268-4A0F-9E9E-F5347213A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117725"/>
            <a:ext cx="1158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n-US" altLang="es-MX" sz="1800">
              <a:cs typeface="Times New Roman" panose="02020603050405020304" pitchFamily="18" charset="0"/>
            </a:endParaRP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182B1743-0E0B-44F6-975B-3313E13DF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106613"/>
            <a:ext cx="7938" cy="79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27201002-08DD-498B-A05E-4BCE3605A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106613"/>
            <a:ext cx="7938" cy="79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1E0596F9-2F85-447D-9C6D-7E0F7BDAD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7138" y="2106613"/>
            <a:ext cx="7845425" cy="79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C4B68DFE-8ECE-42C2-9DB6-3901CFF26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2106613"/>
            <a:ext cx="7937" cy="79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394" name="Rectangle 10">
            <a:extLst>
              <a:ext uri="{FF2B5EF4-FFF2-40B4-BE49-F238E27FC236}">
                <a16:creationId xmlns:a16="http://schemas.microsoft.com/office/drawing/2014/main" id="{37B91608-ACCD-4763-BFCB-805EE57AD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2106613"/>
            <a:ext cx="7937" cy="79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395" name="Rectangle 11">
            <a:extLst>
              <a:ext uri="{FF2B5EF4-FFF2-40B4-BE49-F238E27FC236}">
                <a16:creationId xmlns:a16="http://schemas.microsoft.com/office/drawing/2014/main" id="{A3F534A1-0D7D-4F56-9AF5-F92A31EB4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114550"/>
            <a:ext cx="7938" cy="2413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396" name="Rectangle 12">
            <a:extLst>
              <a:ext uri="{FF2B5EF4-FFF2-40B4-BE49-F238E27FC236}">
                <a16:creationId xmlns:a16="http://schemas.microsoft.com/office/drawing/2014/main" id="{5C82D88C-92FF-43A1-B536-C4393F82F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2114550"/>
            <a:ext cx="7937" cy="2413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pic>
        <p:nvPicPr>
          <p:cNvPr id="16397" name="Picture 13">
            <a:extLst>
              <a:ext uri="{FF2B5EF4-FFF2-40B4-BE49-F238E27FC236}">
                <a16:creationId xmlns:a16="http://schemas.microsoft.com/office/drawing/2014/main" id="{C0A723D3-E43F-4723-AF0E-337B0A122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819275"/>
            <a:ext cx="6881812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14">
            <a:extLst>
              <a:ext uri="{FF2B5EF4-FFF2-40B4-BE49-F238E27FC236}">
                <a16:creationId xmlns:a16="http://schemas.microsoft.com/office/drawing/2014/main" id="{F91E00EC-C5A4-4728-9DEC-5D9CB1C50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819275"/>
            <a:ext cx="1820863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9" name="Rectangle 15">
            <a:extLst>
              <a:ext uri="{FF2B5EF4-FFF2-40B4-BE49-F238E27FC236}">
                <a16:creationId xmlns:a16="http://schemas.microsoft.com/office/drawing/2014/main" id="{C02B6EBA-1C44-4D8D-A3BF-AC97FDF9E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3663" y="5133975"/>
            <a:ext cx="141287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6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n-US" altLang="es-MX" sz="1800">
              <a:cs typeface="Times New Roman" panose="02020603050405020304" pitchFamily="18" charset="0"/>
            </a:endParaRPr>
          </a:p>
        </p:txBody>
      </p:sp>
      <p:sp>
        <p:nvSpPr>
          <p:cNvPr id="16400" name="Rectangle 16">
            <a:extLst>
              <a:ext uri="{FF2B5EF4-FFF2-40B4-BE49-F238E27FC236}">
                <a16:creationId xmlns:a16="http://schemas.microsoft.com/office/drawing/2014/main" id="{3E7894CA-6AAC-4391-9EB8-7E9545DAC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6038" y="5321300"/>
            <a:ext cx="141287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6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n-US" altLang="es-MX" sz="1800">
              <a:cs typeface="Times New Roman" panose="02020603050405020304" pitchFamily="18" charset="0"/>
            </a:endParaRPr>
          </a:p>
        </p:txBody>
      </p:sp>
      <p:sp>
        <p:nvSpPr>
          <p:cNvPr id="16401" name="Rectangle 17">
            <a:extLst>
              <a:ext uri="{FF2B5EF4-FFF2-40B4-BE49-F238E27FC236}">
                <a16:creationId xmlns:a16="http://schemas.microsoft.com/office/drawing/2014/main" id="{FD907C3F-5A0E-412C-9313-8F070D7C9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55850"/>
            <a:ext cx="7938" cy="7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02" name="Rectangle 18">
            <a:extLst>
              <a:ext uri="{FF2B5EF4-FFF2-40B4-BE49-F238E27FC236}">
                <a16:creationId xmlns:a16="http://schemas.microsoft.com/office/drawing/2014/main" id="{DCF4A075-6A9E-4352-B4CA-F46E97F39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7138" y="2355850"/>
            <a:ext cx="7845425" cy="7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03" name="Rectangle 19">
            <a:extLst>
              <a:ext uri="{FF2B5EF4-FFF2-40B4-BE49-F238E27FC236}">
                <a16:creationId xmlns:a16="http://schemas.microsoft.com/office/drawing/2014/main" id="{0927B165-7385-4383-8D0E-245342AD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2355850"/>
            <a:ext cx="7937" cy="7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04" name="Rectangle 20">
            <a:extLst>
              <a:ext uri="{FF2B5EF4-FFF2-40B4-BE49-F238E27FC236}">
                <a16:creationId xmlns:a16="http://schemas.microsoft.com/office/drawing/2014/main" id="{CC3D8029-AE80-44F7-8DDA-80170623C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63788"/>
            <a:ext cx="7938" cy="29797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05" name="Rectangle 21">
            <a:extLst>
              <a:ext uri="{FF2B5EF4-FFF2-40B4-BE49-F238E27FC236}">
                <a16:creationId xmlns:a16="http://schemas.microsoft.com/office/drawing/2014/main" id="{6B536C29-5123-42EB-BBD9-7633304EC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2363788"/>
            <a:ext cx="7937" cy="29797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06" name="Rectangle 22">
            <a:extLst>
              <a:ext uri="{FF2B5EF4-FFF2-40B4-BE49-F238E27FC236}">
                <a16:creationId xmlns:a16="http://schemas.microsoft.com/office/drawing/2014/main" id="{ED238570-8DD3-4120-8A2D-C8A2DCFFF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6038" y="5351463"/>
            <a:ext cx="107315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000">
                <a:solidFill>
                  <a:schemeClr val="bg1"/>
                </a:solidFill>
                <a:cs typeface="Times New Roman" panose="02020603050405020304" pitchFamily="18" charset="0"/>
              </a:rPr>
              <a:t>Source: </a:t>
            </a:r>
            <a:r>
              <a:rPr lang="en-US" altLang="es-MX" sz="1200">
                <a:solidFill>
                  <a:schemeClr val="bg1"/>
                </a:solidFill>
                <a:cs typeface="Times New Roman" panose="02020603050405020304" pitchFamily="18" charset="0"/>
              </a:rPr>
              <a:t>Food</a:t>
            </a:r>
            <a:r>
              <a:rPr lang="en-US" altLang="es-MX" sz="1000">
                <a:solidFill>
                  <a:schemeClr val="bg1"/>
                </a:solidFill>
                <a:cs typeface="Times New Roman" panose="02020603050405020304" pitchFamily="18" charset="0"/>
              </a:rPr>
              <a:t> and A</a:t>
            </a:r>
            <a:endParaRPr lang="en-US" altLang="es-MX" sz="180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6407" name="Rectangle 23">
            <a:extLst>
              <a:ext uri="{FF2B5EF4-FFF2-40B4-BE49-F238E27FC236}">
                <a16:creationId xmlns:a16="http://schemas.microsoft.com/office/drawing/2014/main" id="{93CC9E5F-E6CD-4DBB-A1C3-F29ABDF32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588" y="5351463"/>
            <a:ext cx="14224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200">
                <a:solidFill>
                  <a:schemeClr val="bg1"/>
                </a:solidFill>
                <a:cs typeface="Times New Roman" panose="02020603050405020304" pitchFamily="18" charset="0"/>
              </a:rPr>
              <a:t>griculture Organisation</a:t>
            </a:r>
          </a:p>
        </p:txBody>
      </p:sp>
      <p:sp>
        <p:nvSpPr>
          <p:cNvPr id="16408" name="Rectangle 24">
            <a:extLst>
              <a:ext uri="{FF2B5EF4-FFF2-40B4-BE49-F238E27FC236}">
                <a16:creationId xmlns:a16="http://schemas.microsoft.com/office/drawing/2014/main" id="{35D9B32D-5A69-4F2B-914A-FE6995D1A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5351463"/>
            <a:ext cx="80962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0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n-US" altLang="es-MX" sz="1800">
              <a:cs typeface="Times New Roman" panose="02020603050405020304" pitchFamily="18" charset="0"/>
            </a:endParaRPr>
          </a:p>
        </p:txBody>
      </p:sp>
      <p:sp>
        <p:nvSpPr>
          <p:cNvPr id="16409" name="Rectangle 25">
            <a:extLst>
              <a:ext uri="{FF2B5EF4-FFF2-40B4-BE49-F238E27FC236}">
                <a16:creationId xmlns:a16="http://schemas.microsoft.com/office/drawing/2014/main" id="{CB6DBA13-0A42-4E75-A5FB-4BE21DFE0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343525"/>
            <a:ext cx="7938" cy="7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10" name="Rectangle 26">
            <a:extLst>
              <a:ext uri="{FF2B5EF4-FFF2-40B4-BE49-F238E27FC236}">
                <a16:creationId xmlns:a16="http://schemas.microsoft.com/office/drawing/2014/main" id="{7A814E33-28F4-4AE8-A1B5-9304C64AB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7138" y="5343525"/>
            <a:ext cx="7845425" cy="7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11" name="Rectangle 27">
            <a:extLst>
              <a:ext uri="{FF2B5EF4-FFF2-40B4-BE49-F238E27FC236}">
                <a16:creationId xmlns:a16="http://schemas.microsoft.com/office/drawing/2014/main" id="{FF88BBF5-2765-4A60-9186-4FAC541B0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5343525"/>
            <a:ext cx="7937" cy="7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12" name="Rectangle 28">
            <a:extLst>
              <a:ext uri="{FF2B5EF4-FFF2-40B4-BE49-F238E27FC236}">
                <a16:creationId xmlns:a16="http://schemas.microsoft.com/office/drawing/2014/main" id="{F9E5CCD8-6983-4A63-940E-95AB088D0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351463"/>
            <a:ext cx="7938" cy="1158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13" name="Rectangle 29">
            <a:extLst>
              <a:ext uri="{FF2B5EF4-FFF2-40B4-BE49-F238E27FC236}">
                <a16:creationId xmlns:a16="http://schemas.microsoft.com/office/drawing/2014/main" id="{65CBF015-18DC-4E90-9868-B66EBBA0F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467350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14" name="Rectangle 30">
            <a:extLst>
              <a:ext uri="{FF2B5EF4-FFF2-40B4-BE49-F238E27FC236}">
                <a16:creationId xmlns:a16="http://schemas.microsoft.com/office/drawing/2014/main" id="{BB2A5376-C393-4C40-A4F0-56763DAA5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467350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15" name="Rectangle 31">
            <a:extLst>
              <a:ext uri="{FF2B5EF4-FFF2-40B4-BE49-F238E27FC236}">
                <a16:creationId xmlns:a16="http://schemas.microsoft.com/office/drawing/2014/main" id="{C75439D8-5BD8-4820-B82C-1B843B860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7138" y="5467350"/>
            <a:ext cx="7845425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16" name="Rectangle 32">
            <a:extLst>
              <a:ext uri="{FF2B5EF4-FFF2-40B4-BE49-F238E27FC236}">
                <a16:creationId xmlns:a16="http://schemas.microsoft.com/office/drawing/2014/main" id="{9D05928C-6E5A-40C0-8BD0-9F65424F0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5351463"/>
            <a:ext cx="7937" cy="1158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17" name="Rectangle 33">
            <a:extLst>
              <a:ext uri="{FF2B5EF4-FFF2-40B4-BE49-F238E27FC236}">
                <a16:creationId xmlns:a16="http://schemas.microsoft.com/office/drawing/2014/main" id="{DD06452E-7B06-456A-8931-864C8C09F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5467350"/>
            <a:ext cx="7937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18" name="Rectangle 34">
            <a:extLst>
              <a:ext uri="{FF2B5EF4-FFF2-40B4-BE49-F238E27FC236}">
                <a16:creationId xmlns:a16="http://schemas.microsoft.com/office/drawing/2014/main" id="{FB69553B-EF75-4B0F-91D6-FC971E90D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5467350"/>
            <a:ext cx="7937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16419" name="Rectangle 35">
            <a:extLst>
              <a:ext uri="{FF2B5EF4-FFF2-40B4-BE49-F238E27FC236}">
                <a16:creationId xmlns:a16="http://schemas.microsoft.com/office/drawing/2014/main" id="{46EA23F3-3D6C-4B4A-9EC1-283DD2F9E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6038" y="5476875"/>
            <a:ext cx="141287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6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n-US" altLang="es-MX" sz="180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1025">
            <a:extLst>
              <a:ext uri="{FF2B5EF4-FFF2-40B4-BE49-F238E27FC236}">
                <a16:creationId xmlns:a16="http://schemas.microsoft.com/office/drawing/2014/main" id="{8D9698AF-BF10-42B2-8A92-1F78321558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338" y="1624013"/>
          <a:ext cx="4287837" cy="370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áfico" r:id="rId2" imgW="4214666" imgH="3643572" progId="MSGraph.Chart.8">
                  <p:embed followColorScheme="full"/>
                </p:oleObj>
              </mc:Choice>
              <mc:Fallback>
                <p:oleObj name="Gráfico" r:id="rId2" imgW="4214666" imgH="3643572" progId="MSGraph.Chart.8">
                  <p:embed followColorScheme="full"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1624013"/>
                        <a:ext cx="4287837" cy="370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Text Box 1111">
            <a:extLst>
              <a:ext uri="{FF2B5EF4-FFF2-40B4-BE49-F238E27FC236}">
                <a16:creationId xmlns:a16="http://schemas.microsoft.com/office/drawing/2014/main" id="{91D5FB81-AE26-462B-B983-A20C8BF01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565400"/>
            <a:ext cx="1143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  <a:buFontTx/>
              <a:buNone/>
            </a:pPr>
            <a:r>
              <a:rPr lang="es-ES_tradnl" altLang="es-MX" sz="1800" b="1">
                <a:latin typeface="Tahoma" panose="020B0604030504040204" pitchFamily="34" charset="0"/>
              </a:rPr>
              <a:t>América latina</a:t>
            </a:r>
          </a:p>
          <a:p>
            <a:pPr algn="ctr" eaLnBrk="1" hangingPunct="1">
              <a:spcBef>
                <a:spcPct val="25000"/>
              </a:spcBef>
              <a:buFontTx/>
              <a:buNone/>
            </a:pPr>
            <a:r>
              <a:rPr lang="es-ES_tradnl" altLang="es-MX" sz="1800">
                <a:latin typeface="Tahoma" panose="020B0604030504040204" pitchFamily="34" charset="0"/>
              </a:rPr>
              <a:t>6.4</a:t>
            </a:r>
          </a:p>
        </p:txBody>
      </p:sp>
      <p:sp>
        <p:nvSpPr>
          <p:cNvPr id="18436" name="Text Box 1112">
            <a:extLst>
              <a:ext uri="{FF2B5EF4-FFF2-40B4-BE49-F238E27FC236}">
                <a16:creationId xmlns:a16="http://schemas.microsoft.com/office/drawing/2014/main" id="{DA9B8E3F-E68E-4681-AC0A-3359EC5C9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3213100"/>
            <a:ext cx="11430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  <a:buFontTx/>
              <a:buNone/>
            </a:pPr>
            <a:r>
              <a:rPr lang="es-ES_tradnl" altLang="es-MX" sz="1800" b="1">
                <a:latin typeface="Tahoma" panose="020B0604030504040204" pitchFamily="34" charset="0"/>
              </a:rPr>
              <a:t>Asia</a:t>
            </a:r>
          </a:p>
          <a:p>
            <a:pPr algn="ctr" eaLnBrk="1" hangingPunct="1">
              <a:spcBef>
                <a:spcPct val="25000"/>
              </a:spcBef>
              <a:buFontTx/>
              <a:buNone/>
            </a:pPr>
            <a:r>
              <a:rPr lang="es-ES_tradnl" altLang="es-MX" sz="1800">
                <a:latin typeface="Tahoma" panose="020B0604030504040204" pitchFamily="34" charset="0"/>
              </a:rPr>
              <a:t>3.1</a:t>
            </a:r>
          </a:p>
        </p:txBody>
      </p:sp>
      <p:sp>
        <p:nvSpPr>
          <p:cNvPr id="18437" name="Text Box 1113">
            <a:extLst>
              <a:ext uri="{FF2B5EF4-FFF2-40B4-BE49-F238E27FC236}">
                <a16:creationId xmlns:a16="http://schemas.microsoft.com/office/drawing/2014/main" id="{474D7760-173F-4855-AB78-1EC189000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2060575"/>
            <a:ext cx="11430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  <a:buFontTx/>
              <a:buNone/>
            </a:pPr>
            <a:r>
              <a:rPr lang="es-ES_tradnl" altLang="es-MX" sz="1800" b="1">
                <a:latin typeface="Tahoma" panose="020B0604030504040204" pitchFamily="34" charset="0"/>
              </a:rPr>
              <a:t>África</a:t>
            </a:r>
          </a:p>
          <a:p>
            <a:pPr algn="ctr" eaLnBrk="1" hangingPunct="1">
              <a:spcBef>
                <a:spcPct val="25000"/>
              </a:spcBef>
              <a:buFontTx/>
              <a:buNone/>
            </a:pPr>
            <a:r>
              <a:rPr lang="es-ES_tradnl" altLang="es-MX" sz="1800">
                <a:latin typeface="Tahoma" panose="020B0604030504040204" pitchFamily="34" charset="0"/>
              </a:rPr>
              <a:t>4.1</a:t>
            </a:r>
          </a:p>
        </p:txBody>
      </p:sp>
      <p:sp>
        <p:nvSpPr>
          <p:cNvPr id="18" name="17 Título">
            <a:extLst>
              <a:ext uri="{FF2B5EF4-FFF2-40B4-BE49-F238E27FC236}">
                <a16:creationId xmlns:a16="http://schemas.microsoft.com/office/drawing/2014/main" id="{260781D0-7F05-4611-A525-6B97B0CD7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Bef>
                <a:spcPct val="25000"/>
              </a:spcBef>
              <a:spcAft>
                <a:spcPts val="0"/>
              </a:spcAft>
              <a:defRPr/>
            </a:pPr>
            <a:r>
              <a:rPr lang="es-ES_tradnl" b="1" dirty="0">
                <a:latin typeface="Tahoma" pitchFamily="34" charset="0"/>
              </a:rPr>
              <a:t>Deforestación tropical mundial</a:t>
            </a:r>
            <a:br>
              <a:rPr lang="es-ES_tradnl" dirty="0">
                <a:latin typeface="Tahoma" pitchFamily="34" charset="0"/>
              </a:rPr>
            </a:br>
            <a:endParaRPr lang="es-MX" dirty="0"/>
          </a:p>
        </p:txBody>
      </p:sp>
      <p:sp>
        <p:nvSpPr>
          <p:cNvPr id="18439" name="2 Marcador de contenido">
            <a:extLst>
              <a:ext uri="{FF2B5EF4-FFF2-40B4-BE49-F238E27FC236}">
                <a16:creationId xmlns:a16="http://schemas.microsoft.com/office/drawing/2014/main" id="{86C6610C-4A51-4AE2-8A8A-C990D00F928D}"/>
              </a:ext>
            </a:extLst>
          </p:cNvPr>
          <p:cNvSpPr txBox="1">
            <a:spLocks/>
          </p:cNvSpPr>
          <p:nvPr/>
        </p:nvSpPr>
        <p:spPr bwMode="auto">
          <a:xfrm>
            <a:off x="5035550" y="1217613"/>
            <a:ext cx="36512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MX" altLang="es-MX" sz="2400"/>
              <a:t>Alrededor de 13 millones de hectáreas de bosques y selvas se perdieron cada año entre 2000 y 2010</a:t>
            </a:r>
          </a:p>
          <a:p>
            <a:pPr eaLnBrk="1" hangingPunct="1"/>
            <a:r>
              <a:rPr lang="es-MX" altLang="es-MX" sz="2400"/>
              <a:t>Brasil, Australia e Indonesia tienen las tasas mas altas, aunque se han reducido en los últimos años</a:t>
            </a:r>
          </a:p>
        </p:txBody>
      </p:sp>
      <p:sp>
        <p:nvSpPr>
          <p:cNvPr id="18440" name="7 Rectángulo">
            <a:extLst>
              <a:ext uri="{FF2B5EF4-FFF2-40B4-BE49-F238E27FC236}">
                <a16:creationId xmlns:a16="http://schemas.microsoft.com/office/drawing/2014/main" id="{75F0059C-D168-49DF-91D8-98635CA50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24538"/>
            <a:ext cx="9144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s-MX" altLang="es-MX" sz="2700" b="1"/>
              <a:t> Se ha perdido 53% de la cobertura forestal original del planeta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D473776-8444-4488-970E-2C67F91D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214313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s-MX" sz="3400"/>
              <a:t>Pa</a:t>
            </a:r>
            <a:r>
              <a:rPr lang="es-ES_tradnl" altLang="ja-JP" sz="3400"/>
              <a:t>íses con la mayor tasa de deforestación en el mundo, 2000-2010</a:t>
            </a:r>
            <a:endParaRPr lang="es-ES_tradnl" altLang="es-MX" sz="3400"/>
          </a:p>
        </p:txBody>
      </p:sp>
      <p:pic>
        <p:nvPicPr>
          <p:cNvPr id="19459" name="Picture 4">
            <a:extLst>
              <a:ext uri="{FF2B5EF4-FFF2-40B4-BE49-F238E27FC236}">
                <a16:creationId xmlns:a16="http://schemas.microsoft.com/office/drawing/2014/main" id="{441FBC2B-DBE4-4EA0-8C7B-BC659054F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0188"/>
            <a:ext cx="9144000" cy="53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4 Título">
            <a:extLst>
              <a:ext uri="{FF2B5EF4-FFF2-40B4-BE49-F238E27FC236}">
                <a16:creationId xmlns:a16="http://schemas.microsoft.com/office/drawing/2014/main" id="{558E4340-F44B-4233-8ACF-43048934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3200"/>
            <a:ext cx="9144000" cy="654050"/>
          </a:xfrm>
        </p:spPr>
        <p:txBody>
          <a:bodyPr/>
          <a:lstStyle/>
          <a:p>
            <a:pPr eaLnBrk="1" hangingPunct="1"/>
            <a:r>
              <a:rPr lang="es-MX" altLang="es-MX" sz="3600"/>
              <a:t>Cultivos agropecuarios: </a:t>
            </a:r>
            <a:br>
              <a:rPr lang="es-MX" altLang="es-MX" sz="3600"/>
            </a:br>
            <a:r>
              <a:rPr lang="es-MX" altLang="es-MX" sz="3600"/>
              <a:t>principal causa de deforestación</a:t>
            </a:r>
          </a:p>
        </p:txBody>
      </p:sp>
      <p:sp>
        <p:nvSpPr>
          <p:cNvPr id="21507" name="5 Marcador de contenido">
            <a:extLst>
              <a:ext uri="{FF2B5EF4-FFF2-40B4-BE49-F238E27FC236}">
                <a16:creationId xmlns:a16="http://schemas.microsoft.com/office/drawing/2014/main" id="{B8F52279-3328-412E-9990-561891CD3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altLang="es-MX"/>
          </a:p>
        </p:txBody>
      </p:sp>
      <p:pic>
        <p:nvPicPr>
          <p:cNvPr id="21508" name="Picture 4" descr="IMG_0554 01-06-07">
            <a:extLst>
              <a:ext uri="{FF2B5EF4-FFF2-40B4-BE49-F238E27FC236}">
                <a16:creationId xmlns:a16="http://schemas.microsoft.com/office/drawing/2014/main" id="{8978D5C4-45C2-4D70-A649-66AE40210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8"/>
          <a:stretch>
            <a:fillRect/>
          </a:stretch>
        </p:blipFill>
        <p:spPr bwMode="auto">
          <a:xfrm>
            <a:off x="0" y="1000125"/>
            <a:ext cx="914400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AP2ORIG">
            <a:extLst>
              <a:ext uri="{FF2B5EF4-FFF2-40B4-BE49-F238E27FC236}">
                <a16:creationId xmlns:a16="http://schemas.microsoft.com/office/drawing/2014/main" id="{5591C128-71CA-458E-BC34-46C26DA0C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1F7A"/>
              </a:clrFrom>
              <a:clrTo>
                <a:srgbClr val="001F7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t="1471" r="833" b="1471"/>
          <a:stretch>
            <a:fillRect/>
          </a:stretch>
        </p:blipFill>
        <p:spPr bwMode="auto">
          <a:xfrm>
            <a:off x="58738" y="1571625"/>
            <a:ext cx="8991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7" name="Rectangle 3">
            <a:extLst>
              <a:ext uri="{FF2B5EF4-FFF2-40B4-BE49-F238E27FC236}">
                <a16:creationId xmlns:a16="http://schemas.microsoft.com/office/drawing/2014/main" id="{A8633EB8-59F0-44A3-87F3-8CF3384BC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609600"/>
            <a:ext cx="8458200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lIns="91341" tIns="45670" rIns="91341" bIns="45670" anchor="ctr"/>
          <a:lstStyle/>
          <a:p>
            <a:pPr algn="ctr" defTabSz="91337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latin typeface="Helvetica" charset="0"/>
                <a:ea typeface="ＭＳ Ｐゴシック" charset="0"/>
                <a:cs typeface="+mn-cs"/>
              </a:rPr>
              <a:t>Área boscosa intacta hace 8,000 años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7164771F-4674-419C-963D-0E7DC5F7A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6324600"/>
            <a:ext cx="228600" cy="24447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txBody>
          <a:bodyPr lIns="91341" tIns="45670" rIns="91341" bIns="45670">
            <a:spAutoFit/>
          </a:bodyPr>
          <a:lstStyle/>
          <a:p>
            <a:pPr defTabSz="913373" fontAlgn="auto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  <a:buSzPct val="90000"/>
              <a:defRPr/>
            </a:pPr>
            <a:endParaRPr lang="es-ES_tradnl" sz="10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charset="0"/>
              <a:ea typeface="ＭＳ Ｐゴシック" charset="0"/>
              <a:cs typeface="+mn-cs"/>
            </a:endParaRPr>
          </a:p>
        </p:txBody>
      </p:sp>
      <p:sp>
        <p:nvSpPr>
          <p:cNvPr id="22533" name="Text Box 6">
            <a:extLst>
              <a:ext uri="{FF2B5EF4-FFF2-40B4-BE49-F238E27FC236}">
                <a16:creationId xmlns:a16="http://schemas.microsoft.com/office/drawing/2014/main" id="{BAFDDCFA-BD4E-429C-8C11-7D95FCC32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6324600"/>
            <a:ext cx="1828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1" tIns="45670" rIns="91341" bIns="45670">
            <a:spAutoFit/>
          </a:bodyPr>
          <a:lstStyle>
            <a:lvl1pPr defTabSz="9128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0000"/>
              </a:buClr>
              <a:buSzPct val="90000"/>
              <a:buFontTx/>
              <a:buNone/>
            </a:pPr>
            <a:r>
              <a:rPr lang="en-US" altLang="es-MX" sz="1200">
                <a:solidFill>
                  <a:srgbClr val="FFFFFF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Intact forests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AP2FRON">
            <a:extLst>
              <a:ext uri="{FF2B5EF4-FFF2-40B4-BE49-F238E27FC236}">
                <a16:creationId xmlns:a16="http://schemas.microsoft.com/office/drawing/2014/main" id="{F7FC321B-409A-4A1C-8D69-093D5D758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1F7A"/>
              </a:clrFrom>
              <a:clrTo>
                <a:srgbClr val="001F7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" t="1532" r="545" b="1439"/>
          <a:stretch>
            <a:fillRect/>
          </a:stretch>
        </p:blipFill>
        <p:spPr bwMode="auto">
          <a:xfrm>
            <a:off x="0" y="1571625"/>
            <a:ext cx="912653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3">
            <a:extLst>
              <a:ext uri="{FF2B5EF4-FFF2-40B4-BE49-F238E27FC236}">
                <a16:creationId xmlns:a16="http://schemas.microsoft.com/office/drawing/2014/main" id="{5DDBB7D3-0C51-45D4-B565-5CCAB02AA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1" tIns="45670" rIns="91341" bIns="45670">
            <a:spAutoFit/>
          </a:bodyPr>
          <a:lstStyle>
            <a:lvl1pPr defTabSz="9128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_tradnl" altLang="es-MX" sz="240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05478" name="Text Box 6">
            <a:extLst>
              <a:ext uri="{FF2B5EF4-FFF2-40B4-BE49-F238E27FC236}">
                <a16:creationId xmlns:a16="http://schemas.microsoft.com/office/drawing/2014/main" id="{E4D31A7F-712D-472A-A8FF-CA893BA68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6324600"/>
            <a:ext cx="228600" cy="24447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txBody>
          <a:bodyPr lIns="91341" tIns="45670" rIns="91341" bIns="45670">
            <a:spAutoFit/>
          </a:bodyPr>
          <a:lstStyle/>
          <a:p>
            <a:pPr defTabSz="913373" fontAlgn="auto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  <a:buSzPct val="90000"/>
              <a:defRPr/>
            </a:pPr>
            <a:endParaRPr lang="es-ES_tradnl" sz="10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charset="0"/>
              <a:ea typeface="ＭＳ Ｐゴシック" charset="0"/>
              <a:cs typeface="+mn-cs"/>
            </a:endParaRPr>
          </a:p>
        </p:txBody>
      </p:sp>
      <p:sp>
        <p:nvSpPr>
          <p:cNvPr id="24581" name="Text Box 7">
            <a:extLst>
              <a:ext uri="{FF2B5EF4-FFF2-40B4-BE49-F238E27FC236}">
                <a16:creationId xmlns:a16="http://schemas.microsoft.com/office/drawing/2014/main" id="{F0ABB113-69BA-47C4-B03E-A0C0144C1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6324600"/>
            <a:ext cx="1828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1" tIns="45670" rIns="91341" bIns="45670">
            <a:spAutoFit/>
          </a:bodyPr>
          <a:lstStyle>
            <a:lvl1pPr defTabSz="9128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0000"/>
              </a:buClr>
              <a:buSzPct val="90000"/>
              <a:buFontTx/>
              <a:buNone/>
            </a:pPr>
            <a:r>
              <a:rPr lang="en-US" altLang="es-MX" sz="1200">
                <a:solidFill>
                  <a:srgbClr val="FFFFFF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Intact forests</a:t>
            </a:r>
          </a:p>
        </p:txBody>
      </p:sp>
      <p:sp>
        <p:nvSpPr>
          <p:cNvPr id="105480" name="Rectangle 8">
            <a:extLst>
              <a:ext uri="{FF2B5EF4-FFF2-40B4-BE49-F238E27FC236}">
                <a16:creationId xmlns:a16="http://schemas.microsoft.com/office/drawing/2014/main" id="{006CB576-788C-451D-A848-7BB637AB7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609600"/>
            <a:ext cx="8458200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lIns="91341" tIns="45670" rIns="91341" bIns="45670" anchor="ctr"/>
          <a:lstStyle/>
          <a:p>
            <a:pPr algn="ctr" defTabSz="91337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latin typeface="Helvetica" charset="0"/>
                <a:ea typeface="ＭＳ Ｐゴシック" charset="0"/>
                <a:cs typeface="+mn-cs"/>
              </a:rPr>
              <a:t>Área</a:t>
            </a:r>
            <a:r>
              <a:rPr lang="en-US" sz="35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latin typeface="Helvetica" charset="0"/>
                <a:ea typeface="ＭＳ Ｐゴシック" charset="0"/>
                <a:cs typeface="+mn-cs"/>
              </a:rPr>
              <a:t> </a:t>
            </a:r>
            <a:r>
              <a:rPr lang="en-US" sz="35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latin typeface="Helvetica" charset="0"/>
                <a:ea typeface="ＭＳ Ｐゴシック" charset="0"/>
                <a:cs typeface="+mn-cs"/>
              </a:rPr>
              <a:t>boscosa</a:t>
            </a:r>
            <a:r>
              <a:rPr lang="en-US" sz="35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latin typeface="Helvetica" charset="0"/>
                <a:ea typeface="ＭＳ Ｐゴシック" charset="0"/>
                <a:cs typeface="+mn-cs"/>
              </a:rPr>
              <a:t> </a:t>
            </a:r>
            <a:r>
              <a:rPr lang="en-US" sz="35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latin typeface="Helvetica" charset="0"/>
                <a:ea typeface="ＭＳ Ｐゴシック" charset="0"/>
                <a:cs typeface="+mn-cs"/>
              </a:rPr>
              <a:t>intacta</a:t>
            </a:r>
            <a:r>
              <a:rPr lang="en-US" sz="35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latin typeface="Helvetica" charset="0"/>
                <a:ea typeface="ＭＳ Ｐゴシック" charset="0"/>
                <a:cs typeface="+mn-cs"/>
              </a:rPr>
              <a:t> hoy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ead_zones_map">
            <a:extLst>
              <a:ext uri="{FF2B5EF4-FFF2-40B4-BE49-F238E27FC236}">
                <a16:creationId xmlns:a16="http://schemas.microsoft.com/office/drawing/2014/main" id="{AC1BD22C-4F71-480A-928D-E62921590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2375"/>
            <a:ext cx="9144000" cy="537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3">
            <a:extLst>
              <a:ext uri="{FF2B5EF4-FFF2-40B4-BE49-F238E27FC236}">
                <a16:creationId xmlns:a16="http://schemas.microsoft.com/office/drawing/2014/main" id="{F1285DFD-272B-40BF-B87C-DC4945A2A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60350"/>
            <a:ext cx="8675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s-MX" sz="2800" b="1"/>
              <a:t>PRINCIPALES ZONAS OCEÁNICAS MUERTAS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n 1" descr="5.4.png">
            <a:extLst>
              <a:ext uri="{FF2B5EF4-FFF2-40B4-BE49-F238E27FC236}">
                <a16:creationId xmlns:a16="http://schemas.microsoft.com/office/drawing/2014/main" id="{DEE52A9D-81A8-4C08-8185-1DA4CB881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0"/>
            <a:ext cx="5572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ángulo 2">
            <a:extLst>
              <a:ext uri="{FF2B5EF4-FFF2-40B4-BE49-F238E27FC236}">
                <a16:creationId xmlns:a16="http://schemas.microsoft.com/office/drawing/2014/main" id="{E5E727A8-AE0E-418C-9619-633962D8F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5" y="214313"/>
            <a:ext cx="321627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2800"/>
              <a:t>Tendencias en el estado de las poblaciones de peces explotadas de manera comercial a nivel mundial, 1950-2006 </a:t>
            </a:r>
          </a:p>
        </p:txBody>
      </p:sp>
      <p:sp>
        <p:nvSpPr>
          <p:cNvPr id="29700" name="Rectángulo 2">
            <a:extLst>
              <a:ext uri="{FF2B5EF4-FFF2-40B4-BE49-F238E27FC236}">
                <a16:creationId xmlns:a16="http://schemas.microsoft.com/office/drawing/2014/main" id="{313CCBED-CC74-495D-94B2-5CF880011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2762250"/>
            <a:ext cx="297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b="1"/>
              <a:t> </a:t>
            </a:r>
          </a:p>
        </p:txBody>
      </p:sp>
      <p:sp>
        <p:nvSpPr>
          <p:cNvPr id="29701" name="Rectángulo 2">
            <a:extLst>
              <a:ext uri="{FF2B5EF4-FFF2-40B4-BE49-F238E27FC236}">
                <a16:creationId xmlns:a16="http://schemas.microsoft.com/office/drawing/2014/main" id="{35581200-9C13-401B-91E6-16BA26929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571875"/>
            <a:ext cx="321627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2800"/>
              <a:t>85% de las pesquerías del mundo están sobreexplotadas, colapsadas o explotadas a su máximo nivel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n 1" descr="5.7.png">
            <a:extLst>
              <a:ext uri="{FF2B5EF4-FFF2-40B4-BE49-F238E27FC236}">
                <a16:creationId xmlns:a16="http://schemas.microsoft.com/office/drawing/2014/main" id="{A8B75FB3-4179-40BF-98F2-BC2A39347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75" y="0"/>
            <a:ext cx="6410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ángulo 2">
            <a:extLst>
              <a:ext uri="{FF2B5EF4-FFF2-40B4-BE49-F238E27FC236}">
                <a16:creationId xmlns:a16="http://schemas.microsoft.com/office/drawing/2014/main" id="{A2146E09-66A2-4FFF-9001-2C7A75FC4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3825" y="369888"/>
            <a:ext cx="2928938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s-IS" altLang="es-MX" b="1"/>
              <a:t>Í</a:t>
            </a:r>
            <a:r>
              <a:rPr lang="it-IT" altLang="es-MX" b="1"/>
              <a:t>ndices de supervivencia de especies para todas las especies de aves, mamíferos, anfibios y corales de la Lista Roja, 1980-2010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MAPA_DINAMICO">
            <a:extLst>
              <a:ext uri="{FF2B5EF4-FFF2-40B4-BE49-F238E27FC236}">
                <a16:creationId xmlns:a16="http://schemas.microsoft.com/office/drawing/2014/main" id="{BF790318-9D8F-446C-81CF-E9028042D1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764704"/>
            <a:ext cx="8705850" cy="586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5">
            <a:extLst>
              <a:ext uri="{FF2B5EF4-FFF2-40B4-BE49-F238E27FC236}">
                <a16:creationId xmlns:a16="http://schemas.microsoft.com/office/drawing/2014/main" id="{890EE66B-D5E2-4A14-844A-EA17E8860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5078413"/>
            <a:ext cx="3244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MX" sz="1800"/>
              <a:t>SELVA TROPICAL HÚMEDA</a:t>
            </a:r>
          </a:p>
        </p:txBody>
      </p:sp>
      <p:sp>
        <p:nvSpPr>
          <p:cNvPr id="271366" name="Rectangle 6">
            <a:extLst>
              <a:ext uri="{FF2B5EF4-FFF2-40B4-BE49-F238E27FC236}">
                <a16:creationId xmlns:a16="http://schemas.microsoft.com/office/drawing/2014/main" id="{2AF8F604-413A-48E3-81BD-13F10A384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075" y="5157788"/>
            <a:ext cx="384175" cy="190500"/>
          </a:xfrm>
          <a:prstGeom prst="rect">
            <a:avLst/>
          </a:prstGeom>
          <a:solidFill>
            <a:srgbClr val="682868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2800">
              <a:latin typeface="Arial" charset="0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86AE66C-9C41-4883-92C0-5EFAD7604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s-MX" sz="3600" dirty="0"/>
              <a:t>Cambios en la cobertura vegetal</a:t>
            </a:r>
          </a:p>
        </p:txBody>
      </p:sp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02213F0-0A7A-45B9-AB81-B8042734B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28" y="260648"/>
            <a:ext cx="8928171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180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Imagen 1">
            <a:extLst>
              <a:ext uri="{FF2B5EF4-FFF2-40B4-BE49-F238E27FC236}">
                <a16:creationId xmlns:a16="http://schemas.microsoft.com/office/drawing/2014/main" id="{00759530-AC8A-46D1-BE36-7D7640066D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0" b="14623"/>
          <a:stretch/>
        </p:blipFill>
        <p:spPr bwMode="auto">
          <a:xfrm>
            <a:off x="626538" y="1844824"/>
            <a:ext cx="3938846" cy="396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1F0D96D-93E4-480A-8B75-1AAB0A59BD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64" t="9914" r="564" b="12191"/>
          <a:stretch/>
        </p:blipFill>
        <p:spPr>
          <a:xfrm>
            <a:off x="4833533" y="1844825"/>
            <a:ext cx="3832875" cy="396044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23A5F816-3736-4CE5-895B-6ED3E4F95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SONORA: DIVERSIDAD FISIOGRÁFICA Y DE CLIMAS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Imagen 1">
            <a:extLst>
              <a:ext uri="{FF2B5EF4-FFF2-40B4-BE49-F238E27FC236}">
                <a16:creationId xmlns:a16="http://schemas.microsoft.com/office/drawing/2014/main" id="{D36C4A2A-2B03-405A-9222-F357E5B3DE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1" b="13250"/>
          <a:stretch/>
        </p:blipFill>
        <p:spPr bwMode="auto">
          <a:xfrm>
            <a:off x="2339752" y="980728"/>
            <a:ext cx="5172075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4D08B73-7B03-4995-B17F-5FAE546EA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81"/>
            <a:ext cx="8229600" cy="679315"/>
          </a:xfrm>
        </p:spPr>
        <p:txBody>
          <a:bodyPr/>
          <a:lstStyle/>
          <a:p>
            <a:r>
              <a:rPr lang="es-MX" sz="3200" dirty="0"/>
              <a:t>SONORA: VEGETACIÓN Y COBERTURA DE SUELO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ítulo 1">
            <a:extLst>
              <a:ext uri="{FF2B5EF4-FFF2-40B4-BE49-F238E27FC236}">
                <a16:creationId xmlns:a16="http://schemas.microsoft.com/office/drawing/2014/main" id="{F71A1D5F-AA02-456F-9C2D-ED6CF27A8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s-MX" dirty="0"/>
              <a:t>FLORA Y FAUNA DE SONORA</a:t>
            </a:r>
          </a:p>
        </p:txBody>
      </p:sp>
      <p:pic>
        <p:nvPicPr>
          <p:cNvPr id="56323" name="Imagen 2">
            <a:extLst>
              <a:ext uri="{FF2B5EF4-FFF2-40B4-BE49-F238E27FC236}">
                <a16:creationId xmlns:a16="http://schemas.microsoft.com/office/drawing/2014/main" id="{E09A3FBE-DB27-4E6F-AAE5-050B6CFCA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100138"/>
            <a:ext cx="760095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ítulo 1">
            <a:extLst>
              <a:ext uri="{FF2B5EF4-FFF2-40B4-BE49-F238E27FC236}">
                <a16:creationId xmlns:a16="http://schemas.microsoft.com/office/drawing/2014/main" id="{687A6971-A295-4140-86C6-54896E0EC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altLang="es-MX"/>
          </a:p>
        </p:txBody>
      </p:sp>
      <p:pic>
        <p:nvPicPr>
          <p:cNvPr id="57347" name="Imagen 2">
            <a:extLst>
              <a:ext uri="{FF2B5EF4-FFF2-40B4-BE49-F238E27FC236}">
                <a16:creationId xmlns:a16="http://schemas.microsoft.com/office/drawing/2014/main" id="{4F234AAF-CF20-471E-A9CD-14C50B826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828675"/>
            <a:ext cx="69342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4E698-15B0-4DFE-83DB-1ACB2EECA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r>
              <a:rPr lang="es-MX" sz="3200" dirty="0"/>
              <a:t>FAUNA EN PELIGRO DE EXTINCIÓN EN SONORA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B0B958-4A29-4967-90F7-54CE0789E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19" y="1340768"/>
            <a:ext cx="7983226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352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C86D4AC-47CE-4757-881B-74F4ABA1E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82" r="7568"/>
          <a:stretch/>
        </p:blipFill>
        <p:spPr>
          <a:xfrm>
            <a:off x="457201" y="1412776"/>
            <a:ext cx="7859216" cy="504056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824D17BB-175B-4228-90E5-447DD741F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r>
              <a:rPr lang="es-MX" sz="3200" dirty="0"/>
              <a:t>FLORA EN PELIGRO DE EXTINCIÓN EN SONORA</a:t>
            </a:r>
          </a:p>
        </p:txBody>
      </p:sp>
    </p:spTree>
    <p:extLst>
      <p:ext uri="{BB962C8B-B14F-4D97-AF65-F5344CB8AC3E}">
        <p14:creationId xmlns:p14="http://schemas.microsoft.com/office/powerpoint/2010/main" val="30581354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553B7FC0-1ECF-4DEE-9C8D-DBE9538DC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28600"/>
            <a:ext cx="5410200" cy="630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s-ES_tradnl" altLang="es-MX" sz="2400" b="1"/>
              <a:t>Riesgos a la biodiversidad por la liberación de organismos  modificados genéticamente</a:t>
            </a:r>
          </a:p>
          <a:p>
            <a:pPr eaLnBrk="0" hangingPunct="0"/>
            <a:r>
              <a:rPr lang="es-ES_tradnl" altLang="es-MX" sz="2000"/>
              <a:t> </a:t>
            </a:r>
          </a:p>
          <a:p>
            <a:pPr lvl="1" eaLnBrk="0" hangingPunct="0">
              <a:buClr>
                <a:srgbClr val="990000"/>
              </a:buClr>
              <a:buSzPct val="85000"/>
              <a:buFont typeface="Marlett" pitchFamily="2" charset="2"/>
              <a:buChar char="h"/>
            </a:pPr>
            <a:r>
              <a:rPr lang="es-ES_tradnl" altLang="es-MX" sz="2000"/>
              <a:t> </a:t>
            </a:r>
            <a:r>
              <a:rPr lang="es-ES_tradnl" altLang="es-MX" sz="2100"/>
              <a:t>Dispersión de polen y semillas de OGM.</a:t>
            </a:r>
          </a:p>
          <a:p>
            <a:pPr lvl="1" eaLnBrk="0" hangingPunct="0">
              <a:buClr>
                <a:srgbClr val="990000"/>
              </a:buClr>
              <a:buSzPct val="85000"/>
              <a:buFont typeface="Marlett" pitchFamily="2" charset="2"/>
              <a:buChar char="h"/>
            </a:pPr>
            <a:r>
              <a:rPr lang="es-ES_tradnl" altLang="es-MX" sz="2100"/>
              <a:t> Hibridación  y flujo de genes entre cultivos modificados genéticamente y los no modificados, así como con los parientes silvestres.</a:t>
            </a:r>
          </a:p>
          <a:p>
            <a:pPr lvl="1" eaLnBrk="0" hangingPunct="0">
              <a:buClr>
                <a:srgbClr val="990000"/>
              </a:buClr>
              <a:buSzPct val="85000"/>
              <a:buFont typeface="Marlett" pitchFamily="2" charset="2"/>
              <a:buChar char="h"/>
            </a:pPr>
            <a:r>
              <a:rPr lang="es-ES_tradnl" altLang="es-MX" sz="2100"/>
              <a:t> Pérdida de germoplasma (variabilidad genética).</a:t>
            </a:r>
          </a:p>
          <a:p>
            <a:pPr lvl="1" eaLnBrk="0" hangingPunct="0">
              <a:buClr>
                <a:srgbClr val="990000"/>
              </a:buClr>
              <a:buSzPct val="85000"/>
              <a:buFont typeface="Marlett" pitchFamily="2" charset="2"/>
              <a:buChar char="h"/>
            </a:pPr>
            <a:r>
              <a:rPr lang="es-ES_tradnl" altLang="es-MX" sz="2100"/>
              <a:t> Potencial de convertirse en malezas</a:t>
            </a:r>
          </a:p>
          <a:p>
            <a:pPr lvl="1" eaLnBrk="0" hangingPunct="0">
              <a:buClr>
                <a:srgbClr val="990000"/>
              </a:buClr>
              <a:buSzPct val="85000"/>
              <a:buFont typeface="Marlett" pitchFamily="2" charset="2"/>
              <a:buChar char="h"/>
            </a:pPr>
            <a:r>
              <a:rPr lang="es-ES_tradnl" altLang="es-MX" sz="2100"/>
              <a:t> Introducción de especies exóticas.</a:t>
            </a:r>
          </a:p>
          <a:p>
            <a:pPr lvl="1" eaLnBrk="0" hangingPunct="0">
              <a:buClr>
                <a:srgbClr val="990000"/>
              </a:buClr>
              <a:buSzPct val="85000"/>
              <a:buFont typeface="Marlett" pitchFamily="2" charset="2"/>
              <a:buChar char="h"/>
            </a:pPr>
            <a:r>
              <a:rPr lang="es-ES_tradnl" altLang="es-MX" sz="2100"/>
              <a:t> Competencia entre especies. </a:t>
            </a:r>
          </a:p>
          <a:p>
            <a:pPr lvl="1" eaLnBrk="0" hangingPunct="0">
              <a:buClr>
                <a:srgbClr val="990000"/>
              </a:buClr>
              <a:buSzPct val="85000"/>
              <a:buFont typeface="Marlett" pitchFamily="2" charset="2"/>
              <a:buChar char="h"/>
            </a:pPr>
            <a:r>
              <a:rPr lang="es-ES_tradnl" altLang="es-MX" sz="2100"/>
              <a:t> Efectos en especies no blanco (interacciones en los ecosistemas).</a:t>
            </a:r>
          </a:p>
          <a:p>
            <a:pPr lvl="1" eaLnBrk="0" hangingPunct="0">
              <a:buClr>
                <a:srgbClr val="990000"/>
              </a:buClr>
              <a:buSzPct val="85000"/>
              <a:buFont typeface="Marlett" pitchFamily="2" charset="2"/>
              <a:buChar char="h"/>
            </a:pPr>
            <a:r>
              <a:rPr lang="es-ES_tradnl" altLang="es-MX" sz="2100"/>
              <a:t> Desarrollo de nuevos virus a partir de virus que contienen los OGM.</a:t>
            </a:r>
          </a:p>
        </p:txBody>
      </p:sp>
      <p:graphicFrame>
        <p:nvGraphicFramePr>
          <p:cNvPr id="9219" name="Object 3">
            <a:extLst>
              <a:ext uri="{FF2B5EF4-FFF2-40B4-BE49-F238E27FC236}">
                <a16:creationId xmlns:a16="http://schemas.microsoft.com/office/drawing/2014/main" id="{A30BB76A-CEDC-4AC1-A1B0-6821B15642FB}"/>
              </a:ext>
            </a:extLst>
          </p:cNvPr>
          <p:cNvGraphicFramePr>
            <a:graphicFrameLocks/>
          </p:cNvGraphicFramePr>
          <p:nvPr/>
        </p:nvGraphicFramePr>
        <p:xfrm>
          <a:off x="0" y="0"/>
          <a:ext cx="3317875" cy="685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2" imgW="3172268" imgH="4761905" progId="MSPhotoEd.3">
                  <p:embed/>
                </p:oleObj>
              </mc:Choice>
              <mc:Fallback>
                <p:oleObj name="Fotografía de Photo Editor" r:id="rId2" imgW="3172268" imgH="4761905" progId="MSPhotoEd.3">
                  <p:embed/>
                  <p:pic>
                    <p:nvPicPr>
                      <p:cNvPr id="9219" name="Object 3">
                        <a:extLst>
                          <a:ext uri="{FF2B5EF4-FFF2-40B4-BE49-F238E27FC236}">
                            <a16:creationId xmlns:a16="http://schemas.microsoft.com/office/drawing/2014/main" id="{A30BB76A-CEDC-4AC1-A1B0-6821B15642F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3317875" cy="685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281963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F295E-098C-4EF3-B3C4-45F17037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18058"/>
          </a:xfrm>
        </p:spPr>
        <p:txBody>
          <a:bodyPr/>
          <a:lstStyle/>
          <a:p>
            <a:r>
              <a:rPr lang="es-MX" dirty="0"/>
              <a:t>Ganadería y Biodiversidad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F556D72-8C9C-4829-8EFA-44B9308FC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3594822"/>
            <a:ext cx="5256584" cy="295478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F6A55DC-6962-40B9-B5CE-5419A1596CEF}"/>
              </a:ext>
            </a:extLst>
          </p:cNvPr>
          <p:cNvSpPr txBox="1"/>
          <p:nvPr/>
        </p:nvSpPr>
        <p:spPr>
          <a:xfrm>
            <a:off x="539552" y="692696"/>
            <a:ext cx="81472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Se calcula que del 20 al 35% de la superficie del planeta se utiliza para pastoreo de ganado. En México, la ganadería ocupa aproximadamente 1.1 millones de kilómetros2 (56% de la superficie nacional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5F04C08-DE3B-4FEB-BE88-B3316B157298}"/>
              </a:ext>
            </a:extLst>
          </p:cNvPr>
          <p:cNvSpPr txBox="1"/>
          <p:nvPr/>
        </p:nvSpPr>
        <p:spPr>
          <a:xfrm>
            <a:off x="539552" y="1748162"/>
            <a:ext cx="84249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En México, se estima que las selvas secas originalmente abarcaban 270,000 km</a:t>
            </a:r>
            <a:r>
              <a:rPr lang="es-MX" baseline="30000" dirty="0"/>
              <a:t>2</a:t>
            </a:r>
            <a:r>
              <a:rPr lang="es-MX" dirty="0"/>
              <a:t>, pero a principios de los años 90 sólo quedaba 24% de la cobertura original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DB8622D-FB59-486D-97DA-2B698079D231}"/>
              </a:ext>
            </a:extLst>
          </p:cNvPr>
          <p:cNvSpPr txBox="1"/>
          <p:nvPr/>
        </p:nvSpPr>
        <p:spPr>
          <a:xfrm>
            <a:off x="323528" y="2394493"/>
            <a:ext cx="46153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Degradación y fragmentación del hábitat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Erosión del suelo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Contaminación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Producción de gases invernadero</a:t>
            </a:r>
          </a:p>
        </p:txBody>
      </p:sp>
    </p:spTree>
    <p:extLst>
      <p:ext uri="{BB962C8B-B14F-4D97-AF65-F5344CB8AC3E}">
        <p14:creationId xmlns:p14="http://schemas.microsoft.com/office/powerpoint/2010/main" val="3507419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3620115-7ADE-4802-B6B9-1D740038F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664" y="2276872"/>
            <a:ext cx="9144000" cy="34290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B4F4A577-BB38-4A1B-8B13-1EB05645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18687508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2792</TotalTime>
  <Words>1173</Words>
  <Application>Microsoft Office PowerPoint</Application>
  <PresentationFormat>Presentación en pantalla (4:3)</PresentationFormat>
  <Paragraphs>189</Paragraphs>
  <Slides>42</Slides>
  <Notes>9</Notes>
  <HiddenSlides>0</HiddenSlides>
  <MMClips>0</MMClips>
  <ScaleCrop>false</ScaleCrop>
  <HeadingPairs>
    <vt:vector size="8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42</vt:i4>
      </vt:variant>
    </vt:vector>
  </HeadingPairs>
  <TitlesOfParts>
    <vt:vector size="55" baseType="lpstr">
      <vt:lpstr>Arial</vt:lpstr>
      <vt:lpstr>Arial Narrow</vt:lpstr>
      <vt:lpstr>Arial Unicode MS</vt:lpstr>
      <vt:lpstr>Calibri</vt:lpstr>
      <vt:lpstr>Helvetica</vt:lpstr>
      <vt:lpstr>Marlett</vt:lpstr>
      <vt:lpstr>Perpetua</vt:lpstr>
      <vt:lpstr>Symbol</vt:lpstr>
      <vt:lpstr>Tahoma</vt:lpstr>
      <vt:lpstr>Times New Roman</vt:lpstr>
      <vt:lpstr>Tema de Office</vt:lpstr>
      <vt:lpstr>Gráfico</vt:lpstr>
      <vt:lpstr>Fotografía de Photo Editor</vt:lpstr>
      <vt:lpstr> INTODUCCIÓN A LAS CIENCIAS AMBIENTALES</vt:lpstr>
      <vt:lpstr>Presentación de PowerPoint</vt:lpstr>
      <vt:lpstr>Biodiversidad: Origen del término</vt:lpstr>
      <vt:lpstr>Presentación de PowerPoint</vt:lpstr>
      <vt:lpstr>SERVICIOS AMBIENTALES</vt:lpstr>
      <vt:lpstr>TIPOS DE SERVICIOS AMBIENTALES</vt:lpstr>
      <vt:lpstr>Presentación de PowerPoint</vt:lpstr>
      <vt:lpstr>SERVICIOS AMBIENTALES DE LA BIODIVERSIDAD</vt:lpstr>
      <vt:lpstr>COBERTURA VEGETAL DEL MUNDO</vt:lpstr>
      <vt:lpstr>Países megadiversos</vt:lpstr>
      <vt:lpstr>Presentación de PowerPoint</vt:lpstr>
      <vt:lpstr>Presentación de PowerPoint</vt:lpstr>
      <vt:lpstr>Origen de las plantas cultivadas</vt:lpstr>
      <vt:lpstr>Mexico, Diversidad de ecosistemas</vt:lpstr>
      <vt:lpstr>Diversidad de especies</vt:lpstr>
      <vt:lpstr>Endemismo de vertebrados y plantas vasculares de México</vt:lpstr>
      <vt:lpstr>Un ejemplo de endemismo en México</vt:lpstr>
      <vt:lpstr>Presentación de PowerPoint</vt:lpstr>
      <vt:lpstr>Presentación de PowerPoint</vt:lpstr>
      <vt:lpstr>Pérdida de Hábitats</vt:lpstr>
      <vt:lpstr>Biodiversidad y fragmentación de los hábitats</vt:lpstr>
      <vt:lpstr>Presentación de PowerPoint</vt:lpstr>
      <vt:lpstr>Deforestación mundial, 1990 - 2000</vt:lpstr>
      <vt:lpstr>Deforestación tropical mundial </vt:lpstr>
      <vt:lpstr>Países con la mayor tasa de deforestación en el mundo, 2000-2010</vt:lpstr>
      <vt:lpstr>Cultivos agropecuarios:  principal causa de deforestación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Cambios en la cobertura vegetal</vt:lpstr>
      <vt:lpstr>Presentación de PowerPoint</vt:lpstr>
      <vt:lpstr>SONORA: DIVERSIDAD FISIOGRÁFICA Y DE CLIMAS</vt:lpstr>
      <vt:lpstr>SONORA: VEGETACIÓN Y COBERTURA DE SUELO</vt:lpstr>
      <vt:lpstr>FLORA Y FAUNA DE SONORA</vt:lpstr>
      <vt:lpstr>Presentación de PowerPoint</vt:lpstr>
      <vt:lpstr>FAUNA EN PELIGRO DE EXTINCIÓN EN SONORA</vt:lpstr>
      <vt:lpstr>FLORA EN PELIGRO DE EXTINCIÓN EN SONORA</vt:lpstr>
      <vt:lpstr>Presentación de PowerPoint</vt:lpstr>
      <vt:lpstr>Ganadería y Biodiversidad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MÉXICO FRENTE AL  CAMBIO GLOBAL AMBIENTAL</dc:title>
  <dc:creator>TOSHIBA</dc:creator>
  <cp:lastModifiedBy>JOSE ISMAEL MINJAREZ SOSA</cp:lastModifiedBy>
  <cp:revision>77</cp:revision>
  <dcterms:created xsi:type="dcterms:W3CDTF">2016-05-01T21:52:39Z</dcterms:created>
  <dcterms:modified xsi:type="dcterms:W3CDTF">2022-09-19T16:05:51Z</dcterms:modified>
</cp:coreProperties>
</file>