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402" r:id="rId2"/>
    <p:sldId id="256" r:id="rId3"/>
    <p:sldId id="408" r:id="rId4"/>
    <p:sldId id="407" r:id="rId5"/>
    <p:sldId id="406" r:id="rId6"/>
    <p:sldId id="324" r:id="rId7"/>
    <p:sldId id="414" r:id="rId8"/>
    <p:sldId id="415" r:id="rId9"/>
    <p:sldId id="326" r:id="rId10"/>
    <p:sldId id="413" r:id="rId11"/>
    <p:sldId id="410" r:id="rId12"/>
    <p:sldId id="275" r:id="rId13"/>
    <p:sldId id="276" r:id="rId14"/>
    <p:sldId id="409" r:id="rId15"/>
    <p:sldId id="420" r:id="rId16"/>
    <p:sldId id="412" r:id="rId17"/>
    <p:sldId id="411" r:id="rId18"/>
    <p:sldId id="331" r:id="rId19"/>
    <p:sldId id="421" r:id="rId20"/>
    <p:sldId id="418" r:id="rId21"/>
    <p:sldId id="318" r:id="rId22"/>
    <p:sldId id="41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36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7061A-6719-4E43-8EBE-38D9F9BF4FA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57B41-17B9-46AC-94C2-42D166A169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074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03334-F288-4C95-9923-01476D2CC1A3}" type="slidenum">
              <a:rPr lang="es-ES" altLang="es-MX"/>
              <a:pPr/>
              <a:t>3</a:t>
            </a:fld>
            <a:endParaRPr lang="es-ES" altLang="es-MX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8AD3C1-AEAC-4A0D-A3A7-CB08B897ADBE}" type="slidenum">
              <a:rPr lang="es-ES" altLang="es-MX"/>
              <a:pPr/>
              <a:t>5</a:t>
            </a:fld>
            <a:endParaRPr lang="es-ES" altLang="es-MX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8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7797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202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205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893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012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8735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7012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434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698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2915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28A7D8A-9162-4B12-880D-B0DB4BB48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68D335D8-6952-4D1D-811F-F5594EC425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06B7D156-909E-49E1-85F4-4519D9E5E5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D036B-4D6C-459D-AF19-7137529315BE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066589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5F06E12-CFAE-4E8E-BFEC-006F52D48F99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BC6D564-230F-4522-8EEF-2D17B833D1D1}" type="slidenum">
              <a:rPr lang="es-MX" smtClean="0"/>
              <a:t>‹Nº›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71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066800" y="2504660"/>
            <a:ext cx="10058400" cy="1160493"/>
          </a:xfrm>
        </p:spPr>
        <p:txBody>
          <a:bodyPr>
            <a:normAutofit fontScale="90000"/>
          </a:bodyPr>
          <a:lstStyle/>
          <a:p>
            <a:r>
              <a:rPr lang="es-MX" dirty="0"/>
              <a:t>INTRODUCCIÓN A LA CIENCIA AMBIENTAL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s-MX" dirty="0"/>
              <a:t>SEMESTRE 2022-2</a:t>
            </a:r>
          </a:p>
        </p:txBody>
      </p:sp>
    </p:spTree>
    <p:extLst>
      <p:ext uri="{BB962C8B-B14F-4D97-AF65-F5344CB8AC3E}">
        <p14:creationId xmlns:p14="http://schemas.microsoft.com/office/powerpoint/2010/main" val="1637087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267410-A88C-4858-BF16-ED36D994EC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8842" y="2340069"/>
            <a:ext cx="10058400" cy="1088931"/>
          </a:xfrm>
        </p:spPr>
        <p:txBody>
          <a:bodyPr>
            <a:normAutofit/>
          </a:bodyPr>
          <a:lstStyle/>
          <a:p>
            <a:r>
              <a:rPr lang="es-MX" sz="6000" dirty="0"/>
              <a:t>ÉTICA Y POLÍTICA AMBIENTAL</a:t>
            </a:r>
          </a:p>
        </p:txBody>
      </p:sp>
    </p:spTree>
    <p:extLst>
      <p:ext uri="{BB962C8B-B14F-4D97-AF65-F5344CB8AC3E}">
        <p14:creationId xmlns:p14="http://schemas.microsoft.com/office/powerpoint/2010/main" val="1890242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101" y="1105769"/>
            <a:ext cx="10972800" cy="558800"/>
          </a:xfrm>
        </p:spPr>
        <p:txBody>
          <a:bodyPr>
            <a:normAutofit fontScale="90000"/>
          </a:bodyPr>
          <a:lstStyle/>
          <a:p>
            <a:r>
              <a:rPr lang="es-ES_tradnl" altLang="es-MX" sz="4000" b="0" dirty="0"/>
              <a:t>EL SISTEMA ECONÓMICO ACTUAL</a:t>
            </a:r>
            <a:br>
              <a:rPr lang="es-ES_tradnl" altLang="es-MX" sz="4000" b="0" dirty="0"/>
            </a:br>
            <a:r>
              <a:rPr lang="es-ES_tradnl" altLang="es-MX" sz="4000" b="0" dirty="0"/>
              <a:t>Las fases del </a:t>
            </a:r>
            <a:r>
              <a:rPr lang="es-ES_tradnl" altLang="es-MX" sz="4000" dirty="0"/>
              <a:t>Capitalismo</a:t>
            </a:r>
            <a:r>
              <a:rPr lang="es-ES_tradnl" altLang="es-MX" sz="4000" b="0" dirty="0"/>
              <a:t>.</a:t>
            </a:r>
            <a:br>
              <a:rPr lang="es-ES_tradnl" altLang="es-MX" sz="4000" b="0" dirty="0"/>
            </a:br>
            <a:endParaRPr lang="es-ES" altLang="es-MX" sz="4000" b="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01403"/>
            <a:ext cx="10972800" cy="536575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MX" sz="2800" b="1" dirty="0"/>
              <a:t>podemos distinguir 4 fases en la evolución del Capitalismo: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altLang="es-MX" sz="3200" b="1" dirty="0"/>
              <a:t>	a).- </a:t>
            </a:r>
            <a:r>
              <a:rPr lang="es-ES_tradnl" altLang="es-MX" sz="2400" b="1" dirty="0"/>
              <a:t>Fase de creación de las bases económicas del futuro capitalismo: se caracteriza por la acumulación primitiva de capital, por la depredación sobre las colonias.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altLang="es-MX" sz="2400" b="1" dirty="0"/>
              <a:t>	b). Apogeo del capitalismo </a:t>
            </a:r>
            <a:r>
              <a:rPr lang="es-ES_tradnl" altLang="es-MX" sz="2400" b="1" dirty="0" err="1"/>
              <a:t>concurrencial</a:t>
            </a:r>
            <a:r>
              <a:rPr lang="es-ES_tradnl" altLang="es-MX" sz="2400" b="1" dirty="0"/>
              <a:t> (libre compe­ten­cia).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altLang="es-MX" sz="2400" b="1" dirty="0"/>
              <a:t>	c). Fase imperialista: Aparece el capital financiero, cuya forma de actuación es el monopolio. Grandes empresas concentran grandes masas de capital más pequeños.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altLang="es-MX" sz="2400" b="1" dirty="0"/>
              <a:t>	d). Fase actual del capitalismo:  la internacionalización del capital, mediante la creación de empresas multinacionales.</a:t>
            </a:r>
          </a:p>
          <a:p>
            <a:pPr>
              <a:lnSpc>
                <a:spcPct val="90000"/>
              </a:lnSpc>
            </a:pPr>
            <a:r>
              <a:rPr lang="es-ES_tradnl" altLang="es-MX" sz="2400" b="1" dirty="0"/>
              <a:t>	</a:t>
            </a:r>
            <a:endParaRPr lang="es-ES" altLang="es-MX" sz="2400" b="1" dirty="0"/>
          </a:p>
        </p:txBody>
      </p:sp>
      <p:pic>
        <p:nvPicPr>
          <p:cNvPr id="8196" name="Picture 4" descr="imagesCA9VTW3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51" y="4723001"/>
            <a:ext cx="3304146" cy="177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749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8" y="916785"/>
            <a:ext cx="10363863" cy="544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444917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Imperios Siglo XVII</a:t>
            </a:r>
          </a:p>
        </p:txBody>
      </p:sp>
    </p:spTree>
    <p:extLst>
      <p:ext uri="{BB962C8B-B14F-4D97-AF65-F5344CB8AC3E}">
        <p14:creationId xmlns:p14="http://schemas.microsoft.com/office/powerpoint/2010/main" val="1676215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08050"/>
            <a:ext cx="10972800" cy="5111750"/>
          </a:xfrm>
        </p:spPr>
        <p:txBody>
          <a:bodyPr/>
          <a:lstStyle/>
          <a:p>
            <a:r>
              <a:rPr lang="es-ES" altLang="es-MX" sz="2400"/>
              <a:t>EXPANSION HOMO SAPIENS: NUEVAS EUROPAS</a:t>
            </a:r>
          </a:p>
          <a:p>
            <a:r>
              <a:rPr lang="es-ES" altLang="es-MX" sz="2400"/>
              <a:t>EXPANSION DEMOGRAFICA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1871133" y="1700213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39185" y="2349500"/>
            <a:ext cx="3168649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MX">
                <a:latin typeface="Tahoma" pitchFamily="34" charset="0"/>
              </a:rPr>
              <a:t>INMIGRACION</a:t>
            </a:r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4751917" y="17732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3790951" y="2276476"/>
            <a:ext cx="4417483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MX">
                <a:latin typeface="Tahoma" pitchFamily="34" charset="0"/>
              </a:rPr>
              <a:t>INCREMENTO NIVELES VIDA</a:t>
            </a: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6854614" y="1844675"/>
            <a:ext cx="15367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8496300" y="1773239"/>
            <a:ext cx="3456517" cy="719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MX">
                <a:latin typeface="Tahoma" pitchFamily="34" charset="0"/>
              </a:rPr>
              <a:t>AUMENTO FERTILIDAD</a:t>
            </a:r>
          </a:p>
          <a:p>
            <a:pPr algn="ctr"/>
            <a:r>
              <a:rPr lang="es-ES" altLang="es-MX">
                <a:latin typeface="Tahoma" pitchFamily="34" charset="0"/>
              </a:rPr>
              <a:t>SIGLO XVII</a:t>
            </a: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719667" y="2924176"/>
            <a:ext cx="11040533" cy="35290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MX" dirty="0">
                <a:latin typeface="Tahoma" pitchFamily="34" charset="0"/>
              </a:rPr>
              <a:t>CONSECUENCIAS EXPANSION DEMOGRAFIO COLONIAL:</a:t>
            </a:r>
          </a:p>
          <a:p>
            <a:pPr algn="ctr"/>
            <a:r>
              <a:rPr lang="es-ES" altLang="es-MX" dirty="0">
                <a:latin typeface="Tahoma" pitchFamily="34" charset="0"/>
              </a:rPr>
              <a:t>DESTRUCCION COMUNIDADES INDIGENAS</a:t>
            </a:r>
          </a:p>
          <a:p>
            <a:pPr algn="ctr"/>
            <a:r>
              <a:rPr lang="es-ES" altLang="es-MX" dirty="0">
                <a:latin typeface="Tahoma" pitchFamily="34" charset="0"/>
              </a:rPr>
              <a:t>MANEJO  EUROPEO DE TERRITORIO</a:t>
            </a:r>
          </a:p>
          <a:p>
            <a:pPr algn="ctr"/>
            <a:endParaRPr lang="es-ES" altLang="es-MX" dirty="0">
              <a:latin typeface="Tahoma" pitchFamily="34" charset="0"/>
            </a:endParaRPr>
          </a:p>
          <a:p>
            <a:pPr algn="ctr"/>
            <a:r>
              <a:rPr lang="es-ES" altLang="es-MX" dirty="0">
                <a:latin typeface="Tahoma" pitchFamily="34" charset="0"/>
              </a:rPr>
              <a:t>ORGANISMOS ASOCIADOS A EXPANSION:</a:t>
            </a:r>
          </a:p>
          <a:p>
            <a:pPr algn="ctr"/>
            <a:r>
              <a:rPr lang="es-ES" altLang="es-MX" dirty="0">
                <a:latin typeface="Tahoma" pitchFamily="34" charset="0"/>
              </a:rPr>
              <a:t>SERES HUMANOS</a:t>
            </a:r>
          </a:p>
          <a:p>
            <a:pPr algn="ctr"/>
            <a:r>
              <a:rPr lang="es-ES" altLang="es-MX" dirty="0">
                <a:latin typeface="Tahoma" pitchFamily="34" charset="0"/>
              </a:rPr>
              <a:t>ANIMALES ASOCIADOS A ACTIVIDADES HUMANAS</a:t>
            </a:r>
          </a:p>
          <a:p>
            <a:pPr algn="ctr"/>
            <a:r>
              <a:rPr lang="es-ES" altLang="es-MX" dirty="0">
                <a:latin typeface="Tahoma" pitchFamily="34" charset="0"/>
              </a:rPr>
              <a:t>MICROORGANISMOS PATOGENOS ASOCIADOS A SER HUMANO</a:t>
            </a:r>
          </a:p>
          <a:p>
            <a:pPr algn="ctr"/>
            <a:r>
              <a:rPr lang="es-ES" altLang="es-MX" dirty="0">
                <a:latin typeface="Tahoma" pitchFamily="34" charset="0"/>
              </a:rPr>
              <a:t> ANTROPIZACION MEDIO AMBIENTE</a:t>
            </a:r>
          </a:p>
          <a:p>
            <a:pPr algn="ctr"/>
            <a:r>
              <a:rPr lang="es-ES" altLang="es-MX" dirty="0">
                <a:latin typeface="Tahoma" pitchFamily="34" charset="0"/>
              </a:rPr>
              <a:t>DOMESTICACION MATERIAL GENETICO</a:t>
            </a:r>
          </a:p>
          <a:p>
            <a:pPr algn="ctr"/>
            <a:endParaRPr lang="es-ES" altLang="es-MX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808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2DC0E5D-3C7B-4CA0-8997-80892211CF2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046109" y="230588"/>
            <a:ext cx="8385175" cy="7242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" altLang="es-MX" b="1" dirty="0">
                <a:solidFill>
                  <a:srgbClr val="FF0066"/>
                </a:solidFill>
              </a:rPr>
              <a:t>La sociedad industrial. El capitalismo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3FBF7D6-4C8B-4959-9255-780FEA4E64EE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23909" y="1306998"/>
            <a:ext cx="4957127" cy="4806126"/>
          </a:xfrm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Cambios drásticos. Se consume mucha materia y energía.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La enorme cantidad de energía que se gasta depende recursos no renovables (combustibles fósiles).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El consumo energético total es 100 veces superior al que consumimos por el alimento (250.000 </a:t>
            </a:r>
            <a:r>
              <a:rPr lang="es-ES" altLang="es-MX" sz="2800" dirty="0" err="1"/>
              <a:t>kilocalorias</a:t>
            </a:r>
            <a:r>
              <a:rPr lang="es-ES" altLang="es-MX" sz="2800" dirty="0"/>
              <a:t>).</a:t>
            </a:r>
          </a:p>
        </p:txBody>
      </p:sp>
      <p:pic>
        <p:nvPicPr>
          <p:cNvPr id="16388" name="Picture 2">
            <a:extLst>
              <a:ext uri="{FF2B5EF4-FFF2-40B4-BE49-F238E27FC236}">
                <a16:creationId xmlns:a16="http://schemas.microsoft.com/office/drawing/2014/main" id="{9ED76EF7-90E0-4434-AE87-080CC7D6F00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0463" y="3716339"/>
            <a:ext cx="4191000" cy="2917825"/>
          </a:xfrm>
          <a:noFill/>
        </p:spPr>
      </p:pic>
      <p:pic>
        <p:nvPicPr>
          <p:cNvPr id="16389" name="Picture 6">
            <a:extLst>
              <a:ext uri="{FF2B5EF4-FFF2-40B4-BE49-F238E27FC236}">
                <a16:creationId xmlns:a16="http://schemas.microsoft.com/office/drawing/2014/main" id="{950E7272-641E-479C-9111-C926B18CB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1196975"/>
            <a:ext cx="3829050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9536" y="260648"/>
            <a:ext cx="7620000" cy="1426170"/>
          </a:xfrm>
        </p:spPr>
        <p:txBody>
          <a:bodyPr>
            <a:normAutofit fontScale="90000"/>
          </a:bodyPr>
          <a:lstStyle/>
          <a:p>
            <a:r>
              <a:rPr lang="es-MX" dirty="0"/>
              <a:t>Los grandes problemas: el incremento de la </a:t>
            </a:r>
            <a:r>
              <a:rPr lang="es-MX" dirty="0" err="1"/>
              <a:t>poblacion</a:t>
            </a:r>
            <a:r>
              <a:rPr lang="es-MX" dirty="0"/>
              <a:t>.</a:t>
            </a:r>
            <a:br>
              <a:rPr lang="es-MX" dirty="0"/>
            </a:br>
            <a:endParaRPr lang="es-MX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2" y="1556793"/>
            <a:ext cx="6096000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5236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08747"/>
          </a:xfrm>
        </p:spPr>
        <p:txBody>
          <a:bodyPr>
            <a:normAutofit fontScale="90000"/>
          </a:bodyPr>
          <a:lstStyle/>
          <a:p>
            <a:r>
              <a:rPr lang="es-MX" dirty="0"/>
              <a:t>Y los recursos de acaban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AC50D4F-8D2F-4812-B67E-FCF392E25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363" y="755649"/>
            <a:ext cx="8454662" cy="563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91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9">
            <a:extLst>
              <a:ext uri="{FF2B5EF4-FFF2-40B4-BE49-F238E27FC236}">
                <a16:creationId xmlns:a16="http://schemas.microsoft.com/office/drawing/2014/main" id="{D1E5A8CC-FE24-42C5-A6B3-1B94D0FD0B5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669926" y="106363"/>
            <a:ext cx="8305800" cy="1143000"/>
          </a:xfrm>
        </p:spPr>
        <p:txBody>
          <a:bodyPr/>
          <a:lstStyle/>
          <a:p>
            <a:pPr eaLnBrk="1" hangingPunct="1"/>
            <a:r>
              <a:rPr lang="es-ES" altLang="es-MX" sz="2800" b="1" dirty="0">
                <a:solidFill>
                  <a:srgbClr val="FF0066"/>
                </a:solidFill>
              </a:rPr>
              <a:t>Avance tecnológico y crisis ambiental</a:t>
            </a:r>
            <a:br>
              <a:rPr lang="es-ES" altLang="es-MX" sz="2800" b="1" dirty="0">
                <a:solidFill>
                  <a:srgbClr val="FF0066"/>
                </a:solidFill>
              </a:rPr>
            </a:br>
            <a:r>
              <a:rPr lang="es-ES" altLang="es-MX" sz="2800" b="1" dirty="0">
                <a:solidFill>
                  <a:srgbClr val="FF0066"/>
                </a:solidFill>
              </a:rPr>
              <a:t>Problemas:</a:t>
            </a:r>
          </a:p>
        </p:txBody>
      </p:sp>
      <p:sp>
        <p:nvSpPr>
          <p:cNvPr id="21507" name="Rectangle 1027">
            <a:extLst>
              <a:ext uri="{FF2B5EF4-FFF2-40B4-BE49-F238E27FC236}">
                <a16:creationId xmlns:a16="http://schemas.microsoft.com/office/drawing/2014/main" id="{1808D669-A69B-45CB-A697-E1A23FB6D2F7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882003" y="1254318"/>
            <a:ext cx="5181600" cy="4953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s-MX" b="1" dirty="0"/>
              <a:t>Crecimiento exponencial de población.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b="1" dirty="0"/>
              <a:t>Consumo acelerado de recursos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b="1" dirty="0"/>
              <a:t>Contaminación del aire, agua, suelo...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b="1" dirty="0"/>
              <a:t>Generación de residuos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b="1" dirty="0"/>
              <a:t>Falta de agua.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b="1" dirty="0"/>
              <a:t>Degradación del suelo.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b="1" dirty="0"/>
              <a:t>Destrucción de bosques.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b="1" dirty="0"/>
              <a:t>Agotamiento de recursos potencialmente renovables.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b="1" dirty="0"/>
              <a:t>Aumento de las diferencias del desarrollo entre países.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b="1" dirty="0"/>
              <a:t>Agravamiento de los riesgos naturales</a:t>
            </a:r>
          </a:p>
        </p:txBody>
      </p:sp>
      <p:pic>
        <p:nvPicPr>
          <p:cNvPr id="32774" name="Picture 1030">
            <a:extLst>
              <a:ext uri="{FF2B5EF4-FFF2-40B4-BE49-F238E27FC236}">
                <a16:creationId xmlns:a16="http://schemas.microsoft.com/office/drawing/2014/main" id="{D3B434F0-04AF-4F63-BAEE-32FE7EBD5242}"/>
              </a:ext>
            </a:extLst>
          </p:cNvPr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2300" y="304800"/>
            <a:ext cx="2425700" cy="2667000"/>
          </a:xfrm>
          <a:noFill/>
        </p:spPr>
      </p:pic>
      <p:sp>
        <p:nvSpPr>
          <p:cNvPr id="32776" name="AutoShape 1032" descr="Huracan%20Alex">
            <a:extLst>
              <a:ext uri="{FF2B5EF4-FFF2-40B4-BE49-F238E27FC236}">
                <a16:creationId xmlns:a16="http://schemas.microsoft.com/office/drawing/2014/main" id="{18F9434E-46D6-45F3-B6DC-CF5124F39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70114" y="246064"/>
            <a:ext cx="7851775" cy="636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MX" altLang="es-MX" sz="1800">
              <a:cs typeface="Arial" panose="020B0604020202020204" pitchFamily="34" charset="0"/>
            </a:endParaRPr>
          </a:p>
        </p:txBody>
      </p:sp>
      <p:pic>
        <p:nvPicPr>
          <p:cNvPr id="32779" name="Picture 1035">
            <a:extLst>
              <a:ext uri="{FF2B5EF4-FFF2-40B4-BE49-F238E27FC236}">
                <a16:creationId xmlns:a16="http://schemas.microsoft.com/office/drawing/2014/main" id="{4BBE7F18-CDDF-4A11-B0DA-A98AC7DDD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2276476"/>
            <a:ext cx="2500313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1" name="Picture 1037">
            <a:extLst>
              <a:ext uri="{FF2B5EF4-FFF2-40B4-BE49-F238E27FC236}">
                <a16:creationId xmlns:a16="http://schemas.microsoft.com/office/drawing/2014/main" id="{5788EC4A-A067-4738-9A4A-6DF402E37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476250"/>
            <a:ext cx="2447925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4" name="Picture 1040">
            <a:extLst>
              <a:ext uri="{FF2B5EF4-FFF2-40B4-BE49-F238E27FC236}">
                <a16:creationId xmlns:a16="http://schemas.microsoft.com/office/drawing/2014/main" id="{A467DB03-A2D8-484D-96BF-BE489D5BD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051300"/>
            <a:ext cx="4114800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5" name="Picture 1041">
            <a:extLst>
              <a:ext uri="{FF2B5EF4-FFF2-40B4-BE49-F238E27FC236}">
                <a16:creationId xmlns:a16="http://schemas.microsoft.com/office/drawing/2014/main" id="{5AE17A35-D958-498D-A843-B4A2364EA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9" y="5373688"/>
            <a:ext cx="1944687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6" name="Picture 1042">
            <a:extLst>
              <a:ext uri="{FF2B5EF4-FFF2-40B4-BE49-F238E27FC236}">
                <a16:creationId xmlns:a16="http://schemas.microsoft.com/office/drawing/2014/main" id="{3B506804-70F7-4DDB-BE65-A12F4A2A3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3048001"/>
            <a:ext cx="2627312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7" name="Picture 1043">
            <a:extLst>
              <a:ext uri="{FF2B5EF4-FFF2-40B4-BE49-F238E27FC236}">
                <a16:creationId xmlns:a16="http://schemas.microsoft.com/office/drawing/2014/main" id="{8AAD83D2-BFCB-4D00-AED7-5A04CAB8C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50" y="5445126"/>
            <a:ext cx="14033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" presetID="2" presetClass="exit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0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Desarrollo equitativo?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020988" y="2079540"/>
            <a:ext cx="6096000" cy="35825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s-ES" altLang="es-MX" sz="2800" dirty="0"/>
              <a:t>Se ha producido una brecha entre los países del Norte desarrollado y los pobres del Sur.</a:t>
            </a:r>
          </a:p>
          <a:p>
            <a:pPr>
              <a:lnSpc>
                <a:spcPct val="90000"/>
              </a:lnSpc>
            </a:pPr>
            <a:endParaRPr lang="es-ES" altLang="es-MX" sz="2800" dirty="0"/>
          </a:p>
          <a:p>
            <a:pPr>
              <a:lnSpc>
                <a:spcPct val="90000"/>
              </a:lnSpc>
            </a:pPr>
            <a:r>
              <a:rPr lang="es-ES" altLang="es-MX" sz="2800" dirty="0"/>
              <a:t>	Los países desarrollados proponen detener el desarrollo, pero los países del Sur deben desarrollarse y para ello utilizan sus recursos naturales como materia prima.</a:t>
            </a:r>
          </a:p>
        </p:txBody>
      </p:sp>
    </p:spTree>
    <p:extLst>
      <p:ext uri="{BB962C8B-B14F-4D97-AF65-F5344CB8AC3E}">
        <p14:creationId xmlns:p14="http://schemas.microsoft.com/office/powerpoint/2010/main" val="1610069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E77929A-52D3-4B5A-9F94-418E36DE8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11" y="1137036"/>
            <a:ext cx="9629775" cy="50292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27797"/>
          </a:xfrm>
        </p:spPr>
        <p:txBody>
          <a:bodyPr>
            <a:normAutofit fontScale="90000"/>
          </a:bodyPr>
          <a:lstStyle/>
          <a:p>
            <a:r>
              <a:rPr lang="es-MX" dirty="0"/>
              <a:t>Distribución del Producto Interno Bruto</a:t>
            </a:r>
          </a:p>
        </p:txBody>
      </p:sp>
    </p:spTree>
    <p:extLst>
      <p:ext uri="{BB962C8B-B14F-4D97-AF65-F5344CB8AC3E}">
        <p14:creationId xmlns:p14="http://schemas.microsoft.com/office/powerpoint/2010/main" val="2146959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6155B22-904A-4E3C-A4CB-8E266095C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" y="1152525"/>
            <a:ext cx="12192000" cy="5502609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406EC581-212C-40B0-BD99-CE6EB4F65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955" y="221916"/>
            <a:ext cx="10058400" cy="584835"/>
          </a:xfrm>
        </p:spPr>
        <p:txBody>
          <a:bodyPr>
            <a:normAutofit fontScale="90000"/>
          </a:bodyPr>
          <a:lstStyle/>
          <a:p>
            <a:r>
              <a:rPr lang="es-MX" dirty="0"/>
              <a:t>FERTILIDAD</a:t>
            </a:r>
          </a:p>
        </p:txBody>
      </p:sp>
    </p:spTree>
    <p:extLst>
      <p:ext uri="{BB962C8B-B14F-4D97-AF65-F5344CB8AC3E}">
        <p14:creationId xmlns:p14="http://schemas.microsoft.com/office/powerpoint/2010/main" val="4181718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9BA905-0F79-4E9E-9B5B-70F1265A0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316"/>
            <a:ext cx="12192000" cy="5347368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48F024D4-0C04-4984-9A66-1237FD5A3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380147"/>
          </a:xfrm>
        </p:spPr>
        <p:txBody>
          <a:bodyPr>
            <a:noAutofit/>
          </a:bodyPr>
          <a:lstStyle/>
          <a:p>
            <a:r>
              <a:rPr lang="es-MX" sz="3200" dirty="0"/>
              <a:t>PROGRESO SOCIAL</a:t>
            </a:r>
          </a:p>
        </p:txBody>
      </p:sp>
    </p:spTree>
    <p:extLst>
      <p:ext uri="{BB962C8B-B14F-4D97-AF65-F5344CB8AC3E}">
        <p14:creationId xmlns:p14="http://schemas.microsoft.com/office/powerpoint/2010/main" val="2859659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BAE21B2-7850-9C7A-83D6-728CB5AC7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0"/>
            <a:ext cx="10096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0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EDA25-392A-60F6-C341-C1A1E1A84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6A0AA9-238F-68FF-57FF-4D818AD08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7" y="0"/>
            <a:ext cx="4035552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B348BD3-10ED-39F6-7FDE-2AC94AB87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152" y="388524"/>
            <a:ext cx="7445540" cy="544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32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E623B60-2A9C-8009-18DC-F2F8BC0E5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89" y="0"/>
            <a:ext cx="109444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85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4"/>
          <a:stretch/>
        </p:blipFill>
        <p:spPr bwMode="auto">
          <a:xfrm>
            <a:off x="551290" y="1"/>
            <a:ext cx="6096000" cy="648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215419" y="830555"/>
            <a:ext cx="5301911" cy="3940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s-MX" altLang="es-MX" sz="2400" b="1" dirty="0">
                <a:solidFill>
                  <a:schemeClr val="accent6"/>
                </a:solidFill>
              </a:rPr>
              <a:t>20% DE POBLACIÓN MUNDIAL DE PAÍSES CON MAYORES INGRESOS REALIZA EL 86% DE TODO EL CONSUMO, 58% DE LA ENERGÍA UTILIZADA Y ES RESPONSABLE DEL 53% DE LAS EMISIONES DE DIÓXIDO DE CARBONO.</a:t>
            </a:r>
          </a:p>
          <a:p>
            <a:pPr>
              <a:lnSpc>
                <a:spcPct val="80000"/>
              </a:lnSpc>
            </a:pPr>
            <a:endParaRPr lang="es-MX" altLang="es-MX" sz="2400" b="1" dirty="0">
              <a:solidFill>
                <a:schemeClr val="accent6"/>
              </a:solidFill>
            </a:endParaRPr>
          </a:p>
          <a:p>
            <a:pPr>
              <a:lnSpc>
                <a:spcPct val="80000"/>
              </a:lnSpc>
            </a:pPr>
            <a:endParaRPr lang="es-MX" altLang="es-MX" sz="2400" b="1" dirty="0">
              <a:solidFill>
                <a:schemeClr val="accent6"/>
              </a:solidFill>
            </a:endParaRPr>
          </a:p>
          <a:p>
            <a:pPr>
              <a:lnSpc>
                <a:spcPct val="80000"/>
              </a:lnSpc>
            </a:pPr>
            <a:r>
              <a:rPr lang="es-MX" altLang="es-MX" sz="2400" b="1" dirty="0">
                <a:solidFill>
                  <a:schemeClr val="accent6"/>
                </a:solidFill>
              </a:rPr>
              <a:t>20% MÁS POBRE SÓLO PRODUCE EL 1.3% DEL CONSUMO TOTAL, CONSUME SÓLO EL 4% DE LA ENERGÍA, RESPONSABLE DE SÓLO 3% DE LOS GASES EFECTO INVERNADERO.</a:t>
            </a:r>
            <a:endParaRPr lang="es-ES" altLang="es-MX" sz="2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447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E5312AE-1599-4588-8AB7-C0945C32B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6" y="238125"/>
            <a:ext cx="9764536" cy="508635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781754" y="5542416"/>
            <a:ext cx="10058400" cy="667554"/>
          </a:xfrm>
        </p:spPr>
        <p:txBody>
          <a:bodyPr>
            <a:normAutofit fontScale="90000"/>
          </a:bodyPr>
          <a:lstStyle/>
          <a:p>
            <a:r>
              <a:rPr lang="es-MX" dirty="0"/>
              <a:t>Solución </a:t>
            </a:r>
            <a:r>
              <a:rPr lang="es-MX" dirty="0" err="1"/>
              <a:t>Thanos</a:t>
            </a:r>
            <a:r>
              <a:rPr lang="es-MX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56217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DBEE4-4C6E-9785-D6EA-31B178611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SI SE VA A REDUCIR LA POBLACIÓN, A QUIEN LE TOCA?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F0C5454-5E0C-9164-0D82-B1C5894B3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617" y="2326371"/>
            <a:ext cx="3900537" cy="254330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8A613AD-014E-570E-F4F9-2B9C19B52821}"/>
              </a:ext>
            </a:extLst>
          </p:cNvPr>
          <p:cNvSpPr txBox="1"/>
          <p:nvPr/>
        </p:nvSpPr>
        <p:spPr>
          <a:xfrm>
            <a:off x="5874690" y="3429000"/>
            <a:ext cx="5581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dirty="0"/>
              <a:t>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171D505-BF92-3615-7BC7-EE8550E27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471" y="2326371"/>
            <a:ext cx="4758802" cy="263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93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EE09DE-A924-4F39-AE5A-C9D5FFCFA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91426"/>
          </a:xfrm>
        </p:spPr>
        <p:txBody>
          <a:bodyPr/>
          <a:lstStyle/>
          <a:p>
            <a:pPr algn="ctr"/>
            <a:r>
              <a:rPr lang="es-MX" dirty="0"/>
              <a:t>Dilemas Éticos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CF0937-82D8-447B-B69A-2D507C144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216" y="1887837"/>
            <a:ext cx="4937760" cy="337115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MX" sz="2400" dirty="0"/>
              <a:t>Reducir población para que alcancen los recursos?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MX" sz="2400" dirty="0"/>
              <a:t>Hacer que todos los países inviertan en tecnología para combatir el cambio climático y mejorar el ambiente.</a:t>
            </a:r>
          </a:p>
          <a:p>
            <a:pPr>
              <a:buFont typeface="Wingdings" panose="05000000000000000000" pitchFamily="2" charset="2"/>
              <a:buChar char="§"/>
            </a:pPr>
            <a:endParaRPr lang="es-MX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s-MX" sz="2400" dirty="0"/>
              <a:t>Hacer obras para desarrollar económicamente las regiones, sin importar el ambiente</a:t>
            </a:r>
          </a:p>
          <a:p>
            <a:endParaRPr lang="es-MX" sz="240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2FEF50-5E21-4919-9019-31D16F3A2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4874" y="1803790"/>
            <a:ext cx="4937760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MX" sz="2400" dirty="0" err="1"/>
              <a:t>Redistribuír</a:t>
            </a:r>
            <a:r>
              <a:rPr lang="es-MX" sz="2400" dirty="0"/>
              <a:t> la riqueza</a:t>
            </a:r>
          </a:p>
          <a:p>
            <a:pPr>
              <a:buFont typeface="Wingdings" panose="05000000000000000000" pitchFamily="2" charset="2"/>
              <a:buChar char="§"/>
            </a:pPr>
            <a:endParaRPr lang="es-MX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s-MX" sz="2400" dirty="0"/>
              <a:t>Usar la tecnología para equilibrar el desarrollo y que los países ricos inviertan en mejorar el ambiente</a:t>
            </a:r>
          </a:p>
          <a:p>
            <a:pPr>
              <a:buFont typeface="Wingdings" panose="05000000000000000000" pitchFamily="2" charset="2"/>
              <a:buChar char="§"/>
            </a:pPr>
            <a:endParaRPr lang="es-MX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s-MX" sz="2400" dirty="0"/>
              <a:t>Conservar el ambiente y los modos de vida de los pueblos originarios</a:t>
            </a:r>
          </a:p>
          <a:p>
            <a:endParaRPr lang="es-MX" sz="2400" dirty="0"/>
          </a:p>
          <a:p>
            <a:endParaRPr lang="es-MX" sz="2400" dirty="0"/>
          </a:p>
          <a:p>
            <a:endParaRPr lang="es-MX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31AC9D-BED6-4D65-B647-0AFFBB13432B}"/>
              </a:ext>
            </a:extLst>
          </p:cNvPr>
          <p:cNvSpPr txBox="1"/>
          <p:nvPr/>
        </p:nvSpPr>
        <p:spPr>
          <a:xfrm flipH="1">
            <a:off x="2541068" y="5684429"/>
            <a:ext cx="7661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rgbClr val="FF0000"/>
                </a:solidFill>
              </a:rPr>
              <a:t>DESARROLLO SUSTENTABLE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777520-6B25-B71F-7B27-A7B74F6B2038}"/>
              </a:ext>
            </a:extLst>
          </p:cNvPr>
          <p:cNvSpPr txBox="1"/>
          <p:nvPr/>
        </p:nvSpPr>
        <p:spPr>
          <a:xfrm>
            <a:off x="5931017" y="3238150"/>
            <a:ext cx="420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3193070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C7C7589-F476-4A2C-B10F-A937A343760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19288" y="188913"/>
            <a:ext cx="8748712" cy="805000"/>
          </a:xfrm>
        </p:spPr>
        <p:txBody>
          <a:bodyPr/>
          <a:lstStyle/>
          <a:p>
            <a:pPr eaLnBrk="1" hangingPunct="1"/>
            <a:r>
              <a:rPr lang="es-ES" altLang="es-MX" sz="3600" b="1" dirty="0">
                <a:solidFill>
                  <a:schemeClr val="folHlink"/>
                </a:solidFill>
              </a:rPr>
              <a:t>Principios del desarrollo sostenible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2196900-88B1-45F7-95FF-07A03A9D9A01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917548" y="1379980"/>
            <a:ext cx="8515350" cy="46799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s-ES" altLang="es-MX" sz="3000" dirty="0"/>
              <a:t>Recolección sostenible (recursos renovables).</a:t>
            </a:r>
          </a:p>
          <a:p>
            <a:pPr eaLnBrk="1" hangingPunct="1"/>
            <a:r>
              <a:rPr lang="es-ES" altLang="es-MX" sz="3000" dirty="0"/>
              <a:t>Vaciado sostenible (recursos no renovables).</a:t>
            </a:r>
          </a:p>
          <a:p>
            <a:pPr eaLnBrk="1" hangingPunct="1"/>
            <a:r>
              <a:rPr lang="es-ES" altLang="es-MX" sz="3000" dirty="0"/>
              <a:t>Emisión sostenible.</a:t>
            </a:r>
          </a:p>
          <a:p>
            <a:pPr eaLnBrk="1" hangingPunct="1"/>
            <a:r>
              <a:rPr lang="es-ES" altLang="es-MX" sz="3000" dirty="0"/>
              <a:t>Selección de Tecnologías más limpias y eficientes.</a:t>
            </a:r>
          </a:p>
          <a:p>
            <a:pPr eaLnBrk="1" hangingPunct="1"/>
            <a:r>
              <a:rPr lang="es-ES" altLang="es-MX" sz="3000" dirty="0"/>
              <a:t>Irreversibilidad cero o reducción de los impactos ambientales.</a:t>
            </a:r>
          </a:p>
          <a:p>
            <a:pPr eaLnBrk="1" hangingPunct="1"/>
            <a:r>
              <a:rPr lang="es-ES" altLang="es-MX" sz="3000" dirty="0"/>
              <a:t>Desarrollo equitativo.</a:t>
            </a:r>
          </a:p>
          <a:p>
            <a:pPr eaLnBrk="1" hangingPunct="1"/>
            <a:endParaRPr lang="es-ES" altLang="es-MX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37036" y="660315"/>
            <a:ext cx="10058400" cy="341550"/>
          </a:xfrm>
        </p:spPr>
        <p:txBody>
          <a:bodyPr>
            <a:normAutofit fontScale="90000"/>
          </a:bodyPr>
          <a:lstStyle/>
          <a:p>
            <a:r>
              <a:rPr lang="es-MX" dirty="0"/>
              <a:t>PREGUNTAS?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882C52-8B6F-E45C-7D99-457ECB0AD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395" y="2490787"/>
            <a:ext cx="4110805" cy="316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281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368</TotalTime>
  <Words>572</Words>
  <Application>Microsoft Office PowerPoint</Application>
  <PresentationFormat>Panorámica</PresentationFormat>
  <Paragraphs>81</Paragraphs>
  <Slides>22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Tahoma</vt:lpstr>
      <vt:lpstr>Wingdings</vt:lpstr>
      <vt:lpstr>Retrospección</vt:lpstr>
      <vt:lpstr>INTRODUCCIÓN A LA CIENCIA AMBIENTAL</vt:lpstr>
      <vt:lpstr>ÉTICA Y POLÍTICA AMBIENTAL</vt:lpstr>
      <vt:lpstr>EL SISTEMA ECONÓMICO ACTUAL Las fases del Capitalismo. </vt:lpstr>
      <vt:lpstr>Imperios Siglo XVII</vt:lpstr>
      <vt:lpstr>Presentación de PowerPoint</vt:lpstr>
      <vt:lpstr>La sociedad industrial. El capitalismo</vt:lpstr>
      <vt:lpstr>Los grandes problemas: el incremento de la poblacion. </vt:lpstr>
      <vt:lpstr>Y los recursos de acaban</vt:lpstr>
      <vt:lpstr>Avance tecnológico y crisis ambiental Problemas:</vt:lpstr>
      <vt:lpstr>Desarrollo equitativo?</vt:lpstr>
      <vt:lpstr>Distribución del Producto Interno Bruto</vt:lpstr>
      <vt:lpstr>FERTILIDAD</vt:lpstr>
      <vt:lpstr>PROGRESO SOCIAL</vt:lpstr>
      <vt:lpstr>Presentación de PowerPoint</vt:lpstr>
      <vt:lpstr>Presentación de PowerPoint</vt:lpstr>
      <vt:lpstr>Presentación de PowerPoint</vt:lpstr>
      <vt:lpstr>Presentación de PowerPoint</vt:lpstr>
      <vt:lpstr>Solución Thanos?</vt:lpstr>
      <vt:lpstr>SI SE VA A REDUCIR LA POBLACIÓN, A QUIEN LE TOCA?</vt:lpstr>
      <vt:lpstr>Dilemas Éticos</vt:lpstr>
      <vt:lpstr>Principios del desarrollo sostenible</vt:lpstr>
      <vt:lpstr>PREGUNTAS?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Ismael Minjarez</dc:creator>
  <cp:lastModifiedBy>JOSE ISMAEL MINJAREZ SOSA</cp:lastModifiedBy>
  <cp:revision>26</cp:revision>
  <dcterms:created xsi:type="dcterms:W3CDTF">2019-11-25T04:55:37Z</dcterms:created>
  <dcterms:modified xsi:type="dcterms:W3CDTF">2022-09-14T16:53:56Z</dcterms:modified>
</cp:coreProperties>
</file>